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36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x="18288000" cy="10287000"/>
  <p:notesSz cx="6858000" cy="9144000"/>
  <p:embeddedFontLst>
    <p:embeddedFont>
      <p:font typeface="Arial MT Pro" charset="1" panose="020B0502020202020204"/>
      <p:regular r:id="rId33"/>
    </p:embeddedFont>
    <p:embeddedFont>
      <p:font typeface="Trebuchet MS" charset="1" panose="020B0603020202020204"/>
      <p:regular r:id="rId34"/>
    </p:embeddedFont>
    <p:embeddedFont>
      <p:font typeface="Trebuchet MS Italics" charset="1" panose="020B0603020202090204"/>
      <p:regular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notesMasters/notesMaster1.xml" Type="http://schemas.openxmlformats.org/officeDocument/2006/relationships/notesMaster"/><Relationship Id="rId37" Target="theme/theme2.xml" Type="http://schemas.openxmlformats.org/officeDocument/2006/relationships/theme"/><Relationship Id="rId38" Target="notesSlides/notesSlide1.xml" Type="http://schemas.openxmlformats.org/officeDocument/2006/relationships/notesSlide"/><Relationship Id="rId39" Target="notesSlides/notesSlide2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3.xml" Type="http://schemas.openxmlformats.org/officeDocument/2006/relationships/notesSlid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9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With increase in number of people available to vote – although not full suffrage – this act built on 1867 act meant that the number of middle/working class male voters was growing and there was a need to educate for democracy. Fears of a similar fate to France with the revolution worried politicians and they wanted to ensure this did not happen in uk</a:t>
            </a:r>
          </a:p>
          <a:p>
            <a:r>
              <a:rPr lang="en-US"/>
              <a:t>This led to expansion in school system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13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https://www.youtube.com/watch?v=7H6Mx7OOcvY</a:t>
            </a:r>
          </a:p>
          <a:p>
            <a:r>
              <a:rPr lang="en-US"/>
              <a:t/>
            </a:r>
          </a:p>
          <a:p>
            <a:r>
              <a:rPr lang="en-US"/>
              <a:t>19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6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gif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jpeg" Type="http://schemas.openxmlformats.org/officeDocument/2006/relationships/image"/><Relationship Id="rId4" Target="../media/image10.jpe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gif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jpeg" Type="http://schemas.openxmlformats.org/officeDocument/2006/relationships/image"/><Relationship Id="rId3" Target="../media/image13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Relationship Id="rId3" Target="https://www.youtube.com/watch?v=7H6Mx7OOcvY" TargetMode="External" Type="http://schemas.openxmlformats.org/officeDocument/2006/relationships/hyperlink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bbc.co.uk/programmes/p0688424" TargetMode="External" Type="http://schemas.openxmlformats.org/officeDocument/2006/relationships/hyperlink"/><Relationship Id="rId3" Target="https://www.bbc.co.uk/programmes/p0687y62" TargetMode="External" Type="http://schemas.openxmlformats.org/officeDocument/2006/relationships/hyperlink"/><Relationship Id="rId4" Target="https://www.bbc.co.uk/programmes/p0692vbm" TargetMode="External" Type="http://schemas.openxmlformats.org/officeDocument/2006/relationships/hyperlink"/><Relationship Id="rId5" Target="https://www.bbc.co.uk/programmes/p0688424" TargetMode="External" Type="http://schemas.openxmlformats.org/officeDocument/2006/relationships/hyperlink"/><Relationship Id="rId6" Target="https://www.bbc.co.uk/programmes/p0687y62" TargetMode="External" Type="http://schemas.openxmlformats.org/officeDocument/2006/relationships/hyperlink"/><Relationship Id="rId7" Target="https://www.bbc.co.uk/programmes/p0692vbm" TargetMode="External" Type="http://schemas.openxmlformats.org/officeDocument/2006/relationships/hyperlink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jpe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youtube.com/watch?v=RFFluu-1kN4" TargetMode="External" Type="http://schemas.openxmlformats.org/officeDocument/2006/relationships/hyperlink"/><Relationship Id="rId3" Target="../media/image16.pn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theguardian.com/education/2017/jun/22/more-grammar-schools-could-open-despite-tory-u-turn-campaigners-say" TargetMode="External" Type="http://schemas.openxmlformats.org/officeDocument/2006/relationships/hyperlink"/><Relationship Id="rId3" Target="https://www.theguardian.com/education/2017/jun/22/more-grammar-schools-could-open-despite-tory-u-turn-campaigners-say" TargetMode="External" Type="http://schemas.openxmlformats.org/officeDocument/2006/relationships/hyperlink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jpe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://www.bl.uk/romantics-and-victorians/articles/ragged-schools" TargetMode="External" Type="http://schemas.openxmlformats.org/officeDocument/2006/relationships/hyperlink"/><Relationship Id="rId3" Target="http://www.educationengland.org.uk/history/chapter05.html#04" TargetMode="External" Type="http://schemas.openxmlformats.org/officeDocument/2006/relationships/hyperlink"/><Relationship Id="rId4" Target="https://web-b-ebscohost-com.ezproxy.uwtsd.ac.uk/ehost/pdfviewer/pdfviewer?vid=1&amp;sid=e160285b-10aa-4ce3-ad59-919cd6aed8b6@pdc-v-sessmgr03" TargetMode="External" Type="http://schemas.openxmlformats.org/officeDocument/2006/relationships/hyperlink"/><Relationship Id="rId5" Target="https://www.timeshighereducation.com/news/comprehensive-schools-the-history/92186.article#survey-answer" TargetMode="External" Type="http://schemas.openxmlformats.org/officeDocument/2006/relationships/hyperlink"/><Relationship Id="rId6" Target="http://www.historylearningsite.co.uk/british-electoral-history-since-1832/the-1884-reform-act/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4791364">
            <a:off x="9738483" y="5143500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 rot="4791364">
            <a:off x="9738483" y="5143500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 rot="-2023717">
            <a:off x="11503516" y="8277139"/>
            <a:ext cx="727205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 rot="4791364">
            <a:off x="10672468" y="5145435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 rot="-2023717">
            <a:off x="11503516" y="8277139"/>
            <a:ext cx="727205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 rot="4791364">
            <a:off x="10672468" y="5145435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8" id="8"/>
          <p:cNvGrpSpPr/>
          <p:nvPr/>
        </p:nvGrpSpPr>
        <p:grpSpPr>
          <a:xfrm rot="0">
            <a:off x="1439048" y="1426763"/>
            <a:ext cx="8740079" cy="7433475"/>
            <a:chOff x="0" y="0"/>
            <a:chExt cx="11653438" cy="9911300"/>
          </a:xfrm>
        </p:grpSpPr>
        <p:grpSp>
          <p:nvGrpSpPr>
            <p:cNvPr name="Group 9" id="9"/>
            <p:cNvGrpSpPr/>
            <p:nvPr/>
          </p:nvGrpSpPr>
          <p:grpSpPr>
            <a:xfrm rot="0">
              <a:off x="0" y="0"/>
              <a:ext cx="11653438" cy="8983626"/>
              <a:chOff x="0" y="0"/>
              <a:chExt cx="8286889" cy="6388356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8286890" cy="6388356"/>
              </a:xfrm>
              <a:custGeom>
                <a:avLst/>
                <a:gdLst/>
                <a:ahLst/>
                <a:cxnLst/>
                <a:rect r="r" b="b" t="t" l="l"/>
                <a:pathLst>
                  <a:path h="6388356" w="8286890">
                    <a:moveTo>
                      <a:pt x="0" y="0"/>
                    </a:moveTo>
                    <a:lnTo>
                      <a:pt x="8286890" y="0"/>
                    </a:lnTo>
                    <a:lnTo>
                      <a:pt x="8286890" y="6388356"/>
                    </a:lnTo>
                    <a:lnTo>
                      <a:pt x="0" y="638835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123825"/>
                <a:ext cx="8286889" cy="6512181"/>
              </a:xfrm>
              <a:prstGeom prst="rect">
                <a:avLst/>
              </a:prstGeom>
            </p:spPr>
            <p:txBody>
              <a:bodyPr anchor="b" rtlCol="false" tIns="0" lIns="0" bIns="0" rIns="0"/>
              <a:lstStyle/>
              <a:p>
                <a:pPr algn="ctr">
                  <a:lnSpc>
                    <a:spcPts val="7398"/>
                  </a:lnSpc>
                </a:pPr>
                <a:r>
                  <a:rPr lang="en-US" sz="6165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ECES4001C </a:t>
                </a:r>
              </a:p>
              <a:p>
                <a:pPr algn="ctr">
                  <a:lnSpc>
                    <a:spcPts val="7398"/>
                  </a:lnSpc>
                </a:pPr>
              </a:p>
              <a:p>
                <a:pPr algn="ctr">
                  <a:lnSpc>
                    <a:spcPts val="7398"/>
                  </a:lnSpc>
                </a:pPr>
                <a:r>
                  <a:rPr lang="en-US" sz="6165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Addysg Ddoe, Heddiw, Y fory</a:t>
                </a:r>
              </a:p>
              <a:p>
                <a:pPr algn="ctr">
                  <a:lnSpc>
                    <a:spcPts val="7398"/>
                  </a:lnSpc>
                </a:pPr>
              </a:p>
              <a:p>
                <a:pPr algn="ctr">
                  <a:lnSpc>
                    <a:spcPts val="7398"/>
                  </a:lnSpc>
                </a:pPr>
                <a:r>
                  <a:rPr lang="en-US" sz="6165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Education Past, Present, Future</a:t>
                </a: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1097280" y="9246328"/>
              <a:ext cx="9458878" cy="664972"/>
              <a:chOff x="0" y="0"/>
              <a:chExt cx="6726313" cy="472869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6726313" cy="472869"/>
              </a:xfrm>
              <a:custGeom>
                <a:avLst/>
                <a:gdLst/>
                <a:ahLst/>
                <a:cxnLst/>
                <a:rect r="r" b="b" t="t" l="l"/>
                <a:pathLst>
                  <a:path h="472869" w="6726313">
                    <a:moveTo>
                      <a:pt x="0" y="0"/>
                    </a:moveTo>
                    <a:lnTo>
                      <a:pt x="6726313" y="0"/>
                    </a:lnTo>
                    <a:lnTo>
                      <a:pt x="6726313" y="472869"/>
                    </a:lnTo>
                    <a:lnTo>
                      <a:pt x="0" y="47286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57150"/>
                <a:ext cx="6726313" cy="530019"/>
              </a:xfrm>
              <a:prstGeom prst="rect">
                <a:avLst/>
              </a:prstGeom>
            </p:spPr>
            <p:txBody>
              <a:bodyPr anchor="t" rtlCol="false" tIns="0" lIns="0" bIns="0" rIns="0"/>
              <a:lstStyle/>
              <a:p>
                <a:pPr algn="ctr">
                  <a:lnSpc>
                    <a:spcPts val="3240"/>
                  </a:lnSpc>
                </a:pPr>
                <a:r>
                  <a:rPr lang="en-US" sz="2700">
                    <a:solidFill>
                      <a:srgbClr val="000000"/>
                    </a:solidFill>
                    <a:latin typeface="Arial MT Pro"/>
                    <a:ea typeface="Arial MT Pro"/>
                    <a:cs typeface="Arial MT Pro"/>
                    <a:sym typeface="Arial MT Pro"/>
                  </a:rPr>
                  <a:t>Sesiwn 2 / Session 2</a:t>
                </a:r>
              </a:p>
            </p:txBody>
          </p:sp>
        </p:grpSp>
      </p:grpSp>
      <p:grpSp>
        <p:nvGrpSpPr>
          <p:cNvPr name="Group 15" id="15"/>
          <p:cNvGrpSpPr/>
          <p:nvPr/>
        </p:nvGrpSpPr>
        <p:grpSpPr>
          <a:xfrm rot="0">
            <a:off x="11664859" y="-248206"/>
            <a:ext cx="10783412" cy="10783412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12500" r="0" b="-12500"/>
              </a:stretch>
            </a:blipFill>
          </p:spPr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4791364">
            <a:off x="9738483" y="5143500"/>
            <a:ext cx="10464870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697991" y="3277079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8680" indent="-434340" lvl="1">
              <a:lnSpc>
                <a:spcPts val="5759"/>
              </a:lnSpc>
              <a:buFont typeface="Arial"/>
              <a:buChar char="•"/>
            </a:pPr>
            <a:r>
              <a:rPr lang="en-US" sz="48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Deall cyfnodau allweddol a diwygiadau allweddol yn hanes addysg yng Nghymru a’r Deyrnas Unedig. </a:t>
            </a:r>
          </a:p>
          <a:p>
            <a:pPr algn="l" marL="868680" indent="-434340" lvl="1">
              <a:lnSpc>
                <a:spcPts val="5759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469595" y="3277077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8680" indent="-434340" lvl="1">
              <a:lnSpc>
                <a:spcPts val="5759"/>
              </a:lnSpc>
              <a:buFont typeface="Arial"/>
              <a:buChar char="•"/>
            </a:pPr>
            <a:r>
              <a:rPr lang="en-US" sz="48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Understand key periods and reforms in the history of education in Wales and the UK. </a:t>
            </a:r>
          </a:p>
          <a:p>
            <a:pPr algn="l" marL="868680" indent="-434340" lvl="1">
              <a:lnSpc>
                <a:spcPts val="5759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385960" y="4240938"/>
            <a:ext cx="7437163" cy="2905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8680" indent="-434340" lvl="1">
              <a:lnSpc>
                <a:spcPts val="5759"/>
              </a:lnSpc>
              <a:buFont typeface="Arial"/>
              <a:buChar char="•"/>
            </a:pPr>
            <a:r>
              <a:rPr lang="en-US" sz="48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Dadansoddi natur ddadleuol safbwyntiau addysgol.  </a:t>
            </a:r>
          </a:p>
          <a:p>
            <a:pPr algn="l" marL="868680" indent="-434340" lvl="1">
              <a:lnSpc>
                <a:spcPts val="575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64878" y="4240938"/>
            <a:ext cx="7437161" cy="2905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8680" indent="-434340" lvl="1">
              <a:lnSpc>
                <a:spcPts val="5759"/>
              </a:lnSpc>
              <a:buFont typeface="Arial"/>
              <a:buChar char="•"/>
            </a:pPr>
            <a:r>
              <a:rPr lang="en-US" sz="48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Analyse the contested nature of educational perspectives.  </a:t>
            </a:r>
          </a:p>
          <a:p>
            <a:pPr algn="l" marL="868680" indent="-434340" lvl="1">
              <a:lnSpc>
                <a:spcPts val="5759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Deilliannau Dysgu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016850" y="3592523"/>
            <a:ext cx="6832367" cy="5076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8680" indent="-434340" lvl="1">
              <a:lnSpc>
                <a:spcPts val="5759"/>
              </a:lnSpc>
              <a:buFont typeface="Arial"/>
              <a:buChar char="•"/>
            </a:pPr>
            <a:r>
              <a:rPr lang="en-US" sz="48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Adnabod gwerthoedd sydd wrth wraidd addysg, addysgu a dysgu yng Nghymru, y Deyrnas Unedig a’r byd.</a:t>
            </a:r>
          </a:p>
          <a:p>
            <a:pPr algn="l" marL="868680" indent="-434340" lvl="1">
              <a:lnSpc>
                <a:spcPts val="575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38784" y="3592523"/>
            <a:ext cx="6832366" cy="4352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8680" indent="-434340" lvl="1">
              <a:lnSpc>
                <a:spcPts val="5759"/>
              </a:lnSpc>
              <a:buFont typeface="Arial"/>
              <a:buChar char="•"/>
            </a:pPr>
            <a:r>
              <a:rPr lang="en-US" sz="48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Identify values which underpin education, teaching and learning in Wales, UK and the world.  </a:t>
            </a:r>
          </a:p>
          <a:p>
            <a:pPr algn="l" marL="868680" indent="-434340" lvl="1">
              <a:lnSpc>
                <a:spcPts val="5759"/>
              </a:lnSpc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8" y="276225"/>
            <a:ext cx="1828790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Cyfnodau allweddol yn hanes datblygiad addysg Cymru a Lloegr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Key periods in Welsh and English education development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140663" y="2905125"/>
            <a:ext cx="7694703" cy="6524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1800 – 70: Tuag at addysg gan y  wladwriaeth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1870 – 1902: Camau cyntaf tuag at addysg elfennol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1902 – 44: Ffurfio Ysgolion Uwchradd ac Awdurdodau Addysg Lleol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1944 – 65: Addysg Uwchradd i bawb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1965 – 1970au: Ysgolion Cyfun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1970 – 1988: Anghytundeb dros bolisi addysg a pholisi addysg newydd 1988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2008: Cyflwyno’r Cyfnod Sylfaen yng Nghymru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2021: Diwygio Anghenion Dysgu Ychwanegol Cymru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2022: Cwricwlwm i Gymru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144000" y="2733675"/>
            <a:ext cx="8115300" cy="6867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1800 – 70: Towards state education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1870 – 1902: First steps towards elementary education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1902 – 44: Establishment of Secondary Schools and Local Education Authorities 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1944 – 65: Secondary Education for all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1965 – 1970s: Comprehensive schools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1970 – 1988: Disagreement over education policy and new education policy 1988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2008: Introduction of Foundation Phase in Wales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2021: ALN reform (Wales)</a:t>
            </a:r>
          </a:p>
          <a:p>
            <a:pPr algn="l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2022: Curriculum for Wales</a:t>
            </a:r>
          </a:p>
          <a:p>
            <a:pPr algn="l">
              <a:lnSpc>
                <a:spcPts val="2754"/>
              </a:lnSpc>
            </a:pPr>
          </a:p>
        </p:txBody>
      </p:sp>
      <p:grpSp>
        <p:nvGrpSpPr>
          <p:cNvPr name="Group 5" id="5"/>
          <p:cNvGrpSpPr/>
          <p:nvPr/>
        </p:nvGrpSpPr>
        <p:grpSpPr>
          <a:xfrm rot="0">
            <a:off x="0" y="147170"/>
            <a:ext cx="98" cy="391461"/>
            <a:chOff x="0" y="0"/>
            <a:chExt cx="130" cy="52194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27" cy="521970"/>
            </a:xfrm>
            <a:custGeom>
              <a:avLst/>
              <a:gdLst/>
              <a:ahLst/>
              <a:cxnLst/>
              <a:rect r="r" b="b" t="t" l="l"/>
              <a:pathLst>
                <a:path h="521970" w="127">
                  <a:moveTo>
                    <a:pt x="0" y="0"/>
                  </a:moveTo>
                  <a:lnTo>
                    <a:pt x="127" y="0"/>
                  </a:lnTo>
                  <a:lnTo>
                    <a:pt x="127" y="521970"/>
                  </a:lnTo>
                  <a:lnTo>
                    <a:pt x="0" y="521970"/>
                  </a:lnTo>
                  <a:close/>
                </a:path>
              </a:pathLst>
            </a:custGeom>
            <a:solidFill>
              <a:srgbClr val="F8F9FA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0" y="147170"/>
            <a:ext cx="98" cy="391461"/>
            <a:chOff x="0" y="0"/>
            <a:chExt cx="130" cy="52194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7" cy="521970"/>
            </a:xfrm>
            <a:custGeom>
              <a:avLst/>
              <a:gdLst/>
              <a:ahLst/>
              <a:cxnLst/>
              <a:rect r="r" b="b" t="t" l="l"/>
              <a:pathLst>
                <a:path h="521970" w="127">
                  <a:moveTo>
                    <a:pt x="0" y="0"/>
                  </a:moveTo>
                  <a:lnTo>
                    <a:pt x="127" y="0"/>
                  </a:lnTo>
                  <a:lnTo>
                    <a:pt x="127" y="521970"/>
                  </a:lnTo>
                  <a:lnTo>
                    <a:pt x="0" y="521970"/>
                  </a:lnTo>
                  <a:close/>
                </a:path>
              </a:pathLst>
            </a:custGeom>
            <a:solidFill>
              <a:srgbClr val="F8F9FA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8776573">
            <a:off x="10406482" y="7904560"/>
            <a:ext cx="860817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3050830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Tuag at addysg y wladwriaeth  1800 - 70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Towards state education 1800 - 70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787937" y="3312128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cynnar i’r ‘tlawd’ wedi eu hariannu gan grwpiau crefyddol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System fonitro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Datblygiad diwydiannol a threfoli yn arwain at ddatblygiad addysg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Llywodraeth yn dechrau ariannu ‘ysgolion clwt’ – rheolaeth cymdeithasol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9406891" y="3312128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Early ‘poor’ schools funded by religious groups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Monitorial system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Industrial development and urbanisation led to development of schooling.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‘Ragged school’ Government funded social control</a:t>
            </a: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7664451" y="7590627"/>
            <a:ext cx="2959098" cy="2071369"/>
            <a:chOff x="0" y="0"/>
            <a:chExt cx="3945464" cy="2761826"/>
          </a:xfrm>
        </p:grpSpPr>
        <p:sp>
          <p:nvSpPr>
            <p:cNvPr name="Freeform 7" id="7" descr="C:\Users\a.baggott\AppData\Local\Microsoft\Windows\Temporary Internet Files\Content.IE5\Q406G7FL\REVOLUCIÃ“N_INDUSTRIAL2[1].png"/>
            <p:cNvSpPr/>
            <p:nvPr/>
          </p:nvSpPr>
          <p:spPr>
            <a:xfrm flipH="false" flipV="false" rot="0">
              <a:off x="0" y="0"/>
              <a:ext cx="3945509" cy="2761869"/>
            </a:xfrm>
            <a:custGeom>
              <a:avLst/>
              <a:gdLst/>
              <a:ahLst/>
              <a:cxnLst/>
              <a:rect r="r" b="b" t="t" l="l"/>
              <a:pathLst>
                <a:path h="2761869" w="3945509">
                  <a:moveTo>
                    <a:pt x="0" y="0"/>
                  </a:moveTo>
                  <a:lnTo>
                    <a:pt x="3945509" y="0"/>
                  </a:lnTo>
                  <a:lnTo>
                    <a:pt x="3945509" y="2761869"/>
                  </a:lnTo>
                  <a:lnTo>
                    <a:pt x="0" y="27618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1" b="1"/>
              </a:stretch>
            </a:blipFill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8776573">
            <a:off x="10406482" y="7904560"/>
            <a:ext cx="860817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3" id="3"/>
          <p:cNvGrpSpPr>
            <a:grpSpLocks noChangeAspect="true"/>
          </p:cNvGrpSpPr>
          <p:nvPr/>
        </p:nvGrpSpPr>
        <p:grpSpPr>
          <a:xfrm rot="0">
            <a:off x="3861486" y="1028700"/>
            <a:ext cx="10565028" cy="6515100"/>
            <a:chOff x="0" y="0"/>
            <a:chExt cx="14086704" cy="8686800"/>
          </a:xfrm>
        </p:grpSpPr>
        <p:sp>
          <p:nvSpPr>
            <p:cNvPr name="Freeform 4" id="4" descr="http://www.victorianweb.org/victorian/art/illustration/cruikshank/27.jpg"/>
            <p:cNvSpPr/>
            <p:nvPr/>
          </p:nvSpPr>
          <p:spPr>
            <a:xfrm flipH="false" flipV="false" rot="0">
              <a:off x="0" y="0"/>
              <a:ext cx="14086712" cy="8686800"/>
            </a:xfrm>
            <a:custGeom>
              <a:avLst/>
              <a:gdLst/>
              <a:ahLst/>
              <a:cxnLst/>
              <a:rect r="r" b="b" t="t" l="l"/>
              <a:pathLst>
                <a:path h="8686800" w="14086712">
                  <a:moveTo>
                    <a:pt x="0" y="0"/>
                  </a:moveTo>
                  <a:lnTo>
                    <a:pt x="14086712" y="0"/>
                  </a:lnTo>
                  <a:lnTo>
                    <a:pt x="14086712" y="8686800"/>
                  </a:lnTo>
                  <a:lnTo>
                    <a:pt x="0" y="8686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sp>
        <p:nvSpPr>
          <p:cNvPr name="TextBox 5" id="5"/>
          <p:cNvSpPr txBox="true"/>
          <p:nvPr/>
        </p:nvSpPr>
        <p:spPr>
          <a:xfrm rot="0">
            <a:off x="5195570" y="9637397"/>
            <a:ext cx="7896860" cy="3105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  <a:r>
              <a:rPr lang="en-US" sz="165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http://www.victorianweb.org/victorian/art/illustration/cruikshank/27.jpg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3520440" y="7678221"/>
            <a:ext cx="11247120" cy="15800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Without more schools, ‘the capital city of the world,’ feared Dickens, would become, ‘a vast hopeless nursery of ignorance, misery and vice; a breeding place for the hulks and jails’ (Dickens 1846 </a:t>
            </a:r>
            <a:r>
              <a:rPr lang="en-US" sz="2700" i="true">
                <a:solidFill>
                  <a:srgbClr val="000000"/>
                </a:solidFill>
                <a:latin typeface="Trebuchet MS Italics"/>
                <a:ea typeface="Trebuchet MS Italics"/>
                <a:cs typeface="Trebuchet MS Italics"/>
                <a:sym typeface="Trebuchet MS Italics"/>
              </a:rPr>
              <a:t>cited in </a:t>
            </a:r>
            <a:r>
              <a:rPr lang="en-US" sz="27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British Library (no date)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8776573">
            <a:off x="10406482" y="7904560"/>
            <a:ext cx="860817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2525049" y="72125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Elfennol Forster 1870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Forster Elementary Education Act 1870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787937" y="3345659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gyda chymorthdal i bawb hyd at 13 oed.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Sefydlu Ysgolion Bwrdd lle nad oedd y  ddarpariaeth yn ddigonol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406892" y="3345659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Subsidized elementary education for all up to 13.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Board Schools to be set up where provision was inadequate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7179206" y="5730240"/>
            <a:ext cx="3929588" cy="3044406"/>
            <a:chOff x="0" y="0"/>
            <a:chExt cx="5239450" cy="4059208"/>
          </a:xfrm>
        </p:grpSpPr>
        <p:sp>
          <p:nvSpPr>
            <p:cNvPr name="Freeform 7" id="7" descr="http://imgc.allpostersimages.com/images/P-473-488-90/76/7649/BEEG300Z/posters/elementary-school-girls-learning-sewing.jpg"/>
            <p:cNvSpPr/>
            <p:nvPr/>
          </p:nvSpPr>
          <p:spPr>
            <a:xfrm flipH="false" flipV="false" rot="0">
              <a:off x="0" y="0"/>
              <a:ext cx="5239512" cy="4059174"/>
            </a:xfrm>
            <a:custGeom>
              <a:avLst/>
              <a:gdLst/>
              <a:ahLst/>
              <a:cxnLst/>
              <a:rect r="r" b="b" t="t" l="l"/>
              <a:pathLst>
                <a:path h="4059174" w="5239512">
                  <a:moveTo>
                    <a:pt x="0" y="0"/>
                  </a:moveTo>
                  <a:lnTo>
                    <a:pt x="5239512" y="0"/>
                  </a:lnTo>
                  <a:lnTo>
                    <a:pt x="5239512" y="4059174"/>
                  </a:lnTo>
                  <a:lnTo>
                    <a:pt x="0" y="40591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-3224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5806440" y="9239250"/>
            <a:ext cx="6675120" cy="4816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20"/>
              </a:lnSpc>
            </a:pPr>
            <a:r>
              <a:rPr lang="en-US" sz="135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http://imgc.allpostersimages.com/images/P-473-488-90/76/7649/BEEG300Z/posters/elementary-school-girls-learning-sewing.jpg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2504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Elfennol Forster 1870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Forster Elementary Education Act 1870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277792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Erbyn 1880 pob plentyn rhwng 5 a 10 oed yn gorfod mynychu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Am Ddim 1891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Oed gadael ysgol yn cynyddu i 12 erbyn 1899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277792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By 1880 all children between 5 and 10 had to attend.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1891 Free Education Act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School leaving age increased to 12 by 1899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513228" y="6413755"/>
            <a:ext cx="3261543" cy="2447882"/>
            <a:chOff x="0" y="0"/>
            <a:chExt cx="4348724" cy="3263842"/>
          </a:xfrm>
        </p:grpSpPr>
        <p:sp>
          <p:nvSpPr>
            <p:cNvPr name="Freeform 6" id="6" descr="http://imgc.allpostersimages.com/images/P-473-488-90/76/7649/BEEG300Z/posters/elementary-school-girls-learning-sewing.jpg"/>
            <p:cNvSpPr/>
            <p:nvPr/>
          </p:nvSpPr>
          <p:spPr>
            <a:xfrm flipH="false" flipV="false" rot="0">
              <a:off x="0" y="0"/>
              <a:ext cx="4348734" cy="3263900"/>
            </a:xfrm>
            <a:custGeom>
              <a:avLst/>
              <a:gdLst/>
              <a:ahLst/>
              <a:cxnLst/>
              <a:rect r="r" b="b" t="t" l="l"/>
              <a:pathLst>
                <a:path h="3263900" w="4348734">
                  <a:moveTo>
                    <a:pt x="0" y="0"/>
                  </a:moveTo>
                  <a:lnTo>
                    <a:pt x="4348734" y="0"/>
                  </a:lnTo>
                  <a:lnTo>
                    <a:pt x="4348734" y="3263900"/>
                  </a:lnTo>
                  <a:lnTo>
                    <a:pt x="0" y="32639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1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5806440" y="9435423"/>
            <a:ext cx="6675120" cy="4816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20"/>
              </a:lnSpc>
            </a:pPr>
            <a:r>
              <a:rPr lang="en-US" sz="135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http://imgc.allpostersimages.com/images/P-473-488-90/76/7649/BEEG300Z/posters/elementary-school-girls-learning-sewing.jpg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214880" y="1019175"/>
            <a:ext cx="13858239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Pwrpas yr Ysgolion Elfennol newydd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Purpose of the new Elementary Schools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294603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Sefydliad newydd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Addysgu a rheoli torfeydd trefol newydd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Cynhyrchu pobl cyfrifol a oedd yn gallu rheoli eu hunain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Cyngor moesol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Datblyiad ar y cyd â newid cymdeithasol fel glanweithdra a gwaredu gwastraff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294603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New form of institution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Educate and control urban masses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Producing responsible and self-governing masses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Moral guidance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Coincided with social changes such as hygiene and waste disposal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50831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Ystyriwch / Consider</a:t>
            </a:r>
          </a:p>
          <a:p>
            <a:pPr algn="ctr">
              <a:lnSpc>
                <a:spcPts val="648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277079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Sut wnaeth datblygiad diwydiant effeithio addysg yn y 19fed ganrif?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Ystyriwch pam bod y dosbarth canol uwch a’r dosbarth uwch yn nerfus ynglyn a’r Ddeddf Ysgolion Elfennol (Forster)?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2" y="3277079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How did industrial development affect education in the 19th Century?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Consider why the upper middle class and upper class may have been nervous about the Elementary School Act (Forster)?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172960" y="6978333"/>
            <a:ext cx="3942080" cy="2771775"/>
            <a:chOff x="0" y="0"/>
            <a:chExt cx="5256106" cy="3695700"/>
          </a:xfrm>
        </p:grpSpPr>
        <p:sp>
          <p:nvSpPr>
            <p:cNvPr name="Freeform 6" id="6" descr="Forum Group · Free image on Pixabay"/>
            <p:cNvSpPr/>
            <p:nvPr/>
          </p:nvSpPr>
          <p:spPr>
            <a:xfrm flipH="false" flipV="false" rot="0">
              <a:off x="0" y="0"/>
              <a:ext cx="5256149" cy="3695700"/>
            </a:xfrm>
            <a:custGeom>
              <a:avLst/>
              <a:gdLst/>
              <a:ahLst/>
              <a:cxnLst/>
              <a:rect r="r" b="b" t="t" l="l"/>
              <a:pathLst>
                <a:path h="3695700" w="5256149">
                  <a:moveTo>
                    <a:pt x="0" y="0"/>
                  </a:moveTo>
                  <a:lnTo>
                    <a:pt x="5256149" y="0"/>
                  </a:lnTo>
                  <a:lnTo>
                    <a:pt x="5256149" y="3695700"/>
                  </a:lnTo>
                  <a:lnTo>
                    <a:pt x="0" y="36957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Cynrychiolaeth y Bobl 1884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Representation of the People Act 1884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016850" y="3557474"/>
            <a:ext cx="6832367" cy="2876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Ymestyn yr hawl i bob dyn oedd yn talu rhent o £10 y flwyddyn neu yn berchen tir gwerth £10 allu pleidleisio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Hyn yn cynyddu nifer y dynion  oedd yn gallu pleidleisio - i tua 60% o’r boblogaeth (Trueman,2016)</a:t>
            </a:r>
          </a:p>
          <a:p>
            <a:pPr algn="l" marL="488632" indent="-244316" lvl="1">
              <a:lnSpc>
                <a:spcPts val="3240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38784" y="3557474"/>
            <a:ext cx="6832366" cy="2466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Extended the voting right to every male who paid rent of £10 a year or had land worth £10 had the right to vote.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This increased the number of people who could vote – approx. 60% (Trueman,2016)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8449191" y="7373463"/>
            <a:ext cx="1389618" cy="1884837"/>
            <a:chOff x="0" y="0"/>
            <a:chExt cx="1852824" cy="2513116"/>
          </a:xfrm>
        </p:grpSpPr>
        <p:sp>
          <p:nvSpPr>
            <p:cNvPr name="Freeform 6" id="6" descr="C:\Users\Alison\AppData\Local\Microsoft\Windows\INetCache\IE\TKOVGAX5\Thinking[1].png"/>
            <p:cNvSpPr/>
            <p:nvPr/>
          </p:nvSpPr>
          <p:spPr>
            <a:xfrm flipH="false" flipV="false" rot="0">
              <a:off x="0" y="0"/>
              <a:ext cx="1852803" cy="2513076"/>
            </a:xfrm>
            <a:custGeom>
              <a:avLst/>
              <a:gdLst/>
              <a:ahLst/>
              <a:cxnLst/>
              <a:rect r="r" b="b" t="t" l="l"/>
              <a:pathLst>
                <a:path h="2513076" w="1852803">
                  <a:moveTo>
                    <a:pt x="0" y="0"/>
                  </a:moveTo>
                  <a:lnTo>
                    <a:pt x="1852803" y="0"/>
                  </a:lnTo>
                  <a:lnTo>
                    <a:pt x="1852803" y="2513076"/>
                  </a:lnTo>
                  <a:lnTo>
                    <a:pt x="0" y="25130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-156" b="-1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1867634" y="6715125"/>
            <a:ext cx="5391666" cy="2543175"/>
            <a:chOff x="0" y="0"/>
            <a:chExt cx="7188888" cy="33909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3080" y="29952"/>
              <a:ext cx="7160203" cy="3354131"/>
            </a:xfrm>
            <a:custGeom>
              <a:avLst/>
              <a:gdLst/>
              <a:ahLst/>
              <a:cxnLst/>
              <a:rect r="r" b="b" t="t" l="l"/>
              <a:pathLst>
                <a:path h="3354131" w="7160203">
                  <a:moveTo>
                    <a:pt x="651511" y="1104412"/>
                  </a:moveTo>
                  <a:cubicBezTo>
                    <a:pt x="593853" y="833902"/>
                    <a:pt x="783210" y="566186"/>
                    <a:pt x="1139064" y="414802"/>
                  </a:cubicBezTo>
                  <a:cubicBezTo>
                    <a:pt x="1494918" y="263418"/>
                    <a:pt x="1955166" y="254909"/>
                    <a:pt x="2324228" y="392831"/>
                  </a:cubicBezTo>
                  <a:cubicBezTo>
                    <a:pt x="2454911" y="235605"/>
                    <a:pt x="2694306" y="127020"/>
                    <a:pt x="2969769" y="99969"/>
                  </a:cubicBezTo>
                  <a:cubicBezTo>
                    <a:pt x="3245232" y="72918"/>
                    <a:pt x="3524505" y="130576"/>
                    <a:pt x="3723133" y="255417"/>
                  </a:cubicBezTo>
                  <a:cubicBezTo>
                    <a:pt x="3834512" y="112796"/>
                    <a:pt x="4053206" y="17038"/>
                    <a:pt x="4301618" y="2052"/>
                  </a:cubicBezTo>
                  <a:cubicBezTo>
                    <a:pt x="4550030" y="-12934"/>
                    <a:pt x="4792981" y="54884"/>
                    <a:pt x="4944238" y="181630"/>
                  </a:cubicBezTo>
                  <a:cubicBezTo>
                    <a:pt x="5145406" y="30500"/>
                    <a:pt x="5465446" y="-33127"/>
                    <a:pt x="5766055" y="18308"/>
                  </a:cubicBezTo>
                  <a:cubicBezTo>
                    <a:pt x="6066664" y="69743"/>
                    <a:pt x="6293486" y="226969"/>
                    <a:pt x="6348731" y="421914"/>
                  </a:cubicBezTo>
                  <a:cubicBezTo>
                    <a:pt x="6595238" y="464840"/>
                    <a:pt x="6800597" y="573933"/>
                    <a:pt x="6911722" y="720999"/>
                  </a:cubicBezTo>
                  <a:cubicBezTo>
                    <a:pt x="7022847" y="868065"/>
                    <a:pt x="7028816" y="1038753"/>
                    <a:pt x="6928105" y="1188994"/>
                  </a:cubicBezTo>
                  <a:cubicBezTo>
                    <a:pt x="7170802" y="1390670"/>
                    <a:pt x="7227698" y="1659402"/>
                    <a:pt x="7077330" y="1894860"/>
                  </a:cubicBezTo>
                  <a:cubicBezTo>
                    <a:pt x="6926962" y="2130318"/>
                    <a:pt x="6592063" y="2297196"/>
                    <a:pt x="6197474" y="2333264"/>
                  </a:cubicBezTo>
                  <a:cubicBezTo>
                    <a:pt x="6194680" y="2554244"/>
                    <a:pt x="6004815" y="2757063"/>
                    <a:pt x="5701031" y="2863489"/>
                  </a:cubicBezTo>
                  <a:cubicBezTo>
                    <a:pt x="5397247" y="2969915"/>
                    <a:pt x="5026915" y="2963311"/>
                    <a:pt x="4732910" y="2846217"/>
                  </a:cubicBezTo>
                  <a:cubicBezTo>
                    <a:pt x="4607688" y="3110885"/>
                    <a:pt x="4255136" y="3305703"/>
                    <a:pt x="3827654" y="3346343"/>
                  </a:cubicBezTo>
                  <a:cubicBezTo>
                    <a:pt x="3400172" y="3386983"/>
                    <a:pt x="2974341" y="3266333"/>
                    <a:pt x="2734057" y="3036463"/>
                  </a:cubicBezTo>
                  <a:cubicBezTo>
                    <a:pt x="2439671" y="3149747"/>
                    <a:pt x="2086357" y="3182386"/>
                    <a:pt x="1753871" y="3127014"/>
                  </a:cubicBezTo>
                  <a:cubicBezTo>
                    <a:pt x="1421385" y="3071642"/>
                    <a:pt x="1137794" y="2932831"/>
                    <a:pt x="966979" y="2741950"/>
                  </a:cubicBezTo>
                  <a:cubicBezTo>
                    <a:pt x="666116" y="2764429"/>
                    <a:pt x="375159" y="2664861"/>
                    <a:pt x="238634" y="2492776"/>
                  </a:cubicBezTo>
                  <a:cubicBezTo>
                    <a:pt x="102109" y="2320691"/>
                    <a:pt x="148972" y="2112665"/>
                    <a:pt x="355982" y="1971822"/>
                  </a:cubicBezTo>
                  <a:cubicBezTo>
                    <a:pt x="87377" y="1871111"/>
                    <a:pt x="-49529" y="1670959"/>
                    <a:pt x="16384" y="1476014"/>
                  </a:cubicBezTo>
                  <a:cubicBezTo>
                    <a:pt x="82297" y="1281069"/>
                    <a:pt x="336170" y="1135273"/>
                    <a:pt x="645542" y="1114826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2010918" y="3697859"/>
              <a:ext cx="187452" cy="186182"/>
            </a:xfrm>
            <a:custGeom>
              <a:avLst/>
              <a:gdLst/>
              <a:ahLst/>
              <a:cxnLst/>
              <a:rect r="r" b="b" t="t" l="l"/>
              <a:pathLst>
                <a:path h="186182" w="187452">
                  <a:moveTo>
                    <a:pt x="187452" y="93091"/>
                  </a:moveTo>
                  <a:cubicBezTo>
                    <a:pt x="187452" y="144526"/>
                    <a:pt x="145542" y="186182"/>
                    <a:pt x="93726" y="186182"/>
                  </a:cubicBezTo>
                  <a:cubicBezTo>
                    <a:pt x="41910" y="186182"/>
                    <a:pt x="0" y="144526"/>
                    <a:pt x="0" y="93091"/>
                  </a:cubicBezTo>
                  <a:cubicBezTo>
                    <a:pt x="0" y="41656"/>
                    <a:pt x="41910" y="0"/>
                    <a:pt x="93726" y="0"/>
                  </a:cubicBezTo>
                  <a:cubicBezTo>
                    <a:pt x="145542" y="0"/>
                    <a:pt x="187452" y="41656"/>
                    <a:pt x="187452" y="93091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0" id="10"/>
            <p:cNvSpPr/>
            <p:nvPr/>
          </p:nvSpPr>
          <p:spPr>
            <a:xfrm flipH="false" flipV="false" rot="0">
              <a:off x="2001139" y="3486912"/>
              <a:ext cx="374650" cy="372618"/>
            </a:xfrm>
            <a:custGeom>
              <a:avLst/>
              <a:gdLst/>
              <a:ahLst/>
              <a:cxnLst/>
              <a:rect r="r" b="b" t="t" l="l"/>
              <a:pathLst>
                <a:path h="372618" w="374650">
                  <a:moveTo>
                    <a:pt x="374650" y="186309"/>
                  </a:moveTo>
                  <a:cubicBezTo>
                    <a:pt x="374650" y="289179"/>
                    <a:pt x="290703" y="372618"/>
                    <a:pt x="187325" y="372618"/>
                  </a:cubicBezTo>
                  <a:cubicBezTo>
                    <a:pt x="83947" y="372618"/>
                    <a:pt x="0" y="289179"/>
                    <a:pt x="0" y="186309"/>
                  </a:cubicBezTo>
                  <a:cubicBezTo>
                    <a:pt x="0" y="83439"/>
                    <a:pt x="83947" y="0"/>
                    <a:pt x="187325" y="0"/>
                  </a:cubicBezTo>
                  <a:cubicBezTo>
                    <a:pt x="290703" y="0"/>
                    <a:pt x="374650" y="83439"/>
                    <a:pt x="374650" y="186309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2099183" y="3124073"/>
              <a:ext cx="562102" cy="558800"/>
            </a:xfrm>
            <a:custGeom>
              <a:avLst/>
              <a:gdLst/>
              <a:ahLst/>
              <a:cxnLst/>
              <a:rect r="r" b="b" t="t" l="l"/>
              <a:pathLst>
                <a:path h="558800" w="562102">
                  <a:moveTo>
                    <a:pt x="562102" y="279400"/>
                  </a:moveTo>
                  <a:cubicBezTo>
                    <a:pt x="562102" y="433705"/>
                    <a:pt x="436245" y="558800"/>
                    <a:pt x="281051" y="558800"/>
                  </a:cubicBezTo>
                  <a:cubicBezTo>
                    <a:pt x="125857" y="558800"/>
                    <a:pt x="0" y="433705"/>
                    <a:pt x="0" y="279400"/>
                  </a:cubicBezTo>
                  <a:cubicBezTo>
                    <a:pt x="0" y="125095"/>
                    <a:pt x="125857" y="0"/>
                    <a:pt x="281051" y="0"/>
                  </a:cubicBezTo>
                  <a:cubicBezTo>
                    <a:pt x="436245" y="0"/>
                    <a:pt x="562102" y="125095"/>
                    <a:pt x="562102" y="279400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376555" y="200660"/>
              <a:ext cx="6561329" cy="2852166"/>
            </a:xfrm>
            <a:custGeom>
              <a:avLst/>
              <a:gdLst/>
              <a:ahLst/>
              <a:cxnLst/>
              <a:rect r="r" b="b" t="t" l="l"/>
              <a:pathLst>
                <a:path h="2852166" w="6561329">
                  <a:moveTo>
                    <a:pt x="419354" y="1850009"/>
                  </a:moveTo>
                  <a:cubicBezTo>
                    <a:pt x="273050" y="1857375"/>
                    <a:pt x="126746" y="1835785"/>
                    <a:pt x="0" y="1788160"/>
                  </a:cubicBezTo>
                  <a:moveTo>
                    <a:pt x="789305" y="2526919"/>
                  </a:moveTo>
                  <a:cubicBezTo>
                    <a:pt x="730504" y="2541905"/>
                    <a:pt x="668782" y="2551811"/>
                    <a:pt x="605790" y="2556510"/>
                  </a:cubicBezTo>
                  <a:moveTo>
                    <a:pt x="2370074" y="2852166"/>
                  </a:moveTo>
                  <a:cubicBezTo>
                    <a:pt x="2325878" y="2809748"/>
                    <a:pt x="2288794" y="2764536"/>
                    <a:pt x="2259584" y="2717165"/>
                  </a:cubicBezTo>
                  <a:moveTo>
                    <a:pt x="4414266" y="2515489"/>
                  </a:moveTo>
                  <a:cubicBezTo>
                    <a:pt x="4407789" y="2565781"/>
                    <a:pt x="4392930" y="2615438"/>
                    <a:pt x="4370070" y="2663698"/>
                  </a:cubicBezTo>
                  <a:moveTo>
                    <a:pt x="5291836" y="1599946"/>
                  </a:moveTo>
                  <a:cubicBezTo>
                    <a:pt x="5623560" y="1702943"/>
                    <a:pt x="5832983" y="1918462"/>
                    <a:pt x="5830062" y="2153793"/>
                  </a:cubicBezTo>
                  <a:moveTo>
                    <a:pt x="6561328" y="1010158"/>
                  </a:moveTo>
                  <a:cubicBezTo>
                    <a:pt x="6507607" y="1090295"/>
                    <a:pt x="6425565" y="1161415"/>
                    <a:pt x="6321679" y="1217803"/>
                  </a:cubicBezTo>
                  <a:moveTo>
                    <a:pt x="5986145" y="239522"/>
                  </a:moveTo>
                  <a:cubicBezTo>
                    <a:pt x="5995289" y="271907"/>
                    <a:pt x="5999480" y="304673"/>
                    <a:pt x="5998845" y="337566"/>
                  </a:cubicBezTo>
                  <a:moveTo>
                    <a:pt x="4455668" y="125095"/>
                  </a:moveTo>
                  <a:cubicBezTo>
                    <a:pt x="4486910" y="79883"/>
                    <a:pt x="4528185" y="37719"/>
                    <a:pt x="4578477" y="0"/>
                  </a:cubicBezTo>
                  <a:moveTo>
                    <a:pt x="3307461" y="184658"/>
                  </a:moveTo>
                  <a:cubicBezTo>
                    <a:pt x="3320161" y="147320"/>
                    <a:pt x="3340227" y="110998"/>
                    <a:pt x="3366897" y="76835"/>
                  </a:cubicBezTo>
                  <a:moveTo>
                    <a:pt x="1959864" y="221361"/>
                  </a:moveTo>
                  <a:cubicBezTo>
                    <a:pt x="2037969" y="250571"/>
                    <a:pt x="2110232" y="285750"/>
                    <a:pt x="2175002" y="326009"/>
                  </a:cubicBezTo>
                  <a:moveTo>
                    <a:pt x="325628" y="1043813"/>
                  </a:moveTo>
                  <a:cubicBezTo>
                    <a:pt x="308610" y="1007745"/>
                    <a:pt x="296037" y="971042"/>
                    <a:pt x="288036" y="933704"/>
                  </a:cubicBezTo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-6111" y="10859"/>
              <a:ext cx="7198320" cy="3392357"/>
            </a:xfrm>
            <a:custGeom>
              <a:avLst/>
              <a:gdLst/>
              <a:ahLst/>
              <a:cxnLst/>
              <a:rect r="r" b="b" t="t" l="l"/>
              <a:pathLst>
                <a:path h="3392357" w="7198320">
                  <a:moveTo>
                    <a:pt x="670702" y="1104455"/>
                  </a:moveTo>
                  <a:lnTo>
                    <a:pt x="670702" y="1123505"/>
                  </a:lnTo>
                  <a:lnTo>
                    <a:pt x="652033" y="1127442"/>
                  </a:lnTo>
                  <a:cubicBezTo>
                    <a:pt x="591708" y="844105"/>
                    <a:pt x="790971" y="569404"/>
                    <a:pt x="1150762" y="416369"/>
                  </a:cubicBezTo>
                  <a:cubicBezTo>
                    <a:pt x="1511315" y="262953"/>
                    <a:pt x="1976389" y="254444"/>
                    <a:pt x="2350023" y="394144"/>
                  </a:cubicBezTo>
                  <a:lnTo>
                    <a:pt x="2343292" y="412051"/>
                  </a:lnTo>
                  <a:lnTo>
                    <a:pt x="2324242" y="412051"/>
                  </a:lnTo>
                  <a:cubicBezTo>
                    <a:pt x="2324242" y="407606"/>
                    <a:pt x="2325766" y="403288"/>
                    <a:pt x="2328687" y="399859"/>
                  </a:cubicBezTo>
                  <a:cubicBezTo>
                    <a:pt x="2463688" y="237553"/>
                    <a:pt x="2708290" y="127571"/>
                    <a:pt x="2986928" y="100266"/>
                  </a:cubicBezTo>
                  <a:cubicBezTo>
                    <a:pt x="3265820" y="72834"/>
                    <a:pt x="3549538" y="131000"/>
                    <a:pt x="3752230" y="258635"/>
                  </a:cubicBezTo>
                  <a:cubicBezTo>
                    <a:pt x="3757818" y="262064"/>
                    <a:pt x="3761120" y="268160"/>
                    <a:pt x="3761120" y="274764"/>
                  </a:cubicBezTo>
                  <a:lnTo>
                    <a:pt x="3742070" y="274764"/>
                  </a:lnTo>
                  <a:lnTo>
                    <a:pt x="3727211" y="262826"/>
                  </a:lnTo>
                  <a:cubicBezTo>
                    <a:pt x="3843035" y="114490"/>
                    <a:pt x="4067825" y="17335"/>
                    <a:pt x="4319539" y="2095"/>
                  </a:cubicBezTo>
                  <a:lnTo>
                    <a:pt x="4320682" y="21145"/>
                  </a:lnTo>
                  <a:lnTo>
                    <a:pt x="4319539" y="2095"/>
                  </a:lnTo>
                  <a:cubicBezTo>
                    <a:pt x="4571507" y="-13145"/>
                    <a:pt x="4819665" y="55435"/>
                    <a:pt x="4975494" y="186118"/>
                  </a:cubicBezTo>
                  <a:lnTo>
                    <a:pt x="4963302" y="200723"/>
                  </a:lnTo>
                  <a:lnTo>
                    <a:pt x="4963302" y="181673"/>
                  </a:lnTo>
                  <a:lnTo>
                    <a:pt x="4963302" y="200723"/>
                  </a:lnTo>
                  <a:lnTo>
                    <a:pt x="4951872" y="185483"/>
                  </a:lnTo>
                  <a:cubicBezTo>
                    <a:pt x="5158120" y="30543"/>
                    <a:pt x="5483875" y="-33465"/>
                    <a:pt x="5788421" y="18605"/>
                  </a:cubicBezTo>
                  <a:lnTo>
                    <a:pt x="5785246" y="37401"/>
                  </a:lnTo>
                  <a:lnTo>
                    <a:pt x="5788421" y="18605"/>
                  </a:lnTo>
                  <a:cubicBezTo>
                    <a:pt x="6092078" y="70548"/>
                    <a:pt x="6328044" y="230441"/>
                    <a:pt x="6386210" y="435800"/>
                  </a:cubicBezTo>
                  <a:lnTo>
                    <a:pt x="6367922" y="441007"/>
                  </a:lnTo>
                  <a:lnTo>
                    <a:pt x="6348872" y="441007"/>
                  </a:lnTo>
                  <a:cubicBezTo>
                    <a:pt x="6348872" y="435419"/>
                    <a:pt x="6351412" y="430085"/>
                    <a:pt x="6355603" y="426402"/>
                  </a:cubicBezTo>
                  <a:cubicBezTo>
                    <a:pt x="6359794" y="422719"/>
                    <a:pt x="6365636" y="421195"/>
                    <a:pt x="6371097" y="422211"/>
                  </a:cubicBezTo>
                  <a:cubicBezTo>
                    <a:pt x="6620652" y="465645"/>
                    <a:pt x="6831091" y="576516"/>
                    <a:pt x="6946026" y="728662"/>
                  </a:cubicBezTo>
                  <a:lnTo>
                    <a:pt x="6930786" y="740092"/>
                  </a:lnTo>
                  <a:lnTo>
                    <a:pt x="6946026" y="728662"/>
                  </a:lnTo>
                  <a:cubicBezTo>
                    <a:pt x="7061850" y="882078"/>
                    <a:pt x="7068454" y="1061656"/>
                    <a:pt x="6963044" y="1218755"/>
                  </a:cubicBezTo>
                  <a:lnTo>
                    <a:pt x="6947169" y="1208087"/>
                  </a:lnTo>
                  <a:lnTo>
                    <a:pt x="6959361" y="1193482"/>
                  </a:lnTo>
                  <a:cubicBezTo>
                    <a:pt x="7208027" y="1400111"/>
                    <a:pt x="7268860" y="1679257"/>
                    <a:pt x="7112396" y="1924240"/>
                  </a:cubicBezTo>
                  <a:cubicBezTo>
                    <a:pt x="6957710" y="2166556"/>
                    <a:pt x="6616080" y="2335085"/>
                    <a:pt x="6218316" y="2371280"/>
                  </a:cubicBezTo>
                  <a:lnTo>
                    <a:pt x="6216538" y="2352357"/>
                  </a:lnTo>
                  <a:lnTo>
                    <a:pt x="6235588" y="2352611"/>
                  </a:lnTo>
                  <a:cubicBezTo>
                    <a:pt x="6232667" y="2585275"/>
                    <a:pt x="6033658" y="2792920"/>
                    <a:pt x="5726318" y="2900616"/>
                  </a:cubicBezTo>
                  <a:lnTo>
                    <a:pt x="5719968" y="2882582"/>
                  </a:lnTo>
                  <a:lnTo>
                    <a:pt x="5726318" y="2900616"/>
                  </a:lnTo>
                  <a:cubicBezTo>
                    <a:pt x="5418216" y="3008566"/>
                    <a:pt x="5043185" y="3001962"/>
                    <a:pt x="4744862" y="2883090"/>
                  </a:cubicBezTo>
                  <a:lnTo>
                    <a:pt x="4751847" y="2865437"/>
                  </a:lnTo>
                  <a:lnTo>
                    <a:pt x="4769119" y="2873565"/>
                  </a:lnTo>
                  <a:cubicBezTo>
                    <a:pt x="4639833" y="3146869"/>
                    <a:pt x="4279153" y="3343592"/>
                    <a:pt x="3848369" y="3384486"/>
                  </a:cubicBezTo>
                  <a:lnTo>
                    <a:pt x="3846591" y="3365563"/>
                  </a:lnTo>
                  <a:lnTo>
                    <a:pt x="3848369" y="3384486"/>
                  </a:lnTo>
                  <a:cubicBezTo>
                    <a:pt x="3417077" y="3425507"/>
                    <a:pt x="2985150" y="3304095"/>
                    <a:pt x="2739786" y="3069399"/>
                  </a:cubicBezTo>
                  <a:lnTo>
                    <a:pt x="2752994" y="3055683"/>
                  </a:lnTo>
                  <a:lnTo>
                    <a:pt x="2759852" y="3073463"/>
                  </a:lnTo>
                  <a:cubicBezTo>
                    <a:pt x="2462037" y="3188144"/>
                    <a:pt x="2105294" y="3221037"/>
                    <a:pt x="1769633" y="3165030"/>
                  </a:cubicBezTo>
                  <a:lnTo>
                    <a:pt x="1772808" y="3146234"/>
                  </a:lnTo>
                  <a:lnTo>
                    <a:pt x="1769633" y="3165030"/>
                  </a:lnTo>
                  <a:cubicBezTo>
                    <a:pt x="1434226" y="3109150"/>
                    <a:pt x="1146190" y="2968942"/>
                    <a:pt x="971692" y="2773870"/>
                  </a:cubicBezTo>
                  <a:cubicBezTo>
                    <a:pt x="966739" y="2768282"/>
                    <a:pt x="965469" y="2760281"/>
                    <a:pt x="968517" y="2753423"/>
                  </a:cubicBezTo>
                  <a:cubicBezTo>
                    <a:pt x="971565" y="2746565"/>
                    <a:pt x="978423" y="2742120"/>
                    <a:pt x="985916" y="2742120"/>
                  </a:cubicBezTo>
                  <a:cubicBezTo>
                    <a:pt x="996203" y="2742120"/>
                    <a:pt x="1004585" y="2750248"/>
                    <a:pt x="1004966" y="2760408"/>
                  </a:cubicBezTo>
                  <a:cubicBezTo>
                    <a:pt x="1005347" y="2770568"/>
                    <a:pt x="997600" y="2779331"/>
                    <a:pt x="987313" y="2780093"/>
                  </a:cubicBezTo>
                  <a:cubicBezTo>
                    <a:pt x="682767" y="2802826"/>
                    <a:pt x="384444" y="2702623"/>
                    <a:pt x="242585" y="2523807"/>
                  </a:cubicBezTo>
                  <a:lnTo>
                    <a:pt x="257571" y="2511996"/>
                  </a:lnTo>
                  <a:lnTo>
                    <a:pt x="242585" y="2523807"/>
                  </a:lnTo>
                  <a:cubicBezTo>
                    <a:pt x="106822" y="2352611"/>
                    <a:pt x="144160" y="2147633"/>
                    <a:pt x="326786" y="2002726"/>
                  </a:cubicBezTo>
                  <a:cubicBezTo>
                    <a:pt x="338597" y="1993328"/>
                    <a:pt x="351170" y="1984184"/>
                    <a:pt x="364124" y="1975294"/>
                  </a:cubicBezTo>
                  <a:cubicBezTo>
                    <a:pt x="370728" y="1970722"/>
                    <a:pt x="379491" y="1970976"/>
                    <a:pt x="386095" y="1975675"/>
                  </a:cubicBezTo>
                  <a:cubicBezTo>
                    <a:pt x="393842" y="1981263"/>
                    <a:pt x="396128" y="1991677"/>
                    <a:pt x="391683" y="2000059"/>
                  </a:cubicBezTo>
                  <a:cubicBezTo>
                    <a:pt x="387238" y="2008441"/>
                    <a:pt x="377078" y="2012251"/>
                    <a:pt x="368188" y="2008822"/>
                  </a:cubicBezTo>
                  <a:cubicBezTo>
                    <a:pt x="95900" y="1906460"/>
                    <a:pt x="-53325" y="1698561"/>
                    <a:pt x="17541" y="1489011"/>
                  </a:cubicBezTo>
                  <a:lnTo>
                    <a:pt x="35575" y="1495107"/>
                  </a:lnTo>
                  <a:lnTo>
                    <a:pt x="17541" y="1489011"/>
                  </a:lnTo>
                  <a:cubicBezTo>
                    <a:pt x="87137" y="1283271"/>
                    <a:pt x="350916" y="1135570"/>
                    <a:pt x="663463" y="1114869"/>
                  </a:cubicBezTo>
                  <a:lnTo>
                    <a:pt x="664733" y="1133919"/>
                  </a:lnTo>
                  <a:lnTo>
                    <a:pt x="648223" y="1124394"/>
                  </a:lnTo>
                  <a:lnTo>
                    <a:pt x="654192" y="1113980"/>
                  </a:lnTo>
                  <a:cubicBezTo>
                    <a:pt x="657621" y="1108138"/>
                    <a:pt x="663844" y="1104455"/>
                    <a:pt x="670702" y="1104455"/>
                  </a:cubicBezTo>
                  <a:moveTo>
                    <a:pt x="670702" y="1142555"/>
                  </a:moveTo>
                  <a:lnTo>
                    <a:pt x="670702" y="1123505"/>
                  </a:lnTo>
                  <a:lnTo>
                    <a:pt x="687212" y="1133030"/>
                  </a:lnTo>
                  <a:lnTo>
                    <a:pt x="681243" y="1143444"/>
                  </a:lnTo>
                  <a:cubicBezTo>
                    <a:pt x="678068" y="1148905"/>
                    <a:pt x="672353" y="1152461"/>
                    <a:pt x="666003" y="1152969"/>
                  </a:cubicBezTo>
                  <a:cubicBezTo>
                    <a:pt x="359806" y="1173162"/>
                    <a:pt x="115966" y="1317053"/>
                    <a:pt x="53736" y="1501203"/>
                  </a:cubicBezTo>
                  <a:cubicBezTo>
                    <a:pt x="-7224" y="1681670"/>
                    <a:pt x="117490" y="1873821"/>
                    <a:pt x="381777" y="1973135"/>
                  </a:cubicBezTo>
                  <a:lnTo>
                    <a:pt x="375046" y="1990915"/>
                  </a:lnTo>
                  <a:lnTo>
                    <a:pt x="363870" y="2006282"/>
                  </a:lnTo>
                  <a:lnTo>
                    <a:pt x="375046" y="1990915"/>
                  </a:lnTo>
                  <a:lnTo>
                    <a:pt x="385714" y="2006663"/>
                  </a:lnTo>
                  <a:cubicBezTo>
                    <a:pt x="373395" y="2015045"/>
                    <a:pt x="361711" y="2023681"/>
                    <a:pt x="350535" y="2032444"/>
                  </a:cubicBezTo>
                  <a:cubicBezTo>
                    <a:pt x="181498" y="2166556"/>
                    <a:pt x="152034" y="2348039"/>
                    <a:pt x="272557" y="2499931"/>
                  </a:cubicBezTo>
                  <a:cubicBezTo>
                    <a:pt x="403875" y="2665412"/>
                    <a:pt x="687466" y="2764091"/>
                    <a:pt x="984519" y="2741866"/>
                  </a:cubicBezTo>
                  <a:lnTo>
                    <a:pt x="985916" y="2760916"/>
                  </a:lnTo>
                  <a:lnTo>
                    <a:pt x="985916" y="2779966"/>
                  </a:lnTo>
                  <a:lnTo>
                    <a:pt x="985916" y="2760916"/>
                  </a:lnTo>
                  <a:lnTo>
                    <a:pt x="1000140" y="2748216"/>
                  </a:lnTo>
                  <a:cubicBezTo>
                    <a:pt x="1167272" y="2934906"/>
                    <a:pt x="1446418" y="3072320"/>
                    <a:pt x="1775983" y="3127184"/>
                  </a:cubicBezTo>
                  <a:cubicBezTo>
                    <a:pt x="2105294" y="3182048"/>
                    <a:pt x="2455179" y="3149663"/>
                    <a:pt x="2746263" y="3037649"/>
                  </a:cubicBezTo>
                  <a:cubicBezTo>
                    <a:pt x="2753121" y="3034982"/>
                    <a:pt x="2760995" y="3036506"/>
                    <a:pt x="2766329" y="3041713"/>
                  </a:cubicBezTo>
                  <a:cubicBezTo>
                    <a:pt x="3001406" y="3266757"/>
                    <a:pt x="3421141" y="3386772"/>
                    <a:pt x="3844940" y="3346386"/>
                  </a:cubicBezTo>
                  <a:cubicBezTo>
                    <a:pt x="4269120" y="3306000"/>
                    <a:pt x="4613671" y="3113087"/>
                    <a:pt x="4734829" y="2857055"/>
                  </a:cubicBezTo>
                  <a:cubicBezTo>
                    <a:pt x="4739147" y="2847911"/>
                    <a:pt x="4749815" y="2843847"/>
                    <a:pt x="4759086" y="2847530"/>
                  </a:cubicBezTo>
                  <a:cubicBezTo>
                    <a:pt x="5048773" y="2962846"/>
                    <a:pt x="5414279" y="2969450"/>
                    <a:pt x="5713872" y="2864421"/>
                  </a:cubicBezTo>
                  <a:cubicBezTo>
                    <a:pt x="6014227" y="2759265"/>
                    <a:pt x="6194948" y="2561272"/>
                    <a:pt x="6197615" y="2351976"/>
                  </a:cubicBezTo>
                  <a:cubicBezTo>
                    <a:pt x="6197742" y="2342197"/>
                    <a:pt x="6205235" y="2334069"/>
                    <a:pt x="6214887" y="2333307"/>
                  </a:cubicBezTo>
                  <a:cubicBezTo>
                    <a:pt x="6606047" y="2297620"/>
                    <a:pt x="6934342" y="2132393"/>
                    <a:pt x="7080392" y="1903666"/>
                  </a:cubicBezTo>
                  <a:lnTo>
                    <a:pt x="7096394" y="1913953"/>
                  </a:lnTo>
                  <a:lnTo>
                    <a:pt x="7080392" y="1903666"/>
                  </a:lnTo>
                  <a:cubicBezTo>
                    <a:pt x="7224664" y="1677733"/>
                    <a:pt x="7171959" y="1419415"/>
                    <a:pt x="6935104" y="1222692"/>
                  </a:cubicBezTo>
                  <a:cubicBezTo>
                    <a:pt x="6927611" y="1216469"/>
                    <a:pt x="6925960" y="1205547"/>
                    <a:pt x="6931421" y="1197419"/>
                  </a:cubicBezTo>
                  <a:cubicBezTo>
                    <a:pt x="7027433" y="1054163"/>
                    <a:pt x="7021972" y="892365"/>
                    <a:pt x="6915673" y="751522"/>
                  </a:cubicBezTo>
                  <a:cubicBezTo>
                    <a:pt x="6808358" y="609409"/>
                    <a:pt x="6608079" y="502094"/>
                    <a:pt x="6364620" y="459676"/>
                  </a:cubicBezTo>
                  <a:lnTo>
                    <a:pt x="6367922" y="440880"/>
                  </a:lnTo>
                  <a:lnTo>
                    <a:pt x="6386972" y="440880"/>
                  </a:lnTo>
                  <a:cubicBezTo>
                    <a:pt x="6386972" y="450405"/>
                    <a:pt x="6379987" y="458406"/>
                    <a:pt x="6370589" y="459803"/>
                  </a:cubicBezTo>
                  <a:cubicBezTo>
                    <a:pt x="6361191" y="461200"/>
                    <a:pt x="6352174" y="455231"/>
                    <a:pt x="6349634" y="446087"/>
                  </a:cubicBezTo>
                  <a:cubicBezTo>
                    <a:pt x="6297437" y="261429"/>
                    <a:pt x="6079505" y="106997"/>
                    <a:pt x="5782071" y="56070"/>
                  </a:cubicBezTo>
                  <a:cubicBezTo>
                    <a:pt x="5485526" y="5397"/>
                    <a:pt x="5170947" y="68516"/>
                    <a:pt x="4974859" y="215836"/>
                  </a:cubicBezTo>
                  <a:cubicBezTo>
                    <a:pt x="4971557" y="218376"/>
                    <a:pt x="4967493" y="219646"/>
                    <a:pt x="4963429" y="219646"/>
                  </a:cubicBezTo>
                  <a:cubicBezTo>
                    <a:pt x="4958984" y="219646"/>
                    <a:pt x="4954666" y="218122"/>
                    <a:pt x="4951237" y="215201"/>
                  </a:cubicBezTo>
                  <a:cubicBezTo>
                    <a:pt x="4804425" y="92519"/>
                    <a:pt x="4566681" y="25336"/>
                    <a:pt x="4321825" y="40195"/>
                  </a:cubicBezTo>
                  <a:cubicBezTo>
                    <a:pt x="4076715" y="55054"/>
                    <a:pt x="3864117" y="149415"/>
                    <a:pt x="3757183" y="286321"/>
                  </a:cubicBezTo>
                  <a:cubicBezTo>
                    <a:pt x="3752230" y="292671"/>
                    <a:pt x="3743594" y="295211"/>
                    <a:pt x="3735974" y="292544"/>
                  </a:cubicBezTo>
                  <a:cubicBezTo>
                    <a:pt x="3728354" y="289877"/>
                    <a:pt x="3723147" y="282638"/>
                    <a:pt x="3723147" y="274510"/>
                  </a:cubicBezTo>
                  <a:lnTo>
                    <a:pt x="3742197" y="274510"/>
                  </a:lnTo>
                  <a:lnTo>
                    <a:pt x="3732037" y="290639"/>
                  </a:lnTo>
                  <a:cubicBezTo>
                    <a:pt x="3537600" y="168338"/>
                    <a:pt x="3262772" y="111188"/>
                    <a:pt x="2990738" y="137985"/>
                  </a:cubicBezTo>
                  <a:lnTo>
                    <a:pt x="2988833" y="119062"/>
                  </a:lnTo>
                  <a:lnTo>
                    <a:pt x="2990738" y="137985"/>
                  </a:lnTo>
                  <a:cubicBezTo>
                    <a:pt x="2718450" y="164782"/>
                    <a:pt x="2484516" y="271843"/>
                    <a:pt x="2358024" y="424116"/>
                  </a:cubicBezTo>
                  <a:lnTo>
                    <a:pt x="2343419" y="411924"/>
                  </a:lnTo>
                  <a:lnTo>
                    <a:pt x="2362469" y="411924"/>
                  </a:lnTo>
                  <a:cubicBezTo>
                    <a:pt x="2362469" y="418147"/>
                    <a:pt x="2359421" y="423989"/>
                    <a:pt x="2354341" y="427545"/>
                  </a:cubicBezTo>
                  <a:cubicBezTo>
                    <a:pt x="2349261" y="431101"/>
                    <a:pt x="2342657" y="431863"/>
                    <a:pt x="2336815" y="429704"/>
                  </a:cubicBezTo>
                  <a:cubicBezTo>
                    <a:pt x="1972198" y="293433"/>
                    <a:pt x="1517157" y="301942"/>
                    <a:pt x="1165875" y="451294"/>
                  </a:cubicBezTo>
                  <a:lnTo>
                    <a:pt x="1158382" y="433768"/>
                  </a:lnTo>
                  <a:lnTo>
                    <a:pt x="1165875" y="451294"/>
                  </a:lnTo>
                  <a:cubicBezTo>
                    <a:pt x="813704" y="601154"/>
                    <a:pt x="634507" y="862012"/>
                    <a:pt x="689371" y="1119441"/>
                  </a:cubicBezTo>
                  <a:cubicBezTo>
                    <a:pt x="690514" y="1125029"/>
                    <a:pt x="689117" y="1130871"/>
                    <a:pt x="685561" y="1135443"/>
                  </a:cubicBezTo>
                  <a:cubicBezTo>
                    <a:pt x="682005" y="1140015"/>
                    <a:pt x="676544" y="1142555"/>
                    <a:pt x="670702" y="1142555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1991868" y="3678809"/>
              <a:ext cx="225552" cy="224282"/>
            </a:xfrm>
            <a:custGeom>
              <a:avLst/>
              <a:gdLst/>
              <a:ahLst/>
              <a:cxnLst/>
              <a:rect r="r" b="b" t="t" l="l"/>
              <a:pathLst>
                <a:path h="224282" w="225552">
                  <a:moveTo>
                    <a:pt x="225552" y="112141"/>
                  </a:moveTo>
                  <a:cubicBezTo>
                    <a:pt x="225552" y="174244"/>
                    <a:pt x="175006" y="224282"/>
                    <a:pt x="112776" y="224282"/>
                  </a:cubicBezTo>
                  <a:lnTo>
                    <a:pt x="112776" y="205232"/>
                  </a:lnTo>
                  <a:lnTo>
                    <a:pt x="112776" y="224282"/>
                  </a:lnTo>
                  <a:cubicBezTo>
                    <a:pt x="50673" y="224282"/>
                    <a:pt x="0" y="174117"/>
                    <a:pt x="0" y="112141"/>
                  </a:cubicBezTo>
                  <a:lnTo>
                    <a:pt x="19050" y="112141"/>
                  </a:lnTo>
                  <a:lnTo>
                    <a:pt x="0" y="112141"/>
                  </a:lnTo>
                  <a:cubicBezTo>
                    <a:pt x="0" y="50038"/>
                    <a:pt x="50546" y="0"/>
                    <a:pt x="112776" y="0"/>
                  </a:cubicBezTo>
                  <a:lnTo>
                    <a:pt x="112776" y="19050"/>
                  </a:lnTo>
                  <a:lnTo>
                    <a:pt x="112776" y="0"/>
                  </a:lnTo>
                  <a:cubicBezTo>
                    <a:pt x="174879" y="0"/>
                    <a:pt x="225552" y="50165"/>
                    <a:pt x="225552" y="112141"/>
                  </a:cubicBezTo>
                  <a:lnTo>
                    <a:pt x="206502" y="112141"/>
                  </a:lnTo>
                  <a:lnTo>
                    <a:pt x="225552" y="112141"/>
                  </a:lnTo>
                  <a:moveTo>
                    <a:pt x="187452" y="112141"/>
                  </a:moveTo>
                  <a:cubicBezTo>
                    <a:pt x="187452" y="71374"/>
                    <a:pt x="154178" y="38100"/>
                    <a:pt x="112776" y="38100"/>
                  </a:cubicBezTo>
                  <a:cubicBezTo>
                    <a:pt x="71374" y="38100"/>
                    <a:pt x="38100" y="71374"/>
                    <a:pt x="38100" y="112141"/>
                  </a:cubicBezTo>
                  <a:cubicBezTo>
                    <a:pt x="38100" y="152908"/>
                    <a:pt x="71374" y="186182"/>
                    <a:pt x="112776" y="186182"/>
                  </a:cubicBezTo>
                  <a:cubicBezTo>
                    <a:pt x="154178" y="186182"/>
                    <a:pt x="187452" y="152908"/>
                    <a:pt x="187452" y="112141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5" id="15"/>
            <p:cNvSpPr/>
            <p:nvPr/>
          </p:nvSpPr>
          <p:spPr>
            <a:xfrm flipH="false" flipV="false" rot="0">
              <a:off x="1982089" y="3467862"/>
              <a:ext cx="412750" cy="410718"/>
            </a:xfrm>
            <a:custGeom>
              <a:avLst/>
              <a:gdLst/>
              <a:ahLst/>
              <a:cxnLst/>
              <a:rect r="r" b="b" t="t" l="l"/>
              <a:pathLst>
                <a:path h="410718" w="412750">
                  <a:moveTo>
                    <a:pt x="412750" y="205359"/>
                  </a:moveTo>
                  <a:cubicBezTo>
                    <a:pt x="412750" y="318897"/>
                    <a:pt x="320167" y="410718"/>
                    <a:pt x="206375" y="410718"/>
                  </a:cubicBezTo>
                  <a:lnTo>
                    <a:pt x="206375" y="391668"/>
                  </a:lnTo>
                  <a:lnTo>
                    <a:pt x="206375" y="410718"/>
                  </a:lnTo>
                  <a:cubicBezTo>
                    <a:pt x="92456" y="410718"/>
                    <a:pt x="0" y="318897"/>
                    <a:pt x="0" y="205359"/>
                  </a:cubicBezTo>
                  <a:lnTo>
                    <a:pt x="19050" y="205359"/>
                  </a:lnTo>
                  <a:lnTo>
                    <a:pt x="0" y="205359"/>
                  </a:lnTo>
                  <a:cubicBezTo>
                    <a:pt x="0" y="91821"/>
                    <a:pt x="92583" y="0"/>
                    <a:pt x="206375" y="0"/>
                  </a:cubicBezTo>
                  <a:lnTo>
                    <a:pt x="206375" y="19050"/>
                  </a:lnTo>
                  <a:lnTo>
                    <a:pt x="206375" y="0"/>
                  </a:lnTo>
                  <a:cubicBezTo>
                    <a:pt x="320294" y="0"/>
                    <a:pt x="412750" y="91821"/>
                    <a:pt x="412750" y="205359"/>
                  </a:cubicBezTo>
                  <a:lnTo>
                    <a:pt x="393700" y="205359"/>
                  </a:lnTo>
                  <a:lnTo>
                    <a:pt x="412750" y="205359"/>
                  </a:lnTo>
                  <a:moveTo>
                    <a:pt x="374650" y="205359"/>
                  </a:moveTo>
                  <a:cubicBezTo>
                    <a:pt x="374650" y="113157"/>
                    <a:pt x="299339" y="38100"/>
                    <a:pt x="206375" y="38100"/>
                  </a:cubicBezTo>
                  <a:cubicBezTo>
                    <a:pt x="113411" y="38100"/>
                    <a:pt x="38100" y="113030"/>
                    <a:pt x="38100" y="205359"/>
                  </a:cubicBezTo>
                  <a:cubicBezTo>
                    <a:pt x="38100" y="297688"/>
                    <a:pt x="113411" y="372618"/>
                    <a:pt x="206375" y="372618"/>
                  </a:cubicBezTo>
                  <a:cubicBezTo>
                    <a:pt x="299339" y="372618"/>
                    <a:pt x="374650" y="297688"/>
                    <a:pt x="374650" y="205359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6" id="16"/>
            <p:cNvSpPr/>
            <p:nvPr/>
          </p:nvSpPr>
          <p:spPr>
            <a:xfrm flipH="false" flipV="false" rot="0">
              <a:off x="2080133" y="3105023"/>
              <a:ext cx="600202" cy="596900"/>
            </a:xfrm>
            <a:custGeom>
              <a:avLst/>
              <a:gdLst/>
              <a:ahLst/>
              <a:cxnLst/>
              <a:rect r="r" b="b" t="t" l="l"/>
              <a:pathLst>
                <a:path h="596900" w="600202">
                  <a:moveTo>
                    <a:pt x="600202" y="298450"/>
                  </a:moveTo>
                  <a:cubicBezTo>
                    <a:pt x="600202" y="463423"/>
                    <a:pt x="465709" y="596900"/>
                    <a:pt x="300101" y="596900"/>
                  </a:cubicBezTo>
                  <a:lnTo>
                    <a:pt x="300101" y="577850"/>
                  </a:lnTo>
                  <a:lnTo>
                    <a:pt x="300101" y="596900"/>
                  </a:lnTo>
                  <a:cubicBezTo>
                    <a:pt x="134493" y="596900"/>
                    <a:pt x="0" y="463423"/>
                    <a:pt x="0" y="298450"/>
                  </a:cubicBezTo>
                  <a:lnTo>
                    <a:pt x="19050" y="298450"/>
                  </a:lnTo>
                  <a:lnTo>
                    <a:pt x="0" y="298450"/>
                  </a:lnTo>
                  <a:cubicBezTo>
                    <a:pt x="0" y="133477"/>
                    <a:pt x="134493" y="0"/>
                    <a:pt x="300101" y="0"/>
                  </a:cubicBezTo>
                  <a:lnTo>
                    <a:pt x="300101" y="19050"/>
                  </a:lnTo>
                  <a:lnTo>
                    <a:pt x="300101" y="0"/>
                  </a:lnTo>
                  <a:cubicBezTo>
                    <a:pt x="465709" y="0"/>
                    <a:pt x="600202" y="133477"/>
                    <a:pt x="600202" y="298450"/>
                  </a:cubicBezTo>
                  <a:lnTo>
                    <a:pt x="581152" y="298450"/>
                  </a:lnTo>
                  <a:lnTo>
                    <a:pt x="600202" y="298450"/>
                  </a:lnTo>
                  <a:moveTo>
                    <a:pt x="562102" y="298450"/>
                  </a:moveTo>
                  <a:cubicBezTo>
                    <a:pt x="562102" y="154813"/>
                    <a:pt x="444881" y="38100"/>
                    <a:pt x="300101" y="38100"/>
                  </a:cubicBezTo>
                  <a:cubicBezTo>
                    <a:pt x="155321" y="38100"/>
                    <a:pt x="38100" y="154813"/>
                    <a:pt x="38100" y="298450"/>
                  </a:cubicBezTo>
                  <a:cubicBezTo>
                    <a:pt x="38100" y="442087"/>
                    <a:pt x="155321" y="558800"/>
                    <a:pt x="300101" y="558800"/>
                  </a:cubicBezTo>
                  <a:cubicBezTo>
                    <a:pt x="444881" y="558800"/>
                    <a:pt x="562102" y="442087"/>
                    <a:pt x="562102" y="298450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357432" y="181603"/>
              <a:ext cx="6599430" cy="2890326"/>
            </a:xfrm>
            <a:custGeom>
              <a:avLst/>
              <a:gdLst/>
              <a:ahLst/>
              <a:cxnLst/>
              <a:rect r="r" b="b" t="t" l="l"/>
              <a:pathLst>
                <a:path h="2890326" w="6599430">
                  <a:moveTo>
                    <a:pt x="439366" y="1888116"/>
                  </a:moveTo>
                  <a:cubicBezTo>
                    <a:pt x="290649" y="1895609"/>
                    <a:pt x="141678" y="1873638"/>
                    <a:pt x="12392" y="1825124"/>
                  </a:cubicBezTo>
                  <a:cubicBezTo>
                    <a:pt x="2486" y="1821441"/>
                    <a:pt x="-2467" y="1810392"/>
                    <a:pt x="1216" y="1800613"/>
                  </a:cubicBezTo>
                  <a:cubicBezTo>
                    <a:pt x="4899" y="1790834"/>
                    <a:pt x="15948" y="1785754"/>
                    <a:pt x="25727" y="1789437"/>
                  </a:cubicBezTo>
                  <a:cubicBezTo>
                    <a:pt x="149806" y="1836046"/>
                    <a:pt x="293443" y="1857255"/>
                    <a:pt x="437334" y="1850143"/>
                  </a:cubicBezTo>
                  <a:cubicBezTo>
                    <a:pt x="447875" y="1849635"/>
                    <a:pt x="456765" y="1857763"/>
                    <a:pt x="457273" y="1868177"/>
                  </a:cubicBezTo>
                  <a:cubicBezTo>
                    <a:pt x="457781" y="1878591"/>
                    <a:pt x="449653" y="1887608"/>
                    <a:pt x="439239" y="1888116"/>
                  </a:cubicBezTo>
                  <a:close/>
                  <a:moveTo>
                    <a:pt x="808301" y="2565026"/>
                  </a:moveTo>
                  <a:lnTo>
                    <a:pt x="808301" y="2545976"/>
                  </a:lnTo>
                  <a:lnTo>
                    <a:pt x="813000" y="2564391"/>
                  </a:lnTo>
                  <a:cubicBezTo>
                    <a:pt x="753056" y="2579631"/>
                    <a:pt x="690318" y="2589791"/>
                    <a:pt x="626310" y="2594490"/>
                  </a:cubicBezTo>
                  <a:cubicBezTo>
                    <a:pt x="615769" y="2595252"/>
                    <a:pt x="606625" y="2587378"/>
                    <a:pt x="605863" y="2576964"/>
                  </a:cubicBezTo>
                  <a:cubicBezTo>
                    <a:pt x="605101" y="2566550"/>
                    <a:pt x="612975" y="2557279"/>
                    <a:pt x="623389" y="2556517"/>
                  </a:cubicBezTo>
                  <a:cubicBezTo>
                    <a:pt x="685238" y="2551945"/>
                    <a:pt x="745817" y="2542166"/>
                    <a:pt x="803602" y="2527434"/>
                  </a:cubicBezTo>
                  <a:cubicBezTo>
                    <a:pt x="805126" y="2527053"/>
                    <a:pt x="806650" y="2526799"/>
                    <a:pt x="808301" y="2526799"/>
                  </a:cubicBezTo>
                  <a:cubicBezTo>
                    <a:pt x="818842" y="2526799"/>
                    <a:pt x="827351" y="2535308"/>
                    <a:pt x="827351" y="2545849"/>
                  </a:cubicBezTo>
                  <a:cubicBezTo>
                    <a:pt x="827351" y="2556390"/>
                    <a:pt x="818842" y="2564899"/>
                    <a:pt x="808301" y="2564899"/>
                  </a:cubicBezTo>
                  <a:close/>
                  <a:moveTo>
                    <a:pt x="2375862" y="2884939"/>
                  </a:moveTo>
                  <a:cubicBezTo>
                    <a:pt x="2330523" y="2841505"/>
                    <a:pt x="2292423" y="2795023"/>
                    <a:pt x="2262324" y="2746128"/>
                  </a:cubicBezTo>
                  <a:cubicBezTo>
                    <a:pt x="2256863" y="2737111"/>
                    <a:pt x="2259530" y="2725427"/>
                    <a:pt x="2268547" y="2719966"/>
                  </a:cubicBezTo>
                  <a:cubicBezTo>
                    <a:pt x="2277564" y="2714505"/>
                    <a:pt x="2289248" y="2717172"/>
                    <a:pt x="2294709" y="2726189"/>
                  </a:cubicBezTo>
                  <a:cubicBezTo>
                    <a:pt x="2323030" y="2772036"/>
                    <a:pt x="2358971" y="2816105"/>
                    <a:pt x="2402151" y="2857507"/>
                  </a:cubicBezTo>
                  <a:cubicBezTo>
                    <a:pt x="2409771" y="2864746"/>
                    <a:pt x="2410025" y="2876811"/>
                    <a:pt x="2402786" y="2884431"/>
                  </a:cubicBezTo>
                  <a:cubicBezTo>
                    <a:pt x="2395547" y="2892051"/>
                    <a:pt x="2383482" y="2892305"/>
                    <a:pt x="2375862" y="2885066"/>
                  </a:cubicBezTo>
                  <a:close/>
                  <a:moveTo>
                    <a:pt x="4452058" y="2536959"/>
                  </a:moveTo>
                  <a:cubicBezTo>
                    <a:pt x="4445327" y="2589283"/>
                    <a:pt x="4429833" y="2640845"/>
                    <a:pt x="4406211" y="2690883"/>
                  </a:cubicBezTo>
                  <a:cubicBezTo>
                    <a:pt x="4401766" y="2700408"/>
                    <a:pt x="4390336" y="2704472"/>
                    <a:pt x="4380811" y="2699900"/>
                  </a:cubicBezTo>
                  <a:cubicBezTo>
                    <a:pt x="4371286" y="2695328"/>
                    <a:pt x="4367222" y="2684025"/>
                    <a:pt x="4371794" y="2674500"/>
                  </a:cubicBezTo>
                  <a:cubicBezTo>
                    <a:pt x="4393765" y="2627891"/>
                    <a:pt x="4407989" y="2580139"/>
                    <a:pt x="4414212" y="2532006"/>
                  </a:cubicBezTo>
                  <a:cubicBezTo>
                    <a:pt x="4415609" y="2521592"/>
                    <a:pt x="4425134" y="2514226"/>
                    <a:pt x="4435548" y="2515623"/>
                  </a:cubicBezTo>
                  <a:cubicBezTo>
                    <a:pt x="4445962" y="2517020"/>
                    <a:pt x="4453328" y="2526545"/>
                    <a:pt x="4451931" y="2536959"/>
                  </a:cubicBezTo>
                  <a:close/>
                  <a:moveTo>
                    <a:pt x="5316293" y="1600715"/>
                  </a:moveTo>
                  <a:cubicBezTo>
                    <a:pt x="5651446" y="1704855"/>
                    <a:pt x="5871029" y="1925200"/>
                    <a:pt x="5867854" y="2172977"/>
                  </a:cubicBezTo>
                  <a:cubicBezTo>
                    <a:pt x="5867727" y="2183518"/>
                    <a:pt x="5859091" y="2191900"/>
                    <a:pt x="5848550" y="2191773"/>
                  </a:cubicBezTo>
                  <a:cubicBezTo>
                    <a:pt x="5838009" y="2191646"/>
                    <a:pt x="5829627" y="2183010"/>
                    <a:pt x="5829754" y="2172469"/>
                  </a:cubicBezTo>
                  <a:cubicBezTo>
                    <a:pt x="5832548" y="1949711"/>
                    <a:pt x="5633412" y="1739145"/>
                    <a:pt x="5304990" y="1637037"/>
                  </a:cubicBezTo>
                  <a:cubicBezTo>
                    <a:pt x="5294957" y="1633862"/>
                    <a:pt x="5289369" y="1623194"/>
                    <a:pt x="5292417" y="1613161"/>
                  </a:cubicBezTo>
                  <a:cubicBezTo>
                    <a:pt x="5295465" y="1603128"/>
                    <a:pt x="5306260" y="1597540"/>
                    <a:pt x="5316293" y="1600588"/>
                  </a:cubicBezTo>
                  <a:close/>
                  <a:moveTo>
                    <a:pt x="6596199" y="1039756"/>
                  </a:moveTo>
                  <a:cubicBezTo>
                    <a:pt x="6540446" y="1122941"/>
                    <a:pt x="6455865" y="1195966"/>
                    <a:pt x="6349819" y="1253497"/>
                  </a:cubicBezTo>
                  <a:cubicBezTo>
                    <a:pt x="6340548" y="1258577"/>
                    <a:pt x="6328992" y="1255148"/>
                    <a:pt x="6324038" y="1245877"/>
                  </a:cubicBezTo>
                  <a:cubicBezTo>
                    <a:pt x="6319085" y="1236606"/>
                    <a:pt x="6322387" y="1225049"/>
                    <a:pt x="6331658" y="1220096"/>
                  </a:cubicBezTo>
                  <a:cubicBezTo>
                    <a:pt x="6433385" y="1164724"/>
                    <a:pt x="6512887" y="1095636"/>
                    <a:pt x="6564576" y="1018547"/>
                  </a:cubicBezTo>
                  <a:cubicBezTo>
                    <a:pt x="6570418" y="1009784"/>
                    <a:pt x="6582230" y="1007498"/>
                    <a:pt x="6590993" y="1013340"/>
                  </a:cubicBezTo>
                  <a:cubicBezTo>
                    <a:pt x="6599756" y="1019182"/>
                    <a:pt x="6602042" y="1030993"/>
                    <a:pt x="6596199" y="1039756"/>
                  </a:cubicBezTo>
                  <a:close/>
                  <a:moveTo>
                    <a:pt x="6023683" y="253372"/>
                  </a:moveTo>
                  <a:cubicBezTo>
                    <a:pt x="6033335" y="287535"/>
                    <a:pt x="6037780" y="322206"/>
                    <a:pt x="6037018" y="357004"/>
                  </a:cubicBezTo>
                  <a:cubicBezTo>
                    <a:pt x="6036764" y="367545"/>
                    <a:pt x="6028001" y="375800"/>
                    <a:pt x="6017587" y="375673"/>
                  </a:cubicBezTo>
                  <a:cubicBezTo>
                    <a:pt x="6007173" y="375546"/>
                    <a:pt x="5998791" y="366656"/>
                    <a:pt x="5998918" y="356242"/>
                  </a:cubicBezTo>
                  <a:cubicBezTo>
                    <a:pt x="5999553" y="325254"/>
                    <a:pt x="5995616" y="294393"/>
                    <a:pt x="5986980" y="263786"/>
                  </a:cubicBezTo>
                  <a:cubicBezTo>
                    <a:pt x="5984059" y="253626"/>
                    <a:pt x="5990028" y="243085"/>
                    <a:pt x="6000061" y="240291"/>
                  </a:cubicBezTo>
                  <a:cubicBezTo>
                    <a:pt x="6010094" y="237497"/>
                    <a:pt x="6020762" y="243339"/>
                    <a:pt x="6023556" y="253372"/>
                  </a:cubicBezTo>
                  <a:close/>
                  <a:moveTo>
                    <a:pt x="4459170" y="133357"/>
                  </a:moveTo>
                  <a:cubicBezTo>
                    <a:pt x="4491682" y="86240"/>
                    <a:pt x="4534608" y="42679"/>
                    <a:pt x="4586170" y="3817"/>
                  </a:cubicBezTo>
                  <a:cubicBezTo>
                    <a:pt x="4594552" y="-2533"/>
                    <a:pt x="4606490" y="-755"/>
                    <a:pt x="4612840" y="7627"/>
                  </a:cubicBezTo>
                  <a:cubicBezTo>
                    <a:pt x="4619190" y="16009"/>
                    <a:pt x="4617412" y="27947"/>
                    <a:pt x="4609030" y="34297"/>
                  </a:cubicBezTo>
                  <a:cubicBezTo>
                    <a:pt x="4560262" y="70873"/>
                    <a:pt x="4520384" y="111640"/>
                    <a:pt x="4490539" y="154947"/>
                  </a:cubicBezTo>
                  <a:cubicBezTo>
                    <a:pt x="4484570" y="163583"/>
                    <a:pt x="4472759" y="165742"/>
                    <a:pt x="4463996" y="159773"/>
                  </a:cubicBezTo>
                  <a:cubicBezTo>
                    <a:pt x="4455233" y="153804"/>
                    <a:pt x="4453201" y="141993"/>
                    <a:pt x="4459170" y="133230"/>
                  </a:cubicBezTo>
                  <a:close/>
                  <a:moveTo>
                    <a:pt x="3308550" y="197492"/>
                  </a:moveTo>
                  <a:cubicBezTo>
                    <a:pt x="3322012" y="157868"/>
                    <a:pt x="3343094" y="119768"/>
                    <a:pt x="3371034" y="84081"/>
                  </a:cubicBezTo>
                  <a:cubicBezTo>
                    <a:pt x="3377511" y="75826"/>
                    <a:pt x="3389449" y="74302"/>
                    <a:pt x="3397831" y="80779"/>
                  </a:cubicBezTo>
                  <a:cubicBezTo>
                    <a:pt x="3406213" y="87256"/>
                    <a:pt x="3407610" y="99194"/>
                    <a:pt x="3401133" y="107576"/>
                  </a:cubicBezTo>
                  <a:cubicBezTo>
                    <a:pt x="3375606" y="140342"/>
                    <a:pt x="3356683" y="174632"/>
                    <a:pt x="3344745" y="209811"/>
                  </a:cubicBezTo>
                  <a:cubicBezTo>
                    <a:pt x="3341316" y="219717"/>
                    <a:pt x="3330521" y="225051"/>
                    <a:pt x="3320615" y="221749"/>
                  </a:cubicBezTo>
                  <a:cubicBezTo>
                    <a:pt x="3310709" y="218447"/>
                    <a:pt x="3305375" y="207525"/>
                    <a:pt x="3308677" y="197619"/>
                  </a:cubicBezTo>
                  <a:close/>
                  <a:moveTo>
                    <a:pt x="1978987" y="221368"/>
                  </a:moveTo>
                  <a:cubicBezTo>
                    <a:pt x="1981273" y="221368"/>
                    <a:pt x="1983559" y="221749"/>
                    <a:pt x="1985718" y="222511"/>
                  </a:cubicBezTo>
                  <a:cubicBezTo>
                    <a:pt x="2064839" y="252102"/>
                    <a:pt x="2138245" y="287789"/>
                    <a:pt x="2204285" y="328810"/>
                  </a:cubicBezTo>
                  <a:cubicBezTo>
                    <a:pt x="2213175" y="334398"/>
                    <a:pt x="2215969" y="346082"/>
                    <a:pt x="2210381" y="355099"/>
                  </a:cubicBezTo>
                  <a:cubicBezTo>
                    <a:pt x="2204793" y="364116"/>
                    <a:pt x="2193109" y="366783"/>
                    <a:pt x="2184092" y="361195"/>
                  </a:cubicBezTo>
                  <a:cubicBezTo>
                    <a:pt x="2120465" y="321571"/>
                    <a:pt x="2049345" y="287027"/>
                    <a:pt x="1972256" y="258198"/>
                  </a:cubicBezTo>
                  <a:lnTo>
                    <a:pt x="1978987" y="240291"/>
                  </a:lnTo>
                  <a:lnTo>
                    <a:pt x="1978987" y="259341"/>
                  </a:lnTo>
                  <a:cubicBezTo>
                    <a:pt x="1968446" y="259341"/>
                    <a:pt x="1959937" y="250832"/>
                    <a:pt x="1959937" y="240291"/>
                  </a:cubicBezTo>
                  <a:cubicBezTo>
                    <a:pt x="1959937" y="229750"/>
                    <a:pt x="1968446" y="221241"/>
                    <a:pt x="1978987" y="221241"/>
                  </a:cubicBezTo>
                  <a:close/>
                  <a:moveTo>
                    <a:pt x="331289" y="1076332"/>
                  </a:moveTo>
                  <a:cubicBezTo>
                    <a:pt x="329765" y="1074808"/>
                    <a:pt x="328495" y="1073030"/>
                    <a:pt x="327479" y="1070998"/>
                  </a:cubicBezTo>
                  <a:cubicBezTo>
                    <a:pt x="309826" y="1033660"/>
                    <a:pt x="296745" y="995560"/>
                    <a:pt x="288490" y="956698"/>
                  </a:cubicBezTo>
                  <a:cubicBezTo>
                    <a:pt x="286331" y="946411"/>
                    <a:pt x="292808" y="936251"/>
                    <a:pt x="303095" y="934092"/>
                  </a:cubicBezTo>
                  <a:cubicBezTo>
                    <a:pt x="313382" y="931933"/>
                    <a:pt x="323542" y="938410"/>
                    <a:pt x="325701" y="948697"/>
                  </a:cubicBezTo>
                  <a:cubicBezTo>
                    <a:pt x="333321" y="984511"/>
                    <a:pt x="345386" y="1019944"/>
                    <a:pt x="361896" y="1054615"/>
                  </a:cubicBezTo>
                  <a:lnTo>
                    <a:pt x="344624" y="1062743"/>
                  </a:lnTo>
                  <a:lnTo>
                    <a:pt x="358086" y="1049281"/>
                  </a:lnTo>
                  <a:cubicBezTo>
                    <a:pt x="365579" y="1056774"/>
                    <a:pt x="365579" y="1068839"/>
                    <a:pt x="358086" y="1076205"/>
                  </a:cubicBezTo>
                  <a:cubicBezTo>
                    <a:pt x="350593" y="1083571"/>
                    <a:pt x="338528" y="1083698"/>
                    <a:pt x="331162" y="1076205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18" id="18"/>
            <p:cNvSpPr txBox="true"/>
            <p:nvPr/>
          </p:nvSpPr>
          <p:spPr>
            <a:xfrm>
              <a:off x="0" y="-9525"/>
              <a:ext cx="7188888" cy="340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40"/>
                </a:lnSpc>
              </a:pPr>
              <a:r>
                <a:rPr lang="en-US" sz="27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How would this affect education policy?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107441" y="6715125"/>
            <a:ext cx="5391666" cy="2543175"/>
            <a:chOff x="0" y="0"/>
            <a:chExt cx="7188888" cy="33909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13080" y="29952"/>
              <a:ext cx="7160203" cy="3354131"/>
            </a:xfrm>
            <a:custGeom>
              <a:avLst/>
              <a:gdLst/>
              <a:ahLst/>
              <a:cxnLst/>
              <a:rect r="r" b="b" t="t" l="l"/>
              <a:pathLst>
                <a:path h="3354131" w="7160203">
                  <a:moveTo>
                    <a:pt x="651511" y="1104412"/>
                  </a:moveTo>
                  <a:cubicBezTo>
                    <a:pt x="593853" y="833902"/>
                    <a:pt x="783210" y="566186"/>
                    <a:pt x="1139064" y="414802"/>
                  </a:cubicBezTo>
                  <a:cubicBezTo>
                    <a:pt x="1494918" y="263418"/>
                    <a:pt x="1955166" y="254909"/>
                    <a:pt x="2324228" y="392831"/>
                  </a:cubicBezTo>
                  <a:cubicBezTo>
                    <a:pt x="2454911" y="235605"/>
                    <a:pt x="2694306" y="127020"/>
                    <a:pt x="2969769" y="99969"/>
                  </a:cubicBezTo>
                  <a:cubicBezTo>
                    <a:pt x="3245232" y="72918"/>
                    <a:pt x="3524505" y="130576"/>
                    <a:pt x="3723133" y="255417"/>
                  </a:cubicBezTo>
                  <a:cubicBezTo>
                    <a:pt x="3834512" y="112796"/>
                    <a:pt x="4053206" y="17038"/>
                    <a:pt x="4301618" y="2052"/>
                  </a:cubicBezTo>
                  <a:cubicBezTo>
                    <a:pt x="4550030" y="-12934"/>
                    <a:pt x="4792981" y="54884"/>
                    <a:pt x="4944238" y="181630"/>
                  </a:cubicBezTo>
                  <a:cubicBezTo>
                    <a:pt x="5145406" y="30500"/>
                    <a:pt x="5465446" y="-33127"/>
                    <a:pt x="5766055" y="18308"/>
                  </a:cubicBezTo>
                  <a:cubicBezTo>
                    <a:pt x="6066664" y="69743"/>
                    <a:pt x="6293486" y="226969"/>
                    <a:pt x="6348731" y="421914"/>
                  </a:cubicBezTo>
                  <a:cubicBezTo>
                    <a:pt x="6595238" y="464840"/>
                    <a:pt x="6800597" y="573933"/>
                    <a:pt x="6911722" y="720999"/>
                  </a:cubicBezTo>
                  <a:cubicBezTo>
                    <a:pt x="7022847" y="868065"/>
                    <a:pt x="7028816" y="1038753"/>
                    <a:pt x="6928105" y="1188994"/>
                  </a:cubicBezTo>
                  <a:cubicBezTo>
                    <a:pt x="7170802" y="1390670"/>
                    <a:pt x="7227698" y="1659402"/>
                    <a:pt x="7077330" y="1894860"/>
                  </a:cubicBezTo>
                  <a:cubicBezTo>
                    <a:pt x="6926962" y="2130318"/>
                    <a:pt x="6592063" y="2297196"/>
                    <a:pt x="6197474" y="2333264"/>
                  </a:cubicBezTo>
                  <a:cubicBezTo>
                    <a:pt x="6194680" y="2554244"/>
                    <a:pt x="6004815" y="2757063"/>
                    <a:pt x="5701031" y="2863489"/>
                  </a:cubicBezTo>
                  <a:cubicBezTo>
                    <a:pt x="5397247" y="2969915"/>
                    <a:pt x="5026915" y="2963311"/>
                    <a:pt x="4732910" y="2846217"/>
                  </a:cubicBezTo>
                  <a:cubicBezTo>
                    <a:pt x="4607688" y="3110885"/>
                    <a:pt x="4255136" y="3305703"/>
                    <a:pt x="3827654" y="3346343"/>
                  </a:cubicBezTo>
                  <a:cubicBezTo>
                    <a:pt x="3400172" y="3386983"/>
                    <a:pt x="2974341" y="3266333"/>
                    <a:pt x="2734057" y="3036463"/>
                  </a:cubicBezTo>
                  <a:cubicBezTo>
                    <a:pt x="2439671" y="3149747"/>
                    <a:pt x="2086357" y="3182386"/>
                    <a:pt x="1753871" y="3127014"/>
                  </a:cubicBezTo>
                  <a:cubicBezTo>
                    <a:pt x="1421385" y="3071642"/>
                    <a:pt x="1137794" y="2932831"/>
                    <a:pt x="966979" y="2741950"/>
                  </a:cubicBezTo>
                  <a:cubicBezTo>
                    <a:pt x="666116" y="2764429"/>
                    <a:pt x="375159" y="2664861"/>
                    <a:pt x="238634" y="2492776"/>
                  </a:cubicBezTo>
                  <a:cubicBezTo>
                    <a:pt x="102109" y="2320691"/>
                    <a:pt x="148972" y="2112665"/>
                    <a:pt x="355982" y="1971822"/>
                  </a:cubicBezTo>
                  <a:cubicBezTo>
                    <a:pt x="87377" y="1871111"/>
                    <a:pt x="-49529" y="1670959"/>
                    <a:pt x="16384" y="1476014"/>
                  </a:cubicBezTo>
                  <a:cubicBezTo>
                    <a:pt x="82297" y="1281069"/>
                    <a:pt x="336170" y="1135273"/>
                    <a:pt x="645542" y="1114826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2010918" y="3697859"/>
              <a:ext cx="187452" cy="186182"/>
            </a:xfrm>
            <a:custGeom>
              <a:avLst/>
              <a:gdLst/>
              <a:ahLst/>
              <a:cxnLst/>
              <a:rect r="r" b="b" t="t" l="l"/>
              <a:pathLst>
                <a:path h="186182" w="187452">
                  <a:moveTo>
                    <a:pt x="187452" y="93091"/>
                  </a:moveTo>
                  <a:cubicBezTo>
                    <a:pt x="187452" y="144526"/>
                    <a:pt x="145542" y="186182"/>
                    <a:pt x="93726" y="186182"/>
                  </a:cubicBezTo>
                  <a:cubicBezTo>
                    <a:pt x="41910" y="186182"/>
                    <a:pt x="0" y="144526"/>
                    <a:pt x="0" y="93091"/>
                  </a:cubicBezTo>
                  <a:cubicBezTo>
                    <a:pt x="0" y="41656"/>
                    <a:pt x="41910" y="0"/>
                    <a:pt x="93726" y="0"/>
                  </a:cubicBezTo>
                  <a:cubicBezTo>
                    <a:pt x="145542" y="0"/>
                    <a:pt x="187452" y="41656"/>
                    <a:pt x="187452" y="93091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2" id="22"/>
            <p:cNvSpPr/>
            <p:nvPr/>
          </p:nvSpPr>
          <p:spPr>
            <a:xfrm flipH="false" flipV="false" rot="0">
              <a:off x="2001139" y="3486912"/>
              <a:ext cx="374650" cy="372618"/>
            </a:xfrm>
            <a:custGeom>
              <a:avLst/>
              <a:gdLst/>
              <a:ahLst/>
              <a:cxnLst/>
              <a:rect r="r" b="b" t="t" l="l"/>
              <a:pathLst>
                <a:path h="372618" w="374650">
                  <a:moveTo>
                    <a:pt x="374650" y="186309"/>
                  </a:moveTo>
                  <a:cubicBezTo>
                    <a:pt x="374650" y="289179"/>
                    <a:pt x="290703" y="372618"/>
                    <a:pt x="187325" y="372618"/>
                  </a:cubicBezTo>
                  <a:cubicBezTo>
                    <a:pt x="83947" y="372618"/>
                    <a:pt x="0" y="289179"/>
                    <a:pt x="0" y="186309"/>
                  </a:cubicBezTo>
                  <a:cubicBezTo>
                    <a:pt x="0" y="83439"/>
                    <a:pt x="83947" y="0"/>
                    <a:pt x="187325" y="0"/>
                  </a:cubicBezTo>
                  <a:cubicBezTo>
                    <a:pt x="290703" y="0"/>
                    <a:pt x="374650" y="83439"/>
                    <a:pt x="374650" y="186309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2099183" y="3124073"/>
              <a:ext cx="562102" cy="558800"/>
            </a:xfrm>
            <a:custGeom>
              <a:avLst/>
              <a:gdLst/>
              <a:ahLst/>
              <a:cxnLst/>
              <a:rect r="r" b="b" t="t" l="l"/>
              <a:pathLst>
                <a:path h="558800" w="562102">
                  <a:moveTo>
                    <a:pt x="562102" y="279400"/>
                  </a:moveTo>
                  <a:cubicBezTo>
                    <a:pt x="562102" y="433705"/>
                    <a:pt x="436245" y="558800"/>
                    <a:pt x="281051" y="558800"/>
                  </a:cubicBezTo>
                  <a:cubicBezTo>
                    <a:pt x="125857" y="558800"/>
                    <a:pt x="0" y="433705"/>
                    <a:pt x="0" y="279400"/>
                  </a:cubicBezTo>
                  <a:cubicBezTo>
                    <a:pt x="0" y="125095"/>
                    <a:pt x="125857" y="0"/>
                    <a:pt x="281051" y="0"/>
                  </a:cubicBezTo>
                  <a:cubicBezTo>
                    <a:pt x="436245" y="0"/>
                    <a:pt x="562102" y="125095"/>
                    <a:pt x="562102" y="279400"/>
                  </a:cubicBezTo>
                  <a:close/>
                </a:path>
              </a:pathLst>
            </a:custGeom>
            <a:solidFill>
              <a:srgbClr val="AD84C6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4" id="24"/>
            <p:cNvSpPr/>
            <p:nvPr/>
          </p:nvSpPr>
          <p:spPr>
            <a:xfrm flipH="false" flipV="false" rot="0">
              <a:off x="376555" y="200660"/>
              <a:ext cx="6561329" cy="2852166"/>
            </a:xfrm>
            <a:custGeom>
              <a:avLst/>
              <a:gdLst/>
              <a:ahLst/>
              <a:cxnLst/>
              <a:rect r="r" b="b" t="t" l="l"/>
              <a:pathLst>
                <a:path h="2852166" w="6561329">
                  <a:moveTo>
                    <a:pt x="419354" y="1850009"/>
                  </a:moveTo>
                  <a:cubicBezTo>
                    <a:pt x="273050" y="1857375"/>
                    <a:pt x="126746" y="1835785"/>
                    <a:pt x="0" y="1788160"/>
                  </a:cubicBezTo>
                  <a:moveTo>
                    <a:pt x="789305" y="2526919"/>
                  </a:moveTo>
                  <a:cubicBezTo>
                    <a:pt x="730504" y="2541905"/>
                    <a:pt x="668782" y="2551811"/>
                    <a:pt x="605790" y="2556510"/>
                  </a:cubicBezTo>
                  <a:moveTo>
                    <a:pt x="2370074" y="2852166"/>
                  </a:moveTo>
                  <a:cubicBezTo>
                    <a:pt x="2325878" y="2809748"/>
                    <a:pt x="2288794" y="2764536"/>
                    <a:pt x="2259584" y="2717165"/>
                  </a:cubicBezTo>
                  <a:moveTo>
                    <a:pt x="4414266" y="2515489"/>
                  </a:moveTo>
                  <a:cubicBezTo>
                    <a:pt x="4407789" y="2565781"/>
                    <a:pt x="4392930" y="2615438"/>
                    <a:pt x="4370070" y="2663698"/>
                  </a:cubicBezTo>
                  <a:moveTo>
                    <a:pt x="5291836" y="1599946"/>
                  </a:moveTo>
                  <a:cubicBezTo>
                    <a:pt x="5623560" y="1702943"/>
                    <a:pt x="5832983" y="1918462"/>
                    <a:pt x="5830062" y="2153793"/>
                  </a:cubicBezTo>
                  <a:moveTo>
                    <a:pt x="6561328" y="1010158"/>
                  </a:moveTo>
                  <a:cubicBezTo>
                    <a:pt x="6507607" y="1090295"/>
                    <a:pt x="6425565" y="1161415"/>
                    <a:pt x="6321679" y="1217803"/>
                  </a:cubicBezTo>
                  <a:moveTo>
                    <a:pt x="5986145" y="239522"/>
                  </a:moveTo>
                  <a:cubicBezTo>
                    <a:pt x="5995289" y="271907"/>
                    <a:pt x="5999480" y="304673"/>
                    <a:pt x="5998845" y="337566"/>
                  </a:cubicBezTo>
                  <a:moveTo>
                    <a:pt x="4455668" y="125095"/>
                  </a:moveTo>
                  <a:cubicBezTo>
                    <a:pt x="4486910" y="79883"/>
                    <a:pt x="4528185" y="37719"/>
                    <a:pt x="4578477" y="0"/>
                  </a:cubicBezTo>
                  <a:moveTo>
                    <a:pt x="3307461" y="184658"/>
                  </a:moveTo>
                  <a:cubicBezTo>
                    <a:pt x="3320161" y="147320"/>
                    <a:pt x="3340227" y="110998"/>
                    <a:pt x="3366897" y="76835"/>
                  </a:cubicBezTo>
                  <a:moveTo>
                    <a:pt x="1959864" y="221361"/>
                  </a:moveTo>
                  <a:cubicBezTo>
                    <a:pt x="2037969" y="250571"/>
                    <a:pt x="2110232" y="285750"/>
                    <a:pt x="2175002" y="326009"/>
                  </a:cubicBezTo>
                  <a:moveTo>
                    <a:pt x="325628" y="1043813"/>
                  </a:moveTo>
                  <a:cubicBezTo>
                    <a:pt x="308610" y="1007745"/>
                    <a:pt x="296037" y="971042"/>
                    <a:pt x="288036" y="933704"/>
                  </a:cubicBezTo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-6111" y="10859"/>
              <a:ext cx="7198320" cy="3392357"/>
            </a:xfrm>
            <a:custGeom>
              <a:avLst/>
              <a:gdLst/>
              <a:ahLst/>
              <a:cxnLst/>
              <a:rect r="r" b="b" t="t" l="l"/>
              <a:pathLst>
                <a:path h="3392357" w="7198320">
                  <a:moveTo>
                    <a:pt x="689752" y="1123505"/>
                  </a:moveTo>
                  <a:cubicBezTo>
                    <a:pt x="689752" y="1133284"/>
                    <a:pt x="682386" y="1141412"/>
                    <a:pt x="672734" y="1142428"/>
                  </a:cubicBezTo>
                  <a:cubicBezTo>
                    <a:pt x="663082" y="1143444"/>
                    <a:pt x="654192" y="1136967"/>
                    <a:pt x="652160" y="1127442"/>
                  </a:cubicBezTo>
                  <a:cubicBezTo>
                    <a:pt x="591708" y="844105"/>
                    <a:pt x="790971" y="569404"/>
                    <a:pt x="1150762" y="416369"/>
                  </a:cubicBezTo>
                  <a:cubicBezTo>
                    <a:pt x="1511315" y="262953"/>
                    <a:pt x="1976389" y="254444"/>
                    <a:pt x="2350023" y="394144"/>
                  </a:cubicBezTo>
                  <a:lnTo>
                    <a:pt x="2343292" y="412051"/>
                  </a:lnTo>
                  <a:lnTo>
                    <a:pt x="2328687" y="399859"/>
                  </a:lnTo>
                  <a:cubicBezTo>
                    <a:pt x="2463688" y="237553"/>
                    <a:pt x="2708290" y="127571"/>
                    <a:pt x="2986928" y="100266"/>
                  </a:cubicBezTo>
                  <a:cubicBezTo>
                    <a:pt x="3265820" y="72834"/>
                    <a:pt x="3549538" y="131000"/>
                    <a:pt x="3752230" y="258635"/>
                  </a:cubicBezTo>
                  <a:cubicBezTo>
                    <a:pt x="3757818" y="262064"/>
                    <a:pt x="3761120" y="268160"/>
                    <a:pt x="3761120" y="274764"/>
                  </a:cubicBezTo>
                  <a:lnTo>
                    <a:pt x="3742070" y="274764"/>
                  </a:lnTo>
                  <a:lnTo>
                    <a:pt x="3727211" y="262826"/>
                  </a:lnTo>
                  <a:cubicBezTo>
                    <a:pt x="3843035" y="114490"/>
                    <a:pt x="4067825" y="17335"/>
                    <a:pt x="4319539" y="2095"/>
                  </a:cubicBezTo>
                  <a:lnTo>
                    <a:pt x="4320682" y="21145"/>
                  </a:lnTo>
                  <a:lnTo>
                    <a:pt x="4319539" y="2095"/>
                  </a:lnTo>
                  <a:cubicBezTo>
                    <a:pt x="4571507" y="-13145"/>
                    <a:pt x="4819665" y="55435"/>
                    <a:pt x="4975494" y="186118"/>
                  </a:cubicBezTo>
                  <a:lnTo>
                    <a:pt x="4963302" y="200723"/>
                  </a:lnTo>
                  <a:lnTo>
                    <a:pt x="4963302" y="181673"/>
                  </a:lnTo>
                  <a:lnTo>
                    <a:pt x="4963302" y="200723"/>
                  </a:lnTo>
                  <a:lnTo>
                    <a:pt x="4951872" y="185483"/>
                  </a:lnTo>
                  <a:cubicBezTo>
                    <a:pt x="5158120" y="30543"/>
                    <a:pt x="5483875" y="-33465"/>
                    <a:pt x="5788421" y="18605"/>
                  </a:cubicBezTo>
                  <a:lnTo>
                    <a:pt x="5785246" y="37401"/>
                  </a:lnTo>
                  <a:lnTo>
                    <a:pt x="5788421" y="18605"/>
                  </a:lnTo>
                  <a:cubicBezTo>
                    <a:pt x="6092078" y="70548"/>
                    <a:pt x="6328044" y="230441"/>
                    <a:pt x="6386210" y="435800"/>
                  </a:cubicBezTo>
                  <a:lnTo>
                    <a:pt x="6367922" y="441007"/>
                  </a:lnTo>
                  <a:lnTo>
                    <a:pt x="6348872" y="441007"/>
                  </a:lnTo>
                  <a:cubicBezTo>
                    <a:pt x="6348872" y="435419"/>
                    <a:pt x="6351412" y="430085"/>
                    <a:pt x="6355603" y="426402"/>
                  </a:cubicBezTo>
                  <a:cubicBezTo>
                    <a:pt x="6359794" y="422719"/>
                    <a:pt x="6365636" y="421195"/>
                    <a:pt x="6371097" y="422211"/>
                  </a:cubicBezTo>
                  <a:cubicBezTo>
                    <a:pt x="6620652" y="465645"/>
                    <a:pt x="6831091" y="576516"/>
                    <a:pt x="6946026" y="728662"/>
                  </a:cubicBezTo>
                  <a:lnTo>
                    <a:pt x="6930786" y="740092"/>
                  </a:lnTo>
                  <a:lnTo>
                    <a:pt x="6946026" y="728662"/>
                  </a:lnTo>
                  <a:cubicBezTo>
                    <a:pt x="7061850" y="882078"/>
                    <a:pt x="7068454" y="1061656"/>
                    <a:pt x="6963044" y="1218755"/>
                  </a:cubicBezTo>
                  <a:lnTo>
                    <a:pt x="6947169" y="1208087"/>
                  </a:lnTo>
                  <a:lnTo>
                    <a:pt x="6959361" y="1193482"/>
                  </a:lnTo>
                  <a:cubicBezTo>
                    <a:pt x="7208027" y="1400111"/>
                    <a:pt x="7268860" y="1679257"/>
                    <a:pt x="7112396" y="1924240"/>
                  </a:cubicBezTo>
                  <a:cubicBezTo>
                    <a:pt x="6957710" y="2166556"/>
                    <a:pt x="6616080" y="2335085"/>
                    <a:pt x="6218316" y="2371280"/>
                  </a:cubicBezTo>
                  <a:lnTo>
                    <a:pt x="6216538" y="2352357"/>
                  </a:lnTo>
                  <a:lnTo>
                    <a:pt x="6235588" y="2352611"/>
                  </a:lnTo>
                  <a:cubicBezTo>
                    <a:pt x="6232667" y="2585275"/>
                    <a:pt x="6033658" y="2792920"/>
                    <a:pt x="5726318" y="2900616"/>
                  </a:cubicBezTo>
                  <a:lnTo>
                    <a:pt x="5719968" y="2882582"/>
                  </a:lnTo>
                  <a:lnTo>
                    <a:pt x="5726318" y="2900616"/>
                  </a:lnTo>
                  <a:cubicBezTo>
                    <a:pt x="5418216" y="3008566"/>
                    <a:pt x="5043185" y="3001962"/>
                    <a:pt x="4744862" y="2883090"/>
                  </a:cubicBezTo>
                  <a:lnTo>
                    <a:pt x="4751847" y="2865437"/>
                  </a:lnTo>
                  <a:lnTo>
                    <a:pt x="4769119" y="2873565"/>
                  </a:lnTo>
                  <a:cubicBezTo>
                    <a:pt x="4639833" y="3146869"/>
                    <a:pt x="4279153" y="3343592"/>
                    <a:pt x="3848369" y="3384486"/>
                  </a:cubicBezTo>
                  <a:lnTo>
                    <a:pt x="3846591" y="3365563"/>
                  </a:lnTo>
                  <a:lnTo>
                    <a:pt x="3848369" y="3384486"/>
                  </a:lnTo>
                  <a:cubicBezTo>
                    <a:pt x="3417077" y="3425507"/>
                    <a:pt x="2985150" y="3304095"/>
                    <a:pt x="2739786" y="3069399"/>
                  </a:cubicBezTo>
                  <a:lnTo>
                    <a:pt x="2752994" y="3055683"/>
                  </a:lnTo>
                  <a:lnTo>
                    <a:pt x="2759852" y="3073463"/>
                  </a:lnTo>
                  <a:cubicBezTo>
                    <a:pt x="2462037" y="3188144"/>
                    <a:pt x="2105294" y="3221037"/>
                    <a:pt x="1769633" y="3165030"/>
                  </a:cubicBezTo>
                  <a:lnTo>
                    <a:pt x="1772808" y="3146234"/>
                  </a:lnTo>
                  <a:lnTo>
                    <a:pt x="1769633" y="3165030"/>
                  </a:lnTo>
                  <a:cubicBezTo>
                    <a:pt x="1434226" y="3109150"/>
                    <a:pt x="1146190" y="2968942"/>
                    <a:pt x="971692" y="2773870"/>
                  </a:cubicBezTo>
                  <a:cubicBezTo>
                    <a:pt x="966739" y="2768282"/>
                    <a:pt x="965469" y="2760281"/>
                    <a:pt x="968517" y="2753423"/>
                  </a:cubicBezTo>
                  <a:cubicBezTo>
                    <a:pt x="971565" y="2746565"/>
                    <a:pt x="978423" y="2742120"/>
                    <a:pt x="985916" y="2742120"/>
                  </a:cubicBezTo>
                  <a:cubicBezTo>
                    <a:pt x="996203" y="2742120"/>
                    <a:pt x="1004585" y="2750248"/>
                    <a:pt x="1004966" y="2760408"/>
                  </a:cubicBezTo>
                  <a:cubicBezTo>
                    <a:pt x="1005347" y="2770568"/>
                    <a:pt x="997600" y="2779331"/>
                    <a:pt x="987313" y="2780093"/>
                  </a:cubicBezTo>
                  <a:cubicBezTo>
                    <a:pt x="682767" y="2802826"/>
                    <a:pt x="384444" y="2702623"/>
                    <a:pt x="242585" y="2523807"/>
                  </a:cubicBezTo>
                  <a:lnTo>
                    <a:pt x="257571" y="2511996"/>
                  </a:lnTo>
                  <a:lnTo>
                    <a:pt x="242585" y="2523807"/>
                  </a:lnTo>
                  <a:cubicBezTo>
                    <a:pt x="106822" y="2352611"/>
                    <a:pt x="144160" y="2147633"/>
                    <a:pt x="326786" y="2002726"/>
                  </a:cubicBezTo>
                  <a:cubicBezTo>
                    <a:pt x="338597" y="1993328"/>
                    <a:pt x="351170" y="1984184"/>
                    <a:pt x="364124" y="1975294"/>
                  </a:cubicBezTo>
                  <a:cubicBezTo>
                    <a:pt x="370728" y="1970722"/>
                    <a:pt x="379491" y="1970976"/>
                    <a:pt x="386095" y="1975675"/>
                  </a:cubicBezTo>
                  <a:cubicBezTo>
                    <a:pt x="393842" y="1981263"/>
                    <a:pt x="396128" y="1991677"/>
                    <a:pt x="391683" y="2000059"/>
                  </a:cubicBezTo>
                  <a:cubicBezTo>
                    <a:pt x="387238" y="2008441"/>
                    <a:pt x="377078" y="2012251"/>
                    <a:pt x="368188" y="2008822"/>
                  </a:cubicBezTo>
                  <a:cubicBezTo>
                    <a:pt x="95900" y="1906460"/>
                    <a:pt x="-53325" y="1698561"/>
                    <a:pt x="17541" y="1489011"/>
                  </a:cubicBezTo>
                  <a:lnTo>
                    <a:pt x="35575" y="1495107"/>
                  </a:lnTo>
                  <a:lnTo>
                    <a:pt x="17541" y="1489011"/>
                  </a:lnTo>
                  <a:cubicBezTo>
                    <a:pt x="87137" y="1283271"/>
                    <a:pt x="350916" y="1135570"/>
                    <a:pt x="663463" y="1114869"/>
                  </a:cubicBezTo>
                  <a:lnTo>
                    <a:pt x="664733" y="1133919"/>
                  </a:lnTo>
                  <a:lnTo>
                    <a:pt x="648223" y="1124394"/>
                  </a:lnTo>
                  <a:lnTo>
                    <a:pt x="654192" y="1113980"/>
                  </a:lnTo>
                  <a:cubicBezTo>
                    <a:pt x="658510" y="1106487"/>
                    <a:pt x="667273" y="1102804"/>
                    <a:pt x="675655" y="1105090"/>
                  </a:cubicBezTo>
                  <a:cubicBezTo>
                    <a:pt x="684037" y="1107376"/>
                    <a:pt x="689752" y="1114869"/>
                    <a:pt x="689752" y="1123505"/>
                  </a:cubicBezTo>
                  <a:moveTo>
                    <a:pt x="651652" y="1123505"/>
                  </a:moveTo>
                  <a:lnTo>
                    <a:pt x="670702" y="1123505"/>
                  </a:lnTo>
                  <a:lnTo>
                    <a:pt x="687212" y="1133030"/>
                  </a:lnTo>
                  <a:lnTo>
                    <a:pt x="681243" y="1143444"/>
                  </a:lnTo>
                  <a:cubicBezTo>
                    <a:pt x="678068" y="1148905"/>
                    <a:pt x="672353" y="1152461"/>
                    <a:pt x="666003" y="1152969"/>
                  </a:cubicBezTo>
                  <a:cubicBezTo>
                    <a:pt x="359806" y="1173162"/>
                    <a:pt x="115966" y="1317053"/>
                    <a:pt x="53736" y="1501203"/>
                  </a:cubicBezTo>
                  <a:cubicBezTo>
                    <a:pt x="-7224" y="1681670"/>
                    <a:pt x="117490" y="1873821"/>
                    <a:pt x="381777" y="1973135"/>
                  </a:cubicBezTo>
                  <a:lnTo>
                    <a:pt x="375046" y="1990915"/>
                  </a:lnTo>
                  <a:lnTo>
                    <a:pt x="363870" y="2006282"/>
                  </a:lnTo>
                  <a:lnTo>
                    <a:pt x="375046" y="1990915"/>
                  </a:lnTo>
                  <a:lnTo>
                    <a:pt x="385714" y="2006663"/>
                  </a:lnTo>
                  <a:cubicBezTo>
                    <a:pt x="373395" y="2015045"/>
                    <a:pt x="361711" y="2023681"/>
                    <a:pt x="350535" y="2032444"/>
                  </a:cubicBezTo>
                  <a:cubicBezTo>
                    <a:pt x="181498" y="2166556"/>
                    <a:pt x="152034" y="2348039"/>
                    <a:pt x="272557" y="2499931"/>
                  </a:cubicBezTo>
                  <a:cubicBezTo>
                    <a:pt x="403875" y="2665412"/>
                    <a:pt x="687466" y="2764091"/>
                    <a:pt x="984519" y="2741866"/>
                  </a:cubicBezTo>
                  <a:lnTo>
                    <a:pt x="985916" y="2760916"/>
                  </a:lnTo>
                  <a:lnTo>
                    <a:pt x="985916" y="2779966"/>
                  </a:lnTo>
                  <a:lnTo>
                    <a:pt x="985916" y="2760916"/>
                  </a:lnTo>
                  <a:lnTo>
                    <a:pt x="1000140" y="2748216"/>
                  </a:lnTo>
                  <a:cubicBezTo>
                    <a:pt x="1167272" y="2934906"/>
                    <a:pt x="1446418" y="3072320"/>
                    <a:pt x="1775983" y="3127184"/>
                  </a:cubicBezTo>
                  <a:cubicBezTo>
                    <a:pt x="2105294" y="3182048"/>
                    <a:pt x="2455179" y="3149663"/>
                    <a:pt x="2746263" y="3037649"/>
                  </a:cubicBezTo>
                  <a:cubicBezTo>
                    <a:pt x="2753121" y="3034982"/>
                    <a:pt x="2760995" y="3036506"/>
                    <a:pt x="2766329" y="3041713"/>
                  </a:cubicBezTo>
                  <a:cubicBezTo>
                    <a:pt x="3001406" y="3266757"/>
                    <a:pt x="3421141" y="3386772"/>
                    <a:pt x="3844940" y="3346386"/>
                  </a:cubicBezTo>
                  <a:cubicBezTo>
                    <a:pt x="4269120" y="3306000"/>
                    <a:pt x="4613671" y="3113087"/>
                    <a:pt x="4734829" y="2857055"/>
                  </a:cubicBezTo>
                  <a:cubicBezTo>
                    <a:pt x="4739147" y="2847911"/>
                    <a:pt x="4749815" y="2843847"/>
                    <a:pt x="4759086" y="2847530"/>
                  </a:cubicBezTo>
                  <a:cubicBezTo>
                    <a:pt x="5048773" y="2962846"/>
                    <a:pt x="5414279" y="2969450"/>
                    <a:pt x="5713872" y="2864421"/>
                  </a:cubicBezTo>
                  <a:cubicBezTo>
                    <a:pt x="6014227" y="2759265"/>
                    <a:pt x="6194948" y="2561272"/>
                    <a:pt x="6197615" y="2351976"/>
                  </a:cubicBezTo>
                  <a:cubicBezTo>
                    <a:pt x="6197742" y="2342197"/>
                    <a:pt x="6205235" y="2334069"/>
                    <a:pt x="6214887" y="2333307"/>
                  </a:cubicBezTo>
                  <a:cubicBezTo>
                    <a:pt x="6606047" y="2297620"/>
                    <a:pt x="6934342" y="2132393"/>
                    <a:pt x="7080392" y="1903666"/>
                  </a:cubicBezTo>
                  <a:lnTo>
                    <a:pt x="7096394" y="1913953"/>
                  </a:lnTo>
                  <a:lnTo>
                    <a:pt x="7080392" y="1903666"/>
                  </a:lnTo>
                  <a:cubicBezTo>
                    <a:pt x="7224664" y="1677733"/>
                    <a:pt x="7171959" y="1419415"/>
                    <a:pt x="6935104" y="1222692"/>
                  </a:cubicBezTo>
                  <a:cubicBezTo>
                    <a:pt x="6927611" y="1216469"/>
                    <a:pt x="6925960" y="1205547"/>
                    <a:pt x="6931421" y="1197419"/>
                  </a:cubicBezTo>
                  <a:cubicBezTo>
                    <a:pt x="7027433" y="1054163"/>
                    <a:pt x="7021972" y="892365"/>
                    <a:pt x="6915673" y="751522"/>
                  </a:cubicBezTo>
                  <a:cubicBezTo>
                    <a:pt x="6808358" y="609409"/>
                    <a:pt x="6608079" y="502094"/>
                    <a:pt x="6364620" y="459676"/>
                  </a:cubicBezTo>
                  <a:lnTo>
                    <a:pt x="6367922" y="440880"/>
                  </a:lnTo>
                  <a:lnTo>
                    <a:pt x="6386972" y="440880"/>
                  </a:lnTo>
                  <a:cubicBezTo>
                    <a:pt x="6386972" y="450405"/>
                    <a:pt x="6379987" y="458406"/>
                    <a:pt x="6370589" y="459803"/>
                  </a:cubicBezTo>
                  <a:cubicBezTo>
                    <a:pt x="6361191" y="461200"/>
                    <a:pt x="6352174" y="455231"/>
                    <a:pt x="6349634" y="446087"/>
                  </a:cubicBezTo>
                  <a:cubicBezTo>
                    <a:pt x="6297437" y="261429"/>
                    <a:pt x="6079505" y="106997"/>
                    <a:pt x="5782071" y="56070"/>
                  </a:cubicBezTo>
                  <a:cubicBezTo>
                    <a:pt x="5485526" y="5397"/>
                    <a:pt x="5170947" y="68516"/>
                    <a:pt x="4974859" y="215836"/>
                  </a:cubicBezTo>
                  <a:cubicBezTo>
                    <a:pt x="4971557" y="218376"/>
                    <a:pt x="4967493" y="219646"/>
                    <a:pt x="4963429" y="219646"/>
                  </a:cubicBezTo>
                  <a:cubicBezTo>
                    <a:pt x="4958984" y="219646"/>
                    <a:pt x="4954666" y="218122"/>
                    <a:pt x="4951237" y="215201"/>
                  </a:cubicBezTo>
                  <a:cubicBezTo>
                    <a:pt x="4804425" y="92519"/>
                    <a:pt x="4566681" y="25336"/>
                    <a:pt x="4321825" y="40195"/>
                  </a:cubicBezTo>
                  <a:cubicBezTo>
                    <a:pt x="4076715" y="55054"/>
                    <a:pt x="3864117" y="149415"/>
                    <a:pt x="3757183" y="286321"/>
                  </a:cubicBezTo>
                  <a:cubicBezTo>
                    <a:pt x="3752230" y="292671"/>
                    <a:pt x="3743594" y="295211"/>
                    <a:pt x="3735974" y="292544"/>
                  </a:cubicBezTo>
                  <a:cubicBezTo>
                    <a:pt x="3728354" y="289877"/>
                    <a:pt x="3723147" y="282638"/>
                    <a:pt x="3723147" y="274510"/>
                  </a:cubicBezTo>
                  <a:lnTo>
                    <a:pt x="3742197" y="274510"/>
                  </a:lnTo>
                  <a:lnTo>
                    <a:pt x="3732037" y="290639"/>
                  </a:lnTo>
                  <a:cubicBezTo>
                    <a:pt x="3537600" y="168338"/>
                    <a:pt x="3262772" y="111188"/>
                    <a:pt x="2990738" y="137985"/>
                  </a:cubicBezTo>
                  <a:lnTo>
                    <a:pt x="2988833" y="119062"/>
                  </a:lnTo>
                  <a:lnTo>
                    <a:pt x="2990738" y="137985"/>
                  </a:lnTo>
                  <a:cubicBezTo>
                    <a:pt x="2718450" y="164782"/>
                    <a:pt x="2484516" y="271843"/>
                    <a:pt x="2358024" y="424116"/>
                  </a:cubicBezTo>
                  <a:cubicBezTo>
                    <a:pt x="2352817" y="430339"/>
                    <a:pt x="2344308" y="432625"/>
                    <a:pt x="2336688" y="429831"/>
                  </a:cubicBezTo>
                  <a:cubicBezTo>
                    <a:pt x="1972071" y="293560"/>
                    <a:pt x="1517030" y="302069"/>
                    <a:pt x="1165748" y="451421"/>
                  </a:cubicBezTo>
                  <a:lnTo>
                    <a:pt x="1158255" y="433895"/>
                  </a:lnTo>
                  <a:lnTo>
                    <a:pt x="1165748" y="451421"/>
                  </a:lnTo>
                  <a:cubicBezTo>
                    <a:pt x="813704" y="601154"/>
                    <a:pt x="634507" y="862012"/>
                    <a:pt x="689371" y="1119441"/>
                  </a:cubicBezTo>
                  <a:lnTo>
                    <a:pt x="670702" y="1123378"/>
                  </a:lnTo>
                  <a:lnTo>
                    <a:pt x="651652" y="1123378"/>
                  </a:ln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1991868" y="3678809"/>
              <a:ext cx="225552" cy="224282"/>
            </a:xfrm>
            <a:custGeom>
              <a:avLst/>
              <a:gdLst/>
              <a:ahLst/>
              <a:cxnLst/>
              <a:rect r="r" b="b" t="t" l="l"/>
              <a:pathLst>
                <a:path h="224282" w="225552">
                  <a:moveTo>
                    <a:pt x="225552" y="112141"/>
                  </a:moveTo>
                  <a:cubicBezTo>
                    <a:pt x="225552" y="174244"/>
                    <a:pt x="175006" y="224282"/>
                    <a:pt x="112776" y="224282"/>
                  </a:cubicBezTo>
                  <a:lnTo>
                    <a:pt x="112776" y="205232"/>
                  </a:lnTo>
                  <a:lnTo>
                    <a:pt x="112776" y="224282"/>
                  </a:lnTo>
                  <a:cubicBezTo>
                    <a:pt x="50673" y="224282"/>
                    <a:pt x="0" y="174117"/>
                    <a:pt x="0" y="112141"/>
                  </a:cubicBezTo>
                  <a:lnTo>
                    <a:pt x="19050" y="112141"/>
                  </a:lnTo>
                  <a:lnTo>
                    <a:pt x="0" y="112141"/>
                  </a:lnTo>
                  <a:cubicBezTo>
                    <a:pt x="0" y="50038"/>
                    <a:pt x="50546" y="0"/>
                    <a:pt x="112776" y="0"/>
                  </a:cubicBezTo>
                  <a:lnTo>
                    <a:pt x="112776" y="19050"/>
                  </a:lnTo>
                  <a:lnTo>
                    <a:pt x="112776" y="0"/>
                  </a:lnTo>
                  <a:cubicBezTo>
                    <a:pt x="174879" y="0"/>
                    <a:pt x="225552" y="50165"/>
                    <a:pt x="225552" y="112141"/>
                  </a:cubicBezTo>
                  <a:lnTo>
                    <a:pt x="206502" y="112141"/>
                  </a:lnTo>
                  <a:lnTo>
                    <a:pt x="225552" y="112141"/>
                  </a:lnTo>
                  <a:moveTo>
                    <a:pt x="187452" y="112141"/>
                  </a:moveTo>
                  <a:cubicBezTo>
                    <a:pt x="187452" y="71374"/>
                    <a:pt x="154178" y="38100"/>
                    <a:pt x="112776" y="38100"/>
                  </a:cubicBezTo>
                  <a:cubicBezTo>
                    <a:pt x="71374" y="38100"/>
                    <a:pt x="38100" y="71374"/>
                    <a:pt x="38100" y="112141"/>
                  </a:cubicBezTo>
                  <a:cubicBezTo>
                    <a:pt x="38100" y="152908"/>
                    <a:pt x="71374" y="186182"/>
                    <a:pt x="112776" y="186182"/>
                  </a:cubicBezTo>
                  <a:cubicBezTo>
                    <a:pt x="154178" y="186182"/>
                    <a:pt x="187452" y="152908"/>
                    <a:pt x="187452" y="112141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7" id="27"/>
            <p:cNvSpPr/>
            <p:nvPr/>
          </p:nvSpPr>
          <p:spPr>
            <a:xfrm flipH="false" flipV="false" rot="0">
              <a:off x="1982089" y="3467862"/>
              <a:ext cx="412750" cy="410718"/>
            </a:xfrm>
            <a:custGeom>
              <a:avLst/>
              <a:gdLst/>
              <a:ahLst/>
              <a:cxnLst/>
              <a:rect r="r" b="b" t="t" l="l"/>
              <a:pathLst>
                <a:path h="410718" w="412750">
                  <a:moveTo>
                    <a:pt x="412750" y="205359"/>
                  </a:moveTo>
                  <a:cubicBezTo>
                    <a:pt x="412750" y="318897"/>
                    <a:pt x="320167" y="410718"/>
                    <a:pt x="206375" y="410718"/>
                  </a:cubicBezTo>
                  <a:lnTo>
                    <a:pt x="206375" y="391668"/>
                  </a:lnTo>
                  <a:lnTo>
                    <a:pt x="206375" y="410718"/>
                  </a:lnTo>
                  <a:cubicBezTo>
                    <a:pt x="92456" y="410718"/>
                    <a:pt x="0" y="318897"/>
                    <a:pt x="0" y="205359"/>
                  </a:cubicBezTo>
                  <a:lnTo>
                    <a:pt x="19050" y="205359"/>
                  </a:lnTo>
                  <a:lnTo>
                    <a:pt x="0" y="205359"/>
                  </a:lnTo>
                  <a:cubicBezTo>
                    <a:pt x="0" y="91821"/>
                    <a:pt x="92583" y="0"/>
                    <a:pt x="206375" y="0"/>
                  </a:cubicBezTo>
                  <a:lnTo>
                    <a:pt x="206375" y="19050"/>
                  </a:lnTo>
                  <a:lnTo>
                    <a:pt x="206375" y="0"/>
                  </a:lnTo>
                  <a:cubicBezTo>
                    <a:pt x="320294" y="0"/>
                    <a:pt x="412750" y="91821"/>
                    <a:pt x="412750" y="205359"/>
                  </a:cubicBezTo>
                  <a:lnTo>
                    <a:pt x="393700" y="205359"/>
                  </a:lnTo>
                  <a:lnTo>
                    <a:pt x="412750" y="205359"/>
                  </a:lnTo>
                  <a:moveTo>
                    <a:pt x="374650" y="205359"/>
                  </a:moveTo>
                  <a:cubicBezTo>
                    <a:pt x="374650" y="113157"/>
                    <a:pt x="299339" y="38100"/>
                    <a:pt x="206375" y="38100"/>
                  </a:cubicBezTo>
                  <a:cubicBezTo>
                    <a:pt x="113411" y="38100"/>
                    <a:pt x="38100" y="113030"/>
                    <a:pt x="38100" y="205359"/>
                  </a:cubicBezTo>
                  <a:cubicBezTo>
                    <a:pt x="38100" y="297688"/>
                    <a:pt x="113411" y="372618"/>
                    <a:pt x="206375" y="372618"/>
                  </a:cubicBezTo>
                  <a:cubicBezTo>
                    <a:pt x="299339" y="372618"/>
                    <a:pt x="374650" y="297688"/>
                    <a:pt x="374650" y="205359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8" id="28"/>
            <p:cNvSpPr/>
            <p:nvPr/>
          </p:nvSpPr>
          <p:spPr>
            <a:xfrm flipH="false" flipV="false" rot="0">
              <a:off x="2080133" y="3105023"/>
              <a:ext cx="600202" cy="596900"/>
            </a:xfrm>
            <a:custGeom>
              <a:avLst/>
              <a:gdLst/>
              <a:ahLst/>
              <a:cxnLst/>
              <a:rect r="r" b="b" t="t" l="l"/>
              <a:pathLst>
                <a:path h="596900" w="600202">
                  <a:moveTo>
                    <a:pt x="600202" y="298450"/>
                  </a:moveTo>
                  <a:cubicBezTo>
                    <a:pt x="600202" y="463423"/>
                    <a:pt x="465709" y="596900"/>
                    <a:pt x="300101" y="596900"/>
                  </a:cubicBezTo>
                  <a:lnTo>
                    <a:pt x="300101" y="577850"/>
                  </a:lnTo>
                  <a:lnTo>
                    <a:pt x="300101" y="596900"/>
                  </a:lnTo>
                  <a:cubicBezTo>
                    <a:pt x="134493" y="596900"/>
                    <a:pt x="0" y="463423"/>
                    <a:pt x="0" y="298450"/>
                  </a:cubicBezTo>
                  <a:lnTo>
                    <a:pt x="19050" y="298450"/>
                  </a:lnTo>
                  <a:lnTo>
                    <a:pt x="0" y="298450"/>
                  </a:lnTo>
                  <a:cubicBezTo>
                    <a:pt x="0" y="133477"/>
                    <a:pt x="134493" y="0"/>
                    <a:pt x="300101" y="0"/>
                  </a:cubicBezTo>
                  <a:lnTo>
                    <a:pt x="300101" y="19050"/>
                  </a:lnTo>
                  <a:lnTo>
                    <a:pt x="300101" y="0"/>
                  </a:lnTo>
                  <a:cubicBezTo>
                    <a:pt x="465709" y="0"/>
                    <a:pt x="600202" y="133477"/>
                    <a:pt x="600202" y="298450"/>
                  </a:cubicBezTo>
                  <a:lnTo>
                    <a:pt x="581152" y="298450"/>
                  </a:lnTo>
                  <a:lnTo>
                    <a:pt x="600202" y="298450"/>
                  </a:lnTo>
                  <a:moveTo>
                    <a:pt x="562102" y="298450"/>
                  </a:moveTo>
                  <a:cubicBezTo>
                    <a:pt x="562102" y="154813"/>
                    <a:pt x="444881" y="38100"/>
                    <a:pt x="300101" y="38100"/>
                  </a:cubicBezTo>
                  <a:cubicBezTo>
                    <a:pt x="155321" y="38100"/>
                    <a:pt x="38100" y="154813"/>
                    <a:pt x="38100" y="298450"/>
                  </a:cubicBezTo>
                  <a:cubicBezTo>
                    <a:pt x="38100" y="442087"/>
                    <a:pt x="155321" y="558800"/>
                    <a:pt x="300101" y="558800"/>
                  </a:cubicBezTo>
                  <a:cubicBezTo>
                    <a:pt x="444881" y="558800"/>
                    <a:pt x="562102" y="442087"/>
                    <a:pt x="562102" y="298450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9" id="29"/>
            <p:cNvSpPr/>
            <p:nvPr/>
          </p:nvSpPr>
          <p:spPr>
            <a:xfrm flipH="false" flipV="false" rot="0">
              <a:off x="357432" y="181603"/>
              <a:ext cx="6599430" cy="2890326"/>
            </a:xfrm>
            <a:custGeom>
              <a:avLst/>
              <a:gdLst/>
              <a:ahLst/>
              <a:cxnLst/>
              <a:rect r="r" b="b" t="t" l="l"/>
              <a:pathLst>
                <a:path h="2890326" w="6599430">
                  <a:moveTo>
                    <a:pt x="439366" y="1888116"/>
                  </a:moveTo>
                  <a:cubicBezTo>
                    <a:pt x="290649" y="1895609"/>
                    <a:pt x="141678" y="1873638"/>
                    <a:pt x="12392" y="1825124"/>
                  </a:cubicBezTo>
                  <a:cubicBezTo>
                    <a:pt x="2486" y="1821441"/>
                    <a:pt x="-2467" y="1810392"/>
                    <a:pt x="1216" y="1800613"/>
                  </a:cubicBezTo>
                  <a:cubicBezTo>
                    <a:pt x="4899" y="1790834"/>
                    <a:pt x="15948" y="1785754"/>
                    <a:pt x="25727" y="1789437"/>
                  </a:cubicBezTo>
                  <a:cubicBezTo>
                    <a:pt x="149806" y="1836046"/>
                    <a:pt x="293443" y="1857255"/>
                    <a:pt x="437334" y="1850143"/>
                  </a:cubicBezTo>
                  <a:cubicBezTo>
                    <a:pt x="447875" y="1849635"/>
                    <a:pt x="456765" y="1857763"/>
                    <a:pt x="457273" y="1868177"/>
                  </a:cubicBezTo>
                  <a:cubicBezTo>
                    <a:pt x="457781" y="1878591"/>
                    <a:pt x="449653" y="1887608"/>
                    <a:pt x="439239" y="1888116"/>
                  </a:cubicBezTo>
                  <a:close/>
                  <a:moveTo>
                    <a:pt x="808301" y="2565026"/>
                  </a:moveTo>
                  <a:lnTo>
                    <a:pt x="808301" y="2545976"/>
                  </a:lnTo>
                  <a:lnTo>
                    <a:pt x="813000" y="2564391"/>
                  </a:lnTo>
                  <a:cubicBezTo>
                    <a:pt x="753056" y="2579631"/>
                    <a:pt x="690318" y="2589791"/>
                    <a:pt x="626310" y="2594490"/>
                  </a:cubicBezTo>
                  <a:cubicBezTo>
                    <a:pt x="615769" y="2595252"/>
                    <a:pt x="606625" y="2587378"/>
                    <a:pt x="605863" y="2576964"/>
                  </a:cubicBezTo>
                  <a:cubicBezTo>
                    <a:pt x="605101" y="2566550"/>
                    <a:pt x="612975" y="2557279"/>
                    <a:pt x="623389" y="2556517"/>
                  </a:cubicBezTo>
                  <a:cubicBezTo>
                    <a:pt x="685238" y="2551945"/>
                    <a:pt x="745817" y="2542166"/>
                    <a:pt x="803602" y="2527434"/>
                  </a:cubicBezTo>
                  <a:cubicBezTo>
                    <a:pt x="805126" y="2527053"/>
                    <a:pt x="806650" y="2526799"/>
                    <a:pt x="808301" y="2526799"/>
                  </a:cubicBezTo>
                  <a:cubicBezTo>
                    <a:pt x="818842" y="2526799"/>
                    <a:pt x="827351" y="2535308"/>
                    <a:pt x="827351" y="2545849"/>
                  </a:cubicBezTo>
                  <a:cubicBezTo>
                    <a:pt x="827351" y="2556390"/>
                    <a:pt x="818842" y="2564899"/>
                    <a:pt x="808301" y="2564899"/>
                  </a:cubicBezTo>
                  <a:close/>
                  <a:moveTo>
                    <a:pt x="2375862" y="2884939"/>
                  </a:moveTo>
                  <a:cubicBezTo>
                    <a:pt x="2330523" y="2841505"/>
                    <a:pt x="2292423" y="2795023"/>
                    <a:pt x="2262324" y="2746128"/>
                  </a:cubicBezTo>
                  <a:cubicBezTo>
                    <a:pt x="2256863" y="2737111"/>
                    <a:pt x="2259530" y="2725427"/>
                    <a:pt x="2268547" y="2719966"/>
                  </a:cubicBezTo>
                  <a:cubicBezTo>
                    <a:pt x="2277564" y="2714505"/>
                    <a:pt x="2289248" y="2717172"/>
                    <a:pt x="2294709" y="2726189"/>
                  </a:cubicBezTo>
                  <a:cubicBezTo>
                    <a:pt x="2323030" y="2772036"/>
                    <a:pt x="2358971" y="2816105"/>
                    <a:pt x="2402151" y="2857507"/>
                  </a:cubicBezTo>
                  <a:cubicBezTo>
                    <a:pt x="2409771" y="2864746"/>
                    <a:pt x="2410025" y="2876811"/>
                    <a:pt x="2402786" y="2884431"/>
                  </a:cubicBezTo>
                  <a:cubicBezTo>
                    <a:pt x="2395547" y="2892051"/>
                    <a:pt x="2383482" y="2892305"/>
                    <a:pt x="2375862" y="2885066"/>
                  </a:cubicBezTo>
                  <a:close/>
                  <a:moveTo>
                    <a:pt x="4452058" y="2536959"/>
                  </a:moveTo>
                  <a:cubicBezTo>
                    <a:pt x="4445327" y="2589283"/>
                    <a:pt x="4429833" y="2640845"/>
                    <a:pt x="4406211" y="2690883"/>
                  </a:cubicBezTo>
                  <a:cubicBezTo>
                    <a:pt x="4401766" y="2700408"/>
                    <a:pt x="4390336" y="2704472"/>
                    <a:pt x="4380811" y="2699900"/>
                  </a:cubicBezTo>
                  <a:cubicBezTo>
                    <a:pt x="4371286" y="2695328"/>
                    <a:pt x="4367222" y="2684025"/>
                    <a:pt x="4371794" y="2674500"/>
                  </a:cubicBezTo>
                  <a:cubicBezTo>
                    <a:pt x="4393765" y="2627891"/>
                    <a:pt x="4407989" y="2580139"/>
                    <a:pt x="4414212" y="2532006"/>
                  </a:cubicBezTo>
                  <a:cubicBezTo>
                    <a:pt x="4415609" y="2521592"/>
                    <a:pt x="4425134" y="2514226"/>
                    <a:pt x="4435548" y="2515623"/>
                  </a:cubicBezTo>
                  <a:cubicBezTo>
                    <a:pt x="4445962" y="2517020"/>
                    <a:pt x="4453328" y="2526545"/>
                    <a:pt x="4451931" y="2536959"/>
                  </a:cubicBezTo>
                  <a:close/>
                  <a:moveTo>
                    <a:pt x="5316293" y="1600715"/>
                  </a:moveTo>
                  <a:cubicBezTo>
                    <a:pt x="5651446" y="1704855"/>
                    <a:pt x="5871029" y="1925200"/>
                    <a:pt x="5867854" y="2172977"/>
                  </a:cubicBezTo>
                  <a:cubicBezTo>
                    <a:pt x="5867727" y="2183518"/>
                    <a:pt x="5859091" y="2191900"/>
                    <a:pt x="5848550" y="2191773"/>
                  </a:cubicBezTo>
                  <a:cubicBezTo>
                    <a:pt x="5838009" y="2191646"/>
                    <a:pt x="5829627" y="2183010"/>
                    <a:pt x="5829754" y="2172469"/>
                  </a:cubicBezTo>
                  <a:cubicBezTo>
                    <a:pt x="5832548" y="1949711"/>
                    <a:pt x="5633412" y="1739145"/>
                    <a:pt x="5304990" y="1637037"/>
                  </a:cubicBezTo>
                  <a:cubicBezTo>
                    <a:pt x="5294957" y="1633862"/>
                    <a:pt x="5289369" y="1623194"/>
                    <a:pt x="5292417" y="1613161"/>
                  </a:cubicBezTo>
                  <a:cubicBezTo>
                    <a:pt x="5295465" y="1603128"/>
                    <a:pt x="5306260" y="1597540"/>
                    <a:pt x="5316293" y="1600588"/>
                  </a:cubicBezTo>
                  <a:close/>
                  <a:moveTo>
                    <a:pt x="6596199" y="1039756"/>
                  </a:moveTo>
                  <a:cubicBezTo>
                    <a:pt x="6540446" y="1122941"/>
                    <a:pt x="6455865" y="1195966"/>
                    <a:pt x="6349819" y="1253497"/>
                  </a:cubicBezTo>
                  <a:cubicBezTo>
                    <a:pt x="6340548" y="1258577"/>
                    <a:pt x="6328992" y="1255148"/>
                    <a:pt x="6324038" y="1245877"/>
                  </a:cubicBezTo>
                  <a:cubicBezTo>
                    <a:pt x="6319085" y="1236606"/>
                    <a:pt x="6322387" y="1225049"/>
                    <a:pt x="6331658" y="1220096"/>
                  </a:cubicBezTo>
                  <a:cubicBezTo>
                    <a:pt x="6433385" y="1164724"/>
                    <a:pt x="6512887" y="1095636"/>
                    <a:pt x="6564576" y="1018547"/>
                  </a:cubicBezTo>
                  <a:cubicBezTo>
                    <a:pt x="6570418" y="1009784"/>
                    <a:pt x="6582230" y="1007498"/>
                    <a:pt x="6590993" y="1013340"/>
                  </a:cubicBezTo>
                  <a:cubicBezTo>
                    <a:pt x="6599756" y="1019182"/>
                    <a:pt x="6602042" y="1030993"/>
                    <a:pt x="6596199" y="1039756"/>
                  </a:cubicBezTo>
                  <a:close/>
                  <a:moveTo>
                    <a:pt x="6023683" y="253372"/>
                  </a:moveTo>
                  <a:cubicBezTo>
                    <a:pt x="6033335" y="287535"/>
                    <a:pt x="6037780" y="322206"/>
                    <a:pt x="6037018" y="357004"/>
                  </a:cubicBezTo>
                  <a:cubicBezTo>
                    <a:pt x="6036764" y="367545"/>
                    <a:pt x="6028001" y="375800"/>
                    <a:pt x="6017587" y="375673"/>
                  </a:cubicBezTo>
                  <a:cubicBezTo>
                    <a:pt x="6007173" y="375546"/>
                    <a:pt x="5998791" y="366656"/>
                    <a:pt x="5998918" y="356242"/>
                  </a:cubicBezTo>
                  <a:cubicBezTo>
                    <a:pt x="5999553" y="325254"/>
                    <a:pt x="5995616" y="294393"/>
                    <a:pt x="5986980" y="263786"/>
                  </a:cubicBezTo>
                  <a:cubicBezTo>
                    <a:pt x="5984059" y="253626"/>
                    <a:pt x="5990028" y="243085"/>
                    <a:pt x="6000061" y="240291"/>
                  </a:cubicBezTo>
                  <a:cubicBezTo>
                    <a:pt x="6010094" y="237497"/>
                    <a:pt x="6020762" y="243339"/>
                    <a:pt x="6023556" y="253372"/>
                  </a:cubicBezTo>
                  <a:close/>
                  <a:moveTo>
                    <a:pt x="4459170" y="133357"/>
                  </a:moveTo>
                  <a:cubicBezTo>
                    <a:pt x="4491682" y="86240"/>
                    <a:pt x="4534608" y="42679"/>
                    <a:pt x="4586170" y="3817"/>
                  </a:cubicBezTo>
                  <a:cubicBezTo>
                    <a:pt x="4594552" y="-2533"/>
                    <a:pt x="4606490" y="-755"/>
                    <a:pt x="4612840" y="7627"/>
                  </a:cubicBezTo>
                  <a:cubicBezTo>
                    <a:pt x="4619190" y="16009"/>
                    <a:pt x="4617412" y="27947"/>
                    <a:pt x="4609030" y="34297"/>
                  </a:cubicBezTo>
                  <a:cubicBezTo>
                    <a:pt x="4560262" y="70873"/>
                    <a:pt x="4520384" y="111640"/>
                    <a:pt x="4490539" y="154947"/>
                  </a:cubicBezTo>
                  <a:cubicBezTo>
                    <a:pt x="4484570" y="163583"/>
                    <a:pt x="4472759" y="165742"/>
                    <a:pt x="4463996" y="159773"/>
                  </a:cubicBezTo>
                  <a:cubicBezTo>
                    <a:pt x="4455233" y="153804"/>
                    <a:pt x="4453201" y="141993"/>
                    <a:pt x="4459170" y="133230"/>
                  </a:cubicBezTo>
                  <a:close/>
                  <a:moveTo>
                    <a:pt x="3308550" y="197492"/>
                  </a:moveTo>
                  <a:cubicBezTo>
                    <a:pt x="3322012" y="157868"/>
                    <a:pt x="3343094" y="119768"/>
                    <a:pt x="3371034" y="84081"/>
                  </a:cubicBezTo>
                  <a:cubicBezTo>
                    <a:pt x="3377511" y="75826"/>
                    <a:pt x="3389449" y="74302"/>
                    <a:pt x="3397831" y="80779"/>
                  </a:cubicBezTo>
                  <a:cubicBezTo>
                    <a:pt x="3406213" y="87256"/>
                    <a:pt x="3407610" y="99194"/>
                    <a:pt x="3401133" y="107576"/>
                  </a:cubicBezTo>
                  <a:cubicBezTo>
                    <a:pt x="3375606" y="140342"/>
                    <a:pt x="3356683" y="174632"/>
                    <a:pt x="3344745" y="209811"/>
                  </a:cubicBezTo>
                  <a:cubicBezTo>
                    <a:pt x="3341316" y="219717"/>
                    <a:pt x="3330521" y="225051"/>
                    <a:pt x="3320615" y="221749"/>
                  </a:cubicBezTo>
                  <a:cubicBezTo>
                    <a:pt x="3310709" y="218447"/>
                    <a:pt x="3305375" y="207525"/>
                    <a:pt x="3308677" y="197619"/>
                  </a:cubicBezTo>
                  <a:close/>
                  <a:moveTo>
                    <a:pt x="1978987" y="221368"/>
                  </a:moveTo>
                  <a:cubicBezTo>
                    <a:pt x="1981273" y="221368"/>
                    <a:pt x="1983559" y="221749"/>
                    <a:pt x="1985718" y="222511"/>
                  </a:cubicBezTo>
                  <a:cubicBezTo>
                    <a:pt x="2064839" y="252102"/>
                    <a:pt x="2138245" y="287789"/>
                    <a:pt x="2204285" y="328810"/>
                  </a:cubicBezTo>
                  <a:cubicBezTo>
                    <a:pt x="2213175" y="334398"/>
                    <a:pt x="2215969" y="346082"/>
                    <a:pt x="2210381" y="355099"/>
                  </a:cubicBezTo>
                  <a:cubicBezTo>
                    <a:pt x="2204793" y="364116"/>
                    <a:pt x="2193109" y="366783"/>
                    <a:pt x="2184092" y="361195"/>
                  </a:cubicBezTo>
                  <a:cubicBezTo>
                    <a:pt x="2120465" y="321571"/>
                    <a:pt x="2049345" y="287027"/>
                    <a:pt x="1972256" y="258198"/>
                  </a:cubicBezTo>
                  <a:lnTo>
                    <a:pt x="1978987" y="240291"/>
                  </a:lnTo>
                  <a:lnTo>
                    <a:pt x="1978987" y="259341"/>
                  </a:lnTo>
                  <a:cubicBezTo>
                    <a:pt x="1968446" y="259341"/>
                    <a:pt x="1959937" y="250832"/>
                    <a:pt x="1959937" y="240291"/>
                  </a:cubicBezTo>
                  <a:cubicBezTo>
                    <a:pt x="1959937" y="229750"/>
                    <a:pt x="1968446" y="221241"/>
                    <a:pt x="1978987" y="221241"/>
                  </a:cubicBezTo>
                  <a:close/>
                  <a:moveTo>
                    <a:pt x="331289" y="1076332"/>
                  </a:moveTo>
                  <a:cubicBezTo>
                    <a:pt x="329765" y="1074808"/>
                    <a:pt x="328495" y="1073030"/>
                    <a:pt x="327479" y="1070998"/>
                  </a:cubicBezTo>
                  <a:cubicBezTo>
                    <a:pt x="309826" y="1033660"/>
                    <a:pt x="296745" y="995560"/>
                    <a:pt x="288490" y="956698"/>
                  </a:cubicBezTo>
                  <a:cubicBezTo>
                    <a:pt x="286331" y="946411"/>
                    <a:pt x="292808" y="936251"/>
                    <a:pt x="303095" y="934092"/>
                  </a:cubicBezTo>
                  <a:cubicBezTo>
                    <a:pt x="313382" y="931933"/>
                    <a:pt x="323542" y="938410"/>
                    <a:pt x="325701" y="948697"/>
                  </a:cubicBezTo>
                  <a:cubicBezTo>
                    <a:pt x="333321" y="984511"/>
                    <a:pt x="345386" y="1019944"/>
                    <a:pt x="361896" y="1054615"/>
                  </a:cubicBezTo>
                  <a:lnTo>
                    <a:pt x="344624" y="1062743"/>
                  </a:lnTo>
                  <a:lnTo>
                    <a:pt x="358086" y="1049281"/>
                  </a:lnTo>
                  <a:cubicBezTo>
                    <a:pt x="365579" y="1056774"/>
                    <a:pt x="365579" y="1068839"/>
                    <a:pt x="358086" y="1076205"/>
                  </a:cubicBezTo>
                  <a:cubicBezTo>
                    <a:pt x="350593" y="1083571"/>
                    <a:pt x="338528" y="1083698"/>
                    <a:pt x="331162" y="1076205"/>
                  </a:cubicBezTo>
                  <a:close/>
                </a:path>
              </a:pathLst>
            </a:custGeom>
            <a:solidFill>
              <a:srgbClr val="7E5F91"/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30" id="30"/>
            <p:cNvSpPr txBox="true"/>
            <p:nvPr/>
          </p:nvSpPr>
          <p:spPr>
            <a:xfrm>
              <a:off x="0" y="-9525"/>
              <a:ext cx="7188888" cy="3400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240"/>
                </a:lnSpc>
              </a:pPr>
              <a:r>
                <a:rPr lang="en-US" sz="27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rPr>
                <a:t>Sut fyddai hyn yn effeithio polisi addysg?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1902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1902 Education Act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166901" y="3522425"/>
            <a:ext cx="7647162" cy="3695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Ymestyn y system addysg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Datblygu ysgolion gramadeg ac uwchradd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Cyflwyno system o lefydd am ddim (drwy ysgoloriaethau wedi eu cyllido) i blant tlawd ond galluog i fynychu ysgolion gramadeg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uwchradd i’r dosbarth canol cyfoethog oedd yn gallu talu’r ffioedd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I’r 90% arall ysgolion elfennol hyd at 14 oed oedd yr unig opsiwn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73939" y="3522425"/>
            <a:ext cx="7647160" cy="3695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Expansion of schooling system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Development of grammar and secondary schools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Free place system introduced – funded scholarships for a few able but poor children to attend grammar school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Secondary schools for fee-paying middle class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For remaining 90% elementary schools up to age 14 was all that was available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Addysg Fisher 1918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Fisher Education Act 1918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780266" y="3995592"/>
            <a:ext cx="7059166" cy="3695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uwchradd yn orfodol hyd at 14 oed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 wladwriaeth yn gyfrifol am addysg uwchradd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Mwyafrif o blant dal yn mynd i ysgolion elfennol hyd at 14 oed yn hytrach nag ysgol ar wahan ar gyfer addysg uwchradd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Gwrthdaro rhwng gweld addysg fel hawl cymdeithasol ac addysg fel modd tuag at dŵf economaidd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48570" y="3995592"/>
            <a:ext cx="7059164" cy="4105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Secondary education compulsory up to the age of 14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The state responsible for secondary schools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Most children still went to elementary school up to age of 14 rather than a separate school for secondary education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Conflict between seeing education as a social right and education as means towards economic growth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1944 – Y System Driphlyg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1944 – The Tripartite System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849460" y="3905250"/>
            <a:ext cx="7865560" cy="2466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1944 – Deddf Addysg Butler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Creu Swyddfa Addysg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System rhyngwladol o addysg uwchradd (hyd at 15 oed yn 1947)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Rhaniad rhwng addysg cynradd ac uwchradd yn 11 oed a system driphlyg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393742" y="3905250"/>
            <a:ext cx="7865558" cy="2466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1944 Butler Education Act.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Ministry of Education opened. 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Universal system of secondary education (up to age 15 in 1947)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Split between primary and secondary at age 11 and a tripartite system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976024" y="6958012"/>
            <a:ext cx="2335952" cy="2300288"/>
            <a:chOff x="0" y="0"/>
            <a:chExt cx="3114602" cy="3067050"/>
          </a:xfrm>
        </p:grpSpPr>
        <p:sp>
          <p:nvSpPr>
            <p:cNvPr name="Freeform 6" id="6" descr="C:\Users\a.baggott\AppData\Local\Microsoft\Windows\Temporary Internet Files\Content.IE5\Z3Z69XB6\syllabus[1].gif"/>
            <p:cNvSpPr/>
            <p:nvPr/>
          </p:nvSpPr>
          <p:spPr>
            <a:xfrm flipH="false" flipV="false" rot="0">
              <a:off x="0" y="0"/>
              <a:ext cx="3114548" cy="3067050"/>
            </a:xfrm>
            <a:custGeom>
              <a:avLst/>
              <a:gdLst/>
              <a:ahLst/>
              <a:cxnLst/>
              <a:rect r="r" b="b" t="t" l="l"/>
              <a:pathLst>
                <a:path h="3067050" w="3114548">
                  <a:moveTo>
                    <a:pt x="0" y="0"/>
                  </a:moveTo>
                  <a:lnTo>
                    <a:pt x="3114548" y="0"/>
                  </a:lnTo>
                  <a:lnTo>
                    <a:pt x="3114548" y="3067050"/>
                  </a:lnTo>
                  <a:lnTo>
                    <a:pt x="0" y="30670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-1" b="0"/>
              </a:stretch>
            </a:blipFill>
          </p:spPr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107441" y="950595"/>
            <a:ext cx="12712122" cy="18992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Addysg Uwchradd</a:t>
            </a:r>
          </a:p>
          <a:p>
            <a:pPr algn="l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Secondary Education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660402" y="2789399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Tri math o ysgol uwchradd: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Gramadeg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Technegol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Modern</a:t>
            </a:r>
          </a:p>
          <a:p>
            <a:pPr algn="l" marL="1120140" indent="-373380" lvl="2">
              <a:lnSpc>
                <a:spcPts val="2879"/>
              </a:lnSpc>
              <a:buFont typeface="Arial"/>
              <a:buChar char="⚬"/>
            </a:pPr>
            <a:r>
              <a:rPr lang="en-US" sz="2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1944 “The defining moment in the history of modern education” (Bartlett and Burton   t. 83)</a:t>
            </a:r>
          </a:p>
          <a:p>
            <a:pPr algn="l" marL="1120140" indent="-373380" lvl="2">
              <a:lnSpc>
                <a:spcPts val="287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7873386" y="4237616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Three types of secondary school: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Grammar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Technical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Secondary Modern</a:t>
            </a:r>
          </a:p>
          <a:p>
            <a:pPr algn="l" marL="1228725" indent="-409575" lvl="2">
              <a:lnSpc>
                <a:spcPts val="3600"/>
              </a:lnSpc>
              <a:buFont typeface="Arial"/>
              <a:buChar char="⚬"/>
            </a:pPr>
            <a:r>
              <a:rPr lang="en-US" sz="30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1944 act “The defining moment in the history of modern education” (Bartlett and Burton p. 83)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819628" y="7198630"/>
            <a:ext cx="3575334" cy="2357486"/>
            <a:chOff x="0" y="0"/>
            <a:chExt cx="4767112" cy="3143314"/>
          </a:xfrm>
        </p:grpSpPr>
        <p:sp>
          <p:nvSpPr>
            <p:cNvPr name="Freeform 6" id="6" descr="Great Stone Road Secondary Modern School... © Dave Croker ..."/>
            <p:cNvSpPr/>
            <p:nvPr/>
          </p:nvSpPr>
          <p:spPr>
            <a:xfrm flipH="false" flipV="false" rot="0">
              <a:off x="0" y="0"/>
              <a:ext cx="4767072" cy="3143377"/>
            </a:xfrm>
            <a:custGeom>
              <a:avLst/>
              <a:gdLst/>
              <a:ahLst/>
              <a:cxnLst/>
              <a:rect r="r" b="b" t="t" l="l"/>
              <a:pathLst>
                <a:path h="3143377" w="4767072">
                  <a:moveTo>
                    <a:pt x="0" y="0"/>
                  </a:moveTo>
                  <a:lnTo>
                    <a:pt x="4767072" y="0"/>
                  </a:lnTo>
                  <a:lnTo>
                    <a:pt x="4767072" y="3143377"/>
                  </a:lnTo>
                  <a:lnTo>
                    <a:pt x="0" y="314337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15" r="0" b="-13"/>
              </a:stretch>
            </a:blipFill>
          </p:spPr>
        </p:sp>
      </p:grpSp>
      <p:grpSp>
        <p:nvGrpSpPr>
          <p:cNvPr name="Group 7" id="7"/>
          <p:cNvGrpSpPr>
            <a:grpSpLocks noChangeAspect="true"/>
          </p:cNvGrpSpPr>
          <p:nvPr/>
        </p:nvGrpSpPr>
        <p:grpSpPr>
          <a:xfrm rot="0">
            <a:off x="9681231" y="804376"/>
            <a:ext cx="3469022" cy="2619465"/>
            <a:chOff x="0" y="0"/>
            <a:chExt cx="4625362" cy="3492620"/>
          </a:xfrm>
        </p:grpSpPr>
        <p:sp>
          <p:nvSpPr>
            <p:cNvPr name="Freeform 8" id="8" descr="Image result for Streatham Grammar School for Boys. 1950s ..."/>
            <p:cNvSpPr/>
            <p:nvPr/>
          </p:nvSpPr>
          <p:spPr>
            <a:xfrm flipH="false" flipV="false" rot="0">
              <a:off x="0" y="0"/>
              <a:ext cx="4625340" cy="3492627"/>
            </a:xfrm>
            <a:custGeom>
              <a:avLst/>
              <a:gdLst/>
              <a:ahLst/>
              <a:cxnLst/>
              <a:rect r="r" b="b" t="t" l="l"/>
              <a:pathLst>
                <a:path h="3492627" w="4625340">
                  <a:moveTo>
                    <a:pt x="0" y="0"/>
                  </a:moveTo>
                  <a:lnTo>
                    <a:pt x="4625340" y="0"/>
                  </a:lnTo>
                  <a:lnTo>
                    <a:pt x="4625340" y="3492627"/>
                  </a:lnTo>
                  <a:lnTo>
                    <a:pt x="0" y="349262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3966557" y="4866639"/>
            <a:ext cx="3924460" cy="2245362"/>
            <a:chOff x="0" y="0"/>
            <a:chExt cx="5232614" cy="2993816"/>
          </a:xfrm>
        </p:grpSpPr>
        <p:sp>
          <p:nvSpPr>
            <p:cNvPr name="Freeform 10" id="10" descr="Western Technical Training Command - Wikipedia"/>
            <p:cNvSpPr/>
            <p:nvPr/>
          </p:nvSpPr>
          <p:spPr>
            <a:xfrm flipH="false" flipV="false" rot="0">
              <a:off x="0" y="0"/>
              <a:ext cx="5232654" cy="2993771"/>
            </a:xfrm>
            <a:custGeom>
              <a:avLst/>
              <a:gdLst/>
              <a:ahLst/>
              <a:cxnLst/>
              <a:rect r="r" b="b" t="t" l="l"/>
              <a:pathLst>
                <a:path h="2993771" w="5232654">
                  <a:moveTo>
                    <a:pt x="0" y="0"/>
                  </a:moveTo>
                  <a:lnTo>
                    <a:pt x="5232654" y="0"/>
                  </a:lnTo>
                  <a:lnTo>
                    <a:pt x="5232654" y="2993771"/>
                  </a:lnTo>
                  <a:lnTo>
                    <a:pt x="0" y="29937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-1"/>
              </a:stretch>
            </a:blipFill>
          </p:spPr>
        </p:sp>
      </p:grp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8776573">
            <a:off x="10406482" y="7904560"/>
            <a:ext cx="8608175" cy="0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3" id="3"/>
          <p:cNvSpPr txBox="true"/>
          <p:nvPr/>
        </p:nvSpPr>
        <p:spPr>
          <a:xfrm rot="0">
            <a:off x="2787939" y="1361663"/>
            <a:ext cx="1271212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Pwysigrwydd Deddf Addysg 1944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importance of the 1944 Education Act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596257" y="3905250"/>
            <a:ext cx="7235565" cy="2466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Pwysigrwydd addysg i ddatblygiad economaidd a lles cymdeithasol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Byddai lant dosbarth gweithiol wedi cael mynediad i addysg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System wedi ei seilio ar lwyddiant (prawf 11+)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456180" y="3905250"/>
            <a:ext cx="7235563" cy="2057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Importance of education to economic advance and social welfare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Working class children would have access to education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Based on merit (11+ test)</a:t>
            </a: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7782969" y="6864338"/>
            <a:ext cx="2722062" cy="2929393"/>
            <a:chOff x="0" y="0"/>
            <a:chExt cx="3629416" cy="3905858"/>
          </a:xfrm>
        </p:grpSpPr>
        <p:sp>
          <p:nvSpPr>
            <p:cNvPr name="Freeform 7" id="7" descr="C:\Users\Alison\AppData\Local\Microsoft\Windows\INetCache\IE\8307H8Z8\exam-sweat2[1].gif"/>
            <p:cNvSpPr/>
            <p:nvPr/>
          </p:nvSpPr>
          <p:spPr>
            <a:xfrm flipH="false" flipV="false" rot="0">
              <a:off x="0" y="0"/>
              <a:ext cx="3629406" cy="3905885"/>
            </a:xfrm>
            <a:custGeom>
              <a:avLst/>
              <a:gdLst/>
              <a:ahLst/>
              <a:cxnLst/>
              <a:rect r="r" b="b" t="t" l="l"/>
              <a:pathLst>
                <a:path h="3905885" w="3629406">
                  <a:moveTo>
                    <a:pt x="0" y="0"/>
                  </a:moveTo>
                  <a:lnTo>
                    <a:pt x="3629406" y="0"/>
                  </a:lnTo>
                  <a:lnTo>
                    <a:pt x="3629406" y="3905885"/>
                  </a:lnTo>
                  <a:lnTo>
                    <a:pt x="0" y="39058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748087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Beirniadaeth o’r system driphlyg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Criticism of the tripartite system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981801" y="3719195"/>
            <a:ext cx="6865967" cy="3286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gramadeg yn cael eu hystyried yn uwchraddol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Plant dosbarth gweithiol dan anfantais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Pwysau ar blant dosbarth canol i ennill lle mewn ysgol ramadeg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Anodd gosod plant mewn un o’r tri categori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Plant yn cael eu ‘labelu’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40234" y="3719195"/>
            <a:ext cx="6865966" cy="3286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Grammar schools seen as superior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Working class children under a disadvantage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Pressure on middle class children to achieve a place at grammar school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Difficult to place children into one of the three categories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Pupils being ‘labelled’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4356259" y="516542"/>
            <a:ext cx="3525715" cy="2120439"/>
            <a:chOff x="0" y="0"/>
            <a:chExt cx="4700954" cy="2827252"/>
          </a:xfrm>
        </p:grpSpPr>
        <p:sp>
          <p:nvSpPr>
            <p:cNvPr name="Freeform 6" id="6" descr="C:\Users\Alison\AppData\Local\Microsoft\Windows\INetCache\IE\8307H8Z8\Ilkley_Grammar_School_main_building[1].jpg"/>
            <p:cNvSpPr/>
            <p:nvPr/>
          </p:nvSpPr>
          <p:spPr>
            <a:xfrm flipH="false" flipV="false" rot="0">
              <a:off x="0" y="0"/>
              <a:ext cx="4700905" cy="2827274"/>
            </a:xfrm>
            <a:custGeom>
              <a:avLst/>
              <a:gdLst/>
              <a:ahLst/>
              <a:cxnLst/>
              <a:rect r="r" b="b" t="t" l="l"/>
              <a:pathLst>
                <a:path h="2827274" w="4700905">
                  <a:moveTo>
                    <a:pt x="0" y="0"/>
                  </a:moveTo>
                  <a:lnTo>
                    <a:pt x="4700905" y="0"/>
                  </a:lnTo>
                  <a:lnTo>
                    <a:pt x="4700905" y="2827274"/>
                  </a:lnTo>
                  <a:lnTo>
                    <a:pt x="0" y="28272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-1" b="-57"/>
              </a:stretch>
            </a:blipFill>
          </p:spPr>
        </p:sp>
      </p:grpSp>
      <p:grpSp>
        <p:nvGrpSpPr>
          <p:cNvPr name="Group 7" id="7"/>
          <p:cNvGrpSpPr>
            <a:grpSpLocks noChangeAspect="true"/>
          </p:cNvGrpSpPr>
          <p:nvPr/>
        </p:nvGrpSpPr>
        <p:grpSpPr>
          <a:xfrm rot="0">
            <a:off x="7422825" y="7881620"/>
            <a:ext cx="2849886" cy="2137414"/>
            <a:chOff x="0" y="0"/>
            <a:chExt cx="3799848" cy="2849886"/>
          </a:xfrm>
        </p:grpSpPr>
        <p:sp>
          <p:nvSpPr>
            <p:cNvPr name="Freeform 8" id="8" descr="Context versus Urtext – Part 2 – The First Time We met ..."/>
            <p:cNvSpPr/>
            <p:nvPr/>
          </p:nvSpPr>
          <p:spPr>
            <a:xfrm flipH="false" flipV="false" rot="0">
              <a:off x="0" y="0"/>
              <a:ext cx="3799840" cy="2849880"/>
            </a:xfrm>
            <a:custGeom>
              <a:avLst/>
              <a:gdLst/>
              <a:ahLst/>
              <a:cxnLst/>
              <a:rect r="r" b="b" t="t" l="l"/>
              <a:pathLst>
                <a:path h="2849880" w="3799840">
                  <a:moveTo>
                    <a:pt x="0" y="0"/>
                  </a:moveTo>
                  <a:lnTo>
                    <a:pt x="3799840" y="0"/>
                  </a:lnTo>
                  <a:lnTo>
                    <a:pt x="3799840" y="2849880"/>
                  </a:lnTo>
                  <a:lnTo>
                    <a:pt x="0" y="28498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36" r="0" b="-36"/>
              </a:stretch>
            </a:blipFill>
          </p:spPr>
        </p:sp>
      </p:grp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 / 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57456" y="3016952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Gwyliwch hyd at 9 munud 45 eiliad o’r clip isod: 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Adlewyrchwch ar Ddeddf Addysg 1944 (a enwir hefyd yn Ddeddf Butler) a chryfderau a gwendidau y Prawf 11+.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Mater addysgol dadleuol?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37373" y="2903684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Watch up to 9 minutes 45 seconds of the following clip: 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Reflect on the Education Act 1944 (also known as the Butler Act) and the strengths and weaknesses of the 11+ Tests. 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 contested educational issue?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005356" y="7073348"/>
            <a:ext cx="8966199" cy="4720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www.youtube.com/watch?v=7H6Mx7OOcvY"/>
              </a:rPr>
              <a:t>https://www.youtube.com/watch?v=7H6Mx7OOcvY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50830" y="1009650"/>
            <a:ext cx="12712122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gramadeg heddiw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Grammar schools today</a:t>
            </a:r>
          </a:p>
          <a:p>
            <a:pPr algn="ctr">
              <a:lnSpc>
                <a:spcPts val="5831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519055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Gwyliwch y clipiau canlynol o’r rhaglen BBC ‘Grammar schools: Who gets in?’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2" tooltip="https://www.bbc.co.uk/programmes/p0688424"/>
              </a:rPr>
              <a:t>https://www.bbc.co.uk/programmes/p0688424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www.bbc.co.uk/programmes/p0687y62"/>
              </a:rPr>
              <a:t>https://www.bbc.co.uk/programmes/p0687y62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4" tooltip="https://www.bbc.co.uk/programmes/p0692vbm"/>
              </a:rPr>
              <a:t>https://www.bbc.co.uk/programmes/p0692vbm</a:t>
            </a:r>
          </a:p>
          <a:p>
            <a:pPr algn="l" marL="415338" indent="-207669" lvl="1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Ystyriwch beth yw’r heriau gyda’r system?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Beth yw’r gwahaniaeth rhwng ysgolion gramadeg ac ysgolion uwchradd modern?</a:t>
            </a:r>
          </a:p>
          <a:p>
            <a:pPr algn="l" marL="415338" indent="-207669" lvl="1">
              <a:lnSpc>
                <a:spcPts val="2754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519055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Watch these clip from BBC series ‘Grammar schools: Who gets in?’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5" tooltip="https://www.bbc.co.uk/programmes/p0688424"/>
              </a:rPr>
              <a:t>https://www.bbc.co.uk/programmes/p0688424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6" tooltip="https://www.bbc.co.uk/programmes/p0687y62"/>
              </a:rPr>
              <a:t>https://www.bbc.co.uk/programmes/p0687y62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7" tooltip="https://www.bbc.co.uk/programmes/p0692vbm"/>
              </a:rPr>
              <a:t>https://www.bbc.co.uk/programmes/p0692vbm</a:t>
            </a:r>
          </a:p>
          <a:p>
            <a:pPr algn="l" marL="415338" indent="-207669" lvl="1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Consider what the challenges are with this system?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What are some of the differences between a grammar and a secondary modern school system?</a:t>
            </a:r>
          </a:p>
          <a:p>
            <a:pPr algn="l" marL="415338" indent="-207669" lvl="1">
              <a:lnSpc>
                <a:spcPts val="2754"/>
              </a:lnSpc>
            </a:pPr>
          </a:p>
          <a:p>
            <a:pPr algn="l" marL="415338" indent="-207669" lvl="1">
              <a:lnSpc>
                <a:spcPts val="2754"/>
              </a:lnSpc>
            </a:pP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09650"/>
            <a:ext cx="12712122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Tŵf ysgolion cyfun</a:t>
            </a:r>
          </a:p>
          <a:p>
            <a:pPr algn="ctr">
              <a:lnSpc>
                <a:spcPts val="5831"/>
              </a:lnSpc>
            </a:pPr>
            <a:r>
              <a:rPr lang="en-US" sz="4859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growth of the comprehensive system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9" y="3519055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Tŵf economaidd yn dilyn yr Ail Ryfel Byd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Buddsoddi mewn addysg yn flaenoriaeth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Tŵf y dosbarth canol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Dadleuon dros wario nwy o gyllid cyhoeddus ar addysg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3" y="3519055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Economic growth following Second World War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Investing in education seen as a priority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Growth of the middle class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Arguments for increased public expenditure on education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5319061" y="199769"/>
            <a:ext cx="2769578" cy="2400300"/>
            <a:chOff x="0" y="0"/>
            <a:chExt cx="3692770" cy="3200400"/>
          </a:xfrm>
        </p:grpSpPr>
        <p:sp>
          <p:nvSpPr>
            <p:cNvPr name="Freeform 6" id="6" descr="C:\Users\Alison\AppData\Local\Microsoft\Windows\INetCache\IE\U6H5WDAK\GoldEaglePrices[1].jpg"/>
            <p:cNvSpPr/>
            <p:nvPr/>
          </p:nvSpPr>
          <p:spPr>
            <a:xfrm flipH="false" flipV="false" rot="0">
              <a:off x="0" y="0"/>
              <a:ext cx="3692779" cy="3200400"/>
            </a:xfrm>
            <a:custGeom>
              <a:avLst/>
              <a:gdLst/>
              <a:ahLst/>
              <a:cxnLst/>
              <a:rect r="r" b="b" t="t" l="l"/>
              <a:pathLst>
                <a:path h="3200400" w="3692779">
                  <a:moveTo>
                    <a:pt x="0" y="0"/>
                  </a:moveTo>
                  <a:lnTo>
                    <a:pt x="3692779" y="0"/>
                  </a:lnTo>
                  <a:lnTo>
                    <a:pt x="3692779" y="3200400"/>
                  </a:lnTo>
                  <a:lnTo>
                    <a:pt x="0" y="3200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2504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Cyfun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Comprehensive schools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242029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Cefnogaeth i Ysgolion Cyfun – galw am newid mewn addysg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Rôl ysgolion a phrifysgolion yn bwysig – gweledigaeth o ddyfodol technolegol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Creu democratiaeth gymdeithasol – torri ffiniau dosbarth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2" y="3242029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Comprehensive school movement – calls for a change in education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Powerful vision of a technological future – role of schools and universities crucial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Creation of social democracy – breaking down barriers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158091" y="7083892"/>
            <a:ext cx="3446037" cy="2288383"/>
            <a:chOff x="0" y="0"/>
            <a:chExt cx="4594716" cy="3051178"/>
          </a:xfrm>
        </p:grpSpPr>
        <p:sp>
          <p:nvSpPr>
            <p:cNvPr name="Freeform 6" id="6" descr="James Hornsby Comprehensive School,... © Trevor Harris ..."/>
            <p:cNvSpPr/>
            <p:nvPr/>
          </p:nvSpPr>
          <p:spPr>
            <a:xfrm flipH="false" flipV="false" rot="0">
              <a:off x="0" y="0"/>
              <a:ext cx="4594733" cy="3051175"/>
            </a:xfrm>
            <a:custGeom>
              <a:avLst/>
              <a:gdLst/>
              <a:ahLst/>
              <a:cxnLst/>
              <a:rect r="r" b="b" t="t" l="l"/>
              <a:pathLst>
                <a:path h="3051175" w="4594733">
                  <a:moveTo>
                    <a:pt x="0" y="0"/>
                  </a:moveTo>
                  <a:lnTo>
                    <a:pt x="4594733" y="0"/>
                  </a:lnTo>
                  <a:lnTo>
                    <a:pt x="4594733" y="3051175"/>
                  </a:lnTo>
                  <a:lnTo>
                    <a:pt x="0" y="30511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89" r="0" b="-89"/>
              </a:stretch>
            </a:blipFill>
          </p:spPr>
        </p:sp>
      </p:grp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AD84C6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Cyfun (gwyliwch)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AD84C6"/>
                </a:solidFill>
                <a:latin typeface="Trebuchet MS"/>
                <a:ea typeface="Trebuchet MS"/>
                <a:cs typeface="Trebuchet MS"/>
                <a:sym typeface="Trebuchet MS"/>
              </a:rPr>
              <a:t>     </a:t>
            </a:r>
            <a:r>
              <a:rPr lang="en-US" sz="5400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2" tooltip="https://www.youtube.com/watch?v=RFFluu-1kN4"/>
              </a:rPr>
              <a:t>Comprehensive schools</a:t>
            </a:r>
            <a:r>
              <a:rPr lang="en-US" sz="5400">
                <a:solidFill>
                  <a:srgbClr val="AD84C6"/>
                </a:solidFill>
                <a:latin typeface="Trebuchet MS"/>
                <a:ea typeface="Trebuchet MS"/>
                <a:cs typeface="Trebuchet MS"/>
                <a:sym typeface="Trebuchet MS"/>
              </a:rPr>
              <a:t> (watch)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42217" y="3894044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Gwaredu profion 11+ mewn ardaloedd gydag ysgolion cyfun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cynradd yn fwy plentyn-ganolog yn dilyn adroddiad Plowden (1967)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Plant ddim yn cael eu labelu fel methiant yn 11 oed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Dewis ac amrywiaeth yn y cwricwlwm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Gosod, ffrydio a gallu cymysg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Rhwng 1965 a 1975 death bron pob ysgol y wladwriaeth yng Nghymru a Lloegr yn ysgol gyfun.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52611" y="4005804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11+ tests abolished in areas with comprehensive schools 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Primary schools could follow more child- centred progressive Plowden Report (1967) 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No longer stigmatized as a failure at 11 years old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Choice and diversity in the curriculum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Setting, streaming and mixed ability</a:t>
            </a:r>
          </a:p>
          <a:p>
            <a:pPr algn="l" marL="451985" indent="-225993" lvl="1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Between 1965 and 1975 nearly all state schools in England and Wales became comprehensives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3181202" y="1389380"/>
            <a:ext cx="916940" cy="916939"/>
            <a:chOff x="0" y="0"/>
            <a:chExt cx="1222586" cy="1222586"/>
          </a:xfrm>
        </p:grpSpPr>
        <p:sp>
          <p:nvSpPr>
            <p:cNvPr name="Freeform 6" id="6" descr="Icon  Description automatically generated"/>
            <p:cNvSpPr/>
            <p:nvPr/>
          </p:nvSpPr>
          <p:spPr>
            <a:xfrm flipH="false" flipV="false" rot="0">
              <a:off x="0" y="0"/>
              <a:ext cx="1222629" cy="1222629"/>
            </a:xfrm>
            <a:custGeom>
              <a:avLst/>
              <a:gdLst/>
              <a:ahLst/>
              <a:cxnLst/>
              <a:rect r="r" b="b" t="t" l="l"/>
              <a:pathLst>
                <a:path h="1222629" w="1222629">
                  <a:moveTo>
                    <a:pt x="0" y="0"/>
                  </a:moveTo>
                  <a:lnTo>
                    <a:pt x="1222629" y="0"/>
                  </a:lnTo>
                  <a:lnTo>
                    <a:pt x="1222629" y="1222629"/>
                  </a:lnTo>
                  <a:lnTo>
                    <a:pt x="0" y="12226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3" b="3"/>
              </a:stretch>
            </a:blipFill>
          </p:spPr>
        </p:sp>
      </p:grp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50830" y="1019175"/>
            <a:ext cx="12712122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Tasg / 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509530"/>
            <a:ext cx="6093172" cy="5748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O 1965 – 1988 roedd ysgolion gramadeg yn parhau i fod yn boblogaidd mewn nifer o ardaloedd ac ychydig iawn o ddefnydd oedd o ysgolion preifat. Yn Lloegr gwelwyd ehangu’r ddarpariaeth ysgolion gramadeg dros y ddeng mlynedd diwethaf.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Mae dadl barhaus ynghylch ai addysg ddethol neu </a:t>
            </a:r>
            <a:r>
              <a:rPr lang="en-US" sz="2092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2" tooltip="https://www.theguardian.com/education/2017/jun/22/more-grammar-schools-could-open-despite-tory-u-turn-campaigners-say"/>
              </a:rPr>
              <a:t>gyfun</a:t>
            </a: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yw'r math mwyaf effeithiol o addysg uwchradd. 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Gweler y clip fideo uchod.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Ystyriwch y dadleuon a gyflwynir ar gyfer bob un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Ymchwiliwch i safle cyfredol y llywodraeth ar ymestyn addysg ddethol.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Ystyriwch pam fod hwn yn gymaint o fater dadleuol mewn addysg?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1" y="3509530"/>
            <a:ext cx="6093171" cy="5748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From 1965 – 1988 grammar schools remained popular in many areas and the private school system was largely untouched. In England grammar school provision has been extended over the last ten years.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There is continuing debate as to whether grammar (also currently known as selective schools) or </a:t>
            </a:r>
            <a:r>
              <a:rPr lang="en-US" sz="2092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s://www.theguardian.com/education/2017/jun/22/more-grammar-schools-could-open-despite-tory-u-turn-campaigners-say"/>
              </a:rPr>
              <a:t>comprehensive schooling </a:t>
            </a: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is the most effective form of secondary education. 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See video clip hyperlink above.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Consider the arguments put forward for each.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Research the government’s current position on expanding selective education.</a:t>
            </a:r>
          </a:p>
          <a:p>
            <a:pPr algn="l" marL="378690" indent="-189345" lvl="1">
              <a:lnSpc>
                <a:spcPts val="2511"/>
              </a:lnSpc>
              <a:buFont typeface="Arial"/>
              <a:buChar char="•"/>
            </a:pPr>
            <a:r>
              <a:rPr lang="en-US" sz="2092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Consider why is this such a contested issue in education?</a:t>
            </a: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Y ddadl fawr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The ‘great debate’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453642" y="3519055"/>
            <a:ext cx="6479253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Araith James Callaghan, Prif Weinidog Llafur yng Ngholeg Ruskin 1976: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Cwricwlwm yn anaddas ar gyfer yr economi fodern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Diffyg ffocws ar yrfaoedd mewn diwydiant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Cwestiynu annibyniaeth athrawon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Angen fwy o atebolrwydd ar y system addysg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58673" y="3519055"/>
            <a:ext cx="6375686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James Callaghan Labour Prime Minister speech Ruskin College 1976:</a:t>
            </a:r>
          </a:p>
          <a:p>
            <a:pPr algn="l" marL="1120140" indent="-373380" lvl="2">
              <a:lnSpc>
                <a:spcPts val="2879"/>
              </a:lnSpc>
              <a:buFont typeface="Arial"/>
              <a:buChar char="⚬"/>
            </a:pPr>
            <a:r>
              <a:rPr lang="en-US" sz="2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Curriculum not suitable for modern economy</a:t>
            </a:r>
          </a:p>
          <a:p>
            <a:pPr algn="l" marL="1120140" indent="-373380" lvl="2">
              <a:lnSpc>
                <a:spcPts val="2879"/>
              </a:lnSpc>
              <a:buFont typeface="Arial"/>
              <a:buChar char="⚬"/>
            </a:pPr>
            <a:r>
              <a:rPr lang="en-US" sz="2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Lack of focus on careers in industry</a:t>
            </a:r>
          </a:p>
          <a:p>
            <a:pPr algn="l" marL="1120140" indent="-373380" lvl="2">
              <a:lnSpc>
                <a:spcPts val="2879"/>
              </a:lnSpc>
              <a:buFont typeface="Arial"/>
              <a:buChar char="⚬"/>
            </a:pPr>
            <a:r>
              <a:rPr lang="en-US" sz="2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Teacher autonomy questioned</a:t>
            </a:r>
          </a:p>
          <a:p>
            <a:pPr algn="l" marL="1120140" indent="-373380" lvl="2">
              <a:lnSpc>
                <a:spcPts val="2879"/>
              </a:lnSpc>
              <a:buFont typeface="Arial"/>
              <a:buChar char="⚬"/>
            </a:pPr>
            <a:r>
              <a:rPr lang="en-US" sz="24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Education system needed to be more accountable</a:t>
            </a:r>
          </a:p>
        </p:txBody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5316200" y="1028700"/>
            <a:ext cx="1943100" cy="2526030"/>
            <a:chOff x="0" y="0"/>
            <a:chExt cx="2590800" cy="3368040"/>
          </a:xfrm>
        </p:grpSpPr>
        <p:sp>
          <p:nvSpPr>
            <p:cNvPr name="Freeform 6" id="6" descr="C:\Users\Alison\AppData\Local\Microsoft\Windows\INetCache\IE\CHEY5274\60px-James_Callaghan_and_Carter_crop[1].jpg"/>
            <p:cNvSpPr/>
            <p:nvPr/>
          </p:nvSpPr>
          <p:spPr>
            <a:xfrm flipH="false" flipV="false" rot="0">
              <a:off x="0" y="0"/>
              <a:ext cx="2590800" cy="3368040"/>
            </a:xfrm>
            <a:custGeom>
              <a:avLst/>
              <a:gdLst/>
              <a:ahLst/>
              <a:cxnLst/>
              <a:rect r="r" b="b" t="t" l="l"/>
              <a:pathLst>
                <a:path h="3368040" w="2590800">
                  <a:moveTo>
                    <a:pt x="0" y="0"/>
                  </a:moveTo>
                  <a:lnTo>
                    <a:pt x="2590800" y="0"/>
                  </a:lnTo>
                  <a:lnTo>
                    <a:pt x="2590800" y="3368040"/>
                  </a:lnTo>
                  <a:lnTo>
                    <a:pt x="0" y="33680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525049" y="1019175"/>
            <a:ext cx="12712122" cy="1647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Deddf Diwygio Addysg 1988</a:t>
            </a:r>
          </a:p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1988 Education Reform Act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7" y="3519055"/>
            <a:ext cx="6093172" cy="5739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Newidiadau strwythurol a chwricwlwm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Ysgolion yn cystadlu yn erbyn ei gilydd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Cwricwlwm wedi’i seilio ar bynciau traddodiadol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Tabl cynghrair o ganlyniadau arholiad yn cael ei gyhoeddi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Materion dadleuol?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406892" y="3519055"/>
            <a:ext cx="6093171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Structural and curriculum changes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Schools competed against each other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Traditional subject-based curriculum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League table of exam results introduced</a:t>
            </a:r>
          </a:p>
          <a:p>
            <a:pPr algn="l" marL="488632" indent="-24431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Contested issues?</a:t>
            </a:r>
          </a:p>
        </p:txBody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787939" y="1019175"/>
            <a:ext cx="12712122" cy="828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5400">
                <a:solidFill>
                  <a:srgbClr val="000000"/>
                </a:solidFill>
                <a:latin typeface="Trebuchet MS"/>
                <a:ea typeface="Trebuchet MS"/>
                <a:cs typeface="Trebuchet MS"/>
                <a:sym typeface="Trebuchet MS"/>
              </a:rPr>
              <a:t>Rhestr gyfeirnodi/Reference list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787939" y="3277079"/>
            <a:ext cx="12712122" cy="573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Bartlett, S. and Burton, D (2016) Introduction to Education Studies. Sage: London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British Library (no date) Discovering literature: Romantics and Victorians. Available online: </a:t>
            </a: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2" tooltip="http://www.bl.uk/romantics-and-victorians/articles/ragged-schools"/>
              </a:rPr>
              <a:t>http://www.bl.uk/romantics-and-victorians/articles/ragged-schools</a:t>
            </a: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18/8/19)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Gillard, D. (2018) Education in England: The history of our schools. Available online </a:t>
            </a: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3" tooltip="http://www.educationengland.org.uk/history/chapter05.html#04"/>
              </a:rPr>
              <a:t>http://www.educationengland.org.uk/history/chapter05.html#04</a:t>
            </a: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 (accessed 18/8/16)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Morris, R. and Perry, T. (2017) Educational Review:  Reframing the English Grammar School Debate. Available online: </a:t>
            </a: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4" tooltip="https://web-b-ebscohost-com.ezproxy.uwtsd.ac.uk/ehost/pdfviewer/pdfviewer?vid=1&amp;sid=e160285b-10aa-4ce3-ad59-919cd6aed8b6@pdc-v-sessmgr03"/>
              </a:rPr>
              <a:t>https://web-b-ebscohost-com.ezproxy.uwtsd.ac.uk/ehost/pdfviewer/pdfviewer?vid=1&amp;sid=e160285b-10aa-4ce3-ad59-919cd6aed8b6%40pdc-v-sessmgr03</a:t>
            </a: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12/7/19)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Times Higher Education (1996) Comprehensive Schools: The History. Available online: </a:t>
            </a: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5" tooltip="https://www.timeshighereducation.com/news/comprehensive-schools-the-history/92186.article#survey-answer"/>
              </a:rPr>
              <a:t>https://www.timeshighereducation.com/news/comprehensive-schools-the-history/92186.article#survey-answer</a:t>
            </a: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18/7/17)</a:t>
            </a:r>
          </a:p>
          <a:p>
            <a:pPr algn="l" marL="415338" indent="-207669" lvl="1">
              <a:lnSpc>
                <a:spcPts val="2754"/>
              </a:lnSpc>
              <a:buFont typeface="Arial"/>
              <a:buChar char="•"/>
            </a:pP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Trueman, C. (2016) The History Learning Site: The 1884 Reform Act. Available online: </a:t>
            </a:r>
          </a:p>
          <a:p>
            <a:pPr algn="l" marL="415338" indent="-207669" lvl="1">
              <a:lnSpc>
                <a:spcPts val="2754"/>
              </a:lnSpc>
            </a:pPr>
            <a:r>
              <a:rPr lang="en-US" sz="2295" u="sng">
                <a:solidFill>
                  <a:srgbClr val="69A020"/>
                </a:solidFill>
                <a:latin typeface="Trebuchet MS"/>
                <a:ea typeface="Trebuchet MS"/>
                <a:cs typeface="Trebuchet MS"/>
                <a:sym typeface="Trebuchet MS"/>
                <a:hlinkClick r:id="rId6" tooltip="http://www.historylearningsite.co.uk/british-electoral-history-since-1832/the-1884-reform-act/"/>
              </a:rPr>
              <a:t>http://www.historylearningsite.co.uk/british-electoral-history-since-1832/the-1884-reform-act/</a:t>
            </a:r>
            <a:r>
              <a:rPr lang="en-US" sz="2295">
                <a:solidFill>
                  <a:srgbClr val="404040"/>
                </a:solidFill>
                <a:latin typeface="Trebuchet MS"/>
                <a:ea typeface="Trebuchet MS"/>
                <a:cs typeface="Trebuchet MS"/>
                <a:sym typeface="Trebuchet MS"/>
              </a:rPr>
              <a:t> (accessed 18/7/17)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DAG5UF6B7YA</dc:identifier>
  <dcterms:modified xsi:type="dcterms:W3CDTF">2011-08-01T06:04:30Z</dcterms:modified>
  <cp:revision>1</cp:revision>
  <dc:title>Addysg Sesiwn 2</dc:title>
</cp:coreProperties>
</file>