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template.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70" r:id="rId8"/>
    <p:sldId id="260" r:id="rId9"/>
    <p:sldId id="259" r:id="rId10"/>
    <p:sldId id="268" r:id="rId11"/>
    <p:sldId id="262" r:id="rId12"/>
    <p:sldId id="263" r:id="rId13"/>
    <p:sldId id="264"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420" autoAdjust="0"/>
    <p:restoredTop sz="94660"/>
  </p:normalViewPr>
  <p:slideViewPr>
    <p:cSldViewPr snapToGrid="0">
      <p:cViewPr varScale="1">
        <p:scale>
          <a:sx n="82" d="100"/>
          <a:sy n="82" d="100"/>
        </p:scale>
        <p:origin x="74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607BBD-92BA-4B83-947E-A74A3E09E806}" type="doc">
      <dgm:prSet loTypeId="urn:microsoft.com/office/officeart/2005/8/layout/arrow2" loCatId="process" qsTypeId="urn:microsoft.com/office/officeart/2005/8/quickstyle/simple1" qsCatId="simple" csTypeId="urn:microsoft.com/office/officeart/2005/8/colors/accent1_2" csCatId="accent1" phldr="1"/>
      <dgm:spPr/>
    </dgm:pt>
    <dgm:pt modelId="{F6F8088B-D024-44A5-B30C-801CE1AC24C6}">
      <dgm:prSet phldrT="[Text]"/>
      <dgm:spPr/>
      <dgm:t>
        <a:bodyPr/>
        <a:lstStyle/>
        <a:p>
          <a:r>
            <a:rPr lang="en-GB" dirty="0"/>
            <a:t>Jan 31</a:t>
          </a:r>
          <a:r>
            <a:rPr lang="en-GB" baseline="30000" dirty="0"/>
            <a:t>st</a:t>
          </a:r>
        </a:p>
        <a:p>
          <a:r>
            <a:rPr lang="en-GB" dirty="0"/>
            <a:t>Initial research idea</a:t>
          </a:r>
        </a:p>
      </dgm:t>
    </dgm:pt>
    <dgm:pt modelId="{DE780BB0-9885-459D-BC6B-CFF292A1BEA8}" type="parTrans" cxnId="{0FE1E06E-6DC9-4294-A5D3-6CCC937DA5E3}">
      <dgm:prSet/>
      <dgm:spPr/>
      <dgm:t>
        <a:bodyPr/>
        <a:lstStyle/>
        <a:p>
          <a:endParaRPr lang="en-GB"/>
        </a:p>
      </dgm:t>
    </dgm:pt>
    <dgm:pt modelId="{C91627CF-A06C-429A-AA68-3D46623156A5}" type="sibTrans" cxnId="{0FE1E06E-6DC9-4294-A5D3-6CCC937DA5E3}">
      <dgm:prSet/>
      <dgm:spPr/>
      <dgm:t>
        <a:bodyPr/>
        <a:lstStyle/>
        <a:p>
          <a:endParaRPr lang="en-GB"/>
        </a:p>
      </dgm:t>
    </dgm:pt>
    <dgm:pt modelId="{CFED56B4-EF61-4B15-902E-D6C0FC323145}">
      <dgm:prSet phldrT="[Text]"/>
      <dgm:spPr/>
      <dgm:t>
        <a:bodyPr/>
        <a:lstStyle/>
        <a:p>
          <a:r>
            <a:rPr lang="en-GB" dirty="0"/>
            <a:t>Feb 7-14 Literature Review/ draft Proposal</a:t>
          </a:r>
        </a:p>
      </dgm:t>
    </dgm:pt>
    <dgm:pt modelId="{AAD0596B-77CF-42CC-BF07-DE22A5372577}" type="parTrans" cxnId="{1793FC7D-EBFD-4240-9CC6-922D9E1A44A7}">
      <dgm:prSet/>
      <dgm:spPr/>
      <dgm:t>
        <a:bodyPr/>
        <a:lstStyle/>
        <a:p>
          <a:endParaRPr lang="en-GB"/>
        </a:p>
      </dgm:t>
    </dgm:pt>
    <dgm:pt modelId="{320DE968-421A-4445-BAC8-18B6FA8A969C}" type="sibTrans" cxnId="{1793FC7D-EBFD-4240-9CC6-922D9E1A44A7}">
      <dgm:prSet/>
      <dgm:spPr/>
      <dgm:t>
        <a:bodyPr/>
        <a:lstStyle/>
        <a:p>
          <a:endParaRPr lang="en-GB"/>
        </a:p>
      </dgm:t>
    </dgm:pt>
    <dgm:pt modelId="{6612F3BD-9195-4911-958E-6BFC207BA750}">
      <dgm:prSet phldrT="[Text]"/>
      <dgm:spPr/>
      <dgm:t>
        <a:bodyPr/>
        <a:lstStyle/>
        <a:p>
          <a:r>
            <a:rPr lang="en-GB" dirty="0"/>
            <a:t>Feb 15-20</a:t>
          </a:r>
        </a:p>
        <a:p>
          <a:r>
            <a:rPr lang="en-GB" dirty="0"/>
            <a:t>Finalise research Proposal</a:t>
          </a:r>
        </a:p>
      </dgm:t>
    </dgm:pt>
    <dgm:pt modelId="{35E20005-F494-40E4-B62A-531E14BD0B59}" type="parTrans" cxnId="{378223A9-292E-4952-9CE2-E1C3B9FDC1EF}">
      <dgm:prSet/>
      <dgm:spPr/>
      <dgm:t>
        <a:bodyPr/>
        <a:lstStyle/>
        <a:p>
          <a:endParaRPr lang="en-GB"/>
        </a:p>
      </dgm:t>
    </dgm:pt>
    <dgm:pt modelId="{75041101-7249-4C62-B9EC-F29E6F356E4F}" type="sibTrans" cxnId="{378223A9-292E-4952-9CE2-E1C3B9FDC1EF}">
      <dgm:prSet/>
      <dgm:spPr/>
      <dgm:t>
        <a:bodyPr/>
        <a:lstStyle/>
        <a:p>
          <a:endParaRPr lang="en-GB"/>
        </a:p>
      </dgm:t>
    </dgm:pt>
    <dgm:pt modelId="{B1256963-D861-4620-8B37-F5D532FD0D1E}" type="pres">
      <dgm:prSet presAssocID="{2B607BBD-92BA-4B83-947E-A74A3E09E806}" presName="arrowDiagram" presStyleCnt="0">
        <dgm:presLayoutVars>
          <dgm:chMax val="5"/>
          <dgm:dir/>
          <dgm:resizeHandles val="exact"/>
        </dgm:presLayoutVars>
      </dgm:prSet>
      <dgm:spPr/>
    </dgm:pt>
    <dgm:pt modelId="{5704ECD4-A3E1-44DB-857C-A5AACC0694E2}" type="pres">
      <dgm:prSet presAssocID="{2B607BBD-92BA-4B83-947E-A74A3E09E806}" presName="arrow" presStyleLbl="bgShp" presStyleIdx="0" presStyleCnt="1"/>
      <dgm:spPr/>
    </dgm:pt>
    <dgm:pt modelId="{4B77C2AF-52FA-4090-8E29-547CE1B95EA4}" type="pres">
      <dgm:prSet presAssocID="{2B607BBD-92BA-4B83-947E-A74A3E09E806}" presName="arrowDiagram3" presStyleCnt="0"/>
      <dgm:spPr/>
    </dgm:pt>
    <dgm:pt modelId="{DC5FEC31-730B-4DAA-BF9C-7C5273E1D2AB}" type="pres">
      <dgm:prSet presAssocID="{F6F8088B-D024-44A5-B30C-801CE1AC24C6}" presName="bullet3a" presStyleLbl="node1" presStyleIdx="0" presStyleCnt="3"/>
      <dgm:spPr/>
    </dgm:pt>
    <dgm:pt modelId="{05560E5E-2CDB-43B2-9E18-4A235CFEB64C}" type="pres">
      <dgm:prSet presAssocID="{F6F8088B-D024-44A5-B30C-801CE1AC24C6}" presName="textBox3a" presStyleLbl="revTx" presStyleIdx="0" presStyleCnt="3">
        <dgm:presLayoutVars>
          <dgm:bulletEnabled val="1"/>
        </dgm:presLayoutVars>
      </dgm:prSet>
      <dgm:spPr/>
    </dgm:pt>
    <dgm:pt modelId="{93F4C36A-0B04-4F58-BCAB-3FA2579C51FE}" type="pres">
      <dgm:prSet presAssocID="{CFED56B4-EF61-4B15-902E-D6C0FC323145}" presName="bullet3b" presStyleLbl="node1" presStyleIdx="1" presStyleCnt="3"/>
      <dgm:spPr/>
    </dgm:pt>
    <dgm:pt modelId="{F6D0F905-47A9-4A20-91A4-65B5DFF7EC8C}" type="pres">
      <dgm:prSet presAssocID="{CFED56B4-EF61-4B15-902E-D6C0FC323145}" presName="textBox3b" presStyleLbl="revTx" presStyleIdx="1" presStyleCnt="3">
        <dgm:presLayoutVars>
          <dgm:bulletEnabled val="1"/>
        </dgm:presLayoutVars>
      </dgm:prSet>
      <dgm:spPr/>
    </dgm:pt>
    <dgm:pt modelId="{886D90F5-BE05-46B9-A860-21F2D2A525C7}" type="pres">
      <dgm:prSet presAssocID="{6612F3BD-9195-4911-958E-6BFC207BA750}" presName="bullet3c" presStyleLbl="node1" presStyleIdx="2" presStyleCnt="3"/>
      <dgm:spPr/>
    </dgm:pt>
    <dgm:pt modelId="{06AF87A3-4E46-41D3-883B-D8F0FFDFE4A6}" type="pres">
      <dgm:prSet presAssocID="{6612F3BD-9195-4911-958E-6BFC207BA750}" presName="textBox3c" presStyleLbl="revTx" presStyleIdx="2" presStyleCnt="3">
        <dgm:presLayoutVars>
          <dgm:bulletEnabled val="1"/>
        </dgm:presLayoutVars>
      </dgm:prSet>
      <dgm:spPr/>
    </dgm:pt>
  </dgm:ptLst>
  <dgm:cxnLst>
    <dgm:cxn modelId="{0FE1E06E-6DC9-4294-A5D3-6CCC937DA5E3}" srcId="{2B607BBD-92BA-4B83-947E-A74A3E09E806}" destId="{F6F8088B-D024-44A5-B30C-801CE1AC24C6}" srcOrd="0" destOrd="0" parTransId="{DE780BB0-9885-459D-BC6B-CFF292A1BEA8}" sibTransId="{C91627CF-A06C-429A-AA68-3D46623156A5}"/>
    <dgm:cxn modelId="{E52E6A50-572A-4180-A3DC-34B15A50FC3D}" type="presOf" srcId="{6612F3BD-9195-4911-958E-6BFC207BA750}" destId="{06AF87A3-4E46-41D3-883B-D8F0FFDFE4A6}" srcOrd="0" destOrd="0" presId="urn:microsoft.com/office/officeart/2005/8/layout/arrow2"/>
    <dgm:cxn modelId="{EDD2F873-A281-4BA4-ABBA-0A4E890BAFA6}" type="presOf" srcId="{F6F8088B-D024-44A5-B30C-801CE1AC24C6}" destId="{05560E5E-2CDB-43B2-9E18-4A235CFEB64C}" srcOrd="0" destOrd="0" presId="urn:microsoft.com/office/officeart/2005/8/layout/arrow2"/>
    <dgm:cxn modelId="{1793FC7D-EBFD-4240-9CC6-922D9E1A44A7}" srcId="{2B607BBD-92BA-4B83-947E-A74A3E09E806}" destId="{CFED56B4-EF61-4B15-902E-D6C0FC323145}" srcOrd="1" destOrd="0" parTransId="{AAD0596B-77CF-42CC-BF07-DE22A5372577}" sibTransId="{320DE968-421A-4445-BAC8-18B6FA8A969C}"/>
    <dgm:cxn modelId="{378223A9-292E-4952-9CE2-E1C3B9FDC1EF}" srcId="{2B607BBD-92BA-4B83-947E-A74A3E09E806}" destId="{6612F3BD-9195-4911-958E-6BFC207BA750}" srcOrd="2" destOrd="0" parTransId="{35E20005-F494-40E4-B62A-531E14BD0B59}" sibTransId="{75041101-7249-4C62-B9EC-F29E6F356E4F}"/>
    <dgm:cxn modelId="{F430B6E8-F463-428C-BA32-CAFB0985ADC5}" type="presOf" srcId="{CFED56B4-EF61-4B15-902E-D6C0FC323145}" destId="{F6D0F905-47A9-4A20-91A4-65B5DFF7EC8C}" srcOrd="0" destOrd="0" presId="urn:microsoft.com/office/officeart/2005/8/layout/arrow2"/>
    <dgm:cxn modelId="{AE247FEC-6C3D-4C73-9DB8-42698609241D}" type="presOf" srcId="{2B607BBD-92BA-4B83-947E-A74A3E09E806}" destId="{B1256963-D861-4620-8B37-F5D532FD0D1E}" srcOrd="0" destOrd="0" presId="urn:microsoft.com/office/officeart/2005/8/layout/arrow2"/>
    <dgm:cxn modelId="{0286919D-FD38-424A-A90F-DC84D97DC5C4}" type="presParOf" srcId="{B1256963-D861-4620-8B37-F5D532FD0D1E}" destId="{5704ECD4-A3E1-44DB-857C-A5AACC0694E2}" srcOrd="0" destOrd="0" presId="urn:microsoft.com/office/officeart/2005/8/layout/arrow2"/>
    <dgm:cxn modelId="{3710B875-5729-4A25-9008-3102A1FF8A27}" type="presParOf" srcId="{B1256963-D861-4620-8B37-F5D532FD0D1E}" destId="{4B77C2AF-52FA-4090-8E29-547CE1B95EA4}" srcOrd="1" destOrd="0" presId="urn:microsoft.com/office/officeart/2005/8/layout/arrow2"/>
    <dgm:cxn modelId="{9C833D48-0352-49E8-ACCF-13888C06AA4F}" type="presParOf" srcId="{4B77C2AF-52FA-4090-8E29-547CE1B95EA4}" destId="{DC5FEC31-730B-4DAA-BF9C-7C5273E1D2AB}" srcOrd="0" destOrd="0" presId="urn:microsoft.com/office/officeart/2005/8/layout/arrow2"/>
    <dgm:cxn modelId="{0A38A879-177E-4CF1-A522-92C4814DE90B}" type="presParOf" srcId="{4B77C2AF-52FA-4090-8E29-547CE1B95EA4}" destId="{05560E5E-2CDB-43B2-9E18-4A235CFEB64C}" srcOrd="1" destOrd="0" presId="urn:microsoft.com/office/officeart/2005/8/layout/arrow2"/>
    <dgm:cxn modelId="{1C193AA1-0E70-4420-B64E-62E3AE805D29}" type="presParOf" srcId="{4B77C2AF-52FA-4090-8E29-547CE1B95EA4}" destId="{93F4C36A-0B04-4F58-BCAB-3FA2579C51FE}" srcOrd="2" destOrd="0" presId="urn:microsoft.com/office/officeart/2005/8/layout/arrow2"/>
    <dgm:cxn modelId="{4CE0FD21-C7BA-45FD-83CF-D58F47C6D7EF}" type="presParOf" srcId="{4B77C2AF-52FA-4090-8E29-547CE1B95EA4}" destId="{F6D0F905-47A9-4A20-91A4-65B5DFF7EC8C}" srcOrd="3" destOrd="0" presId="urn:microsoft.com/office/officeart/2005/8/layout/arrow2"/>
    <dgm:cxn modelId="{80867A1B-BCF1-481A-A05A-FB271D6E52B6}" type="presParOf" srcId="{4B77C2AF-52FA-4090-8E29-547CE1B95EA4}" destId="{886D90F5-BE05-46B9-A860-21F2D2A525C7}" srcOrd="4" destOrd="0" presId="urn:microsoft.com/office/officeart/2005/8/layout/arrow2"/>
    <dgm:cxn modelId="{8CDE9219-6C6A-474F-A057-5019EB5A751E}" type="presParOf" srcId="{4B77C2AF-52FA-4090-8E29-547CE1B95EA4}" destId="{06AF87A3-4E46-41D3-883B-D8F0FFDFE4A6}" srcOrd="5"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04ECD4-A3E1-44DB-857C-A5AACC0694E2}">
      <dsp:nvSpPr>
        <dsp:cNvPr id="0" name=""/>
        <dsp:cNvSpPr/>
      </dsp:nvSpPr>
      <dsp:spPr>
        <a:xfrm>
          <a:off x="1776729" y="0"/>
          <a:ext cx="6962140" cy="4351338"/>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5FEC31-730B-4DAA-BF9C-7C5273E1D2AB}">
      <dsp:nvSpPr>
        <dsp:cNvPr id="0" name=""/>
        <dsp:cNvSpPr/>
      </dsp:nvSpPr>
      <dsp:spPr>
        <a:xfrm>
          <a:off x="2660921" y="3003293"/>
          <a:ext cx="181015" cy="18101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560E5E-2CDB-43B2-9E18-4A235CFEB64C}">
      <dsp:nvSpPr>
        <dsp:cNvPr id="0" name=""/>
        <dsp:cNvSpPr/>
      </dsp:nvSpPr>
      <dsp:spPr>
        <a:xfrm>
          <a:off x="2751429" y="3093801"/>
          <a:ext cx="1622178" cy="125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16" tIns="0" rIns="0" bIns="0" numCol="1" spcCol="1270" anchor="t" anchorCtr="0">
          <a:noAutofit/>
        </a:bodyPr>
        <a:lstStyle/>
        <a:p>
          <a:pPr marL="0" lvl="0" indent="0" algn="l" defTabSz="977900">
            <a:lnSpc>
              <a:spcPct val="90000"/>
            </a:lnSpc>
            <a:spcBef>
              <a:spcPct val="0"/>
            </a:spcBef>
            <a:spcAft>
              <a:spcPct val="35000"/>
            </a:spcAft>
            <a:buNone/>
          </a:pPr>
          <a:r>
            <a:rPr lang="en-GB" sz="2200" kern="1200" dirty="0"/>
            <a:t>Jan 31</a:t>
          </a:r>
          <a:r>
            <a:rPr lang="en-GB" sz="2200" kern="1200" baseline="30000" dirty="0"/>
            <a:t>st</a:t>
          </a:r>
        </a:p>
        <a:p>
          <a:pPr marL="0" lvl="0" indent="0" algn="l" defTabSz="977900">
            <a:lnSpc>
              <a:spcPct val="90000"/>
            </a:lnSpc>
            <a:spcBef>
              <a:spcPct val="0"/>
            </a:spcBef>
            <a:spcAft>
              <a:spcPct val="35000"/>
            </a:spcAft>
            <a:buNone/>
          </a:pPr>
          <a:r>
            <a:rPr lang="en-GB" sz="2200" kern="1200" dirty="0"/>
            <a:t>Initial research idea</a:t>
          </a:r>
        </a:p>
      </dsp:txBody>
      <dsp:txXfrm>
        <a:off x="2751429" y="3093801"/>
        <a:ext cx="1622178" cy="1257536"/>
      </dsp:txXfrm>
    </dsp:sp>
    <dsp:sp modelId="{93F4C36A-0B04-4F58-BCAB-3FA2579C51FE}">
      <dsp:nvSpPr>
        <dsp:cNvPr id="0" name=""/>
        <dsp:cNvSpPr/>
      </dsp:nvSpPr>
      <dsp:spPr>
        <a:xfrm>
          <a:off x="4258732" y="1820599"/>
          <a:ext cx="327220" cy="32722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D0F905-47A9-4A20-91A4-65B5DFF7EC8C}">
      <dsp:nvSpPr>
        <dsp:cNvPr id="0" name=""/>
        <dsp:cNvSpPr/>
      </dsp:nvSpPr>
      <dsp:spPr>
        <a:xfrm>
          <a:off x="4422343" y="1984210"/>
          <a:ext cx="1670913" cy="2367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387" tIns="0" rIns="0" bIns="0" numCol="1" spcCol="1270" anchor="t" anchorCtr="0">
          <a:noAutofit/>
        </a:bodyPr>
        <a:lstStyle/>
        <a:p>
          <a:pPr marL="0" lvl="0" indent="0" algn="l" defTabSz="977900">
            <a:lnSpc>
              <a:spcPct val="90000"/>
            </a:lnSpc>
            <a:spcBef>
              <a:spcPct val="0"/>
            </a:spcBef>
            <a:spcAft>
              <a:spcPct val="35000"/>
            </a:spcAft>
            <a:buNone/>
          </a:pPr>
          <a:r>
            <a:rPr lang="en-GB" sz="2200" kern="1200" dirty="0"/>
            <a:t>Feb 7-14 Literature Review/ draft Proposal</a:t>
          </a:r>
        </a:p>
      </dsp:txBody>
      <dsp:txXfrm>
        <a:off x="4422343" y="1984210"/>
        <a:ext cx="1670913" cy="2367127"/>
      </dsp:txXfrm>
    </dsp:sp>
    <dsp:sp modelId="{886D90F5-BE05-46B9-A860-21F2D2A525C7}">
      <dsp:nvSpPr>
        <dsp:cNvPr id="0" name=""/>
        <dsp:cNvSpPr/>
      </dsp:nvSpPr>
      <dsp:spPr>
        <a:xfrm>
          <a:off x="6180283" y="1100888"/>
          <a:ext cx="452539" cy="45253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AF87A3-4E46-41D3-883B-D8F0FFDFE4A6}">
      <dsp:nvSpPr>
        <dsp:cNvPr id="0" name=""/>
        <dsp:cNvSpPr/>
      </dsp:nvSpPr>
      <dsp:spPr>
        <a:xfrm>
          <a:off x="6406553" y="1327158"/>
          <a:ext cx="1670913" cy="3024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9791" tIns="0" rIns="0" bIns="0" numCol="1" spcCol="1270" anchor="t" anchorCtr="0">
          <a:noAutofit/>
        </a:bodyPr>
        <a:lstStyle/>
        <a:p>
          <a:pPr marL="0" lvl="0" indent="0" algn="l" defTabSz="977900">
            <a:lnSpc>
              <a:spcPct val="90000"/>
            </a:lnSpc>
            <a:spcBef>
              <a:spcPct val="0"/>
            </a:spcBef>
            <a:spcAft>
              <a:spcPct val="35000"/>
            </a:spcAft>
            <a:buNone/>
          </a:pPr>
          <a:r>
            <a:rPr lang="en-GB" sz="2200" kern="1200" dirty="0"/>
            <a:t>Feb 15-20</a:t>
          </a:r>
        </a:p>
        <a:p>
          <a:pPr marL="0" lvl="0" indent="0" algn="l" defTabSz="977900">
            <a:lnSpc>
              <a:spcPct val="90000"/>
            </a:lnSpc>
            <a:spcBef>
              <a:spcPct val="0"/>
            </a:spcBef>
            <a:spcAft>
              <a:spcPct val="35000"/>
            </a:spcAft>
            <a:buNone/>
          </a:pPr>
          <a:r>
            <a:rPr lang="en-GB" sz="2200" kern="1200" dirty="0"/>
            <a:t>Finalise research Proposal</a:t>
          </a:r>
        </a:p>
      </dsp:txBody>
      <dsp:txXfrm>
        <a:off x="6406553" y="1327158"/>
        <a:ext cx="1670913" cy="3024179"/>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CEEA1-C739-ACBF-518A-C9E52C4C74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B8D376F-2F2E-ED38-41FF-29481F9245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5FE86B-6EA9-8314-73FB-BA2104F1ADC8}"/>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5" name="Footer Placeholder 4">
            <a:extLst>
              <a:ext uri="{FF2B5EF4-FFF2-40B4-BE49-F238E27FC236}">
                <a16:creationId xmlns:a16="http://schemas.microsoft.com/office/drawing/2014/main" id="{D09F1367-BF91-A700-6C22-E13FE532C3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51FB5C-1996-227C-5A5B-7A9BCFE9ACF0}"/>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217759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EA70-0098-A6F5-69B3-7F3B241BA8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1AC8DD-0230-0D1D-ED8A-B462B73AFB0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746957-E03E-152F-F1F4-66BF7C2ECED7}"/>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5" name="Footer Placeholder 4">
            <a:extLst>
              <a:ext uri="{FF2B5EF4-FFF2-40B4-BE49-F238E27FC236}">
                <a16:creationId xmlns:a16="http://schemas.microsoft.com/office/drawing/2014/main" id="{FEEC5E52-96AD-C257-C3C0-D8210D64F5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B41325-CA66-8E7A-3917-766508D143EC}"/>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3325927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87FA9-A0CB-3F51-AEB4-07F0976A440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3EB1E1E-28B9-B5FB-A72F-C0F75AE6C6F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A6EA5CE-CCFF-5F8E-1D01-AC66A0319600}"/>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5" name="Footer Placeholder 4">
            <a:extLst>
              <a:ext uri="{FF2B5EF4-FFF2-40B4-BE49-F238E27FC236}">
                <a16:creationId xmlns:a16="http://schemas.microsoft.com/office/drawing/2014/main" id="{F8C89B08-6A02-7DBB-EEA5-4DE0848BFF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C5BF7D-45F3-FDD2-EA48-E7422A2C7ACB}"/>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1620031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7F6D1-48D6-35FE-D8A1-B4A417E75A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153CD1-F3EC-9292-7645-1BF1466E20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F873E0-76FE-F053-F66E-15D6558C911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C825677-4F2D-C159-9992-679BCC22C3FA}"/>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6" name="Footer Placeholder 5">
            <a:extLst>
              <a:ext uri="{FF2B5EF4-FFF2-40B4-BE49-F238E27FC236}">
                <a16:creationId xmlns:a16="http://schemas.microsoft.com/office/drawing/2014/main" id="{50D07436-43C8-B7D4-CB40-BCABDB27CD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2D9DD6-C92C-D8A0-9FE7-46646890270F}"/>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13541805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8CAA0-BBDA-34FA-72CB-335FA5306D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AAD22C-C9E0-C56B-77E4-037D099976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69B922-E3D3-BFFC-2AE2-CCB1B7950F1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8F34EA-3ABC-779D-E13D-AB98A2F6C6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70091E-0B84-9F46-CFB4-DE1AA929E7A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683750B-8FC8-20FF-39AE-6E8406C00853}"/>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8" name="Footer Placeholder 7">
            <a:extLst>
              <a:ext uri="{FF2B5EF4-FFF2-40B4-BE49-F238E27FC236}">
                <a16:creationId xmlns:a16="http://schemas.microsoft.com/office/drawing/2014/main" id="{FD0130DD-DF24-0394-6220-723BDD85F24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14253D7-EF84-9C7C-8307-056BC9D8C8CA}"/>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13652944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E2B03-1882-FBC9-1369-9E7E953C19F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F336068-A59B-91E8-7EA6-F14E01095582}"/>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4" name="Footer Placeholder 3">
            <a:extLst>
              <a:ext uri="{FF2B5EF4-FFF2-40B4-BE49-F238E27FC236}">
                <a16:creationId xmlns:a16="http://schemas.microsoft.com/office/drawing/2014/main" id="{924A8E3A-D4F4-4491-1190-663E4B52D4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FE9EFC-64F0-E14C-E4C5-E0950A7E087C}"/>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2358444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022F71-3C9F-3060-A187-FEF9D72D4A45}"/>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3" name="Footer Placeholder 2">
            <a:extLst>
              <a:ext uri="{FF2B5EF4-FFF2-40B4-BE49-F238E27FC236}">
                <a16:creationId xmlns:a16="http://schemas.microsoft.com/office/drawing/2014/main" id="{9502EF51-B64A-AD18-B915-7F5908C354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A2E740-1D09-62AB-474A-115C09B37550}"/>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381077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B1E9E-BB68-6DA7-94E0-BACAF84354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37C6FA2-2909-B7A1-DAB3-36262A793B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5B8B84-32CC-D030-6314-60519B5653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16CC74-081D-70FA-88C3-6F92BA627E61}"/>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6" name="Footer Placeholder 5">
            <a:extLst>
              <a:ext uri="{FF2B5EF4-FFF2-40B4-BE49-F238E27FC236}">
                <a16:creationId xmlns:a16="http://schemas.microsoft.com/office/drawing/2014/main" id="{37C07784-EF61-DD69-C0FD-8547B0DFAB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93C480-61D9-4733-3998-589A9BE8BCD1}"/>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4151571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F4FAF-F3F3-599F-3770-6710DDA26A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C3AEAED-F028-E7C2-932E-EA74313D35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33F2EBB-5244-45A6-8CA7-E057C73536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95B981-E363-F95D-03AB-C01877A401C1}"/>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6" name="Footer Placeholder 5">
            <a:extLst>
              <a:ext uri="{FF2B5EF4-FFF2-40B4-BE49-F238E27FC236}">
                <a16:creationId xmlns:a16="http://schemas.microsoft.com/office/drawing/2014/main" id="{8F8AD604-CC73-9898-C3AF-E854BD1481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867F50-12E0-30EB-B98D-24B392939FDF}"/>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2429007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A9DDC-EF0B-6214-716F-85CA71CE7AB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BF0E3E-151E-32A7-ECC1-48EB61328F7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203296-894D-AEF7-BCB4-A5D983A94FEA}"/>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5" name="Footer Placeholder 4">
            <a:extLst>
              <a:ext uri="{FF2B5EF4-FFF2-40B4-BE49-F238E27FC236}">
                <a16:creationId xmlns:a16="http://schemas.microsoft.com/office/drawing/2014/main" id="{9589407A-B29E-7D61-0DE9-2FFAC2DF9A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FFE10E-43EF-7125-A5C0-654021C3497E}"/>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1625482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794C73-C4A0-9D86-B29D-752B5F6F37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24EF80-91B9-286C-289B-61EC1FB550E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9961DD-DE00-65BC-21D9-2460BA87ACF0}"/>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5" name="Footer Placeholder 4">
            <a:extLst>
              <a:ext uri="{FF2B5EF4-FFF2-40B4-BE49-F238E27FC236}">
                <a16:creationId xmlns:a16="http://schemas.microsoft.com/office/drawing/2014/main" id="{327C154E-91E1-37CD-8796-8025746547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092EB-82E5-6AE0-5A4C-857E40B9264A}"/>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25747671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BD2C74-1C60-E237-5013-FE25677F80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E8E504-43F2-D007-8233-016AB75E0D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1BBA00-E90C-59CC-1C72-973C90794C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FAEE93-E248-4D99-834C-030453CA1C32}" type="datetimeFigureOut">
              <a:rPr lang="en-GB" smtClean="0"/>
              <a:t>19/02/2023</a:t>
            </a:fld>
            <a:endParaRPr lang="en-GB"/>
          </a:p>
        </p:txBody>
      </p:sp>
      <p:sp>
        <p:nvSpPr>
          <p:cNvPr id="5" name="Footer Placeholder 4">
            <a:extLst>
              <a:ext uri="{FF2B5EF4-FFF2-40B4-BE49-F238E27FC236}">
                <a16:creationId xmlns:a16="http://schemas.microsoft.com/office/drawing/2014/main" id="{59AF063F-8B2D-FA42-54EB-EBEB7E237E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23A9F73-7653-86CC-954C-A630C0CBBE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04440A-AAFC-494A-9F67-30DB17B66A0D}" type="slidenum">
              <a:rPr lang="en-GB" smtClean="0"/>
              <a:t>‹#›</a:t>
            </a:fld>
            <a:endParaRPr lang="en-GB"/>
          </a:p>
        </p:txBody>
      </p:sp>
    </p:spTree>
    <p:extLst>
      <p:ext uri="{BB962C8B-B14F-4D97-AF65-F5344CB8AC3E}">
        <p14:creationId xmlns:p14="http://schemas.microsoft.com/office/powerpoint/2010/main" val="6887104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29F79-5717-20BE-3BA1-2AFE5F8DE97C}"/>
              </a:ext>
            </a:extLst>
          </p:cNvPr>
          <p:cNvSpPr>
            <a:spLocks noGrp="1"/>
          </p:cNvSpPr>
          <p:nvPr>
            <p:ph type="ctrTitle"/>
          </p:nvPr>
        </p:nvSpPr>
        <p:spPr/>
        <p:txBody>
          <a:bodyPr/>
          <a:lstStyle/>
          <a:p>
            <a:r>
              <a:rPr lang="en-GB" dirty="0"/>
              <a:t>Are digital skills important for study and work?</a:t>
            </a:r>
          </a:p>
        </p:txBody>
      </p:sp>
      <p:sp>
        <p:nvSpPr>
          <p:cNvPr id="3" name="Subtitle 2">
            <a:extLst>
              <a:ext uri="{FF2B5EF4-FFF2-40B4-BE49-F238E27FC236}">
                <a16:creationId xmlns:a16="http://schemas.microsoft.com/office/drawing/2014/main" id="{318D8ECB-CE1B-75B1-20DD-1AD8FF8CC4A4}"/>
              </a:ext>
            </a:extLst>
          </p:cNvPr>
          <p:cNvSpPr>
            <a:spLocks noGrp="1"/>
          </p:cNvSpPr>
          <p:nvPr>
            <p:ph type="subTitle" idx="1"/>
          </p:nvPr>
        </p:nvSpPr>
        <p:spPr/>
        <p:txBody>
          <a:bodyPr/>
          <a:lstStyle/>
          <a:p>
            <a:r>
              <a:rPr lang="en-GB" dirty="0"/>
              <a:t>Anita Marco:  2227156</a:t>
            </a:r>
          </a:p>
          <a:p>
            <a:r>
              <a:rPr lang="en-GB" dirty="0"/>
              <a:t>Cito </a:t>
            </a:r>
            <a:r>
              <a:rPr lang="en-GB" dirty="0" err="1"/>
              <a:t>Ruhana</a:t>
            </a:r>
            <a:r>
              <a:rPr lang="en-GB" dirty="0"/>
              <a:t>:   2219829 </a:t>
            </a:r>
          </a:p>
          <a:p>
            <a:r>
              <a:rPr lang="en-GB" dirty="0"/>
              <a:t>21</a:t>
            </a:r>
            <a:r>
              <a:rPr lang="en-GB" baseline="30000" dirty="0"/>
              <a:t>st</a:t>
            </a:r>
            <a:r>
              <a:rPr lang="en-GB" dirty="0"/>
              <a:t> Feb 2023</a:t>
            </a:r>
          </a:p>
        </p:txBody>
      </p:sp>
    </p:spTree>
    <p:extLst>
      <p:ext uri="{BB962C8B-B14F-4D97-AF65-F5344CB8AC3E}">
        <p14:creationId xmlns:p14="http://schemas.microsoft.com/office/powerpoint/2010/main" val="165433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A0274-0F84-1F4F-4FC6-98A441F709EC}"/>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4120FCA0-880D-A09A-79BB-D5B94D26278C}"/>
              </a:ext>
            </a:extLst>
          </p:cNvPr>
          <p:cNvSpPr>
            <a:spLocks noGrp="1"/>
          </p:cNvSpPr>
          <p:nvPr>
            <p:ph idx="1"/>
          </p:nvPr>
        </p:nvSpPr>
        <p:spPr/>
        <p:txBody>
          <a:bodyPr/>
          <a:lstStyle/>
          <a:p>
            <a:r>
              <a:rPr lang="en-GB" dirty="0"/>
              <a:t>Introduction and Research question</a:t>
            </a:r>
          </a:p>
          <a:p>
            <a:r>
              <a:rPr lang="en-GB" dirty="0"/>
              <a:t>Rationale</a:t>
            </a:r>
          </a:p>
          <a:p>
            <a:r>
              <a:rPr lang="en-GB" dirty="0"/>
              <a:t>Proposed Method</a:t>
            </a:r>
          </a:p>
          <a:p>
            <a:r>
              <a:rPr lang="en-GB" dirty="0"/>
              <a:t>Ethical Considerations</a:t>
            </a:r>
          </a:p>
          <a:p>
            <a:r>
              <a:rPr lang="en-GB" dirty="0"/>
              <a:t>Research Timeline</a:t>
            </a:r>
          </a:p>
          <a:p>
            <a:r>
              <a:rPr lang="en-GB" dirty="0"/>
              <a:t>Hypothesis</a:t>
            </a:r>
          </a:p>
          <a:p>
            <a:r>
              <a:rPr lang="en-GB" dirty="0"/>
              <a:t>Reference List</a:t>
            </a:r>
          </a:p>
          <a:p>
            <a:endParaRPr lang="en-GB" dirty="0"/>
          </a:p>
          <a:p>
            <a:endParaRPr lang="en-GB" dirty="0"/>
          </a:p>
        </p:txBody>
      </p:sp>
    </p:spTree>
    <p:extLst>
      <p:ext uri="{BB962C8B-B14F-4D97-AF65-F5344CB8AC3E}">
        <p14:creationId xmlns:p14="http://schemas.microsoft.com/office/powerpoint/2010/main" val="316756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0848F-A722-FADB-03A1-DF90ED4958CA}"/>
              </a:ext>
            </a:extLst>
          </p:cNvPr>
          <p:cNvSpPr>
            <a:spLocks noGrp="1"/>
          </p:cNvSpPr>
          <p:nvPr>
            <p:ph type="title"/>
          </p:nvPr>
        </p:nvSpPr>
        <p:spPr/>
        <p:txBody>
          <a:bodyPr/>
          <a:lstStyle/>
          <a:p>
            <a:r>
              <a:rPr lang="en-GB" dirty="0"/>
              <a:t>Introduction and Research Question</a:t>
            </a:r>
          </a:p>
        </p:txBody>
      </p:sp>
      <p:sp>
        <p:nvSpPr>
          <p:cNvPr id="3" name="Content Placeholder 2">
            <a:extLst>
              <a:ext uri="{FF2B5EF4-FFF2-40B4-BE49-F238E27FC236}">
                <a16:creationId xmlns:a16="http://schemas.microsoft.com/office/drawing/2014/main" id="{C956898F-54AA-6B9F-9DF6-84D19CF11C7C}"/>
              </a:ext>
            </a:extLst>
          </p:cNvPr>
          <p:cNvSpPr>
            <a:spLocks noGrp="1"/>
          </p:cNvSpPr>
          <p:nvPr>
            <p:ph idx="1"/>
          </p:nvPr>
        </p:nvSpPr>
        <p:spPr/>
        <p:txBody>
          <a:bodyPr/>
          <a:lstStyle/>
          <a:p>
            <a:pPr marL="0" indent="0">
              <a:buNone/>
            </a:pPr>
            <a:r>
              <a:rPr lang="en-GB" dirty="0"/>
              <a:t>Introduction</a:t>
            </a:r>
          </a:p>
          <a:p>
            <a:pPr marL="0" indent="0">
              <a:buNone/>
            </a:pPr>
            <a:endParaRPr lang="en-GB" dirty="0"/>
          </a:p>
          <a:p>
            <a:r>
              <a:rPr lang="en-GB" dirty="0"/>
              <a:t>This study is about understanding of which digital skills can be more usefully for the UWTSD students, with the purpose of advising management to improve more in order to help students on their studies and the future generations.</a:t>
            </a:r>
          </a:p>
          <a:p>
            <a:r>
              <a:rPr lang="en-GB" dirty="0"/>
              <a:t>To be conducted by Anita Marco and Cito </a:t>
            </a:r>
            <a:r>
              <a:rPr lang="en-GB" dirty="0" err="1"/>
              <a:t>Ruhana</a:t>
            </a:r>
            <a:r>
              <a:rPr lang="en-GB" dirty="0"/>
              <a:t> in 21</a:t>
            </a:r>
            <a:r>
              <a:rPr lang="en-GB" baseline="30000" dirty="0"/>
              <a:t>st</a:t>
            </a:r>
            <a:r>
              <a:rPr lang="en-GB" dirty="0"/>
              <a:t> Feb 2023</a:t>
            </a:r>
          </a:p>
          <a:p>
            <a:r>
              <a:rPr lang="en-GB" dirty="0"/>
              <a:t>Target participants are students of UWTSD on Quay Place and </a:t>
            </a:r>
            <a:r>
              <a:rPr lang="en-GB" dirty="0" err="1"/>
              <a:t>Sparkhill</a:t>
            </a:r>
            <a:r>
              <a:rPr lang="en-GB" dirty="0"/>
              <a:t> Campus.</a:t>
            </a:r>
          </a:p>
          <a:p>
            <a:endParaRPr lang="en-GB" dirty="0"/>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2336794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2351C-ADB2-CC15-83AD-59B4F1E575C1}"/>
              </a:ext>
            </a:extLst>
          </p:cNvPr>
          <p:cNvSpPr>
            <a:spLocks noGrp="1"/>
          </p:cNvSpPr>
          <p:nvPr>
            <p:ph type="title"/>
          </p:nvPr>
        </p:nvSpPr>
        <p:spPr/>
        <p:txBody>
          <a:bodyPr/>
          <a:lstStyle/>
          <a:p>
            <a:r>
              <a:rPr lang="en-GB" dirty="0"/>
              <a:t>Research Question</a:t>
            </a:r>
          </a:p>
        </p:txBody>
      </p:sp>
      <p:sp>
        <p:nvSpPr>
          <p:cNvPr id="3" name="Content Placeholder 2">
            <a:extLst>
              <a:ext uri="{FF2B5EF4-FFF2-40B4-BE49-F238E27FC236}">
                <a16:creationId xmlns:a16="http://schemas.microsoft.com/office/drawing/2014/main" id="{46FB95B1-F436-473D-1849-75296FF720EB}"/>
              </a:ext>
            </a:extLst>
          </p:cNvPr>
          <p:cNvSpPr>
            <a:spLocks noGrp="1"/>
          </p:cNvSpPr>
          <p:nvPr>
            <p:ph idx="1"/>
          </p:nvPr>
        </p:nvSpPr>
        <p:spPr/>
        <p:txBody>
          <a:bodyPr/>
          <a:lstStyle/>
          <a:p>
            <a:pPr marL="0" indent="0">
              <a:buNone/>
            </a:pPr>
            <a:r>
              <a:rPr lang="en-GB" dirty="0"/>
              <a:t>-Which digital skill do UWTSD students think is most important?</a:t>
            </a:r>
          </a:p>
        </p:txBody>
      </p:sp>
    </p:spTree>
    <p:extLst>
      <p:ext uri="{BB962C8B-B14F-4D97-AF65-F5344CB8AC3E}">
        <p14:creationId xmlns:p14="http://schemas.microsoft.com/office/powerpoint/2010/main" val="567209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800D0-9E28-90FF-D064-63C059D83B81}"/>
              </a:ext>
            </a:extLst>
          </p:cNvPr>
          <p:cNvSpPr>
            <a:spLocks noGrp="1"/>
          </p:cNvSpPr>
          <p:nvPr>
            <p:ph type="title"/>
          </p:nvPr>
        </p:nvSpPr>
        <p:spPr/>
        <p:txBody>
          <a:bodyPr/>
          <a:lstStyle/>
          <a:p>
            <a:r>
              <a:rPr lang="en-GB" dirty="0"/>
              <a:t>Rationale</a:t>
            </a:r>
          </a:p>
        </p:txBody>
      </p:sp>
      <p:sp>
        <p:nvSpPr>
          <p:cNvPr id="3" name="Content Placeholder 2">
            <a:extLst>
              <a:ext uri="{FF2B5EF4-FFF2-40B4-BE49-F238E27FC236}">
                <a16:creationId xmlns:a16="http://schemas.microsoft.com/office/drawing/2014/main" id="{0BCD00BC-FBB6-288D-2DD0-EF0AA07870B9}"/>
              </a:ext>
            </a:extLst>
          </p:cNvPr>
          <p:cNvSpPr>
            <a:spLocks noGrp="1"/>
          </p:cNvSpPr>
          <p:nvPr>
            <p:ph idx="1"/>
          </p:nvPr>
        </p:nvSpPr>
        <p:spPr/>
        <p:txBody>
          <a:bodyPr>
            <a:normAutofit fontScale="92500" lnSpcReduction="20000"/>
          </a:bodyPr>
          <a:lstStyle/>
          <a:p>
            <a:r>
              <a:rPr lang="en-GB" dirty="0"/>
              <a:t>In these days, technology is more usefully for students compare to the past where people were learning without using computer. </a:t>
            </a:r>
          </a:p>
          <a:p>
            <a:r>
              <a:rPr lang="en-GB" dirty="0"/>
              <a:t>Many students find digital skills are easiest ways to</a:t>
            </a:r>
          </a:p>
          <a:p>
            <a:pPr marL="0" indent="0">
              <a:buNone/>
            </a:pPr>
            <a:r>
              <a:rPr lang="en-GB" dirty="0"/>
              <a:t>  communicate with lecturers, other students, friends  and family.</a:t>
            </a:r>
          </a:p>
          <a:p>
            <a:r>
              <a:rPr lang="en-GB" dirty="0"/>
              <a:t>Digital skills help people to operate international business and marketing efficient.</a:t>
            </a:r>
          </a:p>
          <a:p>
            <a:r>
              <a:rPr lang="en-GB" dirty="0"/>
              <a:t>Digital skills make whole world like a village.</a:t>
            </a:r>
          </a:p>
          <a:p>
            <a:pPr marL="0" indent="0">
              <a:buNone/>
            </a:pPr>
            <a:endParaRPr lang="en-GB" dirty="0"/>
          </a:p>
          <a:p>
            <a:pPr marL="0" indent="0">
              <a:buNone/>
            </a:pPr>
            <a:r>
              <a:rPr lang="en-GB" dirty="0"/>
              <a:t>    </a:t>
            </a:r>
            <a:r>
              <a:rPr lang="en-GB" b="1" dirty="0"/>
              <a:t>Therefore, It seems like there is difficult for the old students who</a:t>
            </a:r>
          </a:p>
          <a:p>
            <a:pPr marL="0" indent="0">
              <a:buNone/>
            </a:pPr>
            <a:r>
              <a:rPr lang="en-GB" b="1" dirty="0"/>
              <a:t>    study in the past when the were no digital skills technology. These  </a:t>
            </a:r>
          </a:p>
          <a:p>
            <a:pPr marL="0" indent="0">
              <a:buNone/>
            </a:pPr>
            <a:r>
              <a:rPr lang="en-GB" b="1" dirty="0"/>
              <a:t>    students they need more support from the University.</a:t>
            </a:r>
          </a:p>
        </p:txBody>
      </p:sp>
    </p:spTree>
    <p:extLst>
      <p:ext uri="{BB962C8B-B14F-4D97-AF65-F5344CB8AC3E}">
        <p14:creationId xmlns:p14="http://schemas.microsoft.com/office/powerpoint/2010/main" val="26937259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22AD2-46F3-7DA3-9D3E-C246BA13B149}"/>
              </a:ext>
            </a:extLst>
          </p:cNvPr>
          <p:cNvSpPr>
            <a:spLocks noGrp="1"/>
          </p:cNvSpPr>
          <p:nvPr>
            <p:ph type="title"/>
          </p:nvPr>
        </p:nvSpPr>
        <p:spPr/>
        <p:txBody>
          <a:bodyPr/>
          <a:lstStyle/>
          <a:p>
            <a:r>
              <a:rPr lang="en-GB" dirty="0"/>
              <a:t>Proposed Method</a:t>
            </a:r>
          </a:p>
        </p:txBody>
      </p:sp>
      <p:sp>
        <p:nvSpPr>
          <p:cNvPr id="3" name="Content Placeholder 2">
            <a:extLst>
              <a:ext uri="{FF2B5EF4-FFF2-40B4-BE49-F238E27FC236}">
                <a16:creationId xmlns:a16="http://schemas.microsoft.com/office/drawing/2014/main" id="{7F2A7D47-2D8B-7BE0-D6E5-6AEE9C11EF4D}"/>
              </a:ext>
            </a:extLst>
          </p:cNvPr>
          <p:cNvSpPr>
            <a:spLocks noGrp="1"/>
          </p:cNvSpPr>
          <p:nvPr>
            <p:ph idx="1"/>
          </p:nvPr>
        </p:nvSpPr>
        <p:spPr/>
        <p:txBody>
          <a:bodyPr>
            <a:normAutofit lnSpcReduction="10000"/>
          </a:bodyPr>
          <a:lstStyle/>
          <a:p>
            <a:pPr marL="0" indent="0">
              <a:buNone/>
            </a:pPr>
            <a:r>
              <a:rPr lang="en-GB" dirty="0"/>
              <a:t>Questionnaire Survey:</a:t>
            </a:r>
          </a:p>
          <a:p>
            <a:pPr marL="0" indent="0">
              <a:buNone/>
            </a:pPr>
            <a:r>
              <a:rPr lang="en-GB" dirty="0"/>
              <a:t>Questions.</a:t>
            </a:r>
          </a:p>
          <a:p>
            <a:pPr marL="0" indent="0">
              <a:buNone/>
            </a:pPr>
            <a:r>
              <a:rPr lang="en-GB" dirty="0"/>
              <a:t>-Do you think that digital skills is important and efficient and effective to the WTSD students? </a:t>
            </a:r>
          </a:p>
          <a:p>
            <a:pPr marL="0" indent="0">
              <a:buNone/>
            </a:pPr>
            <a:r>
              <a:rPr lang="en-GB" dirty="0"/>
              <a:t>-Do you think that using digital skill can help UWTSD to perform their study on time?   </a:t>
            </a:r>
          </a:p>
          <a:p>
            <a:pPr marL="0" indent="0">
              <a:buNone/>
            </a:pPr>
            <a:r>
              <a:rPr lang="en-GB" dirty="0"/>
              <a:t> -Do you think UWTSD supplying digital skills is only enough to help students? </a:t>
            </a:r>
          </a:p>
          <a:p>
            <a:pPr marL="0" indent="0">
              <a:buNone/>
            </a:pPr>
            <a:r>
              <a:rPr lang="en-GB" dirty="0"/>
              <a:t>-Do you think matured students have difficulties of learning digital skills?</a:t>
            </a:r>
          </a:p>
        </p:txBody>
      </p:sp>
    </p:spTree>
    <p:extLst>
      <p:ext uri="{BB962C8B-B14F-4D97-AF65-F5344CB8AC3E}">
        <p14:creationId xmlns:p14="http://schemas.microsoft.com/office/powerpoint/2010/main" val="2191303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8E195-C386-7F00-F3FA-5A8F81B3BE11}"/>
              </a:ext>
            </a:extLst>
          </p:cNvPr>
          <p:cNvSpPr>
            <a:spLocks noGrp="1"/>
          </p:cNvSpPr>
          <p:nvPr>
            <p:ph type="title"/>
          </p:nvPr>
        </p:nvSpPr>
        <p:spPr/>
        <p:txBody>
          <a:bodyPr/>
          <a:lstStyle/>
          <a:p>
            <a:r>
              <a:rPr lang="en-GB" dirty="0"/>
              <a:t>Next</a:t>
            </a:r>
          </a:p>
        </p:txBody>
      </p:sp>
      <p:sp>
        <p:nvSpPr>
          <p:cNvPr id="3" name="Content Placeholder 2">
            <a:extLst>
              <a:ext uri="{FF2B5EF4-FFF2-40B4-BE49-F238E27FC236}">
                <a16:creationId xmlns:a16="http://schemas.microsoft.com/office/drawing/2014/main" id="{A1E22C8E-82C9-FC84-DA3B-6032D0D0560B}"/>
              </a:ext>
            </a:extLst>
          </p:cNvPr>
          <p:cNvSpPr>
            <a:spLocks noGrp="1"/>
          </p:cNvSpPr>
          <p:nvPr>
            <p:ph idx="1"/>
          </p:nvPr>
        </p:nvSpPr>
        <p:spPr/>
        <p:txBody>
          <a:bodyPr/>
          <a:lstStyle/>
          <a:p>
            <a:r>
              <a:rPr lang="en-GB" dirty="0"/>
              <a:t>Face-to-face interview with more than five 5 UWTSD students of </a:t>
            </a:r>
            <a:r>
              <a:rPr lang="en-GB" dirty="0" err="1"/>
              <a:t>Sphakhill</a:t>
            </a:r>
            <a:r>
              <a:rPr lang="en-GB" dirty="0"/>
              <a:t> and Quay Place</a:t>
            </a:r>
          </a:p>
        </p:txBody>
      </p:sp>
    </p:spTree>
    <p:extLst>
      <p:ext uri="{BB962C8B-B14F-4D97-AF65-F5344CB8AC3E}">
        <p14:creationId xmlns:p14="http://schemas.microsoft.com/office/powerpoint/2010/main" val="93354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42937-691B-3F4C-3DB8-F0D4A8F37CBB}"/>
              </a:ext>
            </a:extLst>
          </p:cNvPr>
          <p:cNvSpPr>
            <a:spLocks noGrp="1"/>
          </p:cNvSpPr>
          <p:nvPr>
            <p:ph type="title"/>
          </p:nvPr>
        </p:nvSpPr>
        <p:spPr/>
        <p:txBody>
          <a:bodyPr/>
          <a:lstStyle/>
          <a:p>
            <a:r>
              <a:rPr lang="en-GB" dirty="0"/>
              <a:t>Ethical consideration</a:t>
            </a:r>
          </a:p>
        </p:txBody>
      </p:sp>
      <p:sp>
        <p:nvSpPr>
          <p:cNvPr id="3" name="Content Placeholder 2">
            <a:extLst>
              <a:ext uri="{FF2B5EF4-FFF2-40B4-BE49-F238E27FC236}">
                <a16:creationId xmlns:a16="http://schemas.microsoft.com/office/drawing/2014/main" id="{1177DAC3-2AC4-B8B6-FD4B-E970AFD458A9}"/>
              </a:ext>
            </a:extLst>
          </p:cNvPr>
          <p:cNvSpPr>
            <a:spLocks noGrp="1"/>
          </p:cNvSpPr>
          <p:nvPr>
            <p:ph idx="1"/>
          </p:nvPr>
        </p:nvSpPr>
        <p:spPr/>
        <p:txBody>
          <a:bodyPr/>
          <a:lstStyle/>
          <a:p>
            <a:r>
              <a:rPr lang="en-GB" dirty="0"/>
              <a:t>To protect confidentiality of the source</a:t>
            </a:r>
          </a:p>
          <a:p>
            <a:r>
              <a:rPr lang="en-GB" dirty="0"/>
              <a:t>No personal details to shared.</a:t>
            </a:r>
          </a:p>
          <a:p>
            <a:r>
              <a:rPr lang="en-GB" dirty="0"/>
              <a:t>Data must be hold by particular team members.</a:t>
            </a:r>
          </a:p>
          <a:p>
            <a:r>
              <a:rPr lang="en-GB" dirty="0"/>
              <a:t>No offensive/open question</a:t>
            </a:r>
          </a:p>
        </p:txBody>
      </p:sp>
    </p:spTree>
    <p:extLst>
      <p:ext uri="{BB962C8B-B14F-4D97-AF65-F5344CB8AC3E}">
        <p14:creationId xmlns:p14="http://schemas.microsoft.com/office/powerpoint/2010/main" val="3641710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D0472-176A-E28C-54D9-0FE0D1A5DBA3}"/>
              </a:ext>
            </a:extLst>
          </p:cNvPr>
          <p:cNvSpPr>
            <a:spLocks noGrp="1"/>
          </p:cNvSpPr>
          <p:nvPr>
            <p:ph type="title"/>
          </p:nvPr>
        </p:nvSpPr>
        <p:spPr/>
        <p:txBody>
          <a:bodyPr/>
          <a:lstStyle/>
          <a:p>
            <a:r>
              <a:rPr lang="en-GB" dirty="0"/>
              <a:t>Research Timeline</a:t>
            </a:r>
          </a:p>
        </p:txBody>
      </p:sp>
      <p:graphicFrame>
        <p:nvGraphicFramePr>
          <p:cNvPr id="4" name="Content Placeholder 3">
            <a:extLst>
              <a:ext uri="{FF2B5EF4-FFF2-40B4-BE49-F238E27FC236}">
                <a16:creationId xmlns:a16="http://schemas.microsoft.com/office/drawing/2014/main" id="{FC838FF8-70C6-503F-DE89-CB2979D2EF72}"/>
              </a:ext>
            </a:extLst>
          </p:cNvPr>
          <p:cNvGraphicFramePr>
            <a:graphicFrameLocks noGrp="1"/>
          </p:cNvGraphicFramePr>
          <p:nvPr>
            <p:ph idx="1"/>
            <p:extLst>
              <p:ext uri="{D42A27DB-BD31-4B8C-83A1-F6EECF244321}">
                <p14:modId xmlns:p14="http://schemas.microsoft.com/office/powerpoint/2010/main" val="331574622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8079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8687E-AC08-1E4A-3D61-4DF85016E5ED}"/>
              </a:ext>
            </a:extLst>
          </p:cNvPr>
          <p:cNvSpPr>
            <a:spLocks noGrp="1"/>
          </p:cNvSpPr>
          <p:nvPr>
            <p:ph type="title"/>
          </p:nvPr>
        </p:nvSpPr>
        <p:spPr/>
        <p:txBody>
          <a:bodyPr/>
          <a:lstStyle/>
          <a:p>
            <a:r>
              <a:rPr lang="en-GB" dirty="0"/>
              <a:t>Hypothesis</a:t>
            </a:r>
          </a:p>
        </p:txBody>
      </p:sp>
      <p:sp>
        <p:nvSpPr>
          <p:cNvPr id="3" name="Content Placeholder 2">
            <a:extLst>
              <a:ext uri="{FF2B5EF4-FFF2-40B4-BE49-F238E27FC236}">
                <a16:creationId xmlns:a16="http://schemas.microsoft.com/office/drawing/2014/main" id="{C900D0E0-A776-3302-EF18-008EFF09339D}"/>
              </a:ext>
            </a:extLst>
          </p:cNvPr>
          <p:cNvSpPr>
            <a:spLocks noGrp="1"/>
          </p:cNvSpPr>
          <p:nvPr>
            <p:ph idx="1"/>
          </p:nvPr>
        </p:nvSpPr>
        <p:spPr/>
        <p:txBody>
          <a:bodyPr/>
          <a:lstStyle/>
          <a:p>
            <a:r>
              <a:rPr lang="en-GB" dirty="0"/>
              <a:t>Students of UWTSD can not finish their studied on time without using efficiency digital skills.</a:t>
            </a:r>
          </a:p>
          <a:p>
            <a:pPr marL="0" indent="0">
              <a:buNone/>
            </a:pPr>
            <a:endParaRPr lang="en-GB" dirty="0"/>
          </a:p>
          <a:p>
            <a:r>
              <a:rPr lang="en-GB" dirty="0"/>
              <a:t>UWTSD has to increase more efficiency and time of teaching mature students digital skills otherwise it will be difficult for them to perform their study.</a:t>
            </a:r>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84484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13A2D-BB55-4D79-D988-860D114B9901}"/>
              </a:ext>
            </a:extLst>
          </p:cNvPr>
          <p:cNvSpPr>
            <a:spLocks noGrp="1"/>
          </p:cNvSpPr>
          <p:nvPr>
            <p:ph type="title"/>
          </p:nvPr>
        </p:nvSpPr>
        <p:spPr/>
        <p:txBody>
          <a:bodyPr>
            <a:normAutofit/>
          </a:bodyPr>
          <a:lstStyle/>
          <a:p>
            <a:r>
              <a:rPr lang="en-GB" sz="4000" dirty="0"/>
              <a:t>References lists</a:t>
            </a:r>
          </a:p>
        </p:txBody>
      </p:sp>
      <p:sp>
        <p:nvSpPr>
          <p:cNvPr id="3" name="Content Placeholder 2">
            <a:extLst>
              <a:ext uri="{FF2B5EF4-FFF2-40B4-BE49-F238E27FC236}">
                <a16:creationId xmlns:a16="http://schemas.microsoft.com/office/drawing/2014/main" id="{7FED0CDC-1E31-54CE-F79E-3D397B76CD76}"/>
              </a:ext>
            </a:extLst>
          </p:cNvPr>
          <p:cNvSpPr>
            <a:spLocks noGrp="1"/>
          </p:cNvSpPr>
          <p:nvPr>
            <p:ph idx="1"/>
          </p:nvPr>
        </p:nvSpPr>
        <p:spPr/>
        <p:txBody>
          <a:bodyPr>
            <a:normAutofit/>
          </a:bodyPr>
          <a:lstStyle/>
          <a:p>
            <a:pPr marL="0" indent="0">
              <a:buNone/>
            </a:pPr>
            <a:r>
              <a:rPr lang="en-GB" sz="2000" dirty="0"/>
              <a:t>-Begley, S. (1998) Aping Language. </a:t>
            </a:r>
            <a:r>
              <a:rPr lang="en-GB" sz="2000" i="1" dirty="0"/>
              <a:t>News Week. 131, 56-58.</a:t>
            </a:r>
          </a:p>
          <a:p>
            <a:pPr marL="0" indent="0">
              <a:buNone/>
            </a:pPr>
            <a:r>
              <a:rPr lang="en-GB" sz="2000" i="1" dirty="0"/>
              <a:t>-</a:t>
            </a:r>
            <a:r>
              <a:rPr lang="en-GB" sz="2000" dirty="0"/>
              <a:t>Saldana, J. (2T21) </a:t>
            </a:r>
            <a:r>
              <a:rPr lang="en-GB" sz="2000" i="1" dirty="0"/>
              <a:t>The Coding Manual for Quantitative Researcher. 4</a:t>
            </a:r>
            <a:r>
              <a:rPr lang="en-GB" sz="2000" i="1" baseline="30000" dirty="0"/>
              <a:t>th</a:t>
            </a:r>
            <a:r>
              <a:rPr lang="en-GB" sz="2000" i="1" dirty="0"/>
              <a:t> </a:t>
            </a:r>
            <a:r>
              <a:rPr lang="en-GB" sz="2000" i="1" dirty="0" err="1"/>
              <a:t>edn</a:t>
            </a:r>
            <a:r>
              <a:rPr lang="en-GB" sz="2000" i="1" dirty="0"/>
              <a:t>. USA. Arizona University</a:t>
            </a:r>
          </a:p>
          <a:p>
            <a:pPr marL="0" indent="0">
              <a:buNone/>
            </a:pPr>
            <a:r>
              <a:rPr lang="en-GB" sz="2000" dirty="0"/>
              <a:t>-</a:t>
            </a:r>
            <a:r>
              <a:rPr lang="en-GB" sz="2000" dirty="0" err="1"/>
              <a:t>Booch</a:t>
            </a:r>
            <a:r>
              <a:rPr lang="en-GB" sz="2000" dirty="0"/>
              <a:t>, G., Rumbaugh, J., </a:t>
            </a:r>
            <a:r>
              <a:rPr lang="en-GB" sz="2000" dirty="0" err="1"/>
              <a:t>Jaccobson</a:t>
            </a:r>
            <a:r>
              <a:rPr lang="en-GB" sz="2000" dirty="0"/>
              <a:t>, I., </a:t>
            </a:r>
            <a:r>
              <a:rPr lang="en-GB" sz="2000" i="1" dirty="0"/>
              <a:t>(2000) The Computer ULM </a:t>
            </a:r>
            <a:r>
              <a:rPr lang="en-GB" sz="2000" i="1" dirty="0" err="1"/>
              <a:t>Tranning</a:t>
            </a:r>
            <a:r>
              <a:rPr lang="en-GB" sz="2000" i="1" dirty="0"/>
              <a:t> Course. </a:t>
            </a:r>
            <a:r>
              <a:rPr lang="en-GB" sz="2000" dirty="0" err="1"/>
              <a:t>Pck</a:t>
            </a:r>
            <a:r>
              <a:rPr lang="en-GB" sz="2000" dirty="0"/>
              <a:t> </a:t>
            </a:r>
            <a:r>
              <a:rPr lang="en-GB" sz="2000" dirty="0" err="1"/>
              <a:t>edn</a:t>
            </a:r>
            <a:r>
              <a:rPr lang="en-GB" sz="2000" dirty="0"/>
              <a:t>.(ISBN-10:0130870145), (ISBN-13:978-0130870148)</a:t>
            </a:r>
          </a:p>
          <a:p>
            <a:pPr marL="0" indent="0">
              <a:buNone/>
            </a:pPr>
            <a:r>
              <a:rPr lang="en-GB" sz="2000" dirty="0"/>
              <a:t>-</a:t>
            </a:r>
            <a:r>
              <a:rPr lang="en-GB" sz="2000" dirty="0" err="1"/>
              <a:t>Baaij</a:t>
            </a:r>
            <a:r>
              <a:rPr lang="en-GB" sz="2000" dirty="0"/>
              <a:t>, J. (2022) An Introduction to Computer Consultant). </a:t>
            </a:r>
            <a:r>
              <a:rPr lang="en-GB" sz="2000" i="1" dirty="0"/>
              <a:t>Computer Consultant</a:t>
            </a:r>
            <a:r>
              <a:rPr lang="en-GB" sz="2000" dirty="0"/>
              <a:t>. Netherland. Erasmus University Rotterdam.</a:t>
            </a:r>
          </a:p>
          <a:p>
            <a:pPr marL="0" indent="0">
              <a:buNone/>
            </a:pPr>
            <a:r>
              <a:rPr lang="en-GB" sz="2000" dirty="0"/>
              <a:t>-Henderson, H. (2003) Encyclopaedia of Computer Science and Technology. (Facts on File Science Library). </a:t>
            </a:r>
            <a:r>
              <a:rPr lang="en-GB" sz="2000" i="1" dirty="0"/>
              <a:t>Computer Science and technology. pp400.(ISBN-10: 0816043736).</a:t>
            </a:r>
          </a:p>
          <a:p>
            <a:pPr marL="0" indent="0">
              <a:buNone/>
            </a:pPr>
            <a:r>
              <a:rPr lang="en-GB" sz="2000" dirty="0"/>
              <a:t>-Shape, R., </a:t>
            </a:r>
            <a:r>
              <a:rPr lang="en-GB" sz="2000" dirty="0" err="1"/>
              <a:t>Beethan</a:t>
            </a:r>
            <a:r>
              <a:rPr lang="en-GB" sz="2000" dirty="0"/>
              <a:t>, H. (2010) Understand students Uses of Technology for Leaning: towards creative appropriation, p.90.</a:t>
            </a:r>
          </a:p>
          <a:p>
            <a:pPr marL="0" indent="0">
              <a:buNone/>
            </a:pPr>
            <a:endParaRPr lang="en-GB" sz="2000"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14588043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oup 2b" id="{DE7470C4-2879-43D8-A1C3-348699DA72CB}" vid="{7BE684AC-DB26-4E2F-BF46-E494EE7F9FE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7" ma:contentTypeDescription="Create a new document." ma:contentTypeScope="" ma:versionID="84143ebaab4aa4fe1ed1a27465b3f164">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2e6c6cf937f82206091dfdd743a86e4a"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D9CA9A51-DD21-4C76-942D-DECAA72A61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4AC1B0-6993-4E3F-8856-8FDE7678A060}">
  <ds:schemaRefs>
    <ds:schemaRef ds:uri="http://schemas.microsoft.com/sharepoint/v3/contenttype/forms"/>
  </ds:schemaRefs>
</ds:datastoreItem>
</file>

<file path=customXml/itemProps3.xml><?xml version="1.0" encoding="utf-8"?>
<ds:datastoreItem xmlns:ds="http://schemas.openxmlformats.org/officeDocument/2006/customXml" ds:itemID="{98F1E58E-E3B4-4CA4-8AB6-C1A166E27FA0}">
  <ds:schemaRefs>
    <ds:schemaRef ds:uri="http://schemas.microsoft.com/office/2006/documentManagement/types"/>
    <ds:schemaRef ds:uri="http://www.w3.org/XML/1998/namespace"/>
    <ds:schemaRef ds:uri="http://purl.org/dc/dcmitype/"/>
    <ds:schemaRef ds:uri="http://purl.org/dc/terms/"/>
    <ds:schemaRef ds:uri="http://schemas.microsoft.com/office/2006/metadata/properties"/>
    <ds:schemaRef ds:uri="http://schemas.microsoft.com/office/infopath/2007/PartnerControls"/>
    <ds:schemaRef ds:uri="http://purl.org/dc/elements/1.1/"/>
    <ds:schemaRef ds:uri="http://schemas.openxmlformats.org/package/2006/metadata/core-properties"/>
    <ds:schemaRef ds:uri="04c7059f-bde8-4ce9-bb0f-e52888740953"/>
    <ds:schemaRef ds:uri="d8e79d84-78fb-44a9-92e9-d04bdd8f0359"/>
  </ds:schemaRefs>
</ds:datastoreItem>
</file>

<file path=docProps/app.xml><?xml version="1.0" encoding="utf-8"?>
<Properties xmlns="http://schemas.openxmlformats.org/officeDocument/2006/extended-properties" xmlns:vt="http://schemas.openxmlformats.org/officeDocument/2006/docPropsVTypes">
  <Template/>
  <TotalTime>4457</TotalTime>
  <Words>556</Words>
  <Application>Microsoft Office PowerPoint</Application>
  <PresentationFormat>Widescreen</PresentationFormat>
  <Paragraphs>66</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Are digital skills important for study and work?</vt:lpstr>
      <vt:lpstr>Contents</vt:lpstr>
      <vt:lpstr>Introduction and Research Question</vt:lpstr>
      <vt:lpstr>Research Question</vt:lpstr>
      <vt:lpstr>Rationale</vt:lpstr>
      <vt:lpstr>Proposed Method</vt:lpstr>
      <vt:lpstr>Next</vt:lpstr>
      <vt:lpstr>Ethical consideration</vt:lpstr>
      <vt:lpstr>Research Timeline</vt:lpstr>
      <vt:lpstr>Hypothesis</vt:lpstr>
      <vt:lpstr>References lists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digital skills important for study and work?</dc:title>
  <dc:creator>Anita</dc:creator>
  <cp:lastModifiedBy>Anita</cp:lastModifiedBy>
  <cp:revision>15</cp:revision>
  <dcterms:created xsi:type="dcterms:W3CDTF">2023-02-15T09:12:40Z</dcterms:created>
  <dcterms:modified xsi:type="dcterms:W3CDTF">2023-02-19T04:17:21Z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