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9" r:id="rId2"/>
    <p:sldId id="261" r:id="rId3"/>
    <p:sldId id="262" r:id="rId4"/>
    <p:sldId id="263" r:id="rId5"/>
    <p:sldId id="265" r:id="rId6"/>
    <p:sldId id="264" r:id="rId7"/>
    <p:sldId id="266" r:id="rId8"/>
    <p:sldId id="268" r:id="rId9"/>
    <p:sldId id="274" r:id="rId10"/>
    <p:sldId id="272" r:id="rId11"/>
    <p:sldId id="270" r:id="rId12"/>
    <p:sldId id="271" r:id="rId13"/>
    <p:sldId id="275" r:id="rId14"/>
    <p:sldId id="276" r:id="rId15"/>
    <p:sldId id="277" r:id="rId16"/>
    <p:sldId id="278" r:id="rId17"/>
    <p:sldId id="279" r:id="rId18"/>
    <p:sldId id="26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7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047299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1490333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270004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65F9BB-9D6F-4925-B02D-006AEBF2EEC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705730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65F9BB-9D6F-4925-B02D-006AEBF2EEC3}"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2755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65F9BB-9D6F-4925-B02D-006AEBF2EEC3}"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4162459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65F9BB-9D6F-4925-B02D-006AEBF2EEC3}"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517321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65F9BB-9D6F-4925-B02D-006AEBF2EEC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400261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65F9BB-9D6F-4925-B02D-006AEBF2EEC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98273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834140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65F9BB-9D6F-4925-B02D-006AEBF2EEC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58A66-25AA-43DD-97D8-DFAE4DF50E95}" type="slidenum">
              <a:rPr lang="en-GB" smtClean="0"/>
              <a:t>‹#›</a:t>
            </a:fld>
            <a:endParaRPr lang="en-GB"/>
          </a:p>
        </p:txBody>
      </p:sp>
    </p:spTree>
    <p:extLst>
      <p:ext uri="{BB962C8B-B14F-4D97-AF65-F5344CB8AC3E}">
        <p14:creationId xmlns:p14="http://schemas.microsoft.com/office/powerpoint/2010/main" val="3656970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3765F9BB-9D6F-4925-B02D-006AEBF2EEC3}" type="datetimeFigureOut">
              <a:rPr lang="en-GB" smtClean="0"/>
              <a:t>16/02/2026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B658A66-25AA-43DD-97D8-DFAE4DF50E95}" type="slidenum">
              <a:rPr lang="en-GB" smtClean="0"/>
              <a:t>‹#›</a:t>
            </a:fld>
            <a:endParaRPr lang="en-GB"/>
          </a:p>
        </p:txBody>
      </p:sp>
    </p:spTree>
    <p:extLst>
      <p:ext uri="{BB962C8B-B14F-4D97-AF65-F5344CB8AC3E}">
        <p14:creationId xmlns:p14="http://schemas.microsoft.com/office/powerpoint/2010/main" val="51908238"/>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deliveroo.co.uk/" TargetMode="External"/><Relationship Id="rId3" Type="http://schemas.microsoft.com/office/2007/relationships/hdphoto" Target="../media/hdphoto1.wdp"/><Relationship Id="rId7" Type="http://schemas.openxmlformats.org/officeDocument/2006/relationships/hyperlink" Target="https://www.gov.uk/government/organisations/competition-and-markets-authority"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ciltuk.org.uk/news/202207/cilt-uk-reveals-the-top-30-logistics-service-providers-in-the-uk-in-2022/" TargetMode="External"/><Relationship Id="rId5" Type="http://schemas.openxmlformats.org/officeDocument/2006/relationships/hyperlink" Target="https://ciltuk.org.uk/insights/resources-best-practice/cilt-uk-driver-shortage-crisis-2022-report/" TargetMode="External"/><Relationship Id="rId10" Type="http://schemas.openxmlformats.org/officeDocument/2006/relationships/hyperlink" Target="https://eur-lex.europa.eu/legal-content/EN/TXT/?uri=CELEX:52021PC0206" TargetMode="External"/><Relationship Id="rId4" Type="http://schemas.openxmlformats.org/officeDocument/2006/relationships/hyperlink" Target="https://www.gov.uk/" TargetMode="External"/><Relationship Id="rId9" Type="http://schemas.openxmlformats.org/officeDocument/2006/relationships/hyperlink" Target="https://www.dpd.co.uk/" TargetMode="Externa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www.legislation.gov.uk/ukpga/2018/12/contents"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ico.org.uk/for-organisations/uk-gdpr-guidance-and-resources/artificial-intelligence/guidance-on-ai-and-data-protection/" TargetMode="External"/><Relationship Id="rId5" Type="http://schemas.openxmlformats.org/officeDocument/2006/relationships/hyperlink" Target="https://ico.org.uk/for-organisations/uk-gdpr-guidance-and-resources/data-sharing/privacy-enhancing-technologies/" TargetMode="External"/><Relationship Id="rId4" Type="http://schemas.openxmlformats.org/officeDocument/2006/relationships/hyperlink" Target="https://ico.org.uk/" TargetMode="Externa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gtr.ukri.org/"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ukri.org/who-we-are/privacy-notice/" TargetMode="External"/><Relationship Id="rId5" Type="http://schemas.openxmlformats.org/officeDocument/2006/relationships/hyperlink" Target="https://beta.ukri.org/who-we-are/privacy-notice/how-we-handle-public-data/" TargetMode="External"/><Relationship Id="rId4" Type="http://schemas.openxmlformats.org/officeDocument/2006/relationships/hyperlink" Target="https://www.legislation.gov.uk/ukdsi/2023/9780348253139"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C7796-B985-36C3-2634-20903407CB08}"/>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B731C5F2-BF34-9473-12E1-1DAD463F471F}"/>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FACC2E2B-F851-3D12-275B-2AFA22D22380}"/>
              </a:ext>
            </a:extLst>
          </p:cNvPr>
          <p:cNvSpPr txBox="1"/>
          <p:nvPr/>
        </p:nvSpPr>
        <p:spPr>
          <a:xfrm>
            <a:off x="218364" y="177421"/>
            <a:ext cx="11432275" cy="553998"/>
          </a:xfrm>
          <a:prstGeom prst="rect">
            <a:avLst/>
          </a:prstGeom>
          <a:noFill/>
        </p:spPr>
        <p:txBody>
          <a:bodyPr wrap="square" rtlCol="0">
            <a:spAutoFit/>
          </a:bodyPr>
          <a:lstStyle/>
          <a:p>
            <a:r>
              <a:rPr lang="en-GB" sz="3000" b="1" dirty="0"/>
              <a:t>BA (Hons) Leadership and Management Skills for the Workplace </a:t>
            </a:r>
            <a:endParaRPr lang="en-GB" sz="3000" dirty="0"/>
          </a:p>
        </p:txBody>
      </p:sp>
      <p:sp>
        <p:nvSpPr>
          <p:cNvPr id="6" name="TextBox 5">
            <a:extLst>
              <a:ext uri="{FF2B5EF4-FFF2-40B4-BE49-F238E27FC236}">
                <a16:creationId xmlns:a16="http://schemas.microsoft.com/office/drawing/2014/main" id="{A5707E8E-C728-CD3B-6275-5F222BC16CB2}"/>
              </a:ext>
            </a:extLst>
          </p:cNvPr>
          <p:cNvSpPr txBox="1"/>
          <p:nvPr/>
        </p:nvSpPr>
        <p:spPr>
          <a:xfrm>
            <a:off x="218364" y="1006732"/>
            <a:ext cx="8052179" cy="461665"/>
          </a:xfrm>
          <a:prstGeom prst="rect">
            <a:avLst/>
          </a:prstGeom>
          <a:noFill/>
        </p:spPr>
        <p:txBody>
          <a:bodyPr wrap="square" rtlCol="0">
            <a:spAutoFit/>
          </a:bodyPr>
          <a:lstStyle/>
          <a:p>
            <a:r>
              <a:rPr lang="en-GB" sz="2400" b="1" dirty="0"/>
              <a:t>Group Presentation on Different Information Systems </a:t>
            </a:r>
            <a:endParaRPr lang="en-GB" sz="2400" dirty="0"/>
          </a:p>
        </p:txBody>
      </p:sp>
      <p:sp>
        <p:nvSpPr>
          <p:cNvPr id="8" name="TextBox 7">
            <a:extLst>
              <a:ext uri="{FF2B5EF4-FFF2-40B4-BE49-F238E27FC236}">
                <a16:creationId xmlns:a16="http://schemas.microsoft.com/office/drawing/2014/main" id="{23D37446-CFD3-9AB3-B539-EEBEC267D761}"/>
              </a:ext>
            </a:extLst>
          </p:cNvPr>
          <p:cNvSpPr txBox="1"/>
          <p:nvPr/>
        </p:nvSpPr>
        <p:spPr>
          <a:xfrm>
            <a:off x="218364" y="1743710"/>
            <a:ext cx="10017456" cy="461665"/>
          </a:xfrm>
          <a:prstGeom prst="rect">
            <a:avLst/>
          </a:prstGeom>
          <a:noFill/>
        </p:spPr>
        <p:txBody>
          <a:bodyPr wrap="square" rtlCol="0">
            <a:spAutoFit/>
          </a:bodyPr>
          <a:lstStyle/>
          <a:p>
            <a:r>
              <a:rPr lang="en-GB" sz="2400" b="1" dirty="0"/>
              <a:t>Module: Managing Business Information </a:t>
            </a:r>
          </a:p>
        </p:txBody>
      </p:sp>
      <p:sp>
        <p:nvSpPr>
          <p:cNvPr id="9" name="TextBox 8">
            <a:extLst>
              <a:ext uri="{FF2B5EF4-FFF2-40B4-BE49-F238E27FC236}">
                <a16:creationId xmlns:a16="http://schemas.microsoft.com/office/drawing/2014/main" id="{CFCB5312-3EDA-86EB-5226-2705650E392C}"/>
              </a:ext>
            </a:extLst>
          </p:cNvPr>
          <p:cNvSpPr txBox="1"/>
          <p:nvPr/>
        </p:nvSpPr>
        <p:spPr>
          <a:xfrm>
            <a:off x="541360" y="4429458"/>
            <a:ext cx="6864824" cy="461665"/>
          </a:xfrm>
          <a:prstGeom prst="rect">
            <a:avLst/>
          </a:prstGeom>
          <a:noFill/>
        </p:spPr>
        <p:txBody>
          <a:bodyPr wrap="square" rtlCol="0">
            <a:spAutoFit/>
          </a:bodyPr>
          <a:lstStyle/>
          <a:p>
            <a:r>
              <a:rPr lang="en-GB" sz="2400" b="1" dirty="0"/>
              <a:t>Student: Elina </a:t>
            </a:r>
            <a:r>
              <a:rPr lang="en-GB" sz="2400" b="1" dirty="0" err="1"/>
              <a:t>Znotina</a:t>
            </a:r>
            <a:r>
              <a:rPr lang="en-GB" sz="2400" b="1" dirty="0"/>
              <a:t> ID: 2409079</a:t>
            </a:r>
          </a:p>
        </p:txBody>
      </p:sp>
      <p:sp>
        <p:nvSpPr>
          <p:cNvPr id="12" name="TextBox 11">
            <a:extLst>
              <a:ext uri="{FF2B5EF4-FFF2-40B4-BE49-F238E27FC236}">
                <a16:creationId xmlns:a16="http://schemas.microsoft.com/office/drawing/2014/main" id="{11E25FF1-54A7-AA08-00D4-096F2A273C6B}"/>
              </a:ext>
            </a:extLst>
          </p:cNvPr>
          <p:cNvSpPr txBox="1"/>
          <p:nvPr/>
        </p:nvSpPr>
        <p:spPr>
          <a:xfrm>
            <a:off x="541360" y="5628101"/>
            <a:ext cx="7798278" cy="461665"/>
          </a:xfrm>
          <a:prstGeom prst="rect">
            <a:avLst/>
          </a:prstGeom>
          <a:noFill/>
        </p:spPr>
        <p:txBody>
          <a:bodyPr wrap="square" rtlCol="0">
            <a:spAutoFit/>
          </a:bodyPr>
          <a:lstStyle/>
          <a:p>
            <a:r>
              <a:rPr lang="en-GB" sz="2400" b="1" dirty="0">
                <a:cs typeface="Arial" panose="020B0604020202020204" pitchFamily="34" charset="0"/>
              </a:rPr>
              <a:t>Lecture’s name: </a:t>
            </a:r>
            <a:r>
              <a:rPr lang="en-GB" sz="2400" b="1" dirty="0"/>
              <a:t>Dr Chinomso </a:t>
            </a:r>
            <a:r>
              <a:rPr lang="en-GB" sz="2400" b="1" dirty="0" err="1"/>
              <a:t>Nwagboso</a:t>
            </a:r>
            <a:endParaRPr lang="en-GB" sz="2400" b="1" dirty="0">
              <a:cs typeface="Arial" panose="020B0604020202020204" pitchFamily="34" charset="0"/>
            </a:endParaRPr>
          </a:p>
        </p:txBody>
      </p:sp>
      <p:sp>
        <p:nvSpPr>
          <p:cNvPr id="2" name="TextBox 1">
            <a:extLst>
              <a:ext uri="{FF2B5EF4-FFF2-40B4-BE49-F238E27FC236}">
                <a16:creationId xmlns:a16="http://schemas.microsoft.com/office/drawing/2014/main" id="{F2B158CB-5B67-D6FF-41B7-AEEDE7761CD3}"/>
              </a:ext>
            </a:extLst>
          </p:cNvPr>
          <p:cNvSpPr txBox="1"/>
          <p:nvPr/>
        </p:nvSpPr>
        <p:spPr>
          <a:xfrm>
            <a:off x="541360" y="3765835"/>
            <a:ext cx="6864824" cy="461665"/>
          </a:xfrm>
          <a:prstGeom prst="rect">
            <a:avLst/>
          </a:prstGeom>
          <a:noFill/>
        </p:spPr>
        <p:txBody>
          <a:bodyPr wrap="square" rtlCol="0">
            <a:spAutoFit/>
          </a:bodyPr>
          <a:lstStyle/>
          <a:p>
            <a:r>
              <a:rPr lang="en-GB" sz="2400" b="1" dirty="0"/>
              <a:t>Student: Maria Chelak ID:  24 14 465</a:t>
            </a:r>
          </a:p>
        </p:txBody>
      </p:sp>
      <p:sp>
        <p:nvSpPr>
          <p:cNvPr id="3" name="TextBox 2">
            <a:extLst>
              <a:ext uri="{FF2B5EF4-FFF2-40B4-BE49-F238E27FC236}">
                <a16:creationId xmlns:a16="http://schemas.microsoft.com/office/drawing/2014/main" id="{7E022959-4555-AB2E-A023-16528E874873}"/>
              </a:ext>
            </a:extLst>
          </p:cNvPr>
          <p:cNvSpPr txBox="1"/>
          <p:nvPr/>
        </p:nvSpPr>
        <p:spPr>
          <a:xfrm>
            <a:off x="541360" y="3102212"/>
            <a:ext cx="6864824" cy="461665"/>
          </a:xfrm>
          <a:prstGeom prst="rect">
            <a:avLst/>
          </a:prstGeom>
          <a:noFill/>
        </p:spPr>
        <p:txBody>
          <a:bodyPr wrap="square" rtlCol="0">
            <a:spAutoFit/>
          </a:bodyPr>
          <a:lstStyle/>
          <a:p>
            <a:r>
              <a:rPr lang="en-GB" sz="2400" b="1" dirty="0"/>
              <a:t>Student: Maryna </a:t>
            </a:r>
            <a:r>
              <a:rPr lang="en-GB" sz="2400" b="1" dirty="0" err="1"/>
              <a:t>Zhzhonykh</a:t>
            </a:r>
            <a:r>
              <a:rPr lang="en-GB" sz="2400" b="1" dirty="0"/>
              <a:t> ID: 2411439 </a:t>
            </a:r>
          </a:p>
        </p:txBody>
      </p:sp>
    </p:spTree>
    <p:extLst>
      <p:ext uri="{BB962C8B-B14F-4D97-AF65-F5344CB8AC3E}">
        <p14:creationId xmlns:p14="http://schemas.microsoft.com/office/powerpoint/2010/main" val="2187372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decel="10000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decel="10000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10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14" dur="1000" fill="hold"/>
                                        <p:tgtEl>
                                          <p:spTgt spid="6">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 calcmode="lin" valueType="num">
                                      <p:cBhvr additive="base">
                                        <p:cTn id="17" dur="10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8">
                                            <p:txEl>
                                              <p:pRg st="0" end="0"/>
                                            </p:txEl>
                                          </p:spTgt>
                                        </p:tgtEl>
                                        <p:attrNameLst>
                                          <p:attrName>ppt_y</p:attrName>
                                        </p:attrNameLst>
                                      </p:cBhvr>
                                      <p:tavLst>
                                        <p:tav tm="0">
                                          <p:val>
                                            <p:strVal val="#ppt_y"/>
                                          </p:val>
                                        </p:tav>
                                        <p:tav tm="100000">
                                          <p:val>
                                            <p:strVal val="#ppt_y"/>
                                          </p:val>
                                        </p:tav>
                                      </p:tavLst>
                                    </p:anim>
                                  </p:childTnLst>
                                </p:cTn>
                              </p:par>
                              <p:par>
                                <p:cTn id="19" presetID="2" presetClass="entr" presetSubtype="2" decel="100000" fill="hold" grpId="0" nodeType="with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 calcmode="lin" valueType="num">
                                      <p:cBhvr additive="base">
                                        <p:cTn id="21" dur="1000"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22" dur="1000" fill="hold"/>
                                        <p:tgtEl>
                                          <p:spTgt spid="9">
                                            <p:txEl>
                                              <p:pRg st="0" end="0"/>
                                            </p:txEl>
                                          </p:spTgt>
                                        </p:tgtEl>
                                        <p:attrNameLst>
                                          <p:attrName>ppt_y</p:attrName>
                                        </p:attrNameLst>
                                      </p:cBhvr>
                                      <p:tavLst>
                                        <p:tav tm="0">
                                          <p:val>
                                            <p:strVal val="#ppt_y"/>
                                          </p:val>
                                        </p:tav>
                                        <p:tav tm="100000">
                                          <p:val>
                                            <p:strVal val="#ppt_y"/>
                                          </p:val>
                                        </p:tav>
                                      </p:tavLst>
                                    </p:anim>
                                  </p:childTnLst>
                                </p:cTn>
                              </p:par>
                              <p:par>
                                <p:cTn id="23" presetID="2" presetClass="entr" presetSubtype="8" decel="100000" fill="hold" grpId="0" nodeType="withEffect">
                                  <p:stCondLst>
                                    <p:cond delay="0"/>
                                  </p:stCondLst>
                                  <p:childTnLst>
                                    <p:set>
                                      <p:cBhvr>
                                        <p:cTn id="24" dur="1" fill="hold">
                                          <p:stCondLst>
                                            <p:cond delay="0"/>
                                          </p:stCondLst>
                                        </p:cTn>
                                        <p:tgtEl>
                                          <p:spTgt spid="12">
                                            <p:txEl>
                                              <p:pRg st="0" end="0"/>
                                            </p:txEl>
                                          </p:spTgt>
                                        </p:tgtEl>
                                        <p:attrNameLst>
                                          <p:attrName>style.visibility</p:attrName>
                                        </p:attrNameLst>
                                      </p:cBhvr>
                                      <p:to>
                                        <p:strVal val="visible"/>
                                      </p:to>
                                    </p:set>
                                    <p:anim calcmode="lin" valueType="num">
                                      <p:cBhvr additive="base">
                                        <p:cTn id="25" dur="1000" fill="hold"/>
                                        <p:tgtEl>
                                          <p:spTgt spid="12">
                                            <p:txEl>
                                              <p:pRg st="0" end="0"/>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2">
                                            <p:txEl>
                                              <p:pRg st="0" end="0"/>
                                            </p:txEl>
                                          </p:spTgt>
                                        </p:tgtEl>
                                        <p:attrNameLst>
                                          <p:attrName>ppt_y</p:attrName>
                                        </p:attrNameLst>
                                      </p:cBhvr>
                                      <p:tavLst>
                                        <p:tav tm="0">
                                          <p:val>
                                            <p:strVal val="#ppt_y"/>
                                          </p:val>
                                        </p:tav>
                                        <p:tav tm="100000">
                                          <p:val>
                                            <p:strVal val="#ppt_y"/>
                                          </p:val>
                                        </p:tav>
                                      </p:tavLst>
                                    </p:anim>
                                  </p:childTnLst>
                                </p:cTn>
                              </p:par>
                              <p:par>
                                <p:cTn id="27" presetID="2" presetClass="entr" presetSubtype="8" decel="100000" fill="hold" grpId="0" nodeType="with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10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30" dur="1000" fill="hold"/>
                                        <p:tgtEl>
                                          <p:spTgt spid="2">
                                            <p:txEl>
                                              <p:pRg st="0" end="0"/>
                                            </p:txEl>
                                          </p:spTgt>
                                        </p:tgtEl>
                                        <p:attrNameLst>
                                          <p:attrName>ppt_y</p:attrName>
                                        </p:attrNameLst>
                                      </p:cBhvr>
                                      <p:tavLst>
                                        <p:tav tm="0">
                                          <p:val>
                                            <p:strVal val="#ppt_y"/>
                                          </p:val>
                                        </p:tav>
                                        <p:tav tm="100000">
                                          <p:val>
                                            <p:strVal val="#ppt_y"/>
                                          </p:val>
                                        </p:tav>
                                      </p:tavLst>
                                    </p:anim>
                                  </p:childTnLst>
                                </p:cTn>
                              </p:par>
                              <p:par>
                                <p:cTn id="31" presetID="2" presetClass="entr" presetSubtype="2" decel="100000" fill="hold" grpId="0" nodeType="with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 calcmode="lin" valueType="num">
                                      <p:cBhvr additive="base">
                                        <p:cTn id="33" dur="1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3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allAtOnce"/>
      <p:bldP spid="6" grpId="0" build="allAtOnce"/>
      <p:bldP spid="8" grpId="0" build="allAtOnce"/>
      <p:bldP spid="9" grpId="0" build="allAtOnce"/>
      <p:bldP spid="12" grpId="0" build="allAtOnce"/>
      <p:bldP spid="2" grpId="0" build="allAtOnce"/>
      <p:bldP spid="3"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B75A7-D132-62B9-2E74-B3EF3DBEC503}"/>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88509B51-1D56-6C04-9161-CA872413B63A}"/>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352167D-7858-FBA3-7947-9C6E17270587}"/>
              </a:ext>
            </a:extLst>
          </p:cNvPr>
          <p:cNvSpPr txBox="1"/>
          <p:nvPr/>
        </p:nvSpPr>
        <p:spPr>
          <a:xfrm>
            <a:off x="4836856" y="92351"/>
            <a:ext cx="2164325" cy="523220"/>
          </a:xfrm>
          <a:prstGeom prst="rect">
            <a:avLst/>
          </a:prstGeom>
          <a:noFill/>
        </p:spPr>
        <p:txBody>
          <a:bodyPr wrap="square" rtlCol="0">
            <a:spAutoFit/>
          </a:bodyPr>
          <a:lstStyle/>
          <a:p>
            <a:r>
              <a:rPr lang="en-GB" sz="2800" b="1" dirty="0"/>
              <a:t>CONTENT</a:t>
            </a:r>
          </a:p>
        </p:txBody>
      </p:sp>
      <p:sp>
        <p:nvSpPr>
          <p:cNvPr id="3" name="TextBox 2">
            <a:extLst>
              <a:ext uri="{FF2B5EF4-FFF2-40B4-BE49-F238E27FC236}">
                <a16:creationId xmlns:a16="http://schemas.microsoft.com/office/drawing/2014/main" id="{16982944-972F-03E6-EB89-201DC21C2651}"/>
              </a:ext>
            </a:extLst>
          </p:cNvPr>
          <p:cNvSpPr txBox="1"/>
          <p:nvPr/>
        </p:nvSpPr>
        <p:spPr>
          <a:xfrm>
            <a:off x="530942" y="615571"/>
            <a:ext cx="10397613" cy="5434052"/>
          </a:xfrm>
          <a:prstGeom prst="rect">
            <a:avLst/>
          </a:prstGeom>
          <a:noFill/>
        </p:spPr>
        <p:txBody>
          <a:bodyPr wrap="square" rtlCol="0">
            <a:spAutoFit/>
          </a:bodyPr>
          <a:lstStyle/>
          <a:p>
            <a:pPr>
              <a:lnSpc>
                <a:spcPct val="150000"/>
              </a:lnSpc>
            </a:pPr>
            <a:r>
              <a:rPr lang="en-GB" sz="2000" b="1" dirty="0"/>
              <a:t>INTRODUCTION</a:t>
            </a:r>
          </a:p>
          <a:p>
            <a:pPr>
              <a:lnSpc>
                <a:spcPct val="150000"/>
              </a:lnSpc>
            </a:pPr>
            <a:r>
              <a:rPr lang="en-GB" sz="2000" b="1" dirty="0"/>
              <a:t>OVERVIEW OF PEDAL &amp; POST</a:t>
            </a:r>
          </a:p>
          <a:p>
            <a:pPr>
              <a:lnSpc>
                <a:spcPct val="150000"/>
              </a:lnSpc>
            </a:pPr>
            <a:r>
              <a:rPr lang="en-GB" sz="2000" b="1" dirty="0"/>
              <a:t>OPERATIONAL PROBLEM OF PEDAL &amp; POST</a:t>
            </a:r>
          </a:p>
          <a:p>
            <a:pPr>
              <a:lnSpc>
                <a:spcPct val="150000"/>
              </a:lnSpc>
            </a:pPr>
            <a:r>
              <a:rPr lang="en-GB" sz="2000" b="1" dirty="0"/>
              <a:t>THE SIX CLASSIC TYPES OF INFORMATION SYSTEMS</a:t>
            </a:r>
          </a:p>
          <a:p>
            <a:pPr>
              <a:lnSpc>
                <a:spcPct val="150000"/>
              </a:lnSpc>
            </a:pPr>
            <a:r>
              <a:rPr lang="en-GB" sz="2000" b="1" dirty="0"/>
              <a:t>COMPARISON OF FOUR KEY INFORMATION SYSTEMS</a:t>
            </a:r>
          </a:p>
          <a:p>
            <a:pPr>
              <a:lnSpc>
                <a:spcPct val="150000"/>
              </a:lnSpc>
            </a:pPr>
            <a:r>
              <a:rPr lang="en-GB" sz="2000" b="1" dirty="0"/>
              <a:t>GDPR VS AI – BALANCING LAW, TECHNOLOGY &amp; ETHICS</a:t>
            </a:r>
          </a:p>
          <a:p>
            <a:pPr>
              <a:lnSpc>
                <a:spcPct val="150000"/>
              </a:lnSpc>
            </a:pPr>
            <a:r>
              <a:rPr lang="en-GB" sz="2000" b="1" dirty="0"/>
              <a:t>REAL-WORLD CASES 1:</a:t>
            </a:r>
            <a:r>
              <a:rPr lang="uk-UA" sz="2000" b="1" dirty="0"/>
              <a:t> </a:t>
            </a:r>
            <a:r>
              <a:rPr lang="en-GB" sz="2000" b="1" dirty="0"/>
              <a:t>DELIVEROO </a:t>
            </a:r>
          </a:p>
          <a:p>
            <a:r>
              <a:rPr lang="en-GB" sz="2000" b="1" dirty="0"/>
              <a:t>REAL-WORLD CASES 2: DPD UK</a:t>
            </a:r>
          </a:p>
          <a:p>
            <a:pPr>
              <a:lnSpc>
                <a:spcPct val="150000"/>
              </a:lnSpc>
            </a:pPr>
            <a:r>
              <a:rPr lang="en-GB" sz="2000" b="1" dirty="0"/>
              <a:t>REAL-WORLD CASES 3: BROMPTON BIKE HIRE</a:t>
            </a:r>
          </a:p>
          <a:p>
            <a:pPr>
              <a:lnSpc>
                <a:spcPct val="150000"/>
              </a:lnSpc>
            </a:pPr>
            <a:r>
              <a:rPr lang="en-GB" sz="2000" b="1" dirty="0"/>
              <a:t>RECOMMENDATION</a:t>
            </a:r>
          </a:p>
          <a:p>
            <a:pPr>
              <a:lnSpc>
                <a:spcPct val="150000"/>
              </a:lnSpc>
            </a:pPr>
            <a:r>
              <a:rPr lang="en-GB" sz="2000" b="1" dirty="0"/>
              <a:t>CONCLUSION</a:t>
            </a:r>
          </a:p>
          <a:p>
            <a:pPr>
              <a:lnSpc>
                <a:spcPct val="150000"/>
              </a:lnSpc>
            </a:pPr>
            <a:r>
              <a:rPr lang="en-GB" sz="2000" b="1" dirty="0"/>
              <a:t>REFERENCES</a:t>
            </a:r>
          </a:p>
        </p:txBody>
      </p:sp>
    </p:spTree>
    <p:extLst>
      <p:ext uri="{BB962C8B-B14F-4D97-AF65-F5344CB8AC3E}">
        <p14:creationId xmlns:p14="http://schemas.microsoft.com/office/powerpoint/2010/main" val="3447269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126FA-0EFF-B645-AC95-B69C22C329EC}"/>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79D74FCA-B045-03E3-5F49-1676AC745B79}"/>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0DC6CDD-8900-066A-4519-8E1718E2212A}"/>
              </a:ext>
            </a:extLst>
          </p:cNvPr>
          <p:cNvSpPr txBox="1"/>
          <p:nvPr/>
        </p:nvSpPr>
        <p:spPr>
          <a:xfrm>
            <a:off x="4357884" y="120367"/>
            <a:ext cx="3817425" cy="523220"/>
          </a:xfrm>
          <a:prstGeom prst="rect">
            <a:avLst/>
          </a:prstGeom>
          <a:noFill/>
        </p:spPr>
        <p:txBody>
          <a:bodyPr wrap="square" rtlCol="0">
            <a:spAutoFit/>
          </a:bodyPr>
          <a:lstStyle/>
          <a:p>
            <a:r>
              <a:rPr lang="en-GB" sz="2800" b="1" dirty="0"/>
              <a:t>INTRODUCTION</a:t>
            </a:r>
          </a:p>
        </p:txBody>
      </p:sp>
      <p:sp>
        <p:nvSpPr>
          <p:cNvPr id="3" name="TextBox 2">
            <a:extLst>
              <a:ext uri="{FF2B5EF4-FFF2-40B4-BE49-F238E27FC236}">
                <a16:creationId xmlns:a16="http://schemas.microsoft.com/office/drawing/2014/main" id="{3A6A6791-F689-F256-C550-BFB84C322067}"/>
              </a:ext>
            </a:extLst>
          </p:cNvPr>
          <p:cNvSpPr txBox="1"/>
          <p:nvPr/>
        </p:nvSpPr>
        <p:spPr>
          <a:xfrm>
            <a:off x="341194" y="807216"/>
            <a:ext cx="10867580" cy="1200329"/>
          </a:xfrm>
          <a:prstGeom prst="rect">
            <a:avLst/>
          </a:prstGeom>
          <a:noFill/>
        </p:spPr>
        <p:txBody>
          <a:bodyPr wrap="square" rtlCol="0">
            <a:spAutoFit/>
          </a:bodyPr>
          <a:lstStyle/>
          <a:p>
            <a:r>
              <a:rPr lang="en-GB" sz="2400" b="1" dirty="0"/>
              <a:t>This presentation examines how effective Information Systems can support organisational growth and operational efficiency at Pedal &amp; Post, a small but expanding eco-logistics company (Laudon and Laudon, 2022).</a:t>
            </a:r>
          </a:p>
        </p:txBody>
      </p:sp>
      <p:sp>
        <p:nvSpPr>
          <p:cNvPr id="4" name="TextBox 3">
            <a:extLst>
              <a:ext uri="{FF2B5EF4-FFF2-40B4-BE49-F238E27FC236}">
                <a16:creationId xmlns:a16="http://schemas.microsoft.com/office/drawing/2014/main" id="{B1206D21-7A31-5C45-4FE3-22A6C06B175D}"/>
              </a:ext>
            </a:extLst>
          </p:cNvPr>
          <p:cNvSpPr txBox="1"/>
          <p:nvPr/>
        </p:nvSpPr>
        <p:spPr>
          <a:xfrm>
            <a:off x="391236" y="2376317"/>
            <a:ext cx="11409528" cy="1569660"/>
          </a:xfrm>
          <a:prstGeom prst="rect">
            <a:avLst/>
          </a:prstGeom>
          <a:noFill/>
        </p:spPr>
        <p:txBody>
          <a:bodyPr wrap="square" rtlCol="0">
            <a:spAutoFit/>
          </a:bodyPr>
          <a:lstStyle/>
          <a:p>
            <a:r>
              <a:rPr lang="en-GB" sz="2400" b="1" dirty="0"/>
              <a:t>This presentation identifies the current operational problems facing the company. The work presents the three main information systems (DSS, TPS and CRM)  and examines the role and relevance of each of them </a:t>
            </a:r>
            <a:r>
              <a:rPr lang="nl-NL" sz="2400" b="1" dirty="0"/>
              <a:t>(Hoofnagle, Van Der Sloot and Borgesius, 2019; European Commission, 2021).</a:t>
            </a:r>
            <a:endParaRPr lang="en-GB" sz="2400" b="1" dirty="0"/>
          </a:p>
        </p:txBody>
      </p:sp>
      <p:sp>
        <p:nvSpPr>
          <p:cNvPr id="6" name="TextBox 5">
            <a:extLst>
              <a:ext uri="{FF2B5EF4-FFF2-40B4-BE49-F238E27FC236}">
                <a16:creationId xmlns:a16="http://schemas.microsoft.com/office/drawing/2014/main" id="{4B22F606-B0F4-647F-CF55-D480BB416C86}"/>
              </a:ext>
            </a:extLst>
          </p:cNvPr>
          <p:cNvSpPr txBox="1"/>
          <p:nvPr/>
        </p:nvSpPr>
        <p:spPr>
          <a:xfrm>
            <a:off x="409434" y="4076005"/>
            <a:ext cx="11782566" cy="2677656"/>
          </a:xfrm>
          <a:prstGeom prst="rect">
            <a:avLst/>
          </a:prstGeom>
          <a:noFill/>
        </p:spPr>
        <p:txBody>
          <a:bodyPr wrap="square" rtlCol="0">
            <a:spAutoFit/>
          </a:bodyPr>
          <a:lstStyle/>
          <a:p>
            <a:r>
              <a:rPr lang="en-GB" sz="2400" b="1" dirty="0"/>
              <a:t>Ethical issues are discussed, including GDPR compliance and AI-powered decision-making. </a:t>
            </a:r>
            <a:br>
              <a:rPr lang="en-GB" sz="2400" b="1" dirty="0"/>
            </a:br>
            <a:r>
              <a:rPr lang="en-GB" sz="2400" b="1" dirty="0"/>
              <a:t>Relevant real-world case studies are being considered.</a:t>
            </a:r>
            <a:br>
              <a:rPr lang="en-GB" sz="2400" b="1" dirty="0"/>
            </a:br>
            <a:r>
              <a:rPr lang="en-GB" sz="2400" b="1" dirty="0"/>
              <a:t>The presentation concludes with clear practical recommendations tailored to the specific needs and growth phase of Pedal &amp; Post (CMA, 2022; CILT, 2022; UKRI, 2022).</a:t>
            </a:r>
          </a:p>
          <a:p>
            <a:endParaRPr lang="en-GB" sz="2400" b="1" dirty="0"/>
          </a:p>
        </p:txBody>
      </p:sp>
    </p:spTree>
    <p:extLst>
      <p:ext uri="{BB962C8B-B14F-4D97-AF65-F5344CB8AC3E}">
        <p14:creationId xmlns:p14="http://schemas.microsoft.com/office/powerpoint/2010/main" val="33466523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decel="100000" fill="hold" grpId="0" nodeType="click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100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100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12" dur="1000" fill="hold"/>
                                        <p:tgtEl>
                                          <p:spTgt spid="4">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100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10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16" dur="10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build="allAtOnce"/>
      <p:bldP spid="6" grpId="0"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F6101-CAE3-FBCB-A9AC-341B7F675A4A}"/>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103AE9E6-33CE-3261-D094-27E65BA4738E}"/>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9F0899A-7379-3133-A7E9-F5FF8C303B9C}"/>
              </a:ext>
            </a:extLst>
          </p:cNvPr>
          <p:cNvSpPr txBox="1"/>
          <p:nvPr/>
        </p:nvSpPr>
        <p:spPr>
          <a:xfrm>
            <a:off x="3439236" y="202976"/>
            <a:ext cx="6471680" cy="523220"/>
          </a:xfrm>
          <a:prstGeom prst="rect">
            <a:avLst/>
          </a:prstGeom>
          <a:noFill/>
        </p:spPr>
        <p:txBody>
          <a:bodyPr wrap="square" rtlCol="0">
            <a:spAutoFit/>
          </a:bodyPr>
          <a:lstStyle/>
          <a:p>
            <a:r>
              <a:rPr lang="en-GB" sz="2800" b="1" dirty="0"/>
              <a:t>OVERVIEW OF PEDAL &amp; POST</a:t>
            </a:r>
            <a:endParaRPr lang="en-GB" sz="2800" dirty="0"/>
          </a:p>
        </p:txBody>
      </p:sp>
      <p:sp>
        <p:nvSpPr>
          <p:cNvPr id="3" name="TextBox 2">
            <a:extLst>
              <a:ext uri="{FF2B5EF4-FFF2-40B4-BE49-F238E27FC236}">
                <a16:creationId xmlns:a16="http://schemas.microsoft.com/office/drawing/2014/main" id="{B51619C5-C23C-8503-7001-123E360F5E55}"/>
              </a:ext>
            </a:extLst>
          </p:cNvPr>
          <p:cNvSpPr txBox="1"/>
          <p:nvPr/>
        </p:nvSpPr>
        <p:spPr>
          <a:xfrm>
            <a:off x="696036" y="990727"/>
            <a:ext cx="10522424" cy="4832092"/>
          </a:xfrm>
          <a:prstGeom prst="rect">
            <a:avLst/>
          </a:prstGeom>
          <a:noFill/>
        </p:spPr>
        <p:txBody>
          <a:bodyPr wrap="square" rtlCol="0">
            <a:spAutoFit/>
          </a:bodyPr>
          <a:lstStyle/>
          <a:p>
            <a:r>
              <a:rPr lang="en-GB" sz="2800" dirty="0"/>
              <a:t>Pedal &amp; Post is a courier service based in </a:t>
            </a:r>
            <a:r>
              <a:rPr lang="en-GB" sz="2800" dirty="0" err="1"/>
              <a:t>Oxword</a:t>
            </a:r>
            <a:r>
              <a:rPr lang="en-GB" sz="2800" dirty="0"/>
              <a:t>, established in 2019. The company provides same-day and next-day delivery for local retailers, florists, law firms and independent restaurants. Company eco-friendly for the environment.</a:t>
            </a:r>
          </a:p>
          <a:p>
            <a:br>
              <a:rPr lang="en-GB" sz="2800" b="1" dirty="0"/>
            </a:br>
            <a:r>
              <a:rPr lang="en-GB" sz="2800" b="1" dirty="0"/>
              <a:t>Objections:</a:t>
            </a:r>
            <a:br>
              <a:rPr lang="en-GB" sz="2800" b="1" dirty="0"/>
            </a:br>
            <a:r>
              <a:rPr lang="en-GB" sz="2800" dirty="0"/>
              <a:t>2023 marked the beginning of accelerated growth for Pedal &amp; Post. Client orders have tripled, and the company now handles over 500 deliveries per week. However, their operational systems have not kept pace.</a:t>
            </a:r>
          </a:p>
          <a:p>
            <a:endParaRPr lang="en-GB" sz="2800" dirty="0"/>
          </a:p>
        </p:txBody>
      </p:sp>
    </p:spTree>
    <p:extLst>
      <p:ext uri="{BB962C8B-B14F-4D97-AF65-F5344CB8AC3E}">
        <p14:creationId xmlns:p14="http://schemas.microsoft.com/office/powerpoint/2010/main" val="1545890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8954F-5A16-6BDC-46EB-74805A1D1183}"/>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8CBA4E3A-1447-69BA-59AD-79984152974E}"/>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3F643195-191D-D264-3113-3CF7B9DA0494}"/>
              </a:ext>
            </a:extLst>
          </p:cNvPr>
          <p:cNvSpPr txBox="1"/>
          <p:nvPr/>
        </p:nvSpPr>
        <p:spPr>
          <a:xfrm>
            <a:off x="2125764" y="0"/>
            <a:ext cx="8714301" cy="523220"/>
          </a:xfrm>
          <a:prstGeom prst="rect">
            <a:avLst/>
          </a:prstGeom>
          <a:noFill/>
        </p:spPr>
        <p:txBody>
          <a:bodyPr wrap="square" rtlCol="0">
            <a:spAutoFit/>
          </a:bodyPr>
          <a:lstStyle/>
          <a:p>
            <a:r>
              <a:rPr lang="en-GB" sz="2800" b="1" dirty="0"/>
              <a:t>OPERATIONAL PROBLEM OF PEDAL &amp; POST</a:t>
            </a:r>
          </a:p>
        </p:txBody>
      </p:sp>
      <p:sp>
        <p:nvSpPr>
          <p:cNvPr id="3" name="TextBox 2">
            <a:extLst>
              <a:ext uri="{FF2B5EF4-FFF2-40B4-BE49-F238E27FC236}">
                <a16:creationId xmlns:a16="http://schemas.microsoft.com/office/drawing/2014/main" id="{C4F9CC50-BEA5-A918-A80F-679FBF216FD4}"/>
              </a:ext>
            </a:extLst>
          </p:cNvPr>
          <p:cNvSpPr txBox="1"/>
          <p:nvPr/>
        </p:nvSpPr>
        <p:spPr>
          <a:xfrm>
            <a:off x="3548415" y="680941"/>
            <a:ext cx="6246055" cy="461665"/>
          </a:xfrm>
          <a:prstGeom prst="rect">
            <a:avLst/>
          </a:prstGeom>
          <a:noFill/>
        </p:spPr>
        <p:txBody>
          <a:bodyPr wrap="square" rtlCol="0">
            <a:spAutoFit/>
          </a:bodyPr>
          <a:lstStyle/>
          <a:p>
            <a:r>
              <a:rPr lang="en-GB" sz="2400" b="1" dirty="0"/>
              <a:t>The Challenge: Before Modernisation</a:t>
            </a:r>
          </a:p>
        </p:txBody>
      </p:sp>
      <p:sp>
        <p:nvSpPr>
          <p:cNvPr id="4" name="TextBox 3">
            <a:extLst>
              <a:ext uri="{FF2B5EF4-FFF2-40B4-BE49-F238E27FC236}">
                <a16:creationId xmlns:a16="http://schemas.microsoft.com/office/drawing/2014/main" id="{F38738CD-9768-D05C-1F54-790BE2547C72}"/>
              </a:ext>
            </a:extLst>
          </p:cNvPr>
          <p:cNvSpPr txBox="1"/>
          <p:nvPr/>
        </p:nvSpPr>
        <p:spPr>
          <a:xfrm>
            <a:off x="195414" y="1231106"/>
            <a:ext cx="11801171" cy="5016758"/>
          </a:xfrm>
          <a:prstGeom prst="rect">
            <a:avLst/>
          </a:prstGeom>
          <a:noFill/>
        </p:spPr>
        <p:txBody>
          <a:bodyPr wrap="square" rtlCol="0">
            <a:spAutoFit/>
          </a:bodyPr>
          <a:lstStyle/>
          <a:p>
            <a:pPr marL="285750" indent="-285750">
              <a:buFont typeface="Wingdings" panose="05000000000000000000" pitchFamily="2" charset="2"/>
              <a:buChar char="§"/>
            </a:pPr>
            <a:r>
              <a:rPr lang="en-GB" sz="2000" b="1" dirty="0"/>
              <a:t>Manual record keeping and route planning slows down operations and increases the risk of human error (Laudon and Laudon, 2022</a:t>
            </a:r>
            <a:r>
              <a:rPr lang="en-GB" sz="2000" dirty="0"/>
              <a:t>)</a:t>
            </a:r>
            <a:r>
              <a:rPr lang="en-GB" sz="2000" b="1" dirty="0"/>
              <a:t>.</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In real time, managers are deprived of the opportunity to monitor the geolocation of employees, monitor the load or respond to incidents during deliveries.</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 Lacking automated tracking notifications, customers are left guessing delivery times, which harms satisfaction and repeat business.</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The financial department, operational logistics and customer service function in isolation from each other.</a:t>
            </a:r>
            <a:r>
              <a:rPr lang="uk-UA" sz="2000" b="1" dirty="0"/>
              <a:t> </a:t>
            </a:r>
            <a:r>
              <a:rPr lang="en-GB" sz="2000" b="1" dirty="0"/>
              <a:t>The lack of data exchange between them slows down the formation of reports </a:t>
            </a:r>
            <a:r>
              <a:rPr lang="uk-UA" sz="2000" b="1" dirty="0"/>
              <a:t>    </a:t>
            </a:r>
            <a:r>
              <a:rPr lang="en-GB" sz="2000" b="1" dirty="0"/>
              <a:t>and reduces their reliability (Turban, Sharda and Delen, 2021).</a:t>
            </a:r>
          </a:p>
          <a:p>
            <a:pPr marL="285750" indent="-285750">
              <a:buFont typeface="Wingdings" panose="05000000000000000000" pitchFamily="2" charset="2"/>
              <a:buChar char="§"/>
            </a:pPr>
            <a:endParaRPr lang="uk-UA" sz="2000" b="1" dirty="0"/>
          </a:p>
          <a:p>
            <a:pPr marL="285750" indent="-285750">
              <a:buFont typeface="Wingdings" panose="05000000000000000000" pitchFamily="2" charset="2"/>
              <a:buChar char="§"/>
            </a:pPr>
            <a:r>
              <a:rPr lang="en-GB" sz="2000" b="1" dirty="0"/>
              <a:t>The lack of analytical capacities does not allow predicting changes in demand, increasing the efficiency of routes or objectively assessing the profitability of various directions.</a:t>
            </a:r>
            <a:br>
              <a:rPr lang="en-GB" sz="2000" b="1" dirty="0"/>
            </a:br>
            <a:endParaRPr lang="en-GB" sz="2000" b="1" dirty="0"/>
          </a:p>
        </p:txBody>
      </p:sp>
    </p:spTree>
    <p:extLst>
      <p:ext uri="{BB962C8B-B14F-4D97-AF65-F5344CB8AC3E}">
        <p14:creationId xmlns:p14="http://schemas.microsoft.com/office/powerpoint/2010/main" val="2140100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4">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additive="base">
                                        <p:cTn id="1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4">
                                            <p:txEl>
                                              <p:pRg st="2" end="2"/>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4">
                                            <p:txEl>
                                              <p:pRg st="4" end="4"/>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 calcmode="lin" valueType="num">
                                      <p:cBhvr additive="base">
                                        <p:cTn id="2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4">
                                            <p:txEl>
                                              <p:pRg st="6" end="6"/>
                                            </p:txEl>
                                          </p:spTgt>
                                        </p:tgtEl>
                                        <p:attrNameLst>
                                          <p:attrName>ppt_y</p:attrName>
                                        </p:attrNameLst>
                                      </p:cBhvr>
                                      <p:tavLst>
                                        <p:tav tm="0">
                                          <p:val>
                                            <p:strVal val="0-#ppt_h/2"/>
                                          </p:val>
                                        </p:tav>
                                        <p:tav tm="100000">
                                          <p:val>
                                            <p:strVal val="#ppt_y"/>
                                          </p:val>
                                        </p:tav>
                                      </p:tavLst>
                                    </p:anim>
                                  </p:childTnLst>
                                </p:cTn>
                              </p:par>
                            </p:childTnLst>
                          </p:cTn>
                        </p:par>
                        <p:par>
                          <p:cTn id="24" fill="hold">
                            <p:stCondLst>
                              <p:cond delay="4000"/>
                            </p:stCondLst>
                            <p:childTnLst>
                              <p:par>
                                <p:cTn id="25" presetID="2" presetClass="entr" presetSubtype="1" decel="100000" fill="hold" grpId="0" nodeType="after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 calcmode="lin" valueType="num">
                                      <p:cBhvr additive="base">
                                        <p:cTn id="2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8" dur="1000" fill="hold"/>
                                        <p:tgtEl>
                                          <p:spTgt spid="4">
                                            <p:txEl>
                                              <p:pRg st="8" end="8"/>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961DD-4AE9-D77E-FB87-3FE4C8395DC0}"/>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CB63E91C-CC39-604A-B0D5-3C86B344D8C8}"/>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88167E7-7908-4BEE-F07F-F763A3A0D431}"/>
              </a:ext>
            </a:extLst>
          </p:cNvPr>
          <p:cNvSpPr txBox="1"/>
          <p:nvPr/>
        </p:nvSpPr>
        <p:spPr>
          <a:xfrm>
            <a:off x="2524124" y="122709"/>
            <a:ext cx="8079965" cy="461665"/>
          </a:xfrm>
          <a:prstGeom prst="rect">
            <a:avLst/>
          </a:prstGeom>
          <a:noFill/>
        </p:spPr>
        <p:txBody>
          <a:bodyPr wrap="square" rtlCol="0">
            <a:spAutoFit/>
          </a:bodyPr>
          <a:lstStyle/>
          <a:p>
            <a:r>
              <a:rPr lang="en-GB" sz="2400" b="1" dirty="0"/>
              <a:t>THE SIX CLASSIC TYPES OF INFORMATION SYSTEMS</a:t>
            </a:r>
          </a:p>
        </p:txBody>
      </p:sp>
      <p:sp>
        <p:nvSpPr>
          <p:cNvPr id="6" name="TextBox 5">
            <a:extLst>
              <a:ext uri="{FF2B5EF4-FFF2-40B4-BE49-F238E27FC236}">
                <a16:creationId xmlns:a16="http://schemas.microsoft.com/office/drawing/2014/main" id="{B1CAF90A-1EEC-A01A-7EA0-11BE79EE5776}"/>
              </a:ext>
            </a:extLst>
          </p:cNvPr>
          <p:cNvSpPr txBox="1"/>
          <p:nvPr/>
        </p:nvSpPr>
        <p:spPr>
          <a:xfrm>
            <a:off x="6315204" y="731483"/>
            <a:ext cx="7287064" cy="1661993"/>
          </a:xfrm>
          <a:prstGeom prst="rect">
            <a:avLst/>
          </a:prstGeom>
          <a:noFill/>
        </p:spPr>
        <p:txBody>
          <a:bodyPr wrap="square" rtlCol="0">
            <a:spAutoFit/>
          </a:bodyPr>
          <a:lstStyle/>
          <a:p>
            <a:r>
              <a:rPr lang="en-GB" sz="2000" b="1" dirty="0"/>
              <a:t>Executive Support Systems (ESS)</a:t>
            </a:r>
            <a:br>
              <a:rPr lang="en-GB" dirty="0"/>
            </a:br>
            <a:r>
              <a:rPr lang="en-GB" dirty="0"/>
              <a:t>• Provide high‑level strategic information.</a:t>
            </a:r>
            <a:br>
              <a:rPr lang="en-GB" dirty="0"/>
            </a:br>
            <a:r>
              <a:rPr lang="en-GB" dirty="0"/>
              <a:t>• Used by executives.</a:t>
            </a:r>
            <a:br>
              <a:rPr lang="en-GB" dirty="0"/>
            </a:br>
            <a:r>
              <a:rPr lang="en-GB" dirty="0"/>
              <a:t>•Sources: Dashboards, competitor review.</a:t>
            </a:r>
            <a:br>
              <a:rPr lang="en-GB" sz="1000" dirty="0"/>
            </a:br>
            <a:r>
              <a:rPr lang="en-GB" dirty="0"/>
              <a:t>Outcome: Promoting forward planning.</a:t>
            </a:r>
            <a:endParaRPr lang="en-GB" sz="1000" dirty="0"/>
          </a:p>
          <a:p>
            <a:endParaRPr lang="en-GB" sz="1000" dirty="0"/>
          </a:p>
        </p:txBody>
      </p:sp>
      <p:sp>
        <p:nvSpPr>
          <p:cNvPr id="2" name="TextBox 1">
            <a:extLst>
              <a:ext uri="{FF2B5EF4-FFF2-40B4-BE49-F238E27FC236}">
                <a16:creationId xmlns:a16="http://schemas.microsoft.com/office/drawing/2014/main" id="{A8013487-292E-A5C9-4EF2-92120E291269}"/>
              </a:ext>
            </a:extLst>
          </p:cNvPr>
          <p:cNvSpPr txBox="1"/>
          <p:nvPr/>
        </p:nvSpPr>
        <p:spPr>
          <a:xfrm>
            <a:off x="114365" y="804338"/>
            <a:ext cx="6086474" cy="1785104"/>
          </a:xfrm>
          <a:prstGeom prst="rect">
            <a:avLst/>
          </a:prstGeom>
          <a:noFill/>
        </p:spPr>
        <p:txBody>
          <a:bodyPr wrap="square" rtlCol="0">
            <a:spAutoFit/>
          </a:bodyPr>
          <a:lstStyle/>
          <a:p>
            <a:r>
              <a:rPr lang="en-GB" sz="2000" b="1" dirty="0"/>
              <a:t>Transaction Processing Systems (TPS)</a:t>
            </a:r>
            <a:br>
              <a:rPr lang="en-GB" dirty="0"/>
            </a:br>
            <a:r>
              <a:rPr lang="en-GB" dirty="0"/>
              <a:t>• Handle routine daily transactions.</a:t>
            </a:r>
            <a:br>
              <a:rPr lang="en-GB" dirty="0"/>
            </a:br>
            <a:r>
              <a:rPr lang="en-GB" dirty="0"/>
              <a:t>• Used by operational staff.</a:t>
            </a:r>
            <a:br>
              <a:rPr lang="en-GB" dirty="0"/>
            </a:br>
            <a:r>
              <a:rPr lang="en-GB" dirty="0"/>
              <a:t>• Examples: POS, payroll, order processing.</a:t>
            </a:r>
            <a:br>
              <a:rPr lang="en-GB" dirty="0"/>
            </a:br>
            <a:r>
              <a:rPr lang="en-GB" dirty="0"/>
              <a:t>• Impact: Foundation of all other systems; accuracy is essential.</a:t>
            </a:r>
            <a:endParaRPr lang="en-GB" sz="1400" dirty="0"/>
          </a:p>
        </p:txBody>
      </p:sp>
      <p:sp>
        <p:nvSpPr>
          <p:cNvPr id="7" name="TextBox 6">
            <a:extLst>
              <a:ext uri="{FF2B5EF4-FFF2-40B4-BE49-F238E27FC236}">
                <a16:creationId xmlns:a16="http://schemas.microsoft.com/office/drawing/2014/main" id="{086FC796-F53C-864E-41F2-A5FE5EFB96C5}"/>
              </a:ext>
            </a:extLst>
          </p:cNvPr>
          <p:cNvSpPr txBox="1"/>
          <p:nvPr/>
        </p:nvSpPr>
        <p:spPr>
          <a:xfrm>
            <a:off x="114365" y="2873125"/>
            <a:ext cx="6086475" cy="1723549"/>
          </a:xfrm>
          <a:prstGeom prst="rect">
            <a:avLst/>
          </a:prstGeom>
          <a:noFill/>
        </p:spPr>
        <p:txBody>
          <a:bodyPr wrap="square" rtlCol="0">
            <a:spAutoFit/>
          </a:bodyPr>
          <a:lstStyle/>
          <a:p>
            <a:r>
              <a:rPr lang="en-GB" dirty="0"/>
              <a:t> </a:t>
            </a:r>
            <a:r>
              <a:rPr lang="en-GB" sz="2000" b="1" dirty="0"/>
              <a:t>Management Information Systems (MIS)</a:t>
            </a:r>
            <a:br>
              <a:rPr lang="en-GB" dirty="0"/>
            </a:br>
            <a:r>
              <a:rPr lang="en-GB" b="1" dirty="0"/>
              <a:t>Changes TPS data to grouped reports.</a:t>
            </a:r>
            <a:br>
              <a:rPr lang="en-GB" b="1" dirty="0"/>
            </a:br>
            <a:r>
              <a:rPr lang="en-GB" b="1" dirty="0"/>
              <a:t>Used by middle managers.</a:t>
            </a:r>
            <a:br>
              <a:rPr lang="en-GB" b="1" dirty="0"/>
            </a:br>
            <a:r>
              <a:rPr lang="en-GB" b="1" dirty="0"/>
              <a:t>Examples: weekly sales, inventory reports.</a:t>
            </a:r>
            <a:br>
              <a:rPr lang="en-GB" b="1" dirty="0"/>
            </a:br>
            <a:r>
              <a:rPr lang="en-GB" b="1" dirty="0"/>
              <a:t>Impact: Shows performance and supports control</a:t>
            </a:r>
            <a:br>
              <a:rPr lang="en-GB" dirty="0"/>
            </a:br>
            <a:endParaRPr lang="en-GB" sz="1400" dirty="0"/>
          </a:p>
        </p:txBody>
      </p:sp>
      <p:sp>
        <p:nvSpPr>
          <p:cNvPr id="8" name="TextBox 7">
            <a:extLst>
              <a:ext uri="{FF2B5EF4-FFF2-40B4-BE49-F238E27FC236}">
                <a16:creationId xmlns:a16="http://schemas.microsoft.com/office/drawing/2014/main" id="{FA38B6CF-1223-E143-A5D1-FFF26BB86FBF}"/>
              </a:ext>
            </a:extLst>
          </p:cNvPr>
          <p:cNvSpPr txBox="1"/>
          <p:nvPr/>
        </p:nvSpPr>
        <p:spPr>
          <a:xfrm>
            <a:off x="82234" y="4574075"/>
            <a:ext cx="6150735" cy="2277547"/>
          </a:xfrm>
          <a:prstGeom prst="rect">
            <a:avLst/>
          </a:prstGeom>
          <a:noFill/>
        </p:spPr>
        <p:txBody>
          <a:bodyPr wrap="square" rtlCol="0">
            <a:spAutoFit/>
          </a:bodyPr>
          <a:lstStyle/>
          <a:p>
            <a:r>
              <a:rPr lang="en-GB" sz="2000" b="1" dirty="0"/>
              <a:t>Decision Support Systems (DSS)</a:t>
            </a:r>
            <a:br>
              <a:rPr lang="en-GB" dirty="0"/>
            </a:br>
            <a:r>
              <a:rPr lang="en-GB" dirty="0"/>
              <a:t>• Support complex decision‑making with models and analysis (Turban, Sharda and Delen, 2021).</a:t>
            </a:r>
            <a:br>
              <a:rPr lang="en-GB" dirty="0"/>
            </a:br>
            <a:r>
              <a:rPr lang="en-GB" dirty="0"/>
              <a:t>• The system is intended for analysts and senior management.</a:t>
            </a:r>
            <a:br>
              <a:rPr lang="en-GB" dirty="0"/>
            </a:br>
            <a:r>
              <a:rPr lang="en-GB" dirty="0"/>
              <a:t>• Examples: Used in predictive analytics and pricing.</a:t>
            </a:r>
            <a:br>
              <a:rPr lang="en-GB" dirty="0"/>
            </a:br>
            <a:r>
              <a:rPr lang="en-GB" dirty="0"/>
              <a:t>• Impact: Helps answer “what if?” and reduces guesswork.</a:t>
            </a:r>
            <a:br>
              <a:rPr lang="en-GB" dirty="0"/>
            </a:br>
            <a:endParaRPr lang="en-GB" sz="1400" dirty="0"/>
          </a:p>
        </p:txBody>
      </p:sp>
      <p:sp>
        <p:nvSpPr>
          <p:cNvPr id="9" name="TextBox 8">
            <a:extLst>
              <a:ext uri="{FF2B5EF4-FFF2-40B4-BE49-F238E27FC236}">
                <a16:creationId xmlns:a16="http://schemas.microsoft.com/office/drawing/2014/main" id="{0CB58193-1095-CB11-BF1F-4B9E47D2A4BB}"/>
              </a:ext>
            </a:extLst>
          </p:cNvPr>
          <p:cNvSpPr txBox="1"/>
          <p:nvPr/>
        </p:nvSpPr>
        <p:spPr>
          <a:xfrm>
            <a:off x="6315203" y="2534571"/>
            <a:ext cx="5379147" cy="2062103"/>
          </a:xfrm>
          <a:prstGeom prst="rect">
            <a:avLst/>
          </a:prstGeom>
          <a:noFill/>
        </p:spPr>
        <p:txBody>
          <a:bodyPr wrap="square" rtlCol="0">
            <a:spAutoFit/>
          </a:bodyPr>
          <a:lstStyle/>
          <a:p>
            <a:r>
              <a:rPr lang="en-GB" sz="2000" b="1" dirty="0"/>
              <a:t>Enterprise Resource Planning (ERP)</a:t>
            </a:r>
            <a:br>
              <a:rPr lang="en-GB" dirty="0"/>
            </a:br>
            <a:r>
              <a:rPr lang="en-GB" dirty="0"/>
              <a:t>• Integrates all departments into one system.</a:t>
            </a:r>
            <a:br>
              <a:rPr lang="en-GB" dirty="0"/>
            </a:br>
            <a:r>
              <a:rPr lang="en-GB" dirty="0"/>
              <a:t>• Used across the whole organisation.</a:t>
            </a:r>
            <a:br>
              <a:rPr lang="en-GB" dirty="0"/>
            </a:br>
            <a:r>
              <a:rPr lang="en-GB" dirty="0"/>
              <a:t>• Examples: SAP, Oracle, Dynamics.</a:t>
            </a:r>
            <a:br>
              <a:rPr lang="en-GB" dirty="0"/>
            </a:br>
            <a:r>
              <a:rPr lang="en-GB" dirty="0"/>
              <a:t>• Impact: Removes data silos; creates a single source of truth.</a:t>
            </a:r>
            <a:br>
              <a:rPr lang="en-GB" dirty="0"/>
            </a:br>
            <a:endParaRPr lang="en-GB" dirty="0"/>
          </a:p>
        </p:txBody>
      </p:sp>
      <p:sp>
        <p:nvSpPr>
          <p:cNvPr id="10" name="TextBox 9">
            <a:extLst>
              <a:ext uri="{FF2B5EF4-FFF2-40B4-BE49-F238E27FC236}">
                <a16:creationId xmlns:a16="http://schemas.microsoft.com/office/drawing/2014/main" id="{01097566-2A63-96A6-B1DF-5E333B13B3DD}"/>
              </a:ext>
            </a:extLst>
          </p:cNvPr>
          <p:cNvSpPr txBox="1"/>
          <p:nvPr/>
        </p:nvSpPr>
        <p:spPr>
          <a:xfrm>
            <a:off x="6347332" y="4343673"/>
            <a:ext cx="5186362" cy="2893100"/>
          </a:xfrm>
          <a:prstGeom prst="rect">
            <a:avLst/>
          </a:prstGeom>
          <a:noFill/>
        </p:spPr>
        <p:txBody>
          <a:bodyPr wrap="square" rtlCol="0">
            <a:spAutoFit/>
          </a:bodyPr>
          <a:lstStyle/>
          <a:p>
            <a:r>
              <a:rPr lang="en-GB" sz="2000" b="1" dirty="0"/>
              <a:t>Customer Relationship Management (CRM)</a:t>
            </a:r>
            <a:br>
              <a:rPr lang="en-GB" dirty="0"/>
            </a:br>
            <a:r>
              <a:rPr lang="en-GB" dirty="0"/>
              <a:t>A platform that manages communication with customers and related data. </a:t>
            </a:r>
            <a:br>
              <a:rPr lang="en-GB" dirty="0"/>
            </a:br>
            <a:r>
              <a:rPr lang="en-GB" dirty="0"/>
              <a:t>It is actively used by specialists in sales, marketing and customer service.</a:t>
            </a:r>
            <a:br>
              <a:rPr lang="en-GB" dirty="0"/>
            </a:br>
            <a:r>
              <a:rPr lang="en-GB" dirty="0"/>
              <a:t>For example, such solutions as: Salesforce, HubSpot. Benefit: Helps to more effectively retain existing customers and increase sales.</a:t>
            </a:r>
          </a:p>
          <a:p>
            <a:r>
              <a:rPr lang="en-GB" dirty="0"/>
              <a:t>.</a:t>
            </a:r>
            <a:br>
              <a:rPr lang="en-GB" dirty="0"/>
            </a:br>
            <a:endParaRPr lang="en-GB" dirty="0"/>
          </a:p>
        </p:txBody>
      </p:sp>
    </p:spTree>
    <p:extLst>
      <p:ext uri="{BB962C8B-B14F-4D97-AF65-F5344CB8AC3E}">
        <p14:creationId xmlns:p14="http://schemas.microsoft.com/office/powerpoint/2010/main" val="2677560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7"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7"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7" presetClass="entr" presetSubtype="0"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anim calcmode="lin" valueType="num">
                                      <p:cBhvr>
                                        <p:cTn id="38" dur="1000" fill="hold"/>
                                        <p:tgtEl>
                                          <p:spTgt spid="10"/>
                                        </p:tgtEl>
                                        <p:attrNameLst>
                                          <p:attrName>ppt_x</p:attrName>
                                        </p:attrNameLst>
                                      </p:cBhvr>
                                      <p:tavLst>
                                        <p:tav tm="0">
                                          <p:val>
                                            <p:strVal val="#ppt_x"/>
                                          </p:val>
                                        </p:tav>
                                        <p:tav tm="100000">
                                          <p:val>
                                            <p:strVal val="#ppt_x"/>
                                          </p:val>
                                        </p:tav>
                                      </p:tavLst>
                                    </p:anim>
                                    <p:anim calcmode="lin" valueType="num">
                                      <p:cBhvr>
                                        <p:cTn id="3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1E3FD-7D6E-B0D9-C84A-87F1E208738F}"/>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58C491DC-71EE-48A6-9FA3-E269824A838F}"/>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5FC98453-E12B-9A84-A118-117AF9E1B99F}"/>
              </a:ext>
            </a:extLst>
          </p:cNvPr>
          <p:cNvSpPr txBox="1"/>
          <p:nvPr/>
        </p:nvSpPr>
        <p:spPr>
          <a:xfrm>
            <a:off x="0" y="553998"/>
            <a:ext cx="12192000" cy="646331"/>
          </a:xfrm>
          <a:prstGeom prst="rect">
            <a:avLst/>
          </a:prstGeom>
          <a:noFill/>
        </p:spPr>
        <p:txBody>
          <a:bodyPr wrap="square" rtlCol="0">
            <a:spAutoFit/>
          </a:bodyPr>
          <a:lstStyle/>
          <a:p>
            <a:r>
              <a:rPr lang="en-GB" dirty="0"/>
              <a:t>This slide compares the systems most relevant to Pedal &amp; Post and shows why TPS, CRM, and DSS are the strongest choices for solving the company’s current problems.</a:t>
            </a:r>
          </a:p>
        </p:txBody>
      </p:sp>
      <p:sp>
        <p:nvSpPr>
          <p:cNvPr id="4" name="TextBox 3">
            <a:extLst>
              <a:ext uri="{FF2B5EF4-FFF2-40B4-BE49-F238E27FC236}">
                <a16:creationId xmlns:a16="http://schemas.microsoft.com/office/drawing/2014/main" id="{2300A32B-07AC-94D4-9ECD-328801550374}"/>
              </a:ext>
            </a:extLst>
          </p:cNvPr>
          <p:cNvSpPr txBox="1"/>
          <p:nvPr/>
        </p:nvSpPr>
        <p:spPr>
          <a:xfrm>
            <a:off x="2357472" y="92333"/>
            <a:ext cx="8128632" cy="461665"/>
          </a:xfrm>
          <a:prstGeom prst="rect">
            <a:avLst/>
          </a:prstGeom>
          <a:noFill/>
        </p:spPr>
        <p:txBody>
          <a:bodyPr wrap="square" rtlCol="0">
            <a:spAutoFit/>
          </a:bodyPr>
          <a:lstStyle/>
          <a:p>
            <a:r>
              <a:rPr lang="en-GB" sz="2400" b="1" dirty="0"/>
              <a:t>COMPARISON OF FOUR KEY INFORMATION SYSTEMS</a:t>
            </a:r>
            <a:endParaRPr lang="en-GB" sz="2400" dirty="0"/>
          </a:p>
        </p:txBody>
      </p:sp>
      <p:pic>
        <p:nvPicPr>
          <p:cNvPr id="7" name="Picture 6">
            <a:extLst>
              <a:ext uri="{FF2B5EF4-FFF2-40B4-BE49-F238E27FC236}">
                <a16:creationId xmlns:a16="http://schemas.microsoft.com/office/drawing/2014/main" id="{F1A565D1-14E3-98B5-9934-A45C244AE1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752" y="1310185"/>
            <a:ext cx="11948869" cy="5455482"/>
          </a:xfrm>
          <a:prstGeom prst="rect">
            <a:avLst/>
          </a:prstGeom>
        </p:spPr>
      </p:pic>
    </p:spTree>
    <p:extLst>
      <p:ext uri="{BB962C8B-B14F-4D97-AF65-F5344CB8AC3E}">
        <p14:creationId xmlns:p14="http://schemas.microsoft.com/office/powerpoint/2010/main" val="2647208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8DBF4-E61A-91AE-B6B0-EC17DA6F6F70}"/>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1584BDB1-52B5-D82A-75F6-1A36B8E107C8}"/>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CD9169A-45FE-ECB2-7A84-536D2294EF33}"/>
              </a:ext>
            </a:extLst>
          </p:cNvPr>
          <p:cNvSpPr txBox="1"/>
          <p:nvPr/>
        </p:nvSpPr>
        <p:spPr>
          <a:xfrm>
            <a:off x="1998145" y="30092"/>
            <a:ext cx="8274514" cy="461665"/>
          </a:xfrm>
          <a:prstGeom prst="rect">
            <a:avLst/>
          </a:prstGeom>
          <a:noFill/>
        </p:spPr>
        <p:txBody>
          <a:bodyPr wrap="square" rtlCol="0">
            <a:spAutoFit/>
          </a:bodyPr>
          <a:lstStyle/>
          <a:p>
            <a:r>
              <a:rPr lang="en-GB" sz="2400" b="1" dirty="0"/>
              <a:t>GDPR VS AI – BALANCING LAW, TECHNOLOGY &amp; ETHICS</a:t>
            </a:r>
          </a:p>
        </p:txBody>
      </p:sp>
      <p:sp>
        <p:nvSpPr>
          <p:cNvPr id="2" name="TextBox 1">
            <a:extLst>
              <a:ext uri="{FF2B5EF4-FFF2-40B4-BE49-F238E27FC236}">
                <a16:creationId xmlns:a16="http://schemas.microsoft.com/office/drawing/2014/main" id="{7BF0F825-78FA-8B6F-7A4A-F360F7806107}"/>
              </a:ext>
            </a:extLst>
          </p:cNvPr>
          <p:cNvSpPr txBox="1"/>
          <p:nvPr/>
        </p:nvSpPr>
        <p:spPr>
          <a:xfrm>
            <a:off x="324465" y="707543"/>
            <a:ext cx="11621875" cy="1200329"/>
          </a:xfrm>
          <a:prstGeom prst="rect">
            <a:avLst/>
          </a:prstGeom>
          <a:noFill/>
        </p:spPr>
        <p:txBody>
          <a:bodyPr wrap="square" rtlCol="0">
            <a:spAutoFit/>
          </a:bodyPr>
          <a:lstStyle/>
          <a:p>
            <a:r>
              <a:rPr lang="en-GB" b="1" dirty="0"/>
              <a:t>GDPR is strategical approach of regulating personal data in a lawful way by normative written by EU general data protection regulation (Hoofnagle, Van Der Sloot and </a:t>
            </a:r>
            <a:r>
              <a:rPr lang="en-GB" b="1" dirty="0" err="1"/>
              <a:t>Borgesius</a:t>
            </a:r>
            <a:r>
              <a:rPr lang="en-GB" b="1" dirty="0"/>
              <a:t>, 2019 ; UK Government, 2023).</a:t>
            </a:r>
          </a:p>
          <a:p>
            <a:r>
              <a:rPr lang="en-GB" b="1" dirty="0"/>
              <a:t>Information systems mostly rely on collecting big volumes of raw data which afterwards need to be processed accordingly. For Pedal &amp; Post, using DSS and CRM means to be fully compliant with GDPR (ICO, 2023).</a:t>
            </a:r>
          </a:p>
        </p:txBody>
      </p:sp>
      <p:sp>
        <p:nvSpPr>
          <p:cNvPr id="3" name="TextBox 2">
            <a:extLst>
              <a:ext uri="{FF2B5EF4-FFF2-40B4-BE49-F238E27FC236}">
                <a16:creationId xmlns:a16="http://schemas.microsoft.com/office/drawing/2014/main" id="{4D1E172C-3878-EA90-ABA7-558942A54FCB}"/>
              </a:ext>
            </a:extLst>
          </p:cNvPr>
          <p:cNvSpPr txBox="1"/>
          <p:nvPr/>
        </p:nvSpPr>
        <p:spPr>
          <a:xfrm>
            <a:off x="324465" y="2123659"/>
            <a:ext cx="11430000" cy="4524315"/>
          </a:xfrm>
          <a:prstGeom prst="rect">
            <a:avLst/>
          </a:prstGeom>
          <a:noFill/>
        </p:spPr>
        <p:txBody>
          <a:bodyPr wrap="square" numCol="2" spcCol="288000" rtlCol="0">
            <a:spAutoFit/>
          </a:bodyPr>
          <a:lstStyle/>
          <a:p>
            <a:r>
              <a:rPr lang="en-GB" b="1" dirty="0"/>
              <a:t>GDPR – ENFORCEMENT AND LEGAL FRAMEWORK</a:t>
            </a:r>
          </a:p>
          <a:p>
            <a:endParaRPr lang="en-GB" b="1" dirty="0"/>
          </a:p>
          <a:p>
            <a:r>
              <a:rPr lang="en-GB" b="1" dirty="0"/>
              <a:t>•	Enforced on 25 May 2018 in the UK (UK Government, 2018).</a:t>
            </a:r>
          </a:p>
          <a:p>
            <a:r>
              <a:rPr lang="en-GB" b="1" dirty="0"/>
              <a:t>•	Created by the growing need for data protection because of emerging digitalisation of technologies.</a:t>
            </a:r>
          </a:p>
          <a:p>
            <a:r>
              <a:rPr lang="en-GB" b="1" dirty="0"/>
              <a:t>•	GDPR protects personal, financial, and professional information shared with external or internal organisations.</a:t>
            </a:r>
          </a:p>
          <a:p>
            <a:r>
              <a:rPr lang="en-GB" b="1" dirty="0"/>
              <a:t>•	Data protection requires users’ consent, transparent use, secure storage, and legitimate purposes.</a:t>
            </a:r>
          </a:p>
          <a:p>
            <a:r>
              <a:rPr lang="en-GB" b="1" dirty="0"/>
              <a:t>•	Users can access, correct, extract, delete, and object to data usage (European Commission, 2021).</a:t>
            </a:r>
          </a:p>
          <a:p>
            <a:r>
              <a:rPr lang="en-GB" b="1" dirty="0"/>
              <a:t>•	Made to ensure any collected data is used fairly, safely, and legally. </a:t>
            </a:r>
          </a:p>
          <a:p>
            <a:r>
              <a:rPr lang="en-GB" b="1" dirty="0"/>
              <a:t>ARTIFICIAL INTELLECT – HELPFUL TOOL</a:t>
            </a:r>
          </a:p>
          <a:p>
            <a:endParaRPr lang="en-GB" b="1" dirty="0"/>
          </a:p>
          <a:p>
            <a:r>
              <a:rPr lang="en-GB" b="1" dirty="0"/>
              <a:t>•	AI uses algorithms to analyse given data, predict, or recommend effective solutions.</a:t>
            </a:r>
          </a:p>
          <a:p>
            <a:r>
              <a:rPr lang="en-GB" b="1" dirty="0"/>
              <a:t>•	Pedal &amp; Post can use AI to optimise delivery routes, analyse and predict busy periods, use automated chatbots, and track and evaluate performance.</a:t>
            </a:r>
          </a:p>
          <a:p>
            <a:r>
              <a:rPr lang="en-GB" b="1" dirty="0"/>
              <a:t>•	Using artificial intellect requires awareness of potential risks of distortion of customer information (European Commission, 2021).</a:t>
            </a:r>
          </a:p>
          <a:p>
            <a:r>
              <a:rPr lang="en-GB" b="1" dirty="0"/>
              <a:t>•	Needs to be highly supervised and controlled on a daily basis </a:t>
            </a:r>
            <a:r>
              <a:rPr lang="it-IT" b="1" dirty="0"/>
              <a:t>(Floridi, 2018; European Commission, 2021).</a:t>
            </a:r>
            <a:endParaRPr lang="en-GB" b="1" dirty="0"/>
          </a:p>
        </p:txBody>
      </p:sp>
    </p:spTree>
    <p:extLst>
      <p:ext uri="{BB962C8B-B14F-4D97-AF65-F5344CB8AC3E}">
        <p14:creationId xmlns:p14="http://schemas.microsoft.com/office/powerpoint/2010/main" val="17351115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7"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7"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7"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7" presetClass="entr" presetSubtype="0"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7" presetClass="entr" presetSubtype="0" fill="hold" grpId="0"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7" presetClass="entr" presetSubtype="0" fill="hold" grpId="0"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2" presetID="47"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7"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par>
                                <p:cTn id="62" presetID="47" presetClass="entr" presetSubtype="0" fill="hold" grpId="0" nodeType="withEffect">
                                  <p:stCondLst>
                                    <p:cond delay="0"/>
                                  </p:stCondLst>
                                  <p:childTnLst>
                                    <p:set>
                                      <p:cBhvr>
                                        <p:cTn id="63" dur="1" fill="hold">
                                          <p:stCondLst>
                                            <p:cond delay="0"/>
                                          </p:stCondLst>
                                        </p:cTn>
                                        <p:tgtEl>
                                          <p:spTgt spid="3">
                                            <p:txEl>
                                              <p:pRg st="12" end="12"/>
                                            </p:txEl>
                                          </p:spTgt>
                                        </p:tgtEl>
                                        <p:attrNameLst>
                                          <p:attrName>style.visibility</p:attrName>
                                        </p:attrNameLst>
                                      </p:cBhvr>
                                      <p:to>
                                        <p:strVal val="visible"/>
                                      </p:to>
                                    </p:set>
                                    <p:animEffect transition="in" filter="fade">
                                      <p:cBhvr>
                                        <p:cTn id="64" dur="1000"/>
                                        <p:tgtEl>
                                          <p:spTgt spid="3">
                                            <p:txEl>
                                              <p:pRg st="12" end="12"/>
                                            </p:txEl>
                                          </p:spTgt>
                                        </p:tgtEl>
                                      </p:cBhvr>
                                    </p:animEffect>
                                    <p:anim calcmode="lin" valueType="num">
                                      <p:cBhvr>
                                        <p:cTn id="6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67" presetID="47" presetClass="entr" presetSubtype="0" fill="hold" grpId="0" nodeType="withEffect">
                                  <p:stCondLst>
                                    <p:cond delay="0"/>
                                  </p:stCondLst>
                                  <p:childTnLst>
                                    <p:set>
                                      <p:cBhvr>
                                        <p:cTn id="68" dur="1" fill="hold">
                                          <p:stCondLst>
                                            <p:cond delay="0"/>
                                          </p:stCondLst>
                                        </p:cTn>
                                        <p:tgtEl>
                                          <p:spTgt spid="3">
                                            <p:txEl>
                                              <p:pRg st="13" end="13"/>
                                            </p:txEl>
                                          </p:spTgt>
                                        </p:tgtEl>
                                        <p:attrNameLst>
                                          <p:attrName>style.visibility</p:attrName>
                                        </p:attrNameLst>
                                      </p:cBhvr>
                                      <p:to>
                                        <p:strVal val="visible"/>
                                      </p:to>
                                    </p:set>
                                    <p:animEffect transition="in" filter="fade">
                                      <p:cBhvr>
                                        <p:cTn id="69" dur="1000"/>
                                        <p:tgtEl>
                                          <p:spTgt spid="3">
                                            <p:txEl>
                                              <p:pRg st="13" end="13"/>
                                            </p:txEl>
                                          </p:spTgt>
                                        </p:tgtEl>
                                      </p:cBhvr>
                                    </p:animEffect>
                                    <p:anim calcmode="lin" valueType="num">
                                      <p:cBhvr>
                                        <p:cTn id="70"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A29DB-FCDA-5895-EBC7-27D047846623}"/>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18EC7188-3696-1E54-5708-F78D8C0F9EFB}"/>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54349F18-4254-5C72-65A9-63B3B1FD7F02}"/>
              </a:ext>
            </a:extLst>
          </p:cNvPr>
          <p:cNvSpPr txBox="1"/>
          <p:nvPr/>
        </p:nvSpPr>
        <p:spPr>
          <a:xfrm>
            <a:off x="2138288" y="92333"/>
            <a:ext cx="8510047" cy="461665"/>
          </a:xfrm>
          <a:prstGeom prst="rect">
            <a:avLst/>
          </a:prstGeom>
          <a:noFill/>
        </p:spPr>
        <p:txBody>
          <a:bodyPr wrap="square" rtlCol="0">
            <a:spAutoFit/>
          </a:bodyPr>
          <a:lstStyle/>
          <a:p>
            <a:r>
              <a:rPr lang="en-GB" sz="2400" b="1" dirty="0"/>
              <a:t>GDPR VS AI – BALANCING LAW, TECHNOLOGY &amp; ETHICS</a:t>
            </a:r>
          </a:p>
        </p:txBody>
      </p:sp>
      <p:grpSp>
        <p:nvGrpSpPr>
          <p:cNvPr id="9" name="Group 8">
            <a:extLst>
              <a:ext uri="{FF2B5EF4-FFF2-40B4-BE49-F238E27FC236}">
                <a16:creationId xmlns:a16="http://schemas.microsoft.com/office/drawing/2014/main" id="{77173E97-8E2B-6DA0-39F1-5CB2561BA879}"/>
              </a:ext>
            </a:extLst>
          </p:cNvPr>
          <p:cNvGrpSpPr/>
          <p:nvPr/>
        </p:nvGrpSpPr>
        <p:grpSpPr>
          <a:xfrm>
            <a:off x="0" y="553998"/>
            <a:ext cx="12192000" cy="6278643"/>
            <a:chOff x="0" y="553998"/>
            <a:chExt cx="12192000" cy="6278643"/>
          </a:xfrm>
        </p:grpSpPr>
        <p:sp>
          <p:nvSpPr>
            <p:cNvPr id="2" name="TextBox 1">
              <a:extLst>
                <a:ext uri="{FF2B5EF4-FFF2-40B4-BE49-F238E27FC236}">
                  <a16:creationId xmlns:a16="http://schemas.microsoft.com/office/drawing/2014/main" id="{59621957-66BF-35C1-BCF1-A810043025AD}"/>
                </a:ext>
              </a:extLst>
            </p:cNvPr>
            <p:cNvSpPr txBox="1"/>
            <p:nvPr/>
          </p:nvSpPr>
          <p:spPr>
            <a:xfrm>
              <a:off x="185382" y="553998"/>
              <a:ext cx="11821236" cy="6278642"/>
            </a:xfrm>
            <a:prstGeom prst="rect">
              <a:avLst/>
            </a:prstGeom>
            <a:noFill/>
          </p:spPr>
          <p:txBody>
            <a:bodyPr wrap="square" rtlCol="0">
              <a:spAutoFit/>
            </a:bodyPr>
            <a:lstStyle/>
            <a:p>
              <a:r>
                <a:rPr lang="en-GB" sz="1600" b="1" dirty="0"/>
                <a:t>GDPR vs AI – Hand to Hand Performance</a:t>
              </a:r>
            </a:p>
            <a:p>
              <a:r>
                <a:rPr lang="en-GB" sz="1600" b="1" dirty="0"/>
                <a:t>•	AI can be a useful tool for organisations’ compliance with GDPR laws, such as monitoring and classification of data (OECD, 2022). </a:t>
              </a:r>
            </a:p>
            <a:p>
              <a:r>
                <a:rPr lang="en-GB" sz="1600" b="1" dirty="0"/>
                <a:t>•	GDPR is designed to protect customer privacy and their right to choose which data can be used (UK Government, 2023).</a:t>
              </a:r>
              <a:br>
                <a:rPr lang="en-GB" sz="1600" dirty="0"/>
              </a:br>
              <a:r>
                <a:rPr lang="en-GB" sz="1600" b="1" dirty="0"/>
                <a:t>•	AI can be designed to be regulated by customised choices of each customer independently.</a:t>
              </a:r>
            </a:p>
            <a:p>
              <a:r>
                <a:rPr lang="en-GB" sz="1600" b="1" dirty="0"/>
                <a:t>•	Responsible use of AI integration into Pedal &amp; Post can be essential for performing across GDPR guidelines.</a:t>
              </a:r>
            </a:p>
            <a:p>
              <a:endParaRPr lang="en-GB" sz="1600" b="1" dirty="0"/>
            </a:p>
            <a:p>
              <a:r>
                <a:rPr lang="en-GB" sz="1600" b="1" dirty="0"/>
                <a:t>Ethical Risks for Pedal &amp; Post</a:t>
              </a:r>
            </a:p>
            <a:p>
              <a:r>
                <a:rPr lang="en-GB" sz="1600" b="1" dirty="0"/>
                <a:t>•	Data privacy of shared information such as addresses, GPS, and contact details (ICO, 2021).</a:t>
              </a:r>
            </a:p>
            <a:p>
              <a:r>
                <a:rPr lang="en-GB" sz="1600" b="1" dirty="0"/>
                <a:t>•	Securing private and financial data shared with the company.</a:t>
              </a:r>
            </a:p>
            <a:p>
              <a:r>
                <a:rPr lang="en-GB" sz="1600" b="1" dirty="0"/>
                <a:t>•	Lack of human touch when relying on AI as a preferred tool.</a:t>
              </a:r>
            </a:p>
            <a:p>
              <a:r>
                <a:rPr lang="en-GB" sz="1600" b="1" dirty="0"/>
                <a:t>•	Ineffective supervision of delivery tracking (Wachter, Mittelstadt and </a:t>
              </a:r>
              <a:r>
                <a:rPr lang="en-GB" sz="1600" b="1" dirty="0" err="1"/>
                <a:t>Floridi</a:t>
              </a:r>
              <a:r>
                <a:rPr lang="en-GB" sz="1600" b="1" dirty="0"/>
                <a:t>, 2017</a:t>
              </a:r>
              <a:r>
                <a:rPr lang="en-GB" b="1" dirty="0"/>
                <a:t> ; BEIS, 2021</a:t>
              </a:r>
              <a:r>
                <a:rPr lang="en-GB" sz="1600" b="1" dirty="0"/>
                <a:t>).</a:t>
              </a:r>
            </a:p>
            <a:p>
              <a:endParaRPr lang="en-GB" sz="1600" b="1" dirty="0"/>
            </a:p>
            <a:p>
              <a:r>
                <a:rPr lang="en-GB" sz="1600" b="1" dirty="0"/>
                <a:t>Hallucinations and Algorithmic Bias</a:t>
              </a:r>
            </a:p>
            <a:p>
              <a:r>
                <a:rPr lang="en-GB" sz="1600" b="1" dirty="0"/>
                <a:t>•	All data can be interpreted in biased and inefficient ways depending on specific data analysis.</a:t>
              </a:r>
            </a:p>
            <a:p>
              <a:r>
                <a:rPr lang="en-GB" sz="1600" b="1" dirty="0"/>
                <a:t>•	Artificial intelligence may use unreliable data, like preferring certain areas or customers.</a:t>
              </a:r>
            </a:p>
            <a:p>
              <a:endParaRPr lang="uk-UA" sz="1600" b="1" dirty="0"/>
            </a:p>
            <a:p>
              <a:endParaRPr lang="uk-UA" sz="1600" b="1" dirty="0"/>
            </a:p>
            <a:p>
              <a:endParaRPr lang="uk-UA" sz="1600" b="1" dirty="0"/>
            </a:p>
            <a:p>
              <a:endParaRPr lang="uk-UA" sz="1600" b="1" dirty="0"/>
            </a:p>
            <a:p>
              <a:endParaRPr lang="uk-UA" sz="1600" b="1" dirty="0"/>
            </a:p>
            <a:p>
              <a:endParaRPr lang="uk-UA" sz="1600" b="1" dirty="0"/>
            </a:p>
            <a:p>
              <a:endParaRPr lang="uk-UA" sz="1600" b="1" dirty="0"/>
            </a:p>
            <a:p>
              <a:endParaRPr lang="uk-UA" sz="1600" b="1" dirty="0"/>
            </a:p>
            <a:p>
              <a:endParaRPr lang="en-GB" sz="1600" b="1" dirty="0"/>
            </a:p>
          </p:txBody>
        </p:sp>
        <p:pic>
          <p:nvPicPr>
            <p:cNvPr id="8" name="Picture 7" descr="A screenshot of a computer&#10;&#10;AI-generated content may be incorrect.">
              <a:extLst>
                <a:ext uri="{FF2B5EF4-FFF2-40B4-BE49-F238E27FC236}">
                  <a16:creationId xmlns:a16="http://schemas.microsoft.com/office/drawing/2014/main" id="{BB6F515C-F35F-ADF6-4DBC-67E0C193CA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527031"/>
              <a:ext cx="12192000" cy="2305610"/>
            </a:xfrm>
            <a:prstGeom prst="rect">
              <a:avLst/>
            </a:prstGeom>
          </p:spPr>
        </p:pic>
      </p:grpSp>
    </p:spTree>
    <p:extLst>
      <p:ext uri="{BB962C8B-B14F-4D97-AF65-F5344CB8AC3E}">
        <p14:creationId xmlns:p14="http://schemas.microsoft.com/office/powerpoint/2010/main" val="1048173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76797-AEEA-397B-ACD1-160ABA8F0674}"/>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77FB4F67-5100-44A5-BBFF-53812D14FA98}"/>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7224932C-B97A-E255-5181-E680489DEEF1}"/>
              </a:ext>
            </a:extLst>
          </p:cNvPr>
          <p:cNvSpPr txBox="1"/>
          <p:nvPr/>
        </p:nvSpPr>
        <p:spPr>
          <a:xfrm>
            <a:off x="3052689" y="92333"/>
            <a:ext cx="7580898" cy="461665"/>
          </a:xfrm>
          <a:prstGeom prst="rect">
            <a:avLst/>
          </a:prstGeom>
          <a:noFill/>
        </p:spPr>
        <p:txBody>
          <a:bodyPr wrap="square" rtlCol="0">
            <a:spAutoFit/>
          </a:bodyPr>
          <a:lstStyle/>
          <a:p>
            <a:r>
              <a:rPr lang="en-GB" sz="2400" b="1" dirty="0"/>
              <a:t>REAL-WORLD CASES 1:</a:t>
            </a:r>
            <a:r>
              <a:rPr lang="uk-UA" sz="2400" b="1" dirty="0"/>
              <a:t> </a:t>
            </a:r>
            <a:r>
              <a:rPr lang="en-GB" sz="2400" b="1" dirty="0"/>
              <a:t>DELIVEROO </a:t>
            </a:r>
            <a:r>
              <a:rPr lang="uk-UA" sz="2400" b="1" dirty="0"/>
              <a:t>(</a:t>
            </a:r>
            <a:r>
              <a:rPr lang="en-GB" sz="2400" b="1" dirty="0"/>
              <a:t>TPS AND DSS)</a:t>
            </a:r>
          </a:p>
        </p:txBody>
      </p:sp>
      <p:sp>
        <p:nvSpPr>
          <p:cNvPr id="168" name="TextBox 167">
            <a:extLst>
              <a:ext uri="{FF2B5EF4-FFF2-40B4-BE49-F238E27FC236}">
                <a16:creationId xmlns:a16="http://schemas.microsoft.com/office/drawing/2014/main" id="{7D8DC39B-DD1B-24BA-2207-E5499601E7D0}"/>
              </a:ext>
            </a:extLst>
          </p:cNvPr>
          <p:cNvSpPr txBox="1"/>
          <p:nvPr/>
        </p:nvSpPr>
        <p:spPr>
          <a:xfrm>
            <a:off x="263927" y="889843"/>
            <a:ext cx="11955438" cy="5632311"/>
          </a:xfrm>
          <a:prstGeom prst="rect">
            <a:avLst/>
          </a:prstGeom>
          <a:noFill/>
        </p:spPr>
        <p:txBody>
          <a:bodyPr wrap="square" rtlCol="0">
            <a:spAutoFit/>
          </a:bodyPr>
          <a:lstStyle/>
          <a:p>
            <a:r>
              <a:rPr lang="en-GB" sz="2000" b="1" dirty="0"/>
              <a:t>The main problems are caused by inconsistent delivery times, inefficient route planning, uneven courier load (CMA, 2022), (BEIS, 2021).</a:t>
            </a:r>
            <a:br>
              <a:rPr lang="en-GB" sz="2000" b="1" dirty="0"/>
            </a:br>
            <a:r>
              <a:rPr lang="en-GB" sz="2000" b="1" dirty="0"/>
              <a:t>Solved the problem through the implementation of systems TPS (for real-time order processing and tracking (Deliveroo, 2023)) and DSS (for route optimization and demand forecasting (OECD, 2021)).</a:t>
            </a:r>
          </a:p>
          <a:p>
            <a:br>
              <a:rPr lang="en-GB" sz="2000" b="1" dirty="0"/>
            </a:br>
            <a:r>
              <a:rPr lang="en-GB" sz="2000" b="1" dirty="0"/>
              <a:t>Ethical issues</a:t>
            </a:r>
            <a:br>
              <a:rPr lang="en-GB" sz="2000" b="1" dirty="0"/>
            </a:br>
            <a:r>
              <a:rPr lang="en-GB" sz="2000" b="1" dirty="0"/>
              <a:t>Excessive GPS monitoring (continuous location tracking, performance pressure, blurring of working time limits, potential for discrimination) ( BEIS, 2021).</a:t>
            </a:r>
            <a:br>
              <a:rPr lang="en-GB" sz="2000" b="1" dirty="0"/>
            </a:br>
            <a:r>
              <a:rPr lang="en-GB" sz="2000" b="1" dirty="0"/>
              <a:t>Algorithmic control opacity ("black box" decision-making, unclear evaluation criteria, lack of human intervention, algorithm bias) ( ICO, 2023).</a:t>
            </a:r>
          </a:p>
          <a:p>
            <a:br>
              <a:rPr lang="en-GB" sz="2000" b="1" dirty="0"/>
            </a:br>
            <a:r>
              <a:rPr lang="en-GB" sz="2000" b="1" dirty="0"/>
              <a:t>Impact on performance</a:t>
            </a:r>
            <a:br>
              <a:rPr lang="en-GB" sz="2000" b="1" dirty="0"/>
            </a:br>
            <a:r>
              <a:rPr lang="en-GB" sz="2000" b="1" dirty="0"/>
              <a:t>- Route calculations using AI algorithms improve delivery efficiency by 15–30% (OECD, 2021).</a:t>
            </a:r>
            <a:br>
              <a:rPr lang="en-GB" sz="2000" b="1" dirty="0"/>
            </a:br>
            <a:r>
              <a:rPr lang="en-GB" sz="2000" b="1" dirty="0"/>
              <a:t>-Faster deliveries increased customer satisfaction.</a:t>
            </a:r>
          </a:p>
          <a:p>
            <a:br>
              <a:rPr lang="en-GB" sz="2000" b="1" dirty="0"/>
            </a:br>
            <a:r>
              <a:rPr lang="en-GB" sz="2000" b="1" dirty="0"/>
              <a:t>Key Takeaway</a:t>
            </a:r>
            <a:br>
              <a:rPr lang="en-GB" sz="2000" b="1" dirty="0"/>
            </a:br>
            <a:r>
              <a:rPr lang="en-GB" sz="2000" b="1" dirty="0"/>
              <a:t>Provided transparent GDPR-compatible AI algorithms are used, TPS and DSS systems are able to significantly increase operational efficiency.</a:t>
            </a:r>
            <a:endParaRPr lang="en-GB" sz="2000" dirty="0"/>
          </a:p>
        </p:txBody>
      </p:sp>
    </p:spTree>
    <p:extLst>
      <p:ext uri="{BB962C8B-B14F-4D97-AF65-F5344CB8AC3E}">
        <p14:creationId xmlns:p14="http://schemas.microsoft.com/office/powerpoint/2010/main" val="41372609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 calcmode="lin" valueType="num">
                                      <p:cBhvr additive="base">
                                        <p:cTn id="7"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8">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 calcmode="lin" valueType="num">
                                      <p:cBhvr additive="base">
                                        <p:cTn id="12"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168">
                                            <p:txEl>
                                              <p:pRg st="1" end="1"/>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 calcmode="lin" valueType="num">
                                      <p:cBhvr additive="base">
                                        <p:cTn id="17"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168">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 calcmode="lin" valueType="num">
                                      <p:cBhvr additive="base">
                                        <p:cTn id="22"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168">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p"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AD441-39D9-3485-1ABA-E361A9A6D98F}"/>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76BBC95B-7AAA-3CF5-430B-8209F0A7069C}"/>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8" name="TextBox 167">
            <a:extLst>
              <a:ext uri="{FF2B5EF4-FFF2-40B4-BE49-F238E27FC236}">
                <a16:creationId xmlns:a16="http://schemas.microsoft.com/office/drawing/2014/main" id="{F1083D2D-6A7A-F919-4C3B-23177A354865}"/>
              </a:ext>
            </a:extLst>
          </p:cNvPr>
          <p:cNvSpPr txBox="1"/>
          <p:nvPr/>
        </p:nvSpPr>
        <p:spPr>
          <a:xfrm>
            <a:off x="177421" y="853530"/>
            <a:ext cx="11750721" cy="5355312"/>
          </a:xfrm>
          <a:prstGeom prst="rect">
            <a:avLst/>
          </a:prstGeom>
          <a:noFill/>
        </p:spPr>
        <p:txBody>
          <a:bodyPr wrap="square" rtlCol="0">
            <a:spAutoFit/>
          </a:bodyPr>
          <a:lstStyle/>
          <a:p>
            <a:r>
              <a:rPr lang="en-GB" b="1" dirty="0"/>
              <a:t>The main challenges are caused by high levels of failed deliveries and poor communication with customers (CILT, 2022).</a:t>
            </a:r>
            <a:br>
              <a:rPr lang="en-GB" b="1" dirty="0"/>
            </a:br>
            <a:r>
              <a:rPr lang="en-GB" b="1" dirty="0"/>
              <a:t>Troubleshooting through the use of CRM (for notification automation, customer history, feedback tracking) and TPS (for real-time parcel scanning and tracking (DPD UK, 2022)) systems.</a:t>
            </a:r>
          </a:p>
          <a:p>
            <a:br>
              <a:rPr lang="en-GB" b="1" dirty="0"/>
            </a:br>
            <a:r>
              <a:rPr lang="en-GB" b="1" dirty="0"/>
              <a:t>Ethical Issues</a:t>
            </a:r>
            <a:br>
              <a:rPr lang="en-GB" b="1" dirty="0"/>
            </a:br>
            <a:r>
              <a:rPr lang="en-GB" b="1" dirty="0"/>
              <a:t>The investigation identified systemic weaknesses: lack of multi-factor authentication, ineffective privileged access control, inability to respond to security alerts in a timely manner, and disregard for penetration testing results, which together created the conditions for an escalation of the attack (ICO, 2022).</a:t>
            </a:r>
            <a:br>
              <a:rPr lang="en-GB" b="1" dirty="0"/>
            </a:br>
            <a:r>
              <a:rPr lang="en-GB" b="1" dirty="0"/>
              <a:t>According to the GDPR, organizations are required to implement enhanced data encryption and stricter access controls</a:t>
            </a:r>
          </a:p>
          <a:p>
            <a:br>
              <a:rPr lang="en-GB" b="1" dirty="0"/>
            </a:br>
            <a:r>
              <a:rPr lang="en-GB" b="1" dirty="0"/>
              <a:t>Impact on Performance</a:t>
            </a:r>
            <a:br>
              <a:rPr lang="en-GB" b="1" dirty="0"/>
            </a:br>
            <a:r>
              <a:rPr lang="en-GB" b="1" dirty="0"/>
              <a:t>The CRM system reduces the number of failed deliveries by up to 50% due to improved communication between the courier and the customer (CILT, 2022). This increased customer satisfaction and job reliability.</a:t>
            </a:r>
            <a:br>
              <a:rPr lang="en-GB" b="1" dirty="0"/>
            </a:br>
            <a:r>
              <a:rPr lang="en-GB" b="1" dirty="0"/>
              <a:t>Key Takeaway</a:t>
            </a:r>
          </a:p>
          <a:p>
            <a:br>
              <a:rPr lang="en-GB" b="1" dirty="0"/>
            </a:br>
            <a:r>
              <a:rPr lang="en-GB" b="1" dirty="0"/>
              <a:t>Although CRM and TPS significantly improve customer experience, their implementation is not possible without powerful information protection mechanisms.</a:t>
            </a:r>
            <a:endParaRPr lang="en-GB" dirty="0"/>
          </a:p>
        </p:txBody>
      </p:sp>
      <p:sp>
        <p:nvSpPr>
          <p:cNvPr id="2" name="TextBox 1">
            <a:extLst>
              <a:ext uri="{FF2B5EF4-FFF2-40B4-BE49-F238E27FC236}">
                <a16:creationId xmlns:a16="http://schemas.microsoft.com/office/drawing/2014/main" id="{364C0683-DD1E-F700-21E1-DD8138B64D63}"/>
              </a:ext>
            </a:extLst>
          </p:cNvPr>
          <p:cNvSpPr txBox="1"/>
          <p:nvPr/>
        </p:nvSpPr>
        <p:spPr>
          <a:xfrm>
            <a:off x="2497610" y="0"/>
            <a:ext cx="7251073" cy="461665"/>
          </a:xfrm>
          <a:prstGeom prst="rect">
            <a:avLst/>
          </a:prstGeom>
          <a:noFill/>
        </p:spPr>
        <p:txBody>
          <a:bodyPr wrap="square" rtlCol="0">
            <a:spAutoFit/>
          </a:bodyPr>
          <a:lstStyle/>
          <a:p>
            <a:r>
              <a:rPr lang="en-GB" sz="2400" b="1" dirty="0"/>
              <a:t>REAL-WORLD CASES 2: DPD UK (CRM AND TPS)</a:t>
            </a:r>
          </a:p>
        </p:txBody>
      </p:sp>
    </p:spTree>
    <p:extLst>
      <p:ext uri="{BB962C8B-B14F-4D97-AF65-F5344CB8AC3E}">
        <p14:creationId xmlns:p14="http://schemas.microsoft.com/office/powerpoint/2010/main" val="21051759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 calcmode="lin" valueType="num">
                                      <p:cBhvr additive="base">
                                        <p:cTn id="7"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8">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 calcmode="lin" valueType="num">
                                      <p:cBhvr additive="base">
                                        <p:cTn id="12"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168">
                                            <p:txEl>
                                              <p:pRg st="1" end="1"/>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 calcmode="lin" valueType="num">
                                      <p:cBhvr additive="base">
                                        <p:cTn id="17"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168">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 calcmode="lin" valueType="num">
                                      <p:cBhvr additive="base">
                                        <p:cTn id="22"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168">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p"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CEFD7-B6F0-6BD6-961E-6DDA3EE7A82C}"/>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DC0962D1-C28F-BBC8-7002-59EAD3DDECED}"/>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071C562-14D6-44C6-29FB-3D03E5CB2A1F}"/>
              </a:ext>
            </a:extLst>
          </p:cNvPr>
          <p:cNvSpPr txBox="1"/>
          <p:nvPr/>
        </p:nvSpPr>
        <p:spPr>
          <a:xfrm>
            <a:off x="1253614" y="92333"/>
            <a:ext cx="9296106" cy="461665"/>
          </a:xfrm>
          <a:prstGeom prst="rect">
            <a:avLst/>
          </a:prstGeom>
          <a:noFill/>
        </p:spPr>
        <p:txBody>
          <a:bodyPr wrap="square" rtlCol="0">
            <a:spAutoFit/>
          </a:bodyPr>
          <a:lstStyle/>
          <a:p>
            <a:r>
              <a:rPr lang="en-GB" sz="2400" b="1" dirty="0"/>
              <a:t>REAL-WORLD CASES 3: BROMPTON BIKE HIRE  (DSS AND CRM)</a:t>
            </a:r>
          </a:p>
        </p:txBody>
      </p:sp>
      <p:sp>
        <p:nvSpPr>
          <p:cNvPr id="168" name="TextBox 167">
            <a:extLst>
              <a:ext uri="{FF2B5EF4-FFF2-40B4-BE49-F238E27FC236}">
                <a16:creationId xmlns:a16="http://schemas.microsoft.com/office/drawing/2014/main" id="{61FEBC84-1B18-F5AF-3400-4D4F907444D0}"/>
              </a:ext>
            </a:extLst>
          </p:cNvPr>
          <p:cNvSpPr txBox="1"/>
          <p:nvPr/>
        </p:nvSpPr>
        <p:spPr>
          <a:xfrm>
            <a:off x="261582" y="766732"/>
            <a:ext cx="11668836" cy="5324535"/>
          </a:xfrm>
          <a:prstGeom prst="rect">
            <a:avLst/>
          </a:prstGeom>
          <a:noFill/>
        </p:spPr>
        <p:txBody>
          <a:bodyPr wrap="square" rtlCol="0">
            <a:spAutoFit/>
          </a:bodyPr>
          <a:lstStyle/>
          <a:p>
            <a:r>
              <a:rPr lang="en-GB" sz="2000" b="1" dirty="0"/>
              <a:t>The main problems are created by the difficulty of forecasting demand and managing bicycle availability and a limited understanding of customer </a:t>
            </a:r>
            <a:r>
              <a:rPr lang="en-GB" sz="2000" b="1" dirty="0" err="1"/>
              <a:t>behavior</a:t>
            </a:r>
            <a:r>
              <a:rPr lang="en-GB" sz="2000" b="1" dirty="0"/>
              <a:t> (UKRI, 2022).</a:t>
            </a:r>
            <a:br>
              <a:rPr lang="en-GB" sz="2000" b="1" dirty="0"/>
            </a:br>
            <a:r>
              <a:rPr lang="en-GB" sz="2000" b="1" dirty="0"/>
              <a:t>Solutions to the problem in the implementation of systems</a:t>
            </a:r>
            <a:br>
              <a:rPr lang="en-GB" sz="2000" b="1" dirty="0"/>
            </a:br>
            <a:r>
              <a:rPr lang="en-GB" sz="2000" b="1" dirty="0"/>
              <a:t>DSS (for demand forecasting and location-based planning) and CRM (for subscription management and customer behaviour analysis.</a:t>
            </a:r>
          </a:p>
          <a:p>
            <a:br>
              <a:rPr lang="en-GB" sz="2000" b="1" dirty="0"/>
            </a:br>
            <a:r>
              <a:rPr lang="en-GB" sz="2000" b="1" dirty="0"/>
              <a:t>Ethical Issues</a:t>
            </a:r>
            <a:br>
              <a:rPr lang="en-GB" sz="2000" b="1" dirty="0"/>
            </a:br>
            <a:r>
              <a:rPr lang="en-GB" sz="2000" b="1" dirty="0"/>
              <a:t>• Uses anonymised mobility data to protect privacy (UKRI, 2022).</a:t>
            </a:r>
            <a:br>
              <a:rPr lang="en-GB" sz="2000" b="1" dirty="0"/>
            </a:br>
            <a:r>
              <a:rPr lang="en-GB" sz="2000" b="1" dirty="0"/>
              <a:t>• Transparency required under GDPR.</a:t>
            </a:r>
          </a:p>
          <a:p>
            <a:br>
              <a:rPr lang="en-GB" sz="2000" b="1" dirty="0"/>
            </a:br>
            <a:r>
              <a:rPr lang="en-GB" sz="2000" b="1" dirty="0"/>
              <a:t>Impact on Performance</a:t>
            </a:r>
            <a:br>
              <a:rPr lang="en-GB" sz="2000" b="1" dirty="0"/>
            </a:br>
            <a:r>
              <a:rPr lang="en-GB" sz="2000" b="1" dirty="0"/>
              <a:t>Improving the allocation of resources and reducing the shortfall due to the pro-ponder burden of couriers. Higher customer retention and smooth operation</a:t>
            </a:r>
          </a:p>
          <a:p>
            <a:br>
              <a:rPr lang="en-GB" sz="2000" b="1" dirty="0"/>
            </a:br>
            <a:r>
              <a:rPr lang="en-GB" sz="2000" b="1" dirty="0"/>
              <a:t>Key Takeaway</a:t>
            </a:r>
            <a:br>
              <a:rPr lang="en-GB" sz="2000" b="1" dirty="0"/>
            </a:br>
            <a:r>
              <a:rPr lang="en-GB" sz="2000" b="1" dirty="0"/>
              <a:t>Provided the data is anonymous and ethical standards are met, DSS and CRM systems provide an opportunity to increase strategic planning</a:t>
            </a:r>
          </a:p>
        </p:txBody>
      </p:sp>
    </p:spTree>
    <p:extLst>
      <p:ext uri="{BB962C8B-B14F-4D97-AF65-F5344CB8AC3E}">
        <p14:creationId xmlns:p14="http://schemas.microsoft.com/office/powerpoint/2010/main" val="2694055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after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 calcmode="lin" valueType="num">
                                      <p:cBhvr additive="base">
                                        <p:cTn id="7"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68">
                                            <p:txEl>
                                              <p:pRg st="0" end="0"/>
                                            </p:txEl>
                                          </p:spTgt>
                                        </p:tgtEl>
                                        <p:attrNameLst>
                                          <p:attrName>ppt_y</p:attrName>
                                        </p:attrNameLst>
                                      </p:cBhvr>
                                      <p:tavLst>
                                        <p:tav tm="0">
                                          <p:val>
                                            <p:strVal val="0-#ppt_h/2"/>
                                          </p:val>
                                        </p:tav>
                                        <p:tav tm="100000">
                                          <p:val>
                                            <p:strVal val="#ppt_y"/>
                                          </p:val>
                                        </p:tav>
                                      </p:tavLst>
                                    </p:anim>
                                  </p:childTnLst>
                                </p:cTn>
                              </p:par>
                            </p:childTnLst>
                          </p:cTn>
                        </p:par>
                        <p:par>
                          <p:cTn id="9" fill="hold">
                            <p:stCondLst>
                              <p:cond delay="1000"/>
                            </p:stCondLst>
                            <p:childTnLst>
                              <p:par>
                                <p:cTn id="10" presetID="2" presetClass="entr" presetSubtype="1" decel="100000" fill="hold" grpId="0" nodeType="after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 calcmode="lin" valueType="num">
                                      <p:cBhvr additive="base">
                                        <p:cTn id="12"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additive="base">
                                        <p:cTn id="13" dur="1000" fill="hold"/>
                                        <p:tgtEl>
                                          <p:spTgt spid="168">
                                            <p:txEl>
                                              <p:pRg st="1" end="1"/>
                                            </p:txEl>
                                          </p:spTgt>
                                        </p:tgtEl>
                                        <p:attrNameLst>
                                          <p:attrName>ppt_y</p:attrName>
                                        </p:attrNameLst>
                                      </p:cBhvr>
                                      <p:tavLst>
                                        <p:tav tm="0">
                                          <p:val>
                                            <p:strVal val="0-#ppt_h/2"/>
                                          </p:val>
                                        </p:tav>
                                        <p:tav tm="100000">
                                          <p:val>
                                            <p:strVal val="#ppt_y"/>
                                          </p:val>
                                        </p:tav>
                                      </p:tavLst>
                                    </p:anim>
                                  </p:childTnLst>
                                </p:cTn>
                              </p:par>
                            </p:childTnLst>
                          </p:cTn>
                        </p:par>
                        <p:par>
                          <p:cTn id="14" fill="hold">
                            <p:stCondLst>
                              <p:cond delay="2000"/>
                            </p:stCondLst>
                            <p:childTnLst>
                              <p:par>
                                <p:cTn id="15" presetID="2" presetClass="entr" presetSubtype="1" decel="100000" fill="hold" grpId="0" nodeType="after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 calcmode="lin" valueType="num">
                                      <p:cBhvr additive="base">
                                        <p:cTn id="17"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168">
                                            <p:txEl>
                                              <p:pRg st="2" end="2"/>
                                            </p:txEl>
                                          </p:spTgt>
                                        </p:tgtEl>
                                        <p:attrNameLst>
                                          <p:attrName>ppt_y</p:attrName>
                                        </p:attrNameLst>
                                      </p:cBhvr>
                                      <p:tavLst>
                                        <p:tav tm="0">
                                          <p:val>
                                            <p:strVal val="0-#ppt_h/2"/>
                                          </p:val>
                                        </p:tav>
                                        <p:tav tm="100000">
                                          <p:val>
                                            <p:strVal val="#ppt_y"/>
                                          </p:val>
                                        </p:tav>
                                      </p:tavLst>
                                    </p:anim>
                                  </p:childTnLst>
                                </p:cTn>
                              </p:par>
                            </p:childTnLst>
                          </p:cTn>
                        </p:par>
                        <p:par>
                          <p:cTn id="19" fill="hold">
                            <p:stCondLst>
                              <p:cond delay="3000"/>
                            </p:stCondLst>
                            <p:childTnLst>
                              <p:par>
                                <p:cTn id="20" presetID="2" presetClass="entr" presetSubtype="1" decel="100000" fill="hold" grpId="0" nodeType="after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 calcmode="lin" valueType="num">
                                      <p:cBhvr additive="base">
                                        <p:cTn id="22"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168">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p"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0463B-F387-149C-9EE1-8D1562B845A9}"/>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86F83EC0-5791-6F89-9093-C879649CD18E}"/>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ED807516-1E77-199B-D4A0-3704B33FFD4E}"/>
              </a:ext>
            </a:extLst>
          </p:cNvPr>
          <p:cNvSpPr txBox="1"/>
          <p:nvPr/>
        </p:nvSpPr>
        <p:spPr>
          <a:xfrm>
            <a:off x="4291554" y="188015"/>
            <a:ext cx="3156381" cy="461665"/>
          </a:xfrm>
          <a:prstGeom prst="rect">
            <a:avLst/>
          </a:prstGeom>
          <a:noFill/>
        </p:spPr>
        <p:txBody>
          <a:bodyPr wrap="square" rtlCol="0">
            <a:spAutoFit/>
          </a:bodyPr>
          <a:lstStyle/>
          <a:p>
            <a:r>
              <a:rPr lang="en-GB" sz="2400" b="1" dirty="0"/>
              <a:t>RECOMMENDATION</a:t>
            </a:r>
          </a:p>
        </p:txBody>
      </p:sp>
      <p:sp>
        <p:nvSpPr>
          <p:cNvPr id="168" name="TextBox 167">
            <a:extLst>
              <a:ext uri="{FF2B5EF4-FFF2-40B4-BE49-F238E27FC236}">
                <a16:creationId xmlns:a16="http://schemas.microsoft.com/office/drawing/2014/main" id="{484A2E62-4786-B223-630A-E8B71731B499}"/>
              </a:ext>
            </a:extLst>
          </p:cNvPr>
          <p:cNvSpPr txBox="1"/>
          <p:nvPr/>
        </p:nvSpPr>
        <p:spPr>
          <a:xfrm>
            <a:off x="373626" y="889843"/>
            <a:ext cx="11444748" cy="5078313"/>
          </a:xfrm>
          <a:prstGeom prst="rect">
            <a:avLst/>
          </a:prstGeom>
          <a:noFill/>
        </p:spPr>
        <p:txBody>
          <a:bodyPr wrap="square" rtlCol="0">
            <a:spAutoFit/>
          </a:bodyPr>
          <a:lstStyle/>
          <a:p>
            <a:r>
              <a:rPr lang="en-GB" b="1" dirty="0"/>
              <a:t>Foremost implement correct sequence of chosen information system onto Pedal &amp; Post company:</a:t>
            </a:r>
            <a:endParaRPr lang="en-GB" dirty="0"/>
          </a:p>
          <a:p>
            <a:r>
              <a:rPr lang="en-GB" b="1" dirty="0"/>
              <a:t>Concentrate on effective sequence of implementing information systems as follows:</a:t>
            </a:r>
            <a:endParaRPr lang="en-GB" dirty="0"/>
          </a:p>
          <a:p>
            <a:r>
              <a:rPr lang="en-GB" b="1" dirty="0"/>
              <a:t>TPS (Priority no 1) → avoids any operational errors; automatization of orders; reliable data usage→</a:t>
            </a:r>
            <a:endParaRPr lang="en-GB" dirty="0"/>
          </a:p>
          <a:p>
            <a:r>
              <a:rPr lang="en-GB" b="1" dirty="0"/>
              <a:t>CRM → compresses customer shared information; effective communication; reduction of failures of deliveries; strengthening customer loyalty</a:t>
            </a:r>
            <a:endParaRPr lang="en-GB" dirty="0"/>
          </a:p>
          <a:p>
            <a:r>
              <a:rPr lang="en-GB" b="1" dirty="0"/>
              <a:t>DSS → optimises route planning; affectively plans business growth with prognosing the future tendencies in business environment.</a:t>
            </a:r>
            <a:endParaRPr lang="en-GB" dirty="0"/>
          </a:p>
          <a:p>
            <a:r>
              <a:rPr lang="en-GB" b="1" dirty="0"/>
              <a:t> </a:t>
            </a:r>
            <a:endParaRPr lang="en-GB" dirty="0"/>
          </a:p>
          <a:p>
            <a:r>
              <a:rPr lang="en-GB" b="1" dirty="0"/>
              <a:t>GDPR and ethical controls:</a:t>
            </a:r>
            <a:endParaRPr lang="en-GB" dirty="0"/>
          </a:p>
          <a:p>
            <a:r>
              <a:rPr lang="en-GB" b="1" dirty="0"/>
              <a:t>Support privacy usage on case-to-case basis</a:t>
            </a:r>
            <a:endParaRPr lang="en-GB" dirty="0"/>
          </a:p>
          <a:p>
            <a:r>
              <a:rPr lang="en-GB" b="1" dirty="0"/>
              <a:t>Prioritise legit data collection</a:t>
            </a:r>
            <a:endParaRPr lang="en-GB" dirty="0"/>
          </a:p>
          <a:p>
            <a:r>
              <a:rPr lang="en-GB" b="1" dirty="0"/>
              <a:t>Supervise AI involvement on the daily based decision-making process </a:t>
            </a:r>
            <a:r>
              <a:rPr lang="en-GB" dirty="0"/>
              <a:t>(</a:t>
            </a:r>
            <a:r>
              <a:rPr lang="en-GB" b="1" dirty="0"/>
              <a:t>ICO, 2023; </a:t>
            </a:r>
            <a:r>
              <a:rPr lang="en-GB" b="1" dirty="0" err="1"/>
              <a:t>Floridi</a:t>
            </a:r>
            <a:r>
              <a:rPr lang="en-GB" b="1" dirty="0"/>
              <a:t>, 2018)</a:t>
            </a:r>
          </a:p>
          <a:p>
            <a:r>
              <a:rPr lang="en-GB" b="1" dirty="0"/>
              <a:t> </a:t>
            </a:r>
            <a:endParaRPr lang="en-GB" dirty="0"/>
          </a:p>
          <a:p>
            <a:r>
              <a:rPr lang="en-GB" b="1" dirty="0"/>
              <a:t>Employee integration </a:t>
            </a:r>
            <a:endParaRPr lang="en-GB" dirty="0"/>
          </a:p>
          <a:p>
            <a:r>
              <a:rPr lang="en-GB" b="1" dirty="0"/>
              <a:t>Provide clear effective and useful training using professionally created instructions</a:t>
            </a:r>
            <a:endParaRPr lang="en-GB" dirty="0"/>
          </a:p>
          <a:p>
            <a:r>
              <a:rPr lang="en-GB" b="1" dirty="0"/>
              <a:t>Educate stuff of building data driven decision making</a:t>
            </a:r>
            <a:endParaRPr lang="en-GB" dirty="0"/>
          </a:p>
          <a:p>
            <a:r>
              <a:rPr lang="en-GB" b="1" dirty="0"/>
              <a:t>Encourage staff to adapt gradually and feel supported throughout the change</a:t>
            </a:r>
            <a:endParaRPr lang="en-GB" dirty="0"/>
          </a:p>
          <a:p>
            <a:r>
              <a:rPr lang="en-GB" b="1" dirty="0"/>
              <a:t>Encourage employees to adapt gradually and feel supported throughout the change</a:t>
            </a:r>
            <a:endParaRPr lang="en-GB" dirty="0"/>
          </a:p>
        </p:txBody>
      </p:sp>
    </p:spTree>
    <p:extLst>
      <p:ext uri="{BB962C8B-B14F-4D97-AF65-F5344CB8AC3E}">
        <p14:creationId xmlns:p14="http://schemas.microsoft.com/office/powerpoint/2010/main" val="3476622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68">
                                            <p:txEl>
                                              <p:pRg st="0" end="0"/>
                                            </p:txEl>
                                          </p:spTgt>
                                        </p:tgtEl>
                                        <p:attrNameLst>
                                          <p:attrName>style.visibility</p:attrName>
                                        </p:attrNameLst>
                                      </p:cBhvr>
                                      <p:to>
                                        <p:strVal val="visible"/>
                                      </p:to>
                                    </p:set>
                                    <p:animEffect transition="in" filter="fade">
                                      <p:cBhvr>
                                        <p:cTn id="7" dur="1000"/>
                                        <p:tgtEl>
                                          <p:spTgt spid="168">
                                            <p:txEl>
                                              <p:pRg st="0" end="0"/>
                                            </p:txEl>
                                          </p:spTgt>
                                        </p:tgtEl>
                                      </p:cBhvr>
                                    </p:animEffect>
                                    <p:anim calcmode="lin" valueType="num">
                                      <p:cBhvr>
                                        <p:cTn id="8" dur="1000" fill="hold"/>
                                        <p:tgtEl>
                                          <p:spTgt spid="16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8">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168">
                                            <p:txEl>
                                              <p:pRg st="1" end="1"/>
                                            </p:txEl>
                                          </p:spTgt>
                                        </p:tgtEl>
                                        <p:attrNameLst>
                                          <p:attrName>style.visibility</p:attrName>
                                        </p:attrNameLst>
                                      </p:cBhvr>
                                      <p:to>
                                        <p:strVal val="visible"/>
                                      </p:to>
                                    </p:set>
                                    <p:animEffect transition="in" filter="fade">
                                      <p:cBhvr>
                                        <p:cTn id="12" dur="1000"/>
                                        <p:tgtEl>
                                          <p:spTgt spid="168">
                                            <p:txEl>
                                              <p:pRg st="1" end="1"/>
                                            </p:txEl>
                                          </p:spTgt>
                                        </p:tgtEl>
                                      </p:cBhvr>
                                    </p:animEffect>
                                    <p:anim calcmode="lin" valueType="num">
                                      <p:cBhvr>
                                        <p:cTn id="13" dur="1000" fill="hold"/>
                                        <p:tgtEl>
                                          <p:spTgt spid="168">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68">
                                            <p:txEl>
                                              <p:pRg st="1" end="1"/>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68">
                                            <p:txEl>
                                              <p:pRg st="2" end="2"/>
                                            </p:txEl>
                                          </p:spTgt>
                                        </p:tgtEl>
                                        <p:attrNameLst>
                                          <p:attrName>style.visibility</p:attrName>
                                        </p:attrNameLst>
                                      </p:cBhvr>
                                      <p:to>
                                        <p:strVal val="visible"/>
                                      </p:to>
                                    </p:set>
                                    <p:animEffect transition="in" filter="fade">
                                      <p:cBhvr>
                                        <p:cTn id="17" dur="1000"/>
                                        <p:tgtEl>
                                          <p:spTgt spid="168">
                                            <p:txEl>
                                              <p:pRg st="2" end="2"/>
                                            </p:txEl>
                                          </p:spTgt>
                                        </p:tgtEl>
                                      </p:cBhvr>
                                    </p:animEffect>
                                    <p:anim calcmode="lin" valueType="num">
                                      <p:cBhvr>
                                        <p:cTn id="18" dur="1000" fill="hold"/>
                                        <p:tgtEl>
                                          <p:spTgt spid="168">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68">
                                            <p:txEl>
                                              <p:pRg st="2" end="2"/>
                                            </p:txEl>
                                          </p:spTgt>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68">
                                            <p:txEl>
                                              <p:pRg st="3" end="3"/>
                                            </p:txEl>
                                          </p:spTgt>
                                        </p:tgtEl>
                                        <p:attrNameLst>
                                          <p:attrName>style.visibility</p:attrName>
                                        </p:attrNameLst>
                                      </p:cBhvr>
                                      <p:to>
                                        <p:strVal val="visible"/>
                                      </p:to>
                                    </p:set>
                                    <p:animEffect transition="in" filter="fade">
                                      <p:cBhvr>
                                        <p:cTn id="22" dur="1000"/>
                                        <p:tgtEl>
                                          <p:spTgt spid="168">
                                            <p:txEl>
                                              <p:pRg st="3" end="3"/>
                                            </p:txEl>
                                          </p:spTgt>
                                        </p:tgtEl>
                                      </p:cBhvr>
                                    </p:animEffect>
                                    <p:anim calcmode="lin" valueType="num">
                                      <p:cBhvr>
                                        <p:cTn id="23" dur="1000" fill="hold"/>
                                        <p:tgtEl>
                                          <p:spTgt spid="168">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68">
                                            <p:txEl>
                                              <p:pRg st="3" end="3"/>
                                            </p:txEl>
                                          </p:spTgt>
                                        </p:tgtEl>
                                        <p:attrNameLst>
                                          <p:attrName>ppt_y</p:attrName>
                                        </p:attrNameLst>
                                      </p:cBhvr>
                                      <p:tavLst>
                                        <p:tav tm="0">
                                          <p:val>
                                            <p:strVal val="#ppt_y-.1"/>
                                          </p:val>
                                        </p:tav>
                                        <p:tav tm="100000">
                                          <p:val>
                                            <p:strVal val="#ppt_y"/>
                                          </p:val>
                                        </p:tav>
                                      </p:tavLst>
                                    </p:anim>
                                  </p:childTnLst>
                                </p:cTn>
                              </p:par>
                              <p:par>
                                <p:cTn id="25" presetID="47" presetClass="entr" presetSubtype="0" fill="hold" grpId="0" nodeType="withEffect">
                                  <p:stCondLst>
                                    <p:cond delay="0"/>
                                  </p:stCondLst>
                                  <p:childTnLst>
                                    <p:set>
                                      <p:cBhvr>
                                        <p:cTn id="26" dur="1" fill="hold">
                                          <p:stCondLst>
                                            <p:cond delay="0"/>
                                          </p:stCondLst>
                                        </p:cTn>
                                        <p:tgtEl>
                                          <p:spTgt spid="168">
                                            <p:txEl>
                                              <p:pRg st="4" end="4"/>
                                            </p:txEl>
                                          </p:spTgt>
                                        </p:tgtEl>
                                        <p:attrNameLst>
                                          <p:attrName>style.visibility</p:attrName>
                                        </p:attrNameLst>
                                      </p:cBhvr>
                                      <p:to>
                                        <p:strVal val="visible"/>
                                      </p:to>
                                    </p:set>
                                    <p:animEffect transition="in" filter="fade">
                                      <p:cBhvr>
                                        <p:cTn id="27" dur="1000"/>
                                        <p:tgtEl>
                                          <p:spTgt spid="168">
                                            <p:txEl>
                                              <p:pRg st="4" end="4"/>
                                            </p:txEl>
                                          </p:spTgt>
                                        </p:tgtEl>
                                      </p:cBhvr>
                                    </p:animEffect>
                                    <p:anim calcmode="lin" valueType="num">
                                      <p:cBhvr>
                                        <p:cTn id="28" dur="1000" fill="hold"/>
                                        <p:tgtEl>
                                          <p:spTgt spid="168">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68">
                                            <p:txEl>
                                              <p:pRg st="4" end="4"/>
                                            </p:txEl>
                                          </p:spTgt>
                                        </p:tgtEl>
                                        <p:attrNameLst>
                                          <p:attrName>ppt_y</p:attrName>
                                        </p:attrNameLst>
                                      </p:cBhvr>
                                      <p:tavLst>
                                        <p:tav tm="0">
                                          <p:val>
                                            <p:strVal val="#ppt_y-.1"/>
                                          </p:val>
                                        </p:tav>
                                        <p:tav tm="100000">
                                          <p:val>
                                            <p:strVal val="#ppt_y"/>
                                          </p:val>
                                        </p:tav>
                                      </p:tavLst>
                                    </p:anim>
                                  </p:childTnLst>
                                </p:cTn>
                              </p:par>
                              <p:par>
                                <p:cTn id="30" presetID="47" presetClass="entr" presetSubtype="0" fill="hold" grpId="0" nodeType="withEffect">
                                  <p:stCondLst>
                                    <p:cond delay="0"/>
                                  </p:stCondLst>
                                  <p:childTnLst>
                                    <p:set>
                                      <p:cBhvr>
                                        <p:cTn id="31" dur="1" fill="hold">
                                          <p:stCondLst>
                                            <p:cond delay="0"/>
                                          </p:stCondLst>
                                        </p:cTn>
                                        <p:tgtEl>
                                          <p:spTgt spid="168">
                                            <p:txEl>
                                              <p:pRg st="5" end="5"/>
                                            </p:txEl>
                                          </p:spTgt>
                                        </p:tgtEl>
                                        <p:attrNameLst>
                                          <p:attrName>style.visibility</p:attrName>
                                        </p:attrNameLst>
                                      </p:cBhvr>
                                      <p:to>
                                        <p:strVal val="visible"/>
                                      </p:to>
                                    </p:set>
                                    <p:animEffect transition="in" filter="fade">
                                      <p:cBhvr>
                                        <p:cTn id="32" dur="1000"/>
                                        <p:tgtEl>
                                          <p:spTgt spid="168">
                                            <p:txEl>
                                              <p:pRg st="5" end="5"/>
                                            </p:txEl>
                                          </p:spTgt>
                                        </p:tgtEl>
                                      </p:cBhvr>
                                    </p:animEffect>
                                    <p:anim calcmode="lin" valueType="num">
                                      <p:cBhvr>
                                        <p:cTn id="33" dur="1000" fill="hold"/>
                                        <p:tgtEl>
                                          <p:spTgt spid="168">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68">
                                            <p:txEl>
                                              <p:pRg st="5" end="5"/>
                                            </p:txEl>
                                          </p:spTgt>
                                        </p:tgtEl>
                                        <p:attrNameLst>
                                          <p:attrName>ppt_y</p:attrName>
                                        </p:attrNameLst>
                                      </p:cBhvr>
                                      <p:tavLst>
                                        <p:tav tm="0">
                                          <p:val>
                                            <p:strVal val="#ppt_y-.1"/>
                                          </p:val>
                                        </p:tav>
                                        <p:tav tm="100000">
                                          <p:val>
                                            <p:strVal val="#ppt_y"/>
                                          </p:val>
                                        </p:tav>
                                      </p:tavLst>
                                    </p:anim>
                                  </p:childTnLst>
                                </p:cTn>
                              </p:par>
                              <p:par>
                                <p:cTn id="35" presetID="47" presetClass="entr" presetSubtype="0" fill="hold" grpId="0" nodeType="withEffect">
                                  <p:stCondLst>
                                    <p:cond delay="0"/>
                                  </p:stCondLst>
                                  <p:childTnLst>
                                    <p:set>
                                      <p:cBhvr>
                                        <p:cTn id="36" dur="1" fill="hold">
                                          <p:stCondLst>
                                            <p:cond delay="0"/>
                                          </p:stCondLst>
                                        </p:cTn>
                                        <p:tgtEl>
                                          <p:spTgt spid="168">
                                            <p:txEl>
                                              <p:pRg st="6" end="6"/>
                                            </p:txEl>
                                          </p:spTgt>
                                        </p:tgtEl>
                                        <p:attrNameLst>
                                          <p:attrName>style.visibility</p:attrName>
                                        </p:attrNameLst>
                                      </p:cBhvr>
                                      <p:to>
                                        <p:strVal val="visible"/>
                                      </p:to>
                                    </p:set>
                                    <p:animEffect transition="in" filter="fade">
                                      <p:cBhvr>
                                        <p:cTn id="37" dur="1000"/>
                                        <p:tgtEl>
                                          <p:spTgt spid="168">
                                            <p:txEl>
                                              <p:pRg st="6" end="6"/>
                                            </p:txEl>
                                          </p:spTgt>
                                        </p:tgtEl>
                                      </p:cBhvr>
                                    </p:animEffect>
                                    <p:anim calcmode="lin" valueType="num">
                                      <p:cBhvr>
                                        <p:cTn id="38" dur="1000" fill="hold"/>
                                        <p:tgtEl>
                                          <p:spTgt spid="168">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168">
                                            <p:txEl>
                                              <p:pRg st="6" end="6"/>
                                            </p:txEl>
                                          </p:spTgt>
                                        </p:tgtEl>
                                        <p:attrNameLst>
                                          <p:attrName>ppt_y</p:attrName>
                                        </p:attrNameLst>
                                      </p:cBhvr>
                                      <p:tavLst>
                                        <p:tav tm="0">
                                          <p:val>
                                            <p:strVal val="#ppt_y-.1"/>
                                          </p:val>
                                        </p:tav>
                                        <p:tav tm="100000">
                                          <p:val>
                                            <p:strVal val="#ppt_y"/>
                                          </p:val>
                                        </p:tav>
                                      </p:tavLst>
                                    </p:anim>
                                  </p:childTnLst>
                                </p:cTn>
                              </p:par>
                              <p:par>
                                <p:cTn id="40" presetID="47" presetClass="entr" presetSubtype="0" fill="hold" grpId="0" nodeType="withEffect">
                                  <p:stCondLst>
                                    <p:cond delay="0"/>
                                  </p:stCondLst>
                                  <p:childTnLst>
                                    <p:set>
                                      <p:cBhvr>
                                        <p:cTn id="41" dur="1" fill="hold">
                                          <p:stCondLst>
                                            <p:cond delay="0"/>
                                          </p:stCondLst>
                                        </p:cTn>
                                        <p:tgtEl>
                                          <p:spTgt spid="168">
                                            <p:txEl>
                                              <p:pRg st="7" end="7"/>
                                            </p:txEl>
                                          </p:spTgt>
                                        </p:tgtEl>
                                        <p:attrNameLst>
                                          <p:attrName>style.visibility</p:attrName>
                                        </p:attrNameLst>
                                      </p:cBhvr>
                                      <p:to>
                                        <p:strVal val="visible"/>
                                      </p:to>
                                    </p:set>
                                    <p:animEffect transition="in" filter="fade">
                                      <p:cBhvr>
                                        <p:cTn id="42" dur="1000"/>
                                        <p:tgtEl>
                                          <p:spTgt spid="168">
                                            <p:txEl>
                                              <p:pRg st="7" end="7"/>
                                            </p:txEl>
                                          </p:spTgt>
                                        </p:tgtEl>
                                      </p:cBhvr>
                                    </p:animEffect>
                                    <p:anim calcmode="lin" valueType="num">
                                      <p:cBhvr>
                                        <p:cTn id="43" dur="1000" fill="hold"/>
                                        <p:tgtEl>
                                          <p:spTgt spid="168">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68">
                                            <p:txEl>
                                              <p:pRg st="7" end="7"/>
                                            </p:txEl>
                                          </p:spTgt>
                                        </p:tgtEl>
                                        <p:attrNameLst>
                                          <p:attrName>ppt_y</p:attrName>
                                        </p:attrNameLst>
                                      </p:cBhvr>
                                      <p:tavLst>
                                        <p:tav tm="0">
                                          <p:val>
                                            <p:strVal val="#ppt_y-.1"/>
                                          </p:val>
                                        </p:tav>
                                        <p:tav tm="100000">
                                          <p:val>
                                            <p:strVal val="#ppt_y"/>
                                          </p:val>
                                        </p:tav>
                                      </p:tavLst>
                                    </p:anim>
                                  </p:childTnLst>
                                </p:cTn>
                              </p:par>
                              <p:par>
                                <p:cTn id="45" presetID="47" presetClass="entr" presetSubtype="0" fill="hold" grpId="0" nodeType="withEffect">
                                  <p:stCondLst>
                                    <p:cond delay="0"/>
                                  </p:stCondLst>
                                  <p:childTnLst>
                                    <p:set>
                                      <p:cBhvr>
                                        <p:cTn id="46" dur="1" fill="hold">
                                          <p:stCondLst>
                                            <p:cond delay="0"/>
                                          </p:stCondLst>
                                        </p:cTn>
                                        <p:tgtEl>
                                          <p:spTgt spid="168">
                                            <p:txEl>
                                              <p:pRg st="8" end="8"/>
                                            </p:txEl>
                                          </p:spTgt>
                                        </p:tgtEl>
                                        <p:attrNameLst>
                                          <p:attrName>style.visibility</p:attrName>
                                        </p:attrNameLst>
                                      </p:cBhvr>
                                      <p:to>
                                        <p:strVal val="visible"/>
                                      </p:to>
                                    </p:set>
                                    <p:animEffect transition="in" filter="fade">
                                      <p:cBhvr>
                                        <p:cTn id="47" dur="1000"/>
                                        <p:tgtEl>
                                          <p:spTgt spid="168">
                                            <p:txEl>
                                              <p:pRg st="8" end="8"/>
                                            </p:txEl>
                                          </p:spTgt>
                                        </p:tgtEl>
                                      </p:cBhvr>
                                    </p:animEffect>
                                    <p:anim calcmode="lin" valueType="num">
                                      <p:cBhvr>
                                        <p:cTn id="48" dur="1000" fill="hold"/>
                                        <p:tgtEl>
                                          <p:spTgt spid="168">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168">
                                            <p:txEl>
                                              <p:pRg st="8" end="8"/>
                                            </p:txEl>
                                          </p:spTgt>
                                        </p:tgtEl>
                                        <p:attrNameLst>
                                          <p:attrName>ppt_y</p:attrName>
                                        </p:attrNameLst>
                                      </p:cBhvr>
                                      <p:tavLst>
                                        <p:tav tm="0">
                                          <p:val>
                                            <p:strVal val="#ppt_y-.1"/>
                                          </p:val>
                                        </p:tav>
                                        <p:tav tm="100000">
                                          <p:val>
                                            <p:strVal val="#ppt_y"/>
                                          </p:val>
                                        </p:tav>
                                      </p:tavLst>
                                    </p:anim>
                                  </p:childTnLst>
                                </p:cTn>
                              </p:par>
                              <p:par>
                                <p:cTn id="50" presetID="47" presetClass="entr" presetSubtype="0" fill="hold" grpId="0" nodeType="withEffect">
                                  <p:stCondLst>
                                    <p:cond delay="0"/>
                                  </p:stCondLst>
                                  <p:childTnLst>
                                    <p:set>
                                      <p:cBhvr>
                                        <p:cTn id="51" dur="1" fill="hold">
                                          <p:stCondLst>
                                            <p:cond delay="0"/>
                                          </p:stCondLst>
                                        </p:cTn>
                                        <p:tgtEl>
                                          <p:spTgt spid="168">
                                            <p:txEl>
                                              <p:pRg st="9" end="9"/>
                                            </p:txEl>
                                          </p:spTgt>
                                        </p:tgtEl>
                                        <p:attrNameLst>
                                          <p:attrName>style.visibility</p:attrName>
                                        </p:attrNameLst>
                                      </p:cBhvr>
                                      <p:to>
                                        <p:strVal val="visible"/>
                                      </p:to>
                                    </p:set>
                                    <p:animEffect transition="in" filter="fade">
                                      <p:cBhvr>
                                        <p:cTn id="52" dur="1000"/>
                                        <p:tgtEl>
                                          <p:spTgt spid="168">
                                            <p:txEl>
                                              <p:pRg st="9" end="9"/>
                                            </p:txEl>
                                          </p:spTgt>
                                        </p:tgtEl>
                                      </p:cBhvr>
                                    </p:animEffect>
                                    <p:anim calcmode="lin" valueType="num">
                                      <p:cBhvr>
                                        <p:cTn id="53" dur="1000" fill="hold"/>
                                        <p:tgtEl>
                                          <p:spTgt spid="168">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168">
                                            <p:txEl>
                                              <p:pRg st="9" end="9"/>
                                            </p:txEl>
                                          </p:spTgt>
                                        </p:tgtEl>
                                        <p:attrNameLst>
                                          <p:attrName>ppt_y</p:attrName>
                                        </p:attrNameLst>
                                      </p:cBhvr>
                                      <p:tavLst>
                                        <p:tav tm="0">
                                          <p:val>
                                            <p:strVal val="#ppt_y-.1"/>
                                          </p:val>
                                        </p:tav>
                                        <p:tav tm="100000">
                                          <p:val>
                                            <p:strVal val="#ppt_y"/>
                                          </p:val>
                                        </p:tav>
                                      </p:tavLst>
                                    </p:anim>
                                  </p:childTnLst>
                                </p:cTn>
                              </p:par>
                              <p:par>
                                <p:cTn id="55" presetID="47" presetClass="entr" presetSubtype="0" fill="hold" grpId="0" nodeType="withEffect">
                                  <p:stCondLst>
                                    <p:cond delay="0"/>
                                  </p:stCondLst>
                                  <p:childTnLst>
                                    <p:set>
                                      <p:cBhvr>
                                        <p:cTn id="56" dur="1" fill="hold">
                                          <p:stCondLst>
                                            <p:cond delay="0"/>
                                          </p:stCondLst>
                                        </p:cTn>
                                        <p:tgtEl>
                                          <p:spTgt spid="168">
                                            <p:txEl>
                                              <p:pRg st="10" end="10"/>
                                            </p:txEl>
                                          </p:spTgt>
                                        </p:tgtEl>
                                        <p:attrNameLst>
                                          <p:attrName>style.visibility</p:attrName>
                                        </p:attrNameLst>
                                      </p:cBhvr>
                                      <p:to>
                                        <p:strVal val="visible"/>
                                      </p:to>
                                    </p:set>
                                    <p:animEffect transition="in" filter="fade">
                                      <p:cBhvr>
                                        <p:cTn id="57" dur="1000"/>
                                        <p:tgtEl>
                                          <p:spTgt spid="168">
                                            <p:txEl>
                                              <p:pRg st="10" end="10"/>
                                            </p:txEl>
                                          </p:spTgt>
                                        </p:tgtEl>
                                      </p:cBhvr>
                                    </p:animEffect>
                                    <p:anim calcmode="lin" valueType="num">
                                      <p:cBhvr>
                                        <p:cTn id="58" dur="1000" fill="hold"/>
                                        <p:tgtEl>
                                          <p:spTgt spid="168">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168">
                                            <p:txEl>
                                              <p:pRg st="10" end="10"/>
                                            </p:txEl>
                                          </p:spTgt>
                                        </p:tgtEl>
                                        <p:attrNameLst>
                                          <p:attrName>ppt_y</p:attrName>
                                        </p:attrNameLst>
                                      </p:cBhvr>
                                      <p:tavLst>
                                        <p:tav tm="0">
                                          <p:val>
                                            <p:strVal val="#ppt_y-.1"/>
                                          </p:val>
                                        </p:tav>
                                        <p:tav tm="100000">
                                          <p:val>
                                            <p:strVal val="#ppt_y"/>
                                          </p:val>
                                        </p:tav>
                                      </p:tavLst>
                                    </p:anim>
                                  </p:childTnLst>
                                </p:cTn>
                              </p:par>
                              <p:par>
                                <p:cTn id="60" presetID="47" presetClass="entr" presetSubtype="0" fill="hold" grpId="0" nodeType="withEffect">
                                  <p:stCondLst>
                                    <p:cond delay="0"/>
                                  </p:stCondLst>
                                  <p:childTnLst>
                                    <p:set>
                                      <p:cBhvr>
                                        <p:cTn id="61" dur="1" fill="hold">
                                          <p:stCondLst>
                                            <p:cond delay="0"/>
                                          </p:stCondLst>
                                        </p:cTn>
                                        <p:tgtEl>
                                          <p:spTgt spid="168">
                                            <p:txEl>
                                              <p:pRg st="11" end="11"/>
                                            </p:txEl>
                                          </p:spTgt>
                                        </p:tgtEl>
                                        <p:attrNameLst>
                                          <p:attrName>style.visibility</p:attrName>
                                        </p:attrNameLst>
                                      </p:cBhvr>
                                      <p:to>
                                        <p:strVal val="visible"/>
                                      </p:to>
                                    </p:set>
                                    <p:animEffect transition="in" filter="fade">
                                      <p:cBhvr>
                                        <p:cTn id="62" dur="1000"/>
                                        <p:tgtEl>
                                          <p:spTgt spid="168">
                                            <p:txEl>
                                              <p:pRg st="11" end="11"/>
                                            </p:txEl>
                                          </p:spTgt>
                                        </p:tgtEl>
                                      </p:cBhvr>
                                    </p:animEffect>
                                    <p:anim calcmode="lin" valueType="num">
                                      <p:cBhvr>
                                        <p:cTn id="63" dur="1000" fill="hold"/>
                                        <p:tgtEl>
                                          <p:spTgt spid="168">
                                            <p:txEl>
                                              <p:pRg st="11" end="11"/>
                                            </p:txEl>
                                          </p:spTgt>
                                        </p:tgtEl>
                                        <p:attrNameLst>
                                          <p:attrName>ppt_x</p:attrName>
                                        </p:attrNameLst>
                                      </p:cBhvr>
                                      <p:tavLst>
                                        <p:tav tm="0">
                                          <p:val>
                                            <p:strVal val="#ppt_x"/>
                                          </p:val>
                                        </p:tav>
                                        <p:tav tm="100000">
                                          <p:val>
                                            <p:strVal val="#ppt_x"/>
                                          </p:val>
                                        </p:tav>
                                      </p:tavLst>
                                    </p:anim>
                                    <p:anim calcmode="lin" valueType="num">
                                      <p:cBhvr>
                                        <p:cTn id="64" dur="1000" fill="hold"/>
                                        <p:tgtEl>
                                          <p:spTgt spid="168">
                                            <p:txEl>
                                              <p:pRg st="11" end="11"/>
                                            </p:txEl>
                                          </p:spTgt>
                                        </p:tgtEl>
                                        <p:attrNameLst>
                                          <p:attrName>ppt_y</p:attrName>
                                        </p:attrNameLst>
                                      </p:cBhvr>
                                      <p:tavLst>
                                        <p:tav tm="0">
                                          <p:val>
                                            <p:strVal val="#ppt_y-.1"/>
                                          </p:val>
                                        </p:tav>
                                        <p:tav tm="100000">
                                          <p:val>
                                            <p:strVal val="#ppt_y"/>
                                          </p:val>
                                        </p:tav>
                                      </p:tavLst>
                                    </p:anim>
                                  </p:childTnLst>
                                </p:cTn>
                              </p:par>
                              <p:par>
                                <p:cTn id="65" presetID="47" presetClass="entr" presetSubtype="0" fill="hold" grpId="0" nodeType="withEffect">
                                  <p:stCondLst>
                                    <p:cond delay="0"/>
                                  </p:stCondLst>
                                  <p:childTnLst>
                                    <p:set>
                                      <p:cBhvr>
                                        <p:cTn id="66" dur="1" fill="hold">
                                          <p:stCondLst>
                                            <p:cond delay="0"/>
                                          </p:stCondLst>
                                        </p:cTn>
                                        <p:tgtEl>
                                          <p:spTgt spid="168">
                                            <p:txEl>
                                              <p:pRg st="12" end="12"/>
                                            </p:txEl>
                                          </p:spTgt>
                                        </p:tgtEl>
                                        <p:attrNameLst>
                                          <p:attrName>style.visibility</p:attrName>
                                        </p:attrNameLst>
                                      </p:cBhvr>
                                      <p:to>
                                        <p:strVal val="visible"/>
                                      </p:to>
                                    </p:set>
                                    <p:animEffect transition="in" filter="fade">
                                      <p:cBhvr>
                                        <p:cTn id="67" dur="1000"/>
                                        <p:tgtEl>
                                          <p:spTgt spid="168">
                                            <p:txEl>
                                              <p:pRg st="12" end="12"/>
                                            </p:txEl>
                                          </p:spTgt>
                                        </p:tgtEl>
                                      </p:cBhvr>
                                    </p:animEffect>
                                    <p:anim calcmode="lin" valueType="num">
                                      <p:cBhvr>
                                        <p:cTn id="68" dur="1000" fill="hold"/>
                                        <p:tgtEl>
                                          <p:spTgt spid="168">
                                            <p:txEl>
                                              <p:pRg st="12" end="12"/>
                                            </p:txEl>
                                          </p:spTgt>
                                        </p:tgtEl>
                                        <p:attrNameLst>
                                          <p:attrName>ppt_x</p:attrName>
                                        </p:attrNameLst>
                                      </p:cBhvr>
                                      <p:tavLst>
                                        <p:tav tm="0">
                                          <p:val>
                                            <p:strVal val="#ppt_x"/>
                                          </p:val>
                                        </p:tav>
                                        <p:tav tm="100000">
                                          <p:val>
                                            <p:strVal val="#ppt_x"/>
                                          </p:val>
                                        </p:tav>
                                      </p:tavLst>
                                    </p:anim>
                                    <p:anim calcmode="lin" valueType="num">
                                      <p:cBhvr>
                                        <p:cTn id="69" dur="1000" fill="hold"/>
                                        <p:tgtEl>
                                          <p:spTgt spid="168">
                                            <p:txEl>
                                              <p:pRg st="12" end="12"/>
                                            </p:txEl>
                                          </p:spTgt>
                                        </p:tgtEl>
                                        <p:attrNameLst>
                                          <p:attrName>ppt_y</p:attrName>
                                        </p:attrNameLst>
                                      </p:cBhvr>
                                      <p:tavLst>
                                        <p:tav tm="0">
                                          <p:val>
                                            <p:strVal val="#ppt_y-.1"/>
                                          </p:val>
                                        </p:tav>
                                        <p:tav tm="100000">
                                          <p:val>
                                            <p:strVal val="#ppt_y"/>
                                          </p:val>
                                        </p:tav>
                                      </p:tavLst>
                                    </p:anim>
                                  </p:childTnLst>
                                </p:cTn>
                              </p:par>
                              <p:par>
                                <p:cTn id="70" presetID="47" presetClass="entr" presetSubtype="0" fill="hold" grpId="0" nodeType="withEffect">
                                  <p:stCondLst>
                                    <p:cond delay="0"/>
                                  </p:stCondLst>
                                  <p:childTnLst>
                                    <p:set>
                                      <p:cBhvr>
                                        <p:cTn id="71" dur="1" fill="hold">
                                          <p:stCondLst>
                                            <p:cond delay="0"/>
                                          </p:stCondLst>
                                        </p:cTn>
                                        <p:tgtEl>
                                          <p:spTgt spid="168">
                                            <p:txEl>
                                              <p:pRg st="13" end="13"/>
                                            </p:txEl>
                                          </p:spTgt>
                                        </p:tgtEl>
                                        <p:attrNameLst>
                                          <p:attrName>style.visibility</p:attrName>
                                        </p:attrNameLst>
                                      </p:cBhvr>
                                      <p:to>
                                        <p:strVal val="visible"/>
                                      </p:to>
                                    </p:set>
                                    <p:animEffect transition="in" filter="fade">
                                      <p:cBhvr>
                                        <p:cTn id="72" dur="1000"/>
                                        <p:tgtEl>
                                          <p:spTgt spid="168">
                                            <p:txEl>
                                              <p:pRg st="13" end="13"/>
                                            </p:txEl>
                                          </p:spTgt>
                                        </p:tgtEl>
                                      </p:cBhvr>
                                    </p:animEffect>
                                    <p:anim calcmode="lin" valueType="num">
                                      <p:cBhvr>
                                        <p:cTn id="73" dur="1000" fill="hold"/>
                                        <p:tgtEl>
                                          <p:spTgt spid="168">
                                            <p:txEl>
                                              <p:pRg st="13" end="13"/>
                                            </p:txEl>
                                          </p:spTgt>
                                        </p:tgtEl>
                                        <p:attrNameLst>
                                          <p:attrName>ppt_x</p:attrName>
                                        </p:attrNameLst>
                                      </p:cBhvr>
                                      <p:tavLst>
                                        <p:tav tm="0">
                                          <p:val>
                                            <p:strVal val="#ppt_x"/>
                                          </p:val>
                                        </p:tav>
                                        <p:tav tm="100000">
                                          <p:val>
                                            <p:strVal val="#ppt_x"/>
                                          </p:val>
                                        </p:tav>
                                      </p:tavLst>
                                    </p:anim>
                                    <p:anim calcmode="lin" valueType="num">
                                      <p:cBhvr>
                                        <p:cTn id="74" dur="1000" fill="hold"/>
                                        <p:tgtEl>
                                          <p:spTgt spid="168">
                                            <p:txEl>
                                              <p:pRg st="13" end="13"/>
                                            </p:txEl>
                                          </p:spTgt>
                                        </p:tgtEl>
                                        <p:attrNameLst>
                                          <p:attrName>ppt_y</p:attrName>
                                        </p:attrNameLst>
                                      </p:cBhvr>
                                      <p:tavLst>
                                        <p:tav tm="0">
                                          <p:val>
                                            <p:strVal val="#ppt_y-.1"/>
                                          </p:val>
                                        </p:tav>
                                        <p:tav tm="100000">
                                          <p:val>
                                            <p:strVal val="#ppt_y"/>
                                          </p:val>
                                        </p:tav>
                                      </p:tavLst>
                                    </p:anim>
                                  </p:childTnLst>
                                </p:cTn>
                              </p:par>
                              <p:par>
                                <p:cTn id="75" presetID="47" presetClass="entr" presetSubtype="0" fill="hold" grpId="0" nodeType="withEffect">
                                  <p:stCondLst>
                                    <p:cond delay="0"/>
                                  </p:stCondLst>
                                  <p:childTnLst>
                                    <p:set>
                                      <p:cBhvr>
                                        <p:cTn id="76" dur="1" fill="hold">
                                          <p:stCondLst>
                                            <p:cond delay="0"/>
                                          </p:stCondLst>
                                        </p:cTn>
                                        <p:tgtEl>
                                          <p:spTgt spid="168">
                                            <p:txEl>
                                              <p:pRg st="14" end="14"/>
                                            </p:txEl>
                                          </p:spTgt>
                                        </p:tgtEl>
                                        <p:attrNameLst>
                                          <p:attrName>style.visibility</p:attrName>
                                        </p:attrNameLst>
                                      </p:cBhvr>
                                      <p:to>
                                        <p:strVal val="visible"/>
                                      </p:to>
                                    </p:set>
                                    <p:animEffect transition="in" filter="fade">
                                      <p:cBhvr>
                                        <p:cTn id="77" dur="1000"/>
                                        <p:tgtEl>
                                          <p:spTgt spid="168">
                                            <p:txEl>
                                              <p:pRg st="14" end="14"/>
                                            </p:txEl>
                                          </p:spTgt>
                                        </p:tgtEl>
                                      </p:cBhvr>
                                    </p:animEffect>
                                    <p:anim calcmode="lin" valueType="num">
                                      <p:cBhvr>
                                        <p:cTn id="78" dur="1000" fill="hold"/>
                                        <p:tgtEl>
                                          <p:spTgt spid="168">
                                            <p:txEl>
                                              <p:pRg st="14" end="14"/>
                                            </p:txEl>
                                          </p:spTgt>
                                        </p:tgtEl>
                                        <p:attrNameLst>
                                          <p:attrName>ppt_x</p:attrName>
                                        </p:attrNameLst>
                                      </p:cBhvr>
                                      <p:tavLst>
                                        <p:tav tm="0">
                                          <p:val>
                                            <p:strVal val="#ppt_x"/>
                                          </p:val>
                                        </p:tav>
                                        <p:tav tm="100000">
                                          <p:val>
                                            <p:strVal val="#ppt_x"/>
                                          </p:val>
                                        </p:tav>
                                      </p:tavLst>
                                    </p:anim>
                                    <p:anim calcmode="lin" valueType="num">
                                      <p:cBhvr>
                                        <p:cTn id="79" dur="1000" fill="hold"/>
                                        <p:tgtEl>
                                          <p:spTgt spid="168">
                                            <p:txEl>
                                              <p:pRg st="14" end="14"/>
                                            </p:txEl>
                                          </p:spTgt>
                                        </p:tgtEl>
                                        <p:attrNameLst>
                                          <p:attrName>ppt_y</p:attrName>
                                        </p:attrNameLst>
                                      </p:cBhvr>
                                      <p:tavLst>
                                        <p:tav tm="0">
                                          <p:val>
                                            <p:strVal val="#ppt_y-.1"/>
                                          </p:val>
                                        </p:tav>
                                        <p:tav tm="100000">
                                          <p:val>
                                            <p:strVal val="#ppt_y"/>
                                          </p:val>
                                        </p:tav>
                                      </p:tavLst>
                                    </p:anim>
                                  </p:childTnLst>
                                </p:cTn>
                              </p:par>
                              <p:par>
                                <p:cTn id="80" presetID="47" presetClass="entr" presetSubtype="0" fill="hold" grpId="0" nodeType="withEffect">
                                  <p:stCondLst>
                                    <p:cond delay="0"/>
                                  </p:stCondLst>
                                  <p:childTnLst>
                                    <p:set>
                                      <p:cBhvr>
                                        <p:cTn id="81" dur="1" fill="hold">
                                          <p:stCondLst>
                                            <p:cond delay="0"/>
                                          </p:stCondLst>
                                        </p:cTn>
                                        <p:tgtEl>
                                          <p:spTgt spid="168">
                                            <p:txEl>
                                              <p:pRg st="15" end="15"/>
                                            </p:txEl>
                                          </p:spTgt>
                                        </p:tgtEl>
                                        <p:attrNameLst>
                                          <p:attrName>style.visibility</p:attrName>
                                        </p:attrNameLst>
                                      </p:cBhvr>
                                      <p:to>
                                        <p:strVal val="visible"/>
                                      </p:to>
                                    </p:set>
                                    <p:animEffect transition="in" filter="fade">
                                      <p:cBhvr>
                                        <p:cTn id="82" dur="1000"/>
                                        <p:tgtEl>
                                          <p:spTgt spid="168">
                                            <p:txEl>
                                              <p:pRg st="15" end="15"/>
                                            </p:txEl>
                                          </p:spTgt>
                                        </p:tgtEl>
                                      </p:cBhvr>
                                    </p:animEffect>
                                    <p:anim calcmode="lin" valueType="num">
                                      <p:cBhvr>
                                        <p:cTn id="83" dur="1000" fill="hold"/>
                                        <p:tgtEl>
                                          <p:spTgt spid="168">
                                            <p:txEl>
                                              <p:pRg st="15" end="15"/>
                                            </p:txEl>
                                          </p:spTgt>
                                        </p:tgtEl>
                                        <p:attrNameLst>
                                          <p:attrName>ppt_x</p:attrName>
                                        </p:attrNameLst>
                                      </p:cBhvr>
                                      <p:tavLst>
                                        <p:tav tm="0">
                                          <p:val>
                                            <p:strVal val="#ppt_x"/>
                                          </p:val>
                                        </p:tav>
                                        <p:tav tm="100000">
                                          <p:val>
                                            <p:strVal val="#ppt_x"/>
                                          </p:val>
                                        </p:tav>
                                      </p:tavLst>
                                    </p:anim>
                                    <p:anim calcmode="lin" valueType="num">
                                      <p:cBhvr>
                                        <p:cTn id="84" dur="1000" fill="hold"/>
                                        <p:tgtEl>
                                          <p:spTgt spid="168">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70395-9C16-A1A0-A80B-BD1BC29AE7DF}"/>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F1B76BF2-BBC5-88D6-798E-9BB79CF47F57}"/>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D1974B7-933B-DAC5-B5EB-EEAFFAAC4DAD}"/>
              </a:ext>
            </a:extLst>
          </p:cNvPr>
          <p:cNvSpPr txBox="1"/>
          <p:nvPr/>
        </p:nvSpPr>
        <p:spPr>
          <a:xfrm>
            <a:off x="4616018" y="180823"/>
            <a:ext cx="2300976" cy="461665"/>
          </a:xfrm>
          <a:prstGeom prst="rect">
            <a:avLst/>
          </a:prstGeom>
          <a:noFill/>
        </p:spPr>
        <p:txBody>
          <a:bodyPr wrap="square" rtlCol="0">
            <a:spAutoFit/>
          </a:bodyPr>
          <a:lstStyle/>
          <a:p>
            <a:r>
              <a:rPr lang="en-GB" sz="2400" b="1" dirty="0"/>
              <a:t>CONCLUSION</a:t>
            </a:r>
          </a:p>
        </p:txBody>
      </p:sp>
      <p:sp>
        <p:nvSpPr>
          <p:cNvPr id="168" name="TextBox 167">
            <a:extLst>
              <a:ext uri="{FF2B5EF4-FFF2-40B4-BE49-F238E27FC236}">
                <a16:creationId xmlns:a16="http://schemas.microsoft.com/office/drawing/2014/main" id="{10912C73-EF5C-4042-F003-5F2D3009B4AC}"/>
              </a:ext>
            </a:extLst>
          </p:cNvPr>
          <p:cNvSpPr txBox="1"/>
          <p:nvPr/>
        </p:nvSpPr>
        <p:spPr>
          <a:xfrm>
            <a:off x="886265" y="1055077"/>
            <a:ext cx="10484741" cy="4708981"/>
          </a:xfrm>
          <a:prstGeom prst="rect">
            <a:avLst/>
          </a:prstGeom>
          <a:noFill/>
        </p:spPr>
        <p:txBody>
          <a:bodyPr wrap="square" rtlCol="0">
            <a:spAutoFit/>
          </a:bodyPr>
          <a:lstStyle/>
          <a:p>
            <a:r>
              <a:rPr lang="en-GB" sz="2000" b="1" dirty="0"/>
              <a:t>The experience of Deliveroo, DPD UK and Brompton Bike Hire testifies: timely integration of relevant technological solutions makes it possible to significantly increase productivity, reduce the frequency of errors and improve the customer experience. It is this approach that demonstrates the effectiveness of TPS, CRM and DSS systems in solving the operational challenges faced by Pedal &amp; Post, and also creates a reliable basis for further business scaling (CMA, 2022; CILT, 2022; UKRI, 2022).</a:t>
            </a:r>
            <a:br>
              <a:rPr lang="en-GB" sz="2000" b="1" dirty="0"/>
            </a:br>
            <a:br>
              <a:rPr lang="en-GB" sz="2000" b="1" dirty="0"/>
            </a:br>
            <a:r>
              <a:rPr lang="en-GB" sz="2000" b="1" dirty="0"/>
              <a:t>At the same time, ethical handling of data remains a key prerequisite. All systems must function within the GDPR, ensure the transparency of algorithms and adhere to the principles of fairness — is the basis for maintaining trust on the part of both customers and employees (European Commission, 2021; </a:t>
            </a:r>
            <a:r>
              <a:rPr lang="en-GB" sz="2000" b="1" dirty="0" err="1"/>
              <a:t>Floridi</a:t>
            </a:r>
            <a:r>
              <a:rPr lang="en-GB" sz="2000" b="1" dirty="0"/>
              <a:t>, 2018).</a:t>
            </a:r>
            <a:br>
              <a:rPr lang="en-GB" sz="2000" b="1" dirty="0"/>
            </a:br>
            <a:br>
              <a:rPr lang="en-GB" sz="2000" b="1" dirty="0"/>
            </a:br>
            <a:r>
              <a:rPr lang="en-GB" sz="2000" b="1" dirty="0"/>
              <a:t>For Pedal &amp; Post, this means the possibility of accelerated development, smarter work organization and better customer service —, provided that TPS, CRM and DSS are implemented in stages on the basis of ethics, accountability and data orientation.</a:t>
            </a:r>
          </a:p>
        </p:txBody>
      </p:sp>
    </p:spTree>
    <p:extLst>
      <p:ext uri="{BB962C8B-B14F-4D97-AF65-F5344CB8AC3E}">
        <p14:creationId xmlns:p14="http://schemas.microsoft.com/office/powerpoint/2010/main" val="22307043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68"/>
                                        </p:tgtEl>
                                        <p:attrNameLst>
                                          <p:attrName>style.visibility</p:attrName>
                                        </p:attrNameLst>
                                      </p:cBhvr>
                                      <p:to>
                                        <p:strVal val="visible"/>
                                      </p:to>
                                    </p:set>
                                    <p:animEffect transition="in" filter="fade">
                                      <p:cBhvr>
                                        <p:cTn id="7" dur="1000"/>
                                        <p:tgtEl>
                                          <p:spTgt spid="168"/>
                                        </p:tgtEl>
                                      </p:cBhvr>
                                    </p:animEffect>
                                    <p:anim calcmode="lin" valueType="num">
                                      <p:cBhvr>
                                        <p:cTn id="8" dur="1000" fill="hold"/>
                                        <p:tgtEl>
                                          <p:spTgt spid="168"/>
                                        </p:tgtEl>
                                        <p:attrNameLst>
                                          <p:attrName>ppt_x</p:attrName>
                                        </p:attrNameLst>
                                      </p:cBhvr>
                                      <p:tavLst>
                                        <p:tav tm="0">
                                          <p:val>
                                            <p:strVal val="#ppt_x"/>
                                          </p:val>
                                        </p:tav>
                                        <p:tav tm="100000">
                                          <p:val>
                                            <p:strVal val="#ppt_x"/>
                                          </p:val>
                                        </p:tav>
                                      </p:tavLst>
                                    </p:anim>
                                    <p:anim calcmode="lin" valueType="num">
                                      <p:cBhvr>
                                        <p:cTn id="9" dur="1000" fill="hold"/>
                                        <p:tgtEl>
                                          <p:spTgt spid="16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3C927-49EB-22EC-7A0F-AA0FB41C9AFC}"/>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529191CF-D0BA-116A-BEBF-B48B23B31D76}"/>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E1F4DBD-844E-BB5A-3CEE-B82A69149D96}"/>
              </a:ext>
            </a:extLst>
          </p:cNvPr>
          <p:cNvSpPr txBox="1"/>
          <p:nvPr/>
        </p:nvSpPr>
        <p:spPr>
          <a:xfrm>
            <a:off x="4582663" y="92333"/>
            <a:ext cx="2286227" cy="461665"/>
          </a:xfrm>
          <a:prstGeom prst="rect">
            <a:avLst/>
          </a:prstGeom>
          <a:noFill/>
        </p:spPr>
        <p:txBody>
          <a:bodyPr wrap="square" rtlCol="0">
            <a:spAutoFit/>
          </a:bodyPr>
          <a:lstStyle/>
          <a:p>
            <a:r>
              <a:rPr lang="en-GB" sz="2400" b="1" dirty="0"/>
              <a:t>REFERENCES</a:t>
            </a:r>
          </a:p>
        </p:txBody>
      </p:sp>
      <p:sp>
        <p:nvSpPr>
          <p:cNvPr id="168" name="TextBox 167">
            <a:extLst>
              <a:ext uri="{FF2B5EF4-FFF2-40B4-BE49-F238E27FC236}">
                <a16:creationId xmlns:a16="http://schemas.microsoft.com/office/drawing/2014/main" id="{72182C20-D67A-1621-665A-B98B8DAC1BEB}"/>
              </a:ext>
            </a:extLst>
          </p:cNvPr>
          <p:cNvSpPr txBox="1"/>
          <p:nvPr/>
        </p:nvSpPr>
        <p:spPr>
          <a:xfrm>
            <a:off x="191729" y="646331"/>
            <a:ext cx="12000271" cy="5632311"/>
          </a:xfrm>
          <a:prstGeom prst="rect">
            <a:avLst/>
          </a:prstGeom>
          <a:noFill/>
        </p:spPr>
        <p:txBody>
          <a:bodyPr wrap="square" rtlCol="0">
            <a:spAutoFit/>
          </a:bodyPr>
          <a:lstStyle/>
          <a:p>
            <a:pPr marL="342900" lvl="0" indent="-342900">
              <a:buFont typeface="+mj-lt"/>
              <a:buAutoNum type="arabicPeriod"/>
            </a:pPr>
            <a:r>
              <a:rPr lang="en-GB" b="1" dirty="0"/>
              <a:t>BEIS (Department for Business, Energy and Industrial Strategy) (2021) </a:t>
            </a:r>
            <a:r>
              <a:rPr lang="en-GB" b="1" i="1" dirty="0"/>
              <a:t>The impact of algorithmic management on the workforce in the gig economy</a:t>
            </a:r>
            <a:r>
              <a:rPr lang="en-GB" b="1" dirty="0"/>
              <a:t>. Available at: </a:t>
            </a:r>
            <a:r>
              <a:rPr lang="en-GB" b="1" u="sng" dirty="0">
                <a:hlinkClick r:id="rId4"/>
              </a:rPr>
              <a:t>https://www.gov.uk/</a:t>
            </a:r>
            <a:r>
              <a:rPr lang="en-GB" b="1" dirty="0"/>
              <a:t> (Accessed: 15 February 2026).</a:t>
            </a:r>
            <a:endParaRPr lang="en-GB" dirty="0"/>
          </a:p>
          <a:p>
            <a:pPr marL="342900" lvl="0" indent="-342900">
              <a:buFont typeface="+mj-lt"/>
              <a:buAutoNum type="arabicPeriod"/>
            </a:pPr>
            <a:r>
              <a:rPr lang="en-GB" b="1" dirty="0"/>
              <a:t>CILT (Chartered Institute of Logistics and Transport) (2022a) </a:t>
            </a:r>
            <a:r>
              <a:rPr lang="en-GB" b="1" i="1" dirty="0"/>
              <a:t>CILT(UK) Driver Shortage Crisis – 2022 Report</a:t>
            </a:r>
            <a:r>
              <a:rPr lang="en-GB" b="1" dirty="0"/>
              <a:t>. Available at: </a:t>
            </a:r>
            <a:r>
              <a:rPr lang="en-GB" b="1" u="sng" dirty="0">
                <a:hlinkClick r:id="rId5"/>
              </a:rPr>
              <a:t>https://ciltuk.org.uk/insights/resources-best-practice/cilt-uk-driver-shortage-crisis-2022-report/</a:t>
            </a:r>
            <a:r>
              <a:rPr lang="en-GB" b="1" dirty="0"/>
              <a:t> (Accessed: 13 February 2026).</a:t>
            </a:r>
            <a:endParaRPr lang="en-GB" dirty="0"/>
          </a:p>
          <a:p>
            <a:pPr marL="342900" lvl="0" indent="-342900">
              <a:buFont typeface="+mj-lt"/>
              <a:buAutoNum type="arabicPeriod"/>
            </a:pPr>
            <a:r>
              <a:rPr lang="en-GB" b="1" dirty="0"/>
              <a:t>CILT (Chartered Institute of Logistics and Transport) (2022b) </a:t>
            </a:r>
            <a:r>
              <a:rPr lang="en-GB" b="1" i="1" dirty="0"/>
              <a:t>CILT(UK) reveals the Top 30 Logistics Service Providers in the UK in 2022</a:t>
            </a:r>
            <a:r>
              <a:rPr lang="en-GB" b="1" dirty="0"/>
              <a:t>. Available at: </a:t>
            </a:r>
            <a:r>
              <a:rPr lang="en-GB" b="1" u="sng" dirty="0">
                <a:hlinkClick r:id="rId6"/>
              </a:rPr>
              <a:t>https://ciltuk.org.uk/news/202207/cilt-uk-reveals-the-top-30-logistics-service-providers-in-the-uk-in-2022/</a:t>
            </a:r>
            <a:r>
              <a:rPr lang="en-GB" b="1" dirty="0"/>
              <a:t> (Accessed: 13 February 2026).</a:t>
            </a:r>
            <a:endParaRPr lang="en-GB" dirty="0"/>
          </a:p>
          <a:p>
            <a:pPr marL="342900" lvl="0" indent="-342900">
              <a:buFont typeface="+mj-lt"/>
              <a:buAutoNum type="arabicPeriod"/>
            </a:pPr>
            <a:r>
              <a:rPr lang="en-GB" b="1" dirty="0"/>
              <a:t>CMA (Competition and Markets Authority) (2022) </a:t>
            </a:r>
            <a:r>
              <a:rPr lang="en-GB" b="1" i="1" dirty="0"/>
              <a:t>Competition and Markets Authority publications</a:t>
            </a:r>
            <a:r>
              <a:rPr lang="en-GB" b="1" dirty="0"/>
              <a:t>. Available at: </a:t>
            </a:r>
            <a:r>
              <a:rPr lang="en-GB" b="1" u="sng" dirty="0">
                <a:hlinkClick r:id="rId7"/>
              </a:rPr>
              <a:t>https://www.gov.uk/government/organisations/competition-and-markets-authority</a:t>
            </a:r>
            <a:r>
              <a:rPr lang="en-GB" b="1" dirty="0"/>
              <a:t> (Accessed: 13 February 2026).</a:t>
            </a:r>
            <a:endParaRPr lang="en-GB" dirty="0"/>
          </a:p>
          <a:p>
            <a:pPr marL="342900" lvl="0" indent="-342900">
              <a:buFont typeface="+mj-lt"/>
              <a:buAutoNum type="arabicPeriod"/>
            </a:pPr>
            <a:r>
              <a:rPr lang="en-GB" b="1" dirty="0"/>
              <a:t>Deliveroo (2023) </a:t>
            </a:r>
            <a:r>
              <a:rPr lang="en-GB" b="1" i="1" dirty="0"/>
              <a:t>[Specific page or report title]</a:t>
            </a:r>
            <a:r>
              <a:rPr lang="en-GB" b="1" dirty="0"/>
              <a:t>. Available at: </a:t>
            </a:r>
            <a:r>
              <a:rPr lang="en-GB" b="1" u="sng" dirty="0">
                <a:hlinkClick r:id="rId8"/>
              </a:rPr>
              <a:t>https://deliveroo.co.uk/</a:t>
            </a:r>
            <a:r>
              <a:rPr lang="en-GB" b="1" dirty="0"/>
              <a:t> (Accessed: 13 February 2026).</a:t>
            </a:r>
            <a:endParaRPr lang="en-GB" dirty="0"/>
          </a:p>
          <a:p>
            <a:pPr marL="342900" lvl="0" indent="-342900">
              <a:buFont typeface="+mj-lt"/>
              <a:buAutoNum type="arabicPeriod"/>
            </a:pPr>
            <a:r>
              <a:rPr lang="en-GB" b="1" dirty="0"/>
              <a:t>DPD UK (2022) </a:t>
            </a:r>
            <a:r>
              <a:rPr lang="en-GB" b="1" i="1" dirty="0"/>
              <a:t>Track your parcel</a:t>
            </a:r>
            <a:r>
              <a:rPr lang="en-GB" b="1" dirty="0"/>
              <a:t>. Available at: </a:t>
            </a:r>
            <a:r>
              <a:rPr lang="en-GB" b="1" u="sng" dirty="0">
                <a:hlinkClick r:id="rId9"/>
              </a:rPr>
              <a:t>https://www.dpd.co.uk/</a:t>
            </a:r>
            <a:r>
              <a:rPr lang="en-GB" b="1" dirty="0"/>
              <a:t> (Accessed: 13 February 2026).</a:t>
            </a:r>
            <a:endParaRPr lang="en-GB" dirty="0"/>
          </a:p>
          <a:p>
            <a:pPr marL="342900" lvl="0" indent="-342900">
              <a:buFont typeface="+mj-lt"/>
              <a:buAutoNum type="arabicPeriod"/>
            </a:pPr>
            <a:r>
              <a:rPr lang="en-GB" b="1" dirty="0"/>
              <a:t>European Commission (2021) </a:t>
            </a:r>
            <a:r>
              <a:rPr lang="en-GB" b="1" i="1" dirty="0"/>
              <a:t>Proposal for a Regulation laying down harmonised rules on artificial intelligence (Artificial Intelligence Act)</a:t>
            </a:r>
            <a:r>
              <a:rPr lang="en-GB" b="1" dirty="0"/>
              <a:t>, COM(2021) 206 final. Available at: </a:t>
            </a:r>
            <a:r>
              <a:rPr lang="en-GB" b="1" u="sng" dirty="0">
                <a:hlinkClick r:id="rId10"/>
              </a:rPr>
              <a:t>https://eur-lex.europa.eu/legal-content/EN/TXT/?uri=CELEX:52021PC0206</a:t>
            </a:r>
            <a:r>
              <a:rPr lang="en-GB" b="1" dirty="0"/>
              <a:t> (Accessed: 13 February 2026).</a:t>
            </a:r>
            <a:endParaRPr lang="en-GB" dirty="0"/>
          </a:p>
          <a:p>
            <a:pPr marL="342900" lvl="0" indent="-342900">
              <a:buFont typeface="+mj-lt"/>
              <a:buAutoNum type="arabicPeriod"/>
            </a:pPr>
            <a:r>
              <a:rPr lang="en-GB" b="1" dirty="0" err="1"/>
              <a:t>Floridi</a:t>
            </a:r>
            <a:r>
              <a:rPr lang="en-GB" b="1" dirty="0"/>
              <a:t>, L. (2018) 'Soft ethics, the governance of the digital and the General Data Protection Regulation', </a:t>
            </a:r>
            <a:r>
              <a:rPr lang="en-GB" b="1" i="1" dirty="0"/>
              <a:t>Philosophical Transactions of the Royal Society A: Mathematical, Physical and Engineering Sciences</a:t>
            </a:r>
            <a:r>
              <a:rPr lang="en-GB" b="1" dirty="0"/>
              <a:t>, 376(2133), p. 20180081. </a:t>
            </a:r>
            <a:r>
              <a:rPr lang="en-GB" b="1" dirty="0" err="1"/>
              <a:t>doi</a:t>
            </a:r>
            <a:r>
              <a:rPr lang="en-GB" b="1" dirty="0"/>
              <a:t>: 10.1098/rsta.2018.0081.</a:t>
            </a:r>
            <a:endParaRPr lang="en-GB" dirty="0"/>
          </a:p>
        </p:txBody>
      </p:sp>
    </p:spTree>
    <p:extLst>
      <p:ext uri="{BB962C8B-B14F-4D97-AF65-F5344CB8AC3E}">
        <p14:creationId xmlns:p14="http://schemas.microsoft.com/office/powerpoint/2010/main" val="3316592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16120-A61A-55D8-3EFF-817A4315FFA8}"/>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C60BDAFA-4DBC-E7CE-B920-A1B819DAA0DF}"/>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420125F-7DE2-91CC-B3AE-9F4EF91FB834}"/>
              </a:ext>
            </a:extLst>
          </p:cNvPr>
          <p:cNvSpPr txBox="1"/>
          <p:nvPr/>
        </p:nvSpPr>
        <p:spPr>
          <a:xfrm>
            <a:off x="4582663" y="92333"/>
            <a:ext cx="2286227" cy="461665"/>
          </a:xfrm>
          <a:prstGeom prst="rect">
            <a:avLst/>
          </a:prstGeom>
          <a:noFill/>
        </p:spPr>
        <p:txBody>
          <a:bodyPr wrap="square" rtlCol="0">
            <a:spAutoFit/>
          </a:bodyPr>
          <a:lstStyle/>
          <a:p>
            <a:r>
              <a:rPr lang="en-GB" sz="2400" b="1" dirty="0"/>
              <a:t>REFERENCES</a:t>
            </a:r>
          </a:p>
        </p:txBody>
      </p:sp>
      <p:sp>
        <p:nvSpPr>
          <p:cNvPr id="168" name="TextBox 167">
            <a:extLst>
              <a:ext uri="{FF2B5EF4-FFF2-40B4-BE49-F238E27FC236}">
                <a16:creationId xmlns:a16="http://schemas.microsoft.com/office/drawing/2014/main" id="{6CC28BC9-0D0B-70AC-ADA6-302ADAD9E4F9}"/>
              </a:ext>
            </a:extLst>
          </p:cNvPr>
          <p:cNvSpPr txBox="1"/>
          <p:nvPr/>
        </p:nvSpPr>
        <p:spPr>
          <a:xfrm>
            <a:off x="191729" y="646331"/>
            <a:ext cx="12000271" cy="5909310"/>
          </a:xfrm>
          <a:prstGeom prst="rect">
            <a:avLst/>
          </a:prstGeom>
          <a:noFill/>
        </p:spPr>
        <p:txBody>
          <a:bodyPr wrap="square" rtlCol="0">
            <a:spAutoFit/>
          </a:bodyPr>
          <a:lstStyle/>
          <a:p>
            <a:pPr lvl="0"/>
            <a:r>
              <a:rPr lang="en-GB" b="1" dirty="0"/>
              <a:t>9.  Hoofnagle, C.J., Van Der Sloot, B. and </a:t>
            </a:r>
            <a:r>
              <a:rPr lang="en-GB" b="1" dirty="0" err="1"/>
              <a:t>Borgesius</a:t>
            </a:r>
            <a:r>
              <a:rPr lang="en-GB" b="1" dirty="0"/>
              <a:t>, F.Z. (2019) 'The European Union general data protection regulation: what it is and what it means', </a:t>
            </a:r>
            <a:r>
              <a:rPr lang="en-GB" b="1" i="1" dirty="0"/>
              <a:t>Information &amp; Communications Technology Law</a:t>
            </a:r>
            <a:r>
              <a:rPr lang="en-GB" b="1" dirty="0"/>
              <a:t>, 28(1), pp. 65-98. </a:t>
            </a:r>
            <a:r>
              <a:rPr lang="en-GB" b="1" dirty="0" err="1"/>
              <a:t>doi</a:t>
            </a:r>
            <a:r>
              <a:rPr lang="en-GB" b="1" dirty="0"/>
              <a:t>: 10.1080/13600834.2019.1573501.</a:t>
            </a:r>
            <a:endParaRPr lang="en-GB" dirty="0"/>
          </a:p>
          <a:p>
            <a:pPr lvl="0"/>
            <a:r>
              <a:rPr lang="en-GB" b="1" dirty="0"/>
              <a:t>10. ICO (Information Commissioner's Office) (2022) </a:t>
            </a:r>
            <a:r>
              <a:rPr lang="en-GB" b="1" i="1" dirty="0"/>
              <a:t>Monetary penalty notice: Tuckers Solicitors</a:t>
            </a:r>
            <a:r>
              <a:rPr lang="en-GB" b="1" dirty="0"/>
              <a:t>. Available at: </a:t>
            </a:r>
            <a:r>
              <a:rPr lang="en-GB" b="1" u="sng" dirty="0">
                <a:hlinkClick r:id="rId4"/>
              </a:rPr>
              <a:t>https://ico.org.uk/</a:t>
            </a:r>
            <a:r>
              <a:rPr lang="en-GB" b="1" dirty="0"/>
              <a:t> (Accessed: 13 February 2026).</a:t>
            </a:r>
            <a:endParaRPr lang="en-GB" dirty="0"/>
          </a:p>
          <a:p>
            <a:pPr lvl="0"/>
            <a:r>
              <a:rPr lang="en-GB" b="1" dirty="0"/>
              <a:t>11. ICO (Information Commissioner's Office) (2023a) </a:t>
            </a:r>
            <a:r>
              <a:rPr lang="en-GB" b="1" i="1" dirty="0"/>
              <a:t>Privacy-enhancing technologies (PETs)</a:t>
            </a:r>
            <a:r>
              <a:rPr lang="en-GB" b="1" dirty="0"/>
              <a:t>. Available at: </a:t>
            </a:r>
            <a:r>
              <a:rPr lang="en-GB" b="1" u="sng" dirty="0">
                <a:hlinkClick r:id="rId5"/>
              </a:rPr>
              <a:t>https://ico.org.uk/for-organisations/uk-gdpr-guidance-and-resources/data-sharing/privacy-enhancing-technologies/</a:t>
            </a:r>
            <a:r>
              <a:rPr lang="en-GB" b="1" dirty="0"/>
              <a:t> (Accessed: 15 February 2026).</a:t>
            </a:r>
            <a:endParaRPr lang="en-GB" dirty="0"/>
          </a:p>
          <a:p>
            <a:pPr lvl="0"/>
            <a:r>
              <a:rPr lang="en-GB" b="1" dirty="0"/>
              <a:t>12. ICO (Information Commissioner's Office) (2023b) </a:t>
            </a:r>
            <a:r>
              <a:rPr lang="en-GB" b="1" i="1" dirty="0"/>
              <a:t>Guidance on AI and data protection</a:t>
            </a:r>
            <a:r>
              <a:rPr lang="en-GB" b="1" dirty="0"/>
              <a:t>. Available at: </a:t>
            </a:r>
            <a:r>
              <a:rPr lang="en-GB" b="1" u="sng" dirty="0">
                <a:hlinkClick r:id="rId6"/>
              </a:rPr>
              <a:t>https://ico.org.uk/for-organisations/uk-gdpr-guidance-and-resources/artificial-intelligence/guidance-on-ai-and-data-protection/</a:t>
            </a:r>
            <a:r>
              <a:rPr lang="en-GB" b="1" dirty="0"/>
              <a:t> (Accessed: 15 February 2026).</a:t>
            </a:r>
            <a:endParaRPr lang="en-GB" dirty="0"/>
          </a:p>
          <a:p>
            <a:pPr lvl="0"/>
            <a:r>
              <a:rPr lang="en-GB" b="1" dirty="0"/>
              <a:t>13. Laudon, K.C. and Laudon, J.P. (2022) </a:t>
            </a:r>
            <a:r>
              <a:rPr lang="en-GB" b="1" i="1" dirty="0"/>
              <a:t>Management Information Systems: Managing the Digital Firm</a:t>
            </a:r>
            <a:r>
              <a:rPr lang="en-GB" b="1" dirty="0"/>
              <a:t>. 17th </a:t>
            </a:r>
            <a:r>
              <a:rPr lang="en-GB" b="1" dirty="0" err="1"/>
              <a:t>edn</a:t>
            </a:r>
            <a:r>
              <a:rPr lang="en-GB" b="1" dirty="0"/>
              <a:t>. Harlow: Pearson.</a:t>
            </a:r>
            <a:endParaRPr lang="en-GB" dirty="0"/>
          </a:p>
          <a:p>
            <a:pPr lvl="0"/>
            <a:r>
              <a:rPr lang="en-GB" b="1" dirty="0"/>
              <a:t>14. OECD (2021) </a:t>
            </a:r>
            <a:r>
              <a:rPr lang="en-GB" b="1" i="1" dirty="0"/>
              <a:t>Big Data for Travel Demand Modelling: Summary and Conclusions</a:t>
            </a:r>
            <a:r>
              <a:rPr lang="en-GB" b="1" dirty="0"/>
              <a:t>, ITF Roundtable Reports No. 186. Paris: OECD Publishing. </a:t>
            </a:r>
            <a:r>
              <a:rPr lang="en-GB" b="1" dirty="0" err="1"/>
              <a:t>doi</a:t>
            </a:r>
            <a:r>
              <a:rPr lang="en-GB" b="1" dirty="0"/>
              <a:t>: 10.1787/08378837-en.</a:t>
            </a:r>
            <a:endParaRPr lang="en-GB" dirty="0"/>
          </a:p>
          <a:p>
            <a:pPr lvl="0"/>
            <a:r>
              <a:rPr lang="en-GB" b="1" dirty="0"/>
              <a:t>15. OECD (2022) </a:t>
            </a:r>
            <a:r>
              <a:rPr lang="en-GB" b="1" i="1" dirty="0"/>
              <a:t>OECD Framework for the Classification of AI systems</a:t>
            </a:r>
            <a:r>
              <a:rPr lang="en-GB" b="1" dirty="0"/>
              <a:t>, OECD Digital Economy Papers. Paris: OECD Publishing. </a:t>
            </a:r>
            <a:r>
              <a:rPr lang="en-GB" b="1" dirty="0" err="1"/>
              <a:t>doi</a:t>
            </a:r>
            <a:r>
              <a:rPr lang="en-GB" b="1" dirty="0"/>
              <a:t>: 10.1787/cb6d9eca-en. (Accessed: 15 February 2026).</a:t>
            </a:r>
            <a:endParaRPr lang="en-GB" dirty="0"/>
          </a:p>
          <a:p>
            <a:pPr lvl="0"/>
            <a:r>
              <a:rPr lang="en-GB" b="1" dirty="0"/>
              <a:t>16. Sharda, R., Delen, D. and Turban, E. (2021) </a:t>
            </a:r>
            <a:r>
              <a:rPr lang="en-GB" b="1" i="1" dirty="0"/>
              <a:t>Analytics, data science, &amp; artificial intelligence: systems for decision support</a:t>
            </a:r>
            <a:r>
              <a:rPr lang="en-GB" b="1" dirty="0"/>
              <a:t>. 11th </a:t>
            </a:r>
            <a:r>
              <a:rPr lang="en-GB" b="1" dirty="0" err="1"/>
              <a:t>edn</a:t>
            </a:r>
            <a:r>
              <a:rPr lang="en-GB" b="1" dirty="0"/>
              <a:t>. Harlow: Pearson.</a:t>
            </a:r>
            <a:endParaRPr lang="en-GB" dirty="0"/>
          </a:p>
          <a:p>
            <a:pPr lvl="0"/>
            <a:r>
              <a:rPr lang="en-GB" b="1" dirty="0"/>
              <a:t>17. UK Government (2018) </a:t>
            </a:r>
            <a:r>
              <a:rPr lang="en-GB" b="1" i="1" dirty="0"/>
              <a:t>Data Protection Act 2018, c. 12</a:t>
            </a:r>
            <a:r>
              <a:rPr lang="en-GB" b="1" dirty="0"/>
              <a:t>. Available at: </a:t>
            </a:r>
            <a:r>
              <a:rPr lang="en-GB" b="1" u="sng" dirty="0">
                <a:hlinkClick r:id="rId7"/>
              </a:rPr>
              <a:t>https://www.legislation.gov.uk/ukpga/2018/12/contents</a:t>
            </a:r>
            <a:r>
              <a:rPr lang="en-GB" b="1" dirty="0"/>
              <a:t> (Accessed: 15 February 2026).</a:t>
            </a:r>
            <a:endParaRPr lang="en-GB" dirty="0"/>
          </a:p>
        </p:txBody>
      </p:sp>
    </p:spTree>
    <p:extLst>
      <p:ext uri="{BB962C8B-B14F-4D97-AF65-F5344CB8AC3E}">
        <p14:creationId xmlns:p14="http://schemas.microsoft.com/office/powerpoint/2010/main" val="42803027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33CB3-E5B6-8119-623C-E0800421DA38}"/>
            </a:ext>
          </a:extLst>
        </p:cNvPr>
        <p:cNvGrpSpPr/>
        <p:nvPr/>
      </p:nvGrpSpPr>
      <p:grpSpPr>
        <a:xfrm>
          <a:off x="0" y="0"/>
          <a:ext cx="0" cy="0"/>
          <a:chOff x="0" y="0"/>
          <a:chExt cx="0" cy="0"/>
        </a:xfrm>
      </p:grpSpPr>
      <p:pic>
        <p:nvPicPr>
          <p:cNvPr id="5" name="Picture 4" descr="A blue hexagons with icons">
            <a:extLst>
              <a:ext uri="{FF2B5EF4-FFF2-40B4-BE49-F238E27FC236}">
                <a16:creationId xmlns:a16="http://schemas.microsoft.com/office/drawing/2014/main" id="{4C979BF1-9A7F-4EEF-3214-1528CEB8ED64}"/>
              </a:ext>
            </a:extLst>
          </p:cNvPr>
          <p:cNvPicPr>
            <a:picLocks noChangeAspect="1"/>
          </p:cNvPicPr>
          <p:nvPr/>
        </p:nvPicPr>
        <p:blipFill>
          <a:blip r:embed="rId2">
            <a:alphaModFix amt="32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122FE27E-AFB9-A3E6-E8B3-663C07A5CBA0}"/>
              </a:ext>
            </a:extLst>
          </p:cNvPr>
          <p:cNvSpPr txBox="1"/>
          <p:nvPr/>
        </p:nvSpPr>
        <p:spPr>
          <a:xfrm>
            <a:off x="4582663" y="92333"/>
            <a:ext cx="2286227" cy="461665"/>
          </a:xfrm>
          <a:prstGeom prst="rect">
            <a:avLst/>
          </a:prstGeom>
          <a:noFill/>
        </p:spPr>
        <p:txBody>
          <a:bodyPr wrap="square" rtlCol="0">
            <a:spAutoFit/>
          </a:bodyPr>
          <a:lstStyle/>
          <a:p>
            <a:r>
              <a:rPr lang="en-GB" sz="2400" b="1" dirty="0"/>
              <a:t>REFERENCES</a:t>
            </a:r>
          </a:p>
        </p:txBody>
      </p:sp>
      <p:sp>
        <p:nvSpPr>
          <p:cNvPr id="168" name="TextBox 167">
            <a:extLst>
              <a:ext uri="{FF2B5EF4-FFF2-40B4-BE49-F238E27FC236}">
                <a16:creationId xmlns:a16="http://schemas.microsoft.com/office/drawing/2014/main" id="{C3E7DCD3-EEE0-8077-54E9-1339905C9DB5}"/>
              </a:ext>
            </a:extLst>
          </p:cNvPr>
          <p:cNvSpPr txBox="1"/>
          <p:nvPr/>
        </p:nvSpPr>
        <p:spPr>
          <a:xfrm>
            <a:off x="191729" y="646331"/>
            <a:ext cx="12000271" cy="3693319"/>
          </a:xfrm>
          <a:prstGeom prst="rect">
            <a:avLst/>
          </a:prstGeom>
          <a:noFill/>
        </p:spPr>
        <p:txBody>
          <a:bodyPr wrap="square" rtlCol="0">
            <a:spAutoFit/>
          </a:bodyPr>
          <a:lstStyle/>
          <a:p>
            <a:pPr lvl="0"/>
            <a:r>
              <a:rPr lang="en-GB" dirty="0"/>
              <a:t>18. </a:t>
            </a:r>
            <a:r>
              <a:rPr lang="en-GB" b="1" dirty="0"/>
              <a:t>UK Government (2023) </a:t>
            </a:r>
            <a:r>
              <a:rPr lang="en-GB" b="1" i="1" dirty="0"/>
              <a:t>The Data Protection (Fundamental Rights and Freedoms) (Amendment) Regulations 2023</a:t>
            </a:r>
            <a:r>
              <a:rPr lang="en-GB" b="1" dirty="0"/>
              <a:t>, UK Statutory Instrument 2023 No. 1417. Available at: </a:t>
            </a:r>
            <a:r>
              <a:rPr lang="en-GB" b="1" u="sng" dirty="0">
                <a:hlinkClick r:id="rId4"/>
              </a:rPr>
              <a:t>https://www.legislation.gov.uk/ukdsi/2023/9780348253139</a:t>
            </a:r>
            <a:r>
              <a:rPr lang="en-GB" b="1" dirty="0"/>
              <a:t> (Accessed: 15 February 2026).</a:t>
            </a:r>
            <a:endParaRPr lang="en-GB" dirty="0"/>
          </a:p>
          <a:p>
            <a:pPr lvl="0"/>
            <a:r>
              <a:rPr lang="en-GB" b="1" dirty="0"/>
              <a:t>19. UK Research and Innovation (2022a) </a:t>
            </a:r>
            <a:r>
              <a:rPr lang="en-GB" b="1" i="1" dirty="0"/>
              <a:t>How we handle public data</a:t>
            </a:r>
            <a:r>
              <a:rPr lang="en-GB" b="1" dirty="0"/>
              <a:t>. Available at: </a:t>
            </a:r>
            <a:r>
              <a:rPr lang="en-GB" b="1" u="sng" dirty="0">
                <a:hlinkClick r:id="rId5"/>
              </a:rPr>
              <a:t>https://beta.ukri.org/who-we-are/privacy-notice/how-we-handle-public-data/</a:t>
            </a:r>
            <a:r>
              <a:rPr lang="en-GB" b="1" dirty="0"/>
              <a:t> (Accessed: 15 February 2026).</a:t>
            </a:r>
            <a:endParaRPr lang="en-GB" dirty="0"/>
          </a:p>
          <a:p>
            <a:pPr lvl="0"/>
            <a:r>
              <a:rPr lang="en-GB" b="1" dirty="0"/>
              <a:t>20. UK Research and Innovation (2022b) </a:t>
            </a:r>
            <a:r>
              <a:rPr lang="en-GB" b="1" i="1" dirty="0"/>
              <a:t>Privacy notice</a:t>
            </a:r>
            <a:r>
              <a:rPr lang="en-GB" b="1" dirty="0"/>
              <a:t>. Available at: </a:t>
            </a:r>
            <a:r>
              <a:rPr lang="en-GB" b="1" u="sng" dirty="0">
                <a:hlinkClick r:id="rId6"/>
              </a:rPr>
              <a:t>https://www.ukri.org/who-we-are/privacy-notice/</a:t>
            </a:r>
            <a:r>
              <a:rPr lang="en-GB" b="1" dirty="0"/>
              <a:t> (Accessed: 15 February 2026).</a:t>
            </a:r>
            <a:endParaRPr lang="en-GB" dirty="0"/>
          </a:p>
          <a:p>
            <a:pPr lvl="0"/>
            <a:r>
              <a:rPr lang="en-GB" b="1" dirty="0"/>
              <a:t>21. UK Research and Innovation (2022c) *E-Drone: Transforming the energy demand of supply chains through integrated UAV-to-land logistics for 2030*. Available at: </a:t>
            </a:r>
            <a:r>
              <a:rPr lang="en-GB" b="1" u="sng" dirty="0">
                <a:hlinkClick r:id="rId7"/>
              </a:rPr>
              <a:t>https://gtr.ukri.org/</a:t>
            </a:r>
            <a:r>
              <a:rPr lang="en-GB" b="1" dirty="0"/>
              <a:t> (Accessed: 13 February 2026).</a:t>
            </a:r>
            <a:endParaRPr lang="en-GB" dirty="0"/>
          </a:p>
          <a:p>
            <a:pPr lvl="0"/>
            <a:r>
              <a:rPr lang="en-GB" b="1" dirty="0"/>
              <a:t>22. Wachter, S., Mittelstadt, B. and </a:t>
            </a:r>
            <a:r>
              <a:rPr lang="en-GB" b="1" dirty="0" err="1"/>
              <a:t>Floridi</a:t>
            </a:r>
            <a:r>
              <a:rPr lang="en-GB" b="1" dirty="0"/>
              <a:t>, L. (2017) 'Why a right to explanation of automated decision-making does not exist in the General Data Protection Regulation', </a:t>
            </a:r>
            <a:r>
              <a:rPr lang="en-GB" b="1" i="1" dirty="0"/>
              <a:t>International Data Privacy Law</a:t>
            </a:r>
            <a:r>
              <a:rPr lang="en-GB" b="1" dirty="0"/>
              <a:t>, 7(2), pp. 76-99. </a:t>
            </a:r>
            <a:r>
              <a:rPr lang="en-GB" b="1" dirty="0" err="1"/>
              <a:t>doi</a:t>
            </a:r>
            <a:r>
              <a:rPr lang="en-GB" b="1" dirty="0"/>
              <a:t>: 10.1093/</a:t>
            </a:r>
            <a:r>
              <a:rPr lang="en-GB" b="1" dirty="0" err="1"/>
              <a:t>idpl</a:t>
            </a:r>
            <a:r>
              <a:rPr lang="en-GB" b="1" dirty="0"/>
              <a:t>/ipx005.</a:t>
            </a:r>
            <a:endParaRPr lang="en-GB" dirty="0"/>
          </a:p>
          <a:p>
            <a:pPr lvl="0"/>
            <a:endParaRPr lang="en-GB" dirty="0"/>
          </a:p>
        </p:txBody>
      </p:sp>
    </p:spTree>
    <p:extLst>
      <p:ext uri="{BB962C8B-B14F-4D97-AF65-F5344CB8AC3E}">
        <p14:creationId xmlns:p14="http://schemas.microsoft.com/office/powerpoint/2010/main" val="10547088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hexagons with icons&#10;&#10;AI-generated content may be incorrect.">
            <a:extLst>
              <a:ext uri="{FF2B5EF4-FFF2-40B4-BE49-F238E27FC236}">
                <a16:creationId xmlns:a16="http://schemas.microsoft.com/office/drawing/2014/main" id="{C9EAB452-4FA7-C790-5CBD-957CC0469F81}"/>
              </a:ext>
            </a:extLst>
          </p:cNvPr>
          <p:cNvPicPr>
            <a:picLocks noChangeAspect="1"/>
          </p:cNvPicPr>
          <p:nvPr/>
        </p:nvPicPr>
        <p:blipFill rotWithShape="1">
          <a:blip r:embed="rId2">
            <a:extLst>
              <a:ext uri="{28A0092B-C50C-407E-A947-70E740481C1C}">
                <a14:useLocalDpi xmlns:a14="http://schemas.microsoft.com/office/drawing/2010/main" val="0"/>
              </a:ext>
            </a:extLst>
          </a:blip>
          <a:srcRect l="6153" r="6153"/>
          <a:stretch>
            <a:fillRect/>
          </a:stretch>
        </p:blipFill>
        <p:spPr>
          <a:xfrm>
            <a:off x="0" y="0"/>
            <a:ext cx="12192000" cy="6858000"/>
          </a:xfrm>
          <a:prstGeom prst="rect">
            <a:avLst/>
          </a:prstGeom>
        </p:spPr>
      </p:pic>
    </p:spTree>
    <p:extLst>
      <p:ext uri="{BB962C8B-B14F-4D97-AF65-F5344CB8AC3E}">
        <p14:creationId xmlns:p14="http://schemas.microsoft.com/office/powerpoint/2010/main" val="17633763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12915</TotalTime>
  <Words>3175</Words>
  <Application>Microsoft Office PowerPoint</Application>
  <PresentationFormat>Widescreen</PresentationFormat>
  <Paragraphs>146</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Maryna Zhzhonyhk</dc:creator>
  <cp:lastModifiedBy>Maryna Zhzhonyhk</cp:lastModifiedBy>
  <cp:revision>26</cp:revision>
  <dcterms:created xsi:type="dcterms:W3CDTF">2026-02-06T16:41:47Z</dcterms:created>
  <dcterms:modified xsi:type="dcterms:W3CDTF">2026-02-16T11:18:06Z</dcterms:modified>
</cp:coreProperties>
</file>