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66" r:id="rId2"/>
    <p:sldId id="259" r:id="rId3"/>
    <p:sldId id="267" r:id="rId4"/>
    <p:sldId id="260" r:id="rId5"/>
    <p:sldId id="261" r:id="rId6"/>
    <p:sldId id="262" r:id="rId7"/>
    <p:sldId id="263" r:id="rId8"/>
    <p:sldId id="264" r:id="rId9"/>
    <p:sldId id="265" r:id="rId10"/>
    <p:sldId id="269" r:id="rId1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0160" autoAdjust="0"/>
  </p:normalViewPr>
  <p:slideViewPr>
    <p:cSldViewPr>
      <p:cViewPr varScale="1">
        <p:scale>
          <a:sx n="51" d="100"/>
          <a:sy n="51" d="100"/>
        </p:scale>
        <p:origin x="91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DF069A-B00B-41E3-A3C1-0B43EDB0DD34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39E918-88F5-4DC3-ADC2-D63BF93AA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119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DD9E69-FD10-4042-8F48-7EFEA51AADC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5959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Handout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DD9E69-FD10-4042-8F48-7EFEA51AADC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5542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1795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 smtClean="0">
              <a:latin typeface="Arial" pitchFamily="34" charset="0"/>
            </a:endParaRPr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fld id="{77CA9B1C-D2E0-473C-A0A6-E63D48B04338}" type="slidenum">
              <a:rPr lang="cy-GB" altLang="en-US" sz="1200" smtClean="0">
                <a:latin typeface="Arial" pitchFamily="34" charset="0"/>
              </a:rPr>
              <a:pPr/>
              <a:t>4</a:t>
            </a:fld>
            <a:endParaRPr lang="cy-GB" altLang="en-US" sz="1200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4598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 i="1" dirty="0"/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AB97F220-3395-41CC-9645-C765F40CA6BA}" type="slidenum">
              <a:rPr lang="cy-GB" altLang="en-US" sz="1200" smtClean="0">
                <a:latin typeface="Arial" pitchFamily="34" charset="0"/>
              </a:rPr>
              <a:pPr/>
              <a:t>5</a:t>
            </a:fld>
            <a:endParaRPr lang="cy-GB" altLang="en-US" sz="1200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39771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 smtClean="0">
              <a:latin typeface="Arial" pitchFamily="34" charset="0"/>
              <a:ea typeface="ＭＳ Ｐゴシック" pitchFamily="34" charset="-128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CD8468BC-4736-4BF1-92C7-CE8706710F37}" type="slidenum">
              <a:rPr lang="cy-GB" altLang="en-US" sz="1200" smtClean="0">
                <a:latin typeface="Arial" pitchFamily="34" charset="0"/>
              </a:rPr>
              <a:pPr/>
              <a:t>6</a:t>
            </a:fld>
            <a:endParaRPr lang="cy-GB" altLang="en-US" sz="1200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90907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 smtClean="0">
              <a:latin typeface="Arial" pitchFamily="34" charset="0"/>
              <a:ea typeface="ＭＳ Ｐゴシック" pitchFamily="34" charset="-128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1BE58C03-C16D-4172-907C-6C50B961841E}" type="slidenum">
              <a:rPr lang="cy-GB" altLang="en-US" sz="1200" smtClean="0">
                <a:latin typeface="Arial" pitchFamily="34" charset="0"/>
              </a:rPr>
              <a:pPr/>
              <a:t>7</a:t>
            </a:fld>
            <a:endParaRPr lang="cy-GB" altLang="en-US" sz="1200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88340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 smtClean="0">
              <a:latin typeface="Arial" pitchFamily="34" charset="0"/>
              <a:ea typeface="ＭＳ Ｐゴシック" pitchFamily="34" charset="-128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796179AB-36EC-44D2-B157-69C7781DD453}" type="slidenum">
              <a:rPr lang="cy-GB" altLang="en-US" sz="1200" smtClean="0">
                <a:latin typeface="Arial" pitchFamily="34" charset="0"/>
              </a:rPr>
              <a:pPr/>
              <a:t>8</a:t>
            </a:fld>
            <a:endParaRPr lang="cy-GB" altLang="en-US" sz="1200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10511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 smtClean="0">
              <a:latin typeface="Arial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fld id="{BAFAB799-B77F-48F2-8B23-7047C3714EB0}" type="slidenum">
              <a:rPr lang="cy-GB" altLang="en-US" sz="1200" smtClean="0">
                <a:latin typeface="Arial" pitchFamily="34" charset="0"/>
              </a:rPr>
              <a:pPr/>
              <a:t>9</a:t>
            </a:fld>
            <a:endParaRPr lang="cy-GB" altLang="en-US" sz="1200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16881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D3CE003-B86F-412F-98FA-1A3B4014BD28}" type="slidenum">
              <a:rPr lang="cy-GB" altLang="en-US" sz="1200">
                <a:latin typeface="Arial" panose="020B0604020202020204" pitchFamily="34" charset="0"/>
              </a:rPr>
              <a:pPr/>
              <a:t>10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89530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54A38316-4E54-434F-8D65-FA36BAACF7A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3387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858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858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7967A57C-7C13-4A25-81AF-05AFF196FA5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0418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29/06/2017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riticalthinking.org/pages/critical-thinking-development-a-stage-theory/483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5"/>
          <p:cNvSpPr>
            <a:spLocks noGrp="1"/>
          </p:cNvSpPr>
          <p:nvPr>
            <p:ph type="ctrTitle"/>
          </p:nvPr>
        </p:nvSpPr>
        <p:spPr>
          <a:xfrm>
            <a:off x="685800" y="1268413"/>
            <a:ext cx="7772400" cy="3600450"/>
          </a:xfrm>
        </p:spPr>
        <p:txBody>
          <a:bodyPr>
            <a:normAutofit fontScale="90000"/>
          </a:bodyPr>
          <a:lstStyle/>
          <a:p>
            <a:r>
              <a:rPr lang="en-US" altLang="en-US" dirty="0" smtClean="0">
                <a:solidFill>
                  <a:schemeClr val="bg1"/>
                </a:solidFill>
              </a:rPr>
              <a:t>EAEC6001/C</a:t>
            </a:r>
            <a:br>
              <a:rPr lang="en-US" altLang="en-US" dirty="0" smtClean="0">
                <a:solidFill>
                  <a:schemeClr val="bg1"/>
                </a:solidFill>
              </a:rPr>
            </a:br>
            <a:r>
              <a:rPr lang="en-US" altLang="en-US" dirty="0" err="1" smtClean="0">
                <a:solidFill>
                  <a:schemeClr val="bg1"/>
                </a:solidFill>
              </a:rPr>
              <a:t>Yr</a:t>
            </a:r>
            <a:r>
              <a:rPr lang="en-US" altLang="en-US" dirty="0" smtClean="0">
                <a:solidFill>
                  <a:schemeClr val="bg1"/>
                </a:solidFill>
              </a:rPr>
              <a:t> </a:t>
            </a:r>
            <a:r>
              <a:rPr lang="en-US" altLang="en-US" dirty="0" err="1" smtClean="0">
                <a:solidFill>
                  <a:schemeClr val="bg1"/>
                </a:solidFill>
              </a:rPr>
              <a:t>Oedolyn</a:t>
            </a:r>
            <a:r>
              <a:rPr lang="en-US" altLang="en-US" dirty="0" smtClean="0">
                <a:solidFill>
                  <a:schemeClr val="bg1"/>
                </a:solidFill>
              </a:rPr>
              <a:t> </a:t>
            </a:r>
            <a:r>
              <a:rPr lang="en-US" altLang="en-US" dirty="0" err="1" smtClean="0">
                <a:solidFill>
                  <a:schemeClr val="bg1"/>
                </a:solidFill>
              </a:rPr>
              <a:t>Adfyfyriol</a:t>
            </a:r>
            <a:r>
              <a:rPr lang="en-US" altLang="en-US" dirty="0" smtClean="0">
                <a:solidFill>
                  <a:schemeClr val="bg1"/>
                </a:solidFill>
              </a:rPr>
              <a:t/>
            </a:r>
            <a:br>
              <a:rPr lang="en-US" altLang="en-US" dirty="0" smtClean="0">
                <a:solidFill>
                  <a:schemeClr val="bg1"/>
                </a:solidFill>
              </a:rPr>
            </a:br>
            <a:r>
              <a:rPr lang="en-US" altLang="en-US" sz="3600" dirty="0">
                <a:solidFill>
                  <a:schemeClr val="bg1"/>
                </a:solidFill>
              </a:rPr>
              <a:t>2</a:t>
            </a:r>
            <a:r>
              <a:rPr lang="en-US" altLang="en-US" sz="3600" dirty="0" smtClean="0">
                <a:solidFill>
                  <a:schemeClr val="bg1"/>
                </a:solidFill>
              </a:rPr>
              <a:t>. </a:t>
            </a:r>
            <a:r>
              <a:rPr lang="en-US" altLang="en-US" sz="3600" dirty="0" err="1" smtClean="0">
                <a:solidFill>
                  <a:schemeClr val="bg1"/>
                </a:solidFill>
              </a:rPr>
              <a:t>Cyflwyniad</a:t>
            </a:r>
            <a:r>
              <a:rPr lang="en-US" altLang="en-US" sz="3600" dirty="0" smtClean="0">
                <a:solidFill>
                  <a:schemeClr val="bg1"/>
                </a:solidFill>
              </a:rPr>
              <a:t/>
            </a:r>
            <a:br>
              <a:rPr lang="en-US" altLang="en-US" sz="3600" dirty="0" smtClean="0">
                <a:solidFill>
                  <a:schemeClr val="bg1"/>
                </a:solidFill>
              </a:rPr>
            </a:br>
            <a:r>
              <a:rPr lang="en-US" altLang="en-US" dirty="0" smtClean="0">
                <a:solidFill>
                  <a:schemeClr val="bg1"/>
                </a:solidFill>
              </a:rPr>
              <a:t/>
            </a:r>
            <a:br>
              <a:rPr lang="en-US" altLang="en-US" dirty="0" smtClean="0">
                <a:solidFill>
                  <a:schemeClr val="bg1"/>
                </a:solidFill>
              </a:rPr>
            </a:br>
            <a:r>
              <a:rPr lang="en-US" altLang="en-US" i="1" dirty="0" smtClean="0">
                <a:solidFill>
                  <a:schemeClr val="bg1"/>
                </a:solidFill>
              </a:rPr>
              <a:t>The Reflective Adult</a:t>
            </a:r>
            <a:br>
              <a:rPr lang="en-US" altLang="en-US" i="1" dirty="0" smtClean="0">
                <a:solidFill>
                  <a:schemeClr val="bg1"/>
                </a:solidFill>
              </a:rPr>
            </a:br>
            <a:r>
              <a:rPr lang="en-US" altLang="en-US" sz="3600" i="1" dirty="0">
                <a:solidFill>
                  <a:schemeClr val="bg1"/>
                </a:solidFill>
              </a:rPr>
              <a:t>2</a:t>
            </a:r>
            <a:r>
              <a:rPr lang="en-US" altLang="en-US" sz="3600" i="1" dirty="0" smtClean="0">
                <a:solidFill>
                  <a:schemeClr val="bg1"/>
                </a:solidFill>
              </a:rPr>
              <a:t>. Introduction</a:t>
            </a:r>
            <a:endParaRPr lang="en-US" altLang="en-US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312443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Meddwl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</a:t>
            </a:r>
            <a:r>
              <a:rPr lang="en-GB" dirty="0" err="1" smtClean="0"/>
              <a:t>eirniadol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83568" y="2492896"/>
            <a:ext cx="8229600" cy="12603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Elder, l. and Paul, R. (2010) ‘Critical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Thinking Development: A Stage Theory’.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http://www.criticalthinking.org/pages/critical-thinking-development-a-stage-theory/483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[Accessed: 29/6/17]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25162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dirty="0"/>
              <a:t>Dewiswch darn ysgrifenedig o waith o lefel 5 gyda gofyniad i feddwl neu werthusiad beirniadol</a:t>
            </a:r>
            <a:br>
              <a:rPr lang="cy-GB" dirty="0"/>
            </a:br>
            <a:r>
              <a:rPr lang="cy-GB" dirty="0"/>
              <a:t>Myfyrio ar eich gwaith gan ddefnyddio'r daflen ar feddwl yn feirniadol</a:t>
            </a:r>
            <a:br>
              <a:rPr lang="cy-GB" dirty="0"/>
            </a:br>
            <a:r>
              <a:rPr lang="cy-GB" dirty="0"/>
              <a:t>Mae hyn yn cysylltu gyda eich adborth?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Choose a written piece of work from level 5 with a requirement for critical thinking or evaluation</a:t>
            </a:r>
          </a:p>
          <a:p>
            <a:r>
              <a:rPr lang="en-GB" dirty="0" smtClean="0"/>
              <a:t>Reflect on your work using the handout on critical thinking</a:t>
            </a:r>
          </a:p>
          <a:p>
            <a:r>
              <a:rPr lang="en-GB" dirty="0" smtClean="0"/>
              <a:t>Does this link with your feedback?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04837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>
          <a:xfrm>
            <a:off x="755650" y="188913"/>
            <a:ext cx="7772400" cy="1008062"/>
          </a:xfrm>
        </p:spPr>
        <p:txBody>
          <a:bodyPr/>
          <a:lstStyle/>
          <a:p>
            <a:r>
              <a:rPr lang="en-GB" altLang="en-US" smtClean="0"/>
              <a:t>Adborth L5 </a:t>
            </a:r>
            <a:r>
              <a:rPr lang="en-GB" altLang="en-US" i="1" smtClean="0"/>
              <a:t>Feedback</a:t>
            </a:r>
            <a:endParaRPr lang="en-US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268413"/>
            <a:ext cx="4027487" cy="4827587"/>
          </a:xfrm>
        </p:spPr>
        <p:txBody>
          <a:bodyPr/>
          <a:lstStyle/>
          <a:p>
            <a:pPr>
              <a:defRPr/>
            </a:pPr>
            <a:r>
              <a:rPr lang="en-GB" dirty="0" err="1" smtClean="0"/>
              <a:t>Adfyfyrio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aseiniadau</a:t>
            </a:r>
            <a:r>
              <a:rPr lang="en-GB" dirty="0" smtClean="0"/>
              <a:t> L5</a:t>
            </a:r>
          </a:p>
          <a:p>
            <a:pPr>
              <a:defRPr/>
            </a:pPr>
            <a:r>
              <a:rPr lang="en-GB" dirty="0" err="1" smtClean="0"/>
              <a:t>Targedau</a:t>
            </a:r>
            <a:r>
              <a:rPr lang="en-GB" dirty="0" smtClean="0"/>
              <a:t>/</a:t>
            </a:r>
            <a:r>
              <a:rPr lang="en-GB" dirty="0" err="1" smtClean="0"/>
              <a:t>dyheadau</a:t>
            </a:r>
            <a:endParaRPr lang="en-GB" dirty="0" smtClean="0"/>
          </a:p>
          <a:p>
            <a:pPr lvl="1">
              <a:defRPr/>
            </a:pPr>
            <a:r>
              <a:rPr lang="en-GB" dirty="0" err="1" smtClean="0"/>
              <a:t>Academaidd</a:t>
            </a:r>
            <a:endParaRPr lang="en-GB" dirty="0" smtClean="0"/>
          </a:p>
          <a:p>
            <a:pPr lvl="1">
              <a:defRPr/>
            </a:pPr>
            <a:r>
              <a:rPr lang="en-GB" dirty="0" err="1"/>
              <a:t>P</a:t>
            </a:r>
            <a:r>
              <a:rPr lang="en-GB" dirty="0" err="1" smtClean="0"/>
              <a:t>roffesiynol</a:t>
            </a:r>
            <a:endParaRPr lang="en-GB" dirty="0" smtClean="0"/>
          </a:p>
          <a:p>
            <a:pPr lvl="1">
              <a:defRPr/>
            </a:pPr>
            <a:r>
              <a:rPr lang="en-GB" dirty="0" err="1" smtClean="0"/>
              <a:t>Personol</a:t>
            </a:r>
            <a:r>
              <a:rPr lang="en-GB" dirty="0" smtClean="0"/>
              <a:t> </a:t>
            </a:r>
          </a:p>
          <a:p>
            <a:pPr marL="457200" lvl="1" indent="0">
              <a:buFontTx/>
              <a:buNone/>
              <a:defRPr/>
            </a:pPr>
            <a:endParaRPr lang="en-GB" dirty="0" smtClean="0"/>
          </a:p>
          <a:p>
            <a:pPr marL="457200" lvl="1" indent="0">
              <a:buFontTx/>
              <a:buNone/>
              <a:defRPr/>
            </a:pPr>
            <a:r>
              <a:rPr lang="en-GB" dirty="0" err="1" smtClean="0"/>
              <a:t>Adfyfyrio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68413"/>
            <a:ext cx="4100513" cy="4827587"/>
          </a:xfrm>
        </p:spPr>
        <p:txBody>
          <a:bodyPr/>
          <a:lstStyle/>
          <a:p>
            <a:pPr>
              <a:defRPr/>
            </a:pPr>
            <a:r>
              <a:rPr lang="en-GB" i="1" dirty="0" smtClean="0"/>
              <a:t>Reflecting on L5 feedback</a:t>
            </a:r>
          </a:p>
          <a:p>
            <a:pPr>
              <a:defRPr/>
            </a:pPr>
            <a:r>
              <a:rPr lang="en-GB" i="1" dirty="0" smtClean="0"/>
              <a:t>Targets/aspirations</a:t>
            </a:r>
          </a:p>
          <a:p>
            <a:pPr lvl="1">
              <a:defRPr/>
            </a:pPr>
            <a:r>
              <a:rPr lang="en-GB" i="1" dirty="0" smtClean="0"/>
              <a:t>Academic</a:t>
            </a:r>
          </a:p>
          <a:p>
            <a:pPr lvl="1">
              <a:defRPr/>
            </a:pPr>
            <a:r>
              <a:rPr lang="en-GB" i="1" dirty="0" smtClean="0"/>
              <a:t>Professional</a:t>
            </a:r>
          </a:p>
          <a:p>
            <a:pPr lvl="1">
              <a:defRPr/>
            </a:pPr>
            <a:r>
              <a:rPr lang="en-GB" i="1" dirty="0" smtClean="0"/>
              <a:t>Personal</a:t>
            </a:r>
          </a:p>
          <a:p>
            <a:pPr marL="457200" lvl="1" indent="0">
              <a:buFontTx/>
              <a:buNone/>
              <a:defRPr/>
            </a:pPr>
            <a:endParaRPr lang="en-GB" i="1" dirty="0" smtClean="0"/>
          </a:p>
          <a:p>
            <a:pPr marL="457200" lvl="1" indent="0">
              <a:buFontTx/>
              <a:buNone/>
              <a:defRPr/>
            </a:pPr>
            <a:r>
              <a:rPr lang="en-GB" i="1" dirty="0" smtClean="0"/>
              <a:t>Reflection</a:t>
            </a:r>
            <a:endParaRPr lang="en-US" i="1" dirty="0" smtClean="0"/>
          </a:p>
        </p:txBody>
      </p:sp>
    </p:spTree>
    <p:extLst>
      <p:ext uri="{BB962C8B-B14F-4D97-AF65-F5344CB8AC3E}">
        <p14:creationId xmlns:p14="http://schemas.microsoft.com/office/powerpoint/2010/main" val="28227716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 smtClean="0"/>
              <a:t>Adfyfyrio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waith</a:t>
            </a:r>
            <a:r>
              <a:rPr lang="en-GB" dirty="0" smtClean="0"/>
              <a:t> </a:t>
            </a:r>
            <a:r>
              <a:rPr lang="en-GB" dirty="0" err="1" smtClean="0"/>
              <a:t>lefel</a:t>
            </a:r>
            <a:r>
              <a:rPr lang="en-GB" dirty="0" smtClean="0"/>
              <a:t> 5</a:t>
            </a:r>
            <a:br>
              <a:rPr lang="en-GB" dirty="0" smtClean="0"/>
            </a:br>
            <a:r>
              <a:rPr lang="en-GB" i="1" dirty="0" smtClean="0"/>
              <a:t>Reflecting on level 5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/>
              <a:t>Agweddau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datblygu</a:t>
            </a:r>
            <a:endParaRPr lang="en-GB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/>
              <a:t>Blaenoriaethu</a:t>
            </a:r>
            <a:endParaRPr lang="en-GB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/>
              <a:t>Cyraeddadwy</a:t>
            </a:r>
            <a:endParaRPr lang="en-GB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/>
              <a:t>Cymorth</a:t>
            </a:r>
            <a:r>
              <a:rPr lang="en-GB" dirty="0"/>
              <a:t>/</a:t>
            </a:r>
            <a:r>
              <a:rPr lang="en-GB" dirty="0" err="1"/>
              <a:t>cefnogaeth</a:t>
            </a:r>
            <a:endParaRPr lang="en-GB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en-GB" dirty="0"/>
          </a:p>
        </p:txBody>
      </p:sp>
      <p:sp>
        <p:nvSpPr>
          <p:cNvPr id="19460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pPr eaLnBrk="1" hangingPunct="1"/>
            <a:r>
              <a:rPr lang="en-GB" altLang="en-US" i="1" smtClean="0"/>
              <a:t>Aspects to develop</a:t>
            </a:r>
          </a:p>
          <a:p>
            <a:pPr eaLnBrk="1" hangingPunct="1"/>
            <a:r>
              <a:rPr lang="en-GB" altLang="en-US" i="1" smtClean="0"/>
              <a:t>Priorities</a:t>
            </a:r>
          </a:p>
          <a:p>
            <a:pPr eaLnBrk="1" hangingPunct="1"/>
            <a:r>
              <a:rPr lang="en-GB" altLang="en-US" i="1" smtClean="0"/>
              <a:t>Achievable</a:t>
            </a:r>
          </a:p>
          <a:p>
            <a:pPr eaLnBrk="1" hangingPunct="1"/>
            <a:r>
              <a:rPr lang="en-GB" altLang="en-US" i="1" smtClean="0"/>
              <a:t>Help/support </a:t>
            </a:r>
          </a:p>
        </p:txBody>
      </p:sp>
    </p:spTree>
    <p:extLst>
      <p:ext uri="{BB962C8B-B14F-4D97-AF65-F5344CB8AC3E}">
        <p14:creationId xmlns:p14="http://schemas.microsoft.com/office/powerpoint/2010/main" val="33150472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 smtClean="0"/>
              <a:t>Gosod</a:t>
            </a:r>
            <a:r>
              <a:rPr lang="en-GB" dirty="0" smtClean="0"/>
              <a:t> </a:t>
            </a:r>
            <a:r>
              <a:rPr lang="en-GB" dirty="0" err="1" smtClean="0"/>
              <a:t>targedau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/>
              <a:t>Setting targets</a:t>
            </a:r>
            <a:endParaRPr lang="en-GB" dirty="0"/>
          </a:p>
        </p:txBody>
      </p:sp>
      <p:sp>
        <p:nvSpPr>
          <p:cNvPr id="2048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pPr eaLnBrk="1" hangingPunct="1"/>
            <a:r>
              <a:rPr lang="en-GB" altLang="en-US" smtClean="0"/>
              <a:t>3 tymor byr – diwedd mis Hydref</a:t>
            </a:r>
          </a:p>
          <a:p>
            <a:pPr eaLnBrk="1" hangingPunct="1"/>
            <a:r>
              <a:rPr lang="en-GB" altLang="en-US" smtClean="0"/>
              <a:t>2 tymor canolig – diwedd y semester</a:t>
            </a:r>
          </a:p>
          <a:p>
            <a:pPr eaLnBrk="1" hangingPunct="1"/>
            <a:r>
              <a:rPr lang="en-GB" altLang="en-US" smtClean="0"/>
              <a:t>1 tymor hir – diwedd y flwyddyn academaidd</a:t>
            </a:r>
          </a:p>
        </p:txBody>
      </p:sp>
      <p:sp>
        <p:nvSpPr>
          <p:cNvPr id="2048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pPr eaLnBrk="1" hangingPunct="1"/>
            <a:r>
              <a:rPr lang="en-GB" altLang="en-US" smtClean="0"/>
              <a:t>3 short term – end of October</a:t>
            </a:r>
          </a:p>
          <a:p>
            <a:pPr eaLnBrk="1" hangingPunct="1"/>
            <a:r>
              <a:rPr lang="en-GB" altLang="en-US" smtClean="0"/>
              <a:t>2 medium term – end of the semester</a:t>
            </a:r>
          </a:p>
          <a:p>
            <a:pPr eaLnBrk="1" hangingPunct="1"/>
            <a:r>
              <a:rPr lang="en-GB" altLang="en-US" smtClean="0"/>
              <a:t>1 long term – end of the academic year</a:t>
            </a:r>
          </a:p>
        </p:txBody>
      </p:sp>
    </p:spTree>
    <p:extLst>
      <p:ext uri="{BB962C8B-B14F-4D97-AF65-F5344CB8AC3E}">
        <p14:creationId xmlns:p14="http://schemas.microsoft.com/office/powerpoint/2010/main" val="12258871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 smtClean="0"/>
              <a:t>Themau</a:t>
            </a:r>
            <a:r>
              <a:rPr lang="en-GB" dirty="0" smtClean="0"/>
              <a:t> </a:t>
            </a:r>
            <a:r>
              <a:rPr lang="en-GB" dirty="0" err="1" smtClean="0"/>
              <a:t>cyffredin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i="1" dirty="0" smtClean="0"/>
              <a:t>Common themes?</a:t>
            </a:r>
            <a:endParaRPr lang="en-GB" dirty="0"/>
          </a:p>
        </p:txBody>
      </p:sp>
      <p:sp>
        <p:nvSpPr>
          <p:cNvPr id="21507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pPr eaLnBrk="1" hangingPunct="1"/>
            <a:r>
              <a:rPr lang="en-GB" altLang="en-US" smtClean="0"/>
              <a:t>Rhannu profiadau</a:t>
            </a:r>
          </a:p>
          <a:p>
            <a:pPr eaLnBrk="1" hangingPunct="1"/>
            <a:r>
              <a:rPr lang="en-GB" altLang="en-US" smtClean="0"/>
              <a:t>Ymateb i’r broblem</a:t>
            </a:r>
          </a:p>
          <a:p>
            <a:pPr eaLnBrk="1" hangingPunct="1"/>
            <a:r>
              <a:rPr lang="en-GB" altLang="en-US" smtClean="0"/>
              <a:t>Y ffordd ymlaen?</a:t>
            </a:r>
          </a:p>
          <a:p>
            <a:pPr eaLnBrk="1" hangingPunct="1"/>
            <a:endParaRPr lang="en-GB" altLang="en-US" smtClean="0"/>
          </a:p>
        </p:txBody>
      </p:sp>
      <p:sp>
        <p:nvSpPr>
          <p:cNvPr id="2150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pPr eaLnBrk="1" hangingPunct="1"/>
            <a:r>
              <a:rPr lang="en-GB" altLang="en-US" i="1" smtClean="0"/>
              <a:t>Sharing experiences</a:t>
            </a:r>
          </a:p>
          <a:p>
            <a:pPr eaLnBrk="1" hangingPunct="1"/>
            <a:r>
              <a:rPr lang="en-GB" altLang="en-US" i="1" smtClean="0"/>
              <a:t>Responding to the problem</a:t>
            </a:r>
          </a:p>
          <a:p>
            <a:pPr eaLnBrk="1" hangingPunct="1"/>
            <a:r>
              <a:rPr lang="en-GB" altLang="en-US" i="1" smtClean="0"/>
              <a:t>The way ahead?</a:t>
            </a:r>
          </a:p>
        </p:txBody>
      </p:sp>
    </p:spTree>
    <p:extLst>
      <p:ext uri="{BB962C8B-B14F-4D97-AF65-F5344CB8AC3E}">
        <p14:creationId xmlns:p14="http://schemas.microsoft.com/office/powerpoint/2010/main" val="22655976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 smtClean="0"/>
              <a:t>Tasg</a:t>
            </a:r>
            <a:r>
              <a:rPr lang="en-GB" dirty="0"/>
              <a:t> </a:t>
            </a:r>
            <a:r>
              <a:rPr lang="en-GB" dirty="0" err="1" smtClean="0"/>
              <a:t>Aseiniad</a:t>
            </a:r>
            <a:r>
              <a:rPr lang="en-GB" dirty="0" smtClean="0"/>
              <a:t> A                </a:t>
            </a:r>
            <a:r>
              <a:rPr lang="en-GB" i="1" dirty="0" smtClean="0"/>
              <a:t>Assignment A task</a:t>
            </a:r>
            <a:endParaRPr lang="en-GB" i="1" dirty="0"/>
          </a:p>
        </p:txBody>
      </p:sp>
      <p:sp>
        <p:nvSpPr>
          <p:cNvPr id="23555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pPr eaLnBrk="1" hangingPunct="1"/>
            <a:r>
              <a:rPr lang="en-GB" altLang="en-US" smtClean="0"/>
              <a:t>Gwybodaeth</a:t>
            </a:r>
          </a:p>
          <a:p>
            <a:pPr eaLnBrk="1" hangingPunct="1"/>
            <a:r>
              <a:rPr lang="en-GB" altLang="en-US" smtClean="0"/>
              <a:t>Sgiliau</a:t>
            </a:r>
          </a:p>
          <a:p>
            <a:pPr eaLnBrk="1" hangingPunct="1"/>
            <a:r>
              <a:rPr lang="en-GB" altLang="en-US" smtClean="0"/>
              <a:t>Gwerthoedd </a:t>
            </a:r>
          </a:p>
          <a:p>
            <a:pPr eaLnBrk="1" hangingPunct="1"/>
            <a:r>
              <a:rPr lang="en-GB" altLang="en-US" smtClean="0"/>
              <a:t>Common Core of Skills and Knowledge</a:t>
            </a:r>
          </a:p>
          <a:p>
            <a:pPr eaLnBrk="1" hangingPunct="1"/>
            <a:r>
              <a:rPr lang="en-GB" altLang="en-US" smtClean="0"/>
              <a:t>Qualified for life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smtClean="0"/>
              <a:t>Knowledge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smtClean="0"/>
              <a:t>Skills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smtClean="0"/>
              <a:t>Values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/>
              <a:t>Common Core of Skills and Knowledge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/>
              <a:t>Qualified for life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7896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685800" y="333375"/>
            <a:ext cx="7772400" cy="863600"/>
          </a:xfrm>
        </p:spPr>
        <p:txBody>
          <a:bodyPr>
            <a:normAutofit/>
          </a:bodyPr>
          <a:lstStyle/>
          <a:p>
            <a:r>
              <a:rPr lang="en-US" altLang="en-US" sz="4000" dirty="0" err="1" smtClean="0"/>
              <a:t>Trafodaeth</a:t>
            </a:r>
            <a:r>
              <a:rPr lang="en-US" altLang="en-US" sz="4000" i="1" dirty="0" smtClean="0"/>
              <a:t>          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288" y="1052737"/>
            <a:ext cx="4100512" cy="5043264"/>
          </a:xfrm>
        </p:spPr>
        <p:txBody>
          <a:bodyPr/>
          <a:lstStyle/>
          <a:p>
            <a:pPr marL="0" indent="0">
              <a:buFontTx/>
              <a:buNone/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ymarfer</a:t>
            </a:r>
            <a:r>
              <a:rPr lang="en-GB" dirty="0" smtClean="0"/>
              <a:t> </a:t>
            </a:r>
            <a:r>
              <a:rPr lang="en-GB" dirty="0" err="1" smtClean="0"/>
              <a:t>adfyfyriol</a:t>
            </a:r>
            <a:r>
              <a:rPr lang="en-GB" dirty="0" smtClean="0"/>
              <a:t>?</a:t>
            </a:r>
          </a:p>
          <a:p>
            <a:pPr>
              <a:defRPr/>
            </a:pPr>
            <a:r>
              <a:rPr lang="en-GB" dirty="0" smtClean="0"/>
              <a:t>Pam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ymarfer</a:t>
            </a:r>
            <a:r>
              <a:rPr lang="en-GB" dirty="0" smtClean="0"/>
              <a:t> </a:t>
            </a:r>
            <a:r>
              <a:rPr lang="en-GB" dirty="0" err="1" smtClean="0"/>
              <a:t>adfyfyriol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bwysig</a:t>
            </a:r>
            <a:r>
              <a:rPr lang="en-GB" dirty="0" smtClean="0"/>
              <a:t>?</a:t>
            </a:r>
          </a:p>
          <a:p>
            <a:pPr>
              <a:defRPr/>
            </a:pP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ymarfer</a:t>
            </a:r>
            <a:r>
              <a:rPr lang="en-GB" dirty="0" smtClean="0"/>
              <a:t> </a:t>
            </a:r>
            <a:r>
              <a:rPr lang="en-GB" dirty="0" err="1" smtClean="0"/>
              <a:t>adfyfyriol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cysylltu</a:t>
            </a:r>
            <a:r>
              <a:rPr lang="en-GB" dirty="0" smtClean="0"/>
              <a:t> ag </a:t>
            </a:r>
            <a:r>
              <a:rPr lang="en-GB" dirty="0" err="1" smtClean="0"/>
              <a:t>arfer</a:t>
            </a:r>
            <a:r>
              <a:rPr lang="en-GB" dirty="0" smtClean="0"/>
              <a:t> </a:t>
            </a:r>
            <a:r>
              <a:rPr lang="en-GB" dirty="0" err="1" smtClean="0"/>
              <a:t>broffesiynnol</a:t>
            </a:r>
            <a:r>
              <a:rPr lang="en-GB" dirty="0" smtClean="0"/>
              <a:t>? </a:t>
            </a:r>
          </a:p>
          <a:p>
            <a:pPr>
              <a:defRPr/>
            </a:pP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52737"/>
            <a:ext cx="3810000" cy="5043264"/>
          </a:xfrm>
        </p:spPr>
        <p:txBody>
          <a:bodyPr/>
          <a:lstStyle/>
          <a:p>
            <a:pPr marL="0" indent="0">
              <a:buFontTx/>
              <a:buNone/>
              <a:defRPr/>
            </a:pPr>
            <a:endParaRPr lang="en-GB" i="1" dirty="0" smtClean="0"/>
          </a:p>
          <a:p>
            <a:pPr>
              <a:defRPr/>
            </a:pPr>
            <a:r>
              <a:rPr lang="en-GB" i="1" dirty="0" smtClean="0"/>
              <a:t>What is reflective practice?</a:t>
            </a:r>
          </a:p>
          <a:p>
            <a:pPr>
              <a:defRPr/>
            </a:pPr>
            <a:r>
              <a:rPr lang="en-GB" i="1" dirty="0" smtClean="0"/>
              <a:t>Why is reflective practice important?</a:t>
            </a:r>
          </a:p>
          <a:p>
            <a:pPr>
              <a:defRPr/>
            </a:pPr>
            <a:r>
              <a:rPr lang="en-GB" i="1" dirty="0" smtClean="0"/>
              <a:t>How does reflective practice link to professional practice?</a:t>
            </a:r>
          </a:p>
          <a:p>
            <a:pPr>
              <a:defRPr/>
            </a:pP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30459603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685800" y="333375"/>
            <a:ext cx="7772400" cy="863600"/>
          </a:xfrm>
        </p:spPr>
        <p:txBody>
          <a:bodyPr/>
          <a:lstStyle/>
          <a:p>
            <a:pPr eaLnBrk="1" hangingPunct="1"/>
            <a:r>
              <a:rPr lang="en-GB" altLang="en-US" sz="4000" smtClean="0"/>
              <a:t>Tasg ymchwil      </a:t>
            </a:r>
            <a:r>
              <a:rPr lang="en-GB" altLang="en-US" sz="4000" i="1" smtClean="0"/>
              <a:t>Research task</a:t>
            </a:r>
            <a:endParaRPr lang="en-US" altLang="en-US" sz="4000" i="1" smtClean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288" y="1484313"/>
            <a:ext cx="4100512" cy="4611687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Tx/>
              <a:buNone/>
              <a:defRPr/>
            </a:pPr>
            <a:endParaRPr lang="en-GB" dirty="0" smtClean="0">
              <a:ea typeface="MS PGothic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MS PGothic" pitchFamily="34" charset="-128"/>
              </a:rPr>
              <a:t>Beth </a:t>
            </a:r>
            <a:r>
              <a:rPr lang="en-GB" dirty="0" err="1" smtClean="0">
                <a:ea typeface="MS PGothic" pitchFamily="34" charset="-128"/>
              </a:rPr>
              <a:t>yw</a:t>
            </a:r>
            <a:r>
              <a:rPr lang="en-GB" dirty="0" smtClean="0">
                <a:ea typeface="MS PGothic" pitchFamily="34" charset="-128"/>
              </a:rPr>
              <a:t> </a:t>
            </a:r>
            <a:r>
              <a:rPr lang="en-GB" dirty="0" err="1" smtClean="0">
                <a:ea typeface="MS PGothic" pitchFamily="34" charset="-128"/>
              </a:rPr>
              <a:t>ymarfer</a:t>
            </a:r>
            <a:r>
              <a:rPr lang="en-GB" dirty="0" smtClean="0">
                <a:ea typeface="MS PGothic" pitchFamily="34" charset="-128"/>
              </a:rPr>
              <a:t> </a:t>
            </a:r>
            <a:r>
              <a:rPr lang="en-GB" dirty="0" err="1" smtClean="0">
                <a:ea typeface="MS PGothic" pitchFamily="34" charset="-128"/>
              </a:rPr>
              <a:t>adfyfyriol</a:t>
            </a:r>
            <a:r>
              <a:rPr lang="en-GB" dirty="0" smtClean="0">
                <a:ea typeface="MS PGothic" pitchFamily="34" charset="-128"/>
              </a:rPr>
              <a:t>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MS PGothic" pitchFamily="34" charset="-128"/>
              </a:rPr>
              <a:t>Pam </a:t>
            </a:r>
            <a:r>
              <a:rPr lang="en-GB" dirty="0" err="1" smtClean="0">
                <a:ea typeface="MS PGothic" pitchFamily="34" charset="-128"/>
              </a:rPr>
              <a:t>fod</a:t>
            </a:r>
            <a:r>
              <a:rPr lang="en-GB" dirty="0" smtClean="0">
                <a:ea typeface="MS PGothic" pitchFamily="34" charset="-128"/>
              </a:rPr>
              <a:t> </a:t>
            </a:r>
            <a:r>
              <a:rPr lang="en-GB" dirty="0" err="1" smtClean="0">
                <a:ea typeface="MS PGothic" pitchFamily="34" charset="-128"/>
              </a:rPr>
              <a:t>ymarfer</a:t>
            </a:r>
            <a:r>
              <a:rPr lang="en-GB" dirty="0" smtClean="0">
                <a:ea typeface="MS PGothic" pitchFamily="34" charset="-128"/>
              </a:rPr>
              <a:t> </a:t>
            </a:r>
            <a:r>
              <a:rPr lang="en-GB" dirty="0" err="1" smtClean="0">
                <a:ea typeface="MS PGothic" pitchFamily="34" charset="-128"/>
              </a:rPr>
              <a:t>adfyfyriol</a:t>
            </a:r>
            <a:r>
              <a:rPr lang="en-GB" dirty="0" smtClean="0">
                <a:ea typeface="MS PGothic" pitchFamily="34" charset="-128"/>
              </a:rPr>
              <a:t> </a:t>
            </a:r>
            <a:r>
              <a:rPr lang="en-GB" dirty="0" err="1" smtClean="0">
                <a:ea typeface="MS PGothic" pitchFamily="34" charset="-128"/>
              </a:rPr>
              <a:t>yn</a:t>
            </a:r>
            <a:r>
              <a:rPr lang="en-GB" dirty="0" smtClean="0">
                <a:ea typeface="MS PGothic" pitchFamily="34" charset="-128"/>
              </a:rPr>
              <a:t> </a:t>
            </a:r>
            <a:r>
              <a:rPr lang="en-GB" dirty="0" err="1" smtClean="0">
                <a:ea typeface="MS PGothic" pitchFamily="34" charset="-128"/>
              </a:rPr>
              <a:t>bwysig</a:t>
            </a:r>
            <a:r>
              <a:rPr lang="en-GB" dirty="0" smtClean="0">
                <a:ea typeface="MS PGothic" pitchFamily="34" charset="-128"/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4313"/>
            <a:ext cx="3810000" cy="4611687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Tx/>
              <a:buNone/>
              <a:defRPr/>
            </a:pPr>
            <a:endParaRPr lang="en-GB" i="1" dirty="0" smtClean="0">
              <a:ea typeface="MS PGothic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smtClean="0">
                <a:ea typeface="MS PGothic" pitchFamily="34" charset="-128"/>
              </a:rPr>
              <a:t>What is reflective practice?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smtClean="0">
                <a:ea typeface="MS PGothic" pitchFamily="34" charset="-128"/>
              </a:rPr>
              <a:t>Why is reflective practice important?</a:t>
            </a:r>
          </a:p>
          <a:p>
            <a:pPr marL="0" indent="0" eaLnBrk="1" fontAlgn="auto" hangingPunct="1">
              <a:spcAft>
                <a:spcPts val="0"/>
              </a:spcAft>
              <a:buFontTx/>
              <a:buNone/>
              <a:defRPr/>
            </a:pPr>
            <a:endParaRPr lang="en-US" i="1" dirty="0"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91062004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302</TotalTime>
  <Words>305</Words>
  <Application>Microsoft Office PowerPoint</Application>
  <PresentationFormat>On-screen Show (4:3)</PresentationFormat>
  <Paragraphs>84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MS PGothic</vt:lpstr>
      <vt:lpstr>MS PGothic</vt:lpstr>
      <vt:lpstr>Arial</vt:lpstr>
      <vt:lpstr>Calibri</vt:lpstr>
      <vt:lpstr>Myriad Pro</vt:lpstr>
      <vt:lpstr>Times New Roman</vt:lpstr>
      <vt:lpstr>20140311PresentationUWTSDTemplate</vt:lpstr>
      <vt:lpstr>EAEC6001/C Yr Oedolyn Adfyfyriol 2. Cyflwyniad  The Reflective Adult 2. Introduction</vt:lpstr>
      <vt:lpstr>Meddwl yn Feirniadol Critical Thinking</vt:lpstr>
      <vt:lpstr>Tasg Task</vt:lpstr>
      <vt:lpstr>Adborth L5 Feedback</vt:lpstr>
      <vt:lpstr>Adfyfyrio ar waith lefel 5 Reflecting on level 5 work</vt:lpstr>
      <vt:lpstr>Gosod targedau Setting targets</vt:lpstr>
      <vt:lpstr>Themau cyffredin? Common themes?</vt:lpstr>
      <vt:lpstr>Tasg Aseiniad A                Assignment A task</vt:lpstr>
      <vt:lpstr>Trafodaeth           Discussion</vt:lpstr>
      <vt:lpstr>Tasg ymchwil      Research task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Natalie MacDonald</cp:lastModifiedBy>
  <cp:revision>20</cp:revision>
  <dcterms:created xsi:type="dcterms:W3CDTF">2015-04-14T15:21:28Z</dcterms:created>
  <dcterms:modified xsi:type="dcterms:W3CDTF">2017-06-29T14:27:11Z</dcterms:modified>
</cp:coreProperties>
</file>