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63" r:id="rId4"/>
    <p:sldId id="268" r:id="rId5"/>
    <p:sldId id="267" r:id="rId6"/>
    <p:sldId id="269" r:id="rId7"/>
    <p:sldId id="270" r:id="rId8"/>
    <p:sldId id="271" r:id="rId9"/>
    <p:sldId id="27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990600"/>
            <a:ext cx="76200" cy="5105400"/>
          </a:xfrm>
          <a:prstGeom prst="rect">
            <a:avLst/>
          </a:prstGeom>
          <a:solidFill>
            <a:schemeClr val="bg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 sz="2400">
              <a:solidFill>
                <a:srgbClr val="00000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81000" y="304800"/>
            <a:ext cx="8391525" cy="5791200"/>
            <a:chOff x="240" y="192"/>
            <a:chExt cx="5286" cy="3648"/>
          </a:xfrm>
        </p:grpSpPr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 flipV="1">
              <a:off x="5236" y="192"/>
              <a:ext cx="288" cy="2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rot="10800000" wrap="none" anchor="ctr"/>
            <a:lstStyle/>
            <a:p>
              <a:pPr>
                <a:defRPr/>
              </a:pPr>
              <a:endParaRPr lang="de-DE" sz="2400">
                <a:solidFill>
                  <a:srgbClr val="000000"/>
                </a:solidFill>
              </a:endParaRPr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 flipV="1">
              <a:off x="240" y="192"/>
              <a:ext cx="5004" cy="288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 sz="2400">
                <a:solidFill>
                  <a:srgbClr val="000000"/>
                </a:solidFill>
              </a:endParaRPr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 flipV="1">
              <a:off x="240" y="480"/>
              <a:ext cx="500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rot="10800000" wrap="none" anchor="ctr"/>
            <a:lstStyle/>
            <a:p>
              <a:pPr>
                <a:defRPr/>
              </a:pPr>
              <a:endParaRPr lang="de-DE" sz="2400">
                <a:solidFill>
                  <a:srgbClr val="000000"/>
                </a:solidFill>
              </a:endParaRPr>
            </a:p>
          </p:txBody>
        </p:sp>
        <p:sp>
          <p:nvSpPr>
            <p:cNvPr id="9" name="Rectangle 12"/>
            <p:cNvSpPr>
              <a:spLocks noChangeArrowheads="1"/>
            </p:cNvSpPr>
            <p:nvPr/>
          </p:nvSpPr>
          <p:spPr bwMode="auto">
            <a:xfrm flipV="1">
              <a:off x="5242" y="480"/>
              <a:ext cx="282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 sz="2400">
                <a:solidFill>
                  <a:srgbClr val="000000"/>
                </a:solidFill>
              </a:endParaRPr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 flipH="1">
              <a:off x="480" y="2256"/>
              <a:ext cx="48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1" name="Rectangle 14"/>
            <p:cNvSpPr>
              <a:spLocks noChangeArrowheads="1"/>
            </p:cNvSpPr>
            <p:nvPr/>
          </p:nvSpPr>
          <p:spPr bwMode="auto">
            <a:xfrm>
              <a:off x="240" y="192"/>
              <a:ext cx="5286" cy="364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 sz="2400">
                <a:solidFill>
                  <a:srgbClr val="000000"/>
                </a:solidFill>
              </a:endParaRPr>
            </a:p>
          </p:txBody>
        </p:sp>
      </p:grpSp>
      <p:sp>
        <p:nvSpPr>
          <p:cNvPr id="11673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1371600"/>
            <a:ext cx="7696200" cy="2057400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62000" y="3765550"/>
            <a:ext cx="7696200" cy="2057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>
                <a:latin typeface="Arial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2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4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b="1" smtClean="0"/>
            </a:lvl1pPr>
          </a:lstStyle>
          <a:p>
            <a:pPr>
              <a:defRPr/>
            </a:pPr>
            <a:fld id="{D435E912-4F38-4F23-A992-BC96C202854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9C989-461E-4C07-9E9C-8A704BF4B27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78D4F-C7CA-439B-9C77-C39EFA12FDB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302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CF76D-5EE1-48E5-8755-BD04BF59169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10F575-B5EA-4853-BB1D-F19E008AED6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CDE58-C46B-48CB-8D05-0C0D5548960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470185-0415-4F92-963C-2E21B33C7B2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7DC8CE-8D88-4734-80E3-4DFBFDD8D4D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CB2DC-7FF4-4C51-BC7D-B78E65C3D4D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96CE2-2FB9-416B-B640-813276F185F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0"/>
            <a:ext cx="2057400" cy="5597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3400"/>
            <a:ext cx="6019800" cy="5597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59525-61C2-41D3-91B0-72651CAD29A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FFFFFF"/>
                </a:solidFill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/>
              <a:ahLst/>
              <a:cxnLst>
                <a:cxn ang="0">
                  <a:pos x="5311" y="3209"/>
                </a:cxn>
                <a:cxn ang="0">
                  <a:pos x="0" y="3689"/>
                </a:cxn>
                <a:cxn ang="0">
                  <a:pos x="0" y="9"/>
                </a:cxn>
                <a:cxn ang="0">
                  <a:pos x="5328" y="0"/>
                </a:cxn>
                <a:cxn ang="0">
                  <a:pos x="5311" y="320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FFFFFF"/>
                </a:solidFill>
              </a:endParaRPr>
            </a:p>
          </p:txBody>
        </p:sp>
      </p:grpSp>
      <p:sp>
        <p:nvSpPr>
          <p:cNvPr id="113669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3673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fld id="{990CAFA7-22BE-40DD-8D22-17F8CB471D85}" type="datetimeFigureOut">
              <a:rPr lang="en-GB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E0BAC440-A957-4B12-91F1-1857F36A6C0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de-D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24300"/>
            <a:ext cx="40386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0CAFA7-22BE-40DD-8D22-17F8CB471D85}" type="datetimeFigureOut">
              <a:rPr lang="en-GB" smtClean="0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BAC440-A957-4B12-91F1-1857F36A6C07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334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30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157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157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solidFill>
                  <a:schemeClr val="tx1"/>
                </a:solidFill>
                <a:effectLst/>
                <a:latin typeface="Arial" charset="0"/>
              </a:defRPr>
            </a:lvl1pPr>
          </a:lstStyle>
          <a:p>
            <a:pPr>
              <a:defRPr/>
            </a:pPr>
            <a:fld id="{F1379762-15AB-4EFB-98CA-D5F2D2A0FD8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79400" y="152400"/>
            <a:ext cx="8686800" cy="1600200"/>
            <a:chOff x="176" y="96"/>
            <a:chExt cx="5472" cy="1008"/>
          </a:xfrm>
        </p:grpSpPr>
        <p:sp>
          <p:nvSpPr>
            <p:cNvPr id="115720" name="Line 8"/>
            <p:cNvSpPr>
              <a:spLocks noChangeShapeType="1"/>
            </p:cNvSpPr>
            <p:nvPr/>
          </p:nvSpPr>
          <p:spPr bwMode="auto">
            <a:xfrm flipH="1">
              <a:off x="288" y="1104"/>
              <a:ext cx="523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000000"/>
                </a:solidFill>
              </a:endParaRPr>
            </a:p>
          </p:txBody>
        </p:sp>
        <p:sp>
          <p:nvSpPr>
            <p:cNvPr id="115721" name="Rectangle 9"/>
            <p:cNvSpPr>
              <a:spLocks noChangeArrowheads="1"/>
            </p:cNvSpPr>
            <p:nvPr/>
          </p:nvSpPr>
          <p:spPr bwMode="auto">
            <a:xfrm>
              <a:off x="5504" y="96"/>
              <a:ext cx="144" cy="144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 sz="2400">
                <a:solidFill>
                  <a:srgbClr val="000000"/>
                </a:solidFill>
              </a:endParaRPr>
            </a:p>
          </p:txBody>
        </p:sp>
        <p:sp>
          <p:nvSpPr>
            <p:cNvPr id="115722" name="Rectangle 10"/>
            <p:cNvSpPr>
              <a:spLocks noChangeArrowheads="1"/>
            </p:cNvSpPr>
            <p:nvPr/>
          </p:nvSpPr>
          <p:spPr bwMode="auto">
            <a:xfrm>
              <a:off x="176" y="96"/>
              <a:ext cx="5326" cy="144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 sz="2400">
                <a:solidFill>
                  <a:srgbClr val="000000"/>
                </a:solidFill>
              </a:endParaRPr>
            </a:p>
          </p:txBody>
        </p:sp>
        <p:sp>
          <p:nvSpPr>
            <p:cNvPr id="115723" name="Rectangle 11"/>
            <p:cNvSpPr>
              <a:spLocks noChangeArrowheads="1"/>
            </p:cNvSpPr>
            <p:nvPr/>
          </p:nvSpPr>
          <p:spPr bwMode="auto">
            <a:xfrm>
              <a:off x="176" y="240"/>
              <a:ext cx="5326" cy="88"/>
            </a:xfrm>
            <a:prstGeom prst="rect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 sz="2400">
                <a:solidFill>
                  <a:srgbClr val="000000"/>
                </a:solidFill>
              </a:endParaRPr>
            </a:p>
          </p:txBody>
        </p:sp>
        <p:sp>
          <p:nvSpPr>
            <p:cNvPr id="115724" name="Rectangle 12"/>
            <p:cNvSpPr>
              <a:spLocks noChangeArrowheads="1"/>
            </p:cNvSpPr>
            <p:nvPr/>
          </p:nvSpPr>
          <p:spPr bwMode="auto">
            <a:xfrm>
              <a:off x="5504" y="241"/>
              <a:ext cx="144" cy="86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de-DE" sz="2400">
                <a:solidFill>
                  <a:srgbClr val="000000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469900" indent="-469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377950" indent="-468313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o"/>
        <a:defRPr sz="2400">
          <a:solidFill>
            <a:schemeClr val="tx1"/>
          </a:solidFill>
          <a:latin typeface="+mn-lt"/>
          <a:cs typeface="+mn-cs"/>
        </a:defRPr>
      </a:lvl3pPr>
      <a:lvl4pPr marL="1827213" indent="-4381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297113" indent="-46831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5pPr>
      <a:lvl6pPr marL="2754313" indent="-46831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6pPr>
      <a:lvl7pPr marL="3211513" indent="-46831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7pPr>
      <a:lvl8pPr marL="3668713" indent="-46831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8pPr>
      <a:lvl9pPr marL="4125913" indent="-46831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o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112643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FFFFFF"/>
                </a:solidFill>
              </a:endParaRPr>
            </a:p>
          </p:txBody>
        </p:sp>
        <p:sp>
          <p:nvSpPr>
            <p:cNvPr id="112644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/>
              <a:ahLst/>
              <a:cxnLst>
                <a:cxn ang="0">
                  <a:pos x="4560" y="932"/>
                </a:cxn>
                <a:cxn ang="0">
                  <a:pos x="0" y="1199"/>
                </a:cxn>
                <a:cxn ang="0">
                  <a:pos x="0" y="0"/>
                </a:cxn>
                <a:cxn ang="0">
                  <a:pos x="4562" y="0"/>
                </a:cxn>
                <a:cxn ang="0">
                  <a:pos x="4560" y="932"/>
                </a:cxn>
                <a:cxn ang="0">
                  <a:pos x="4560" y="932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de-DE">
                <a:solidFill>
                  <a:srgbClr val="FFFFFF"/>
                </a:solidFill>
              </a:endParaRPr>
            </a:p>
          </p:txBody>
        </p:sp>
      </p:grpSp>
      <p:sp>
        <p:nvSpPr>
          <p:cNvPr id="11264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264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64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990CAFA7-22BE-40DD-8D22-17F8CB471D85}" type="datetimeFigureOut">
              <a:rPr lang="en-GB">
                <a:solidFill>
                  <a:srgbClr val="FFFFFF"/>
                </a:solidFill>
              </a:rPr>
              <a:pPr/>
              <a:t>23/02/2011</a:t>
            </a:fld>
            <a:endParaRPr lang="en-GB">
              <a:solidFill>
                <a:srgbClr val="FFFFFF"/>
              </a:solidFill>
            </a:endParaRPr>
          </a:p>
        </p:txBody>
      </p:sp>
      <p:sp>
        <p:nvSpPr>
          <p:cNvPr id="11264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GB">
              <a:solidFill>
                <a:srgbClr val="FFFFFF"/>
              </a:solidFill>
            </a:endParaRPr>
          </a:p>
        </p:txBody>
      </p:sp>
      <p:sp>
        <p:nvSpPr>
          <p:cNvPr id="11264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0BAC440-A957-4B12-91F1-1857F36A6C07}" type="slidenum">
              <a:rPr lang="en-GB">
                <a:solidFill>
                  <a:srgbClr val="FFFFFF"/>
                </a:solidFill>
              </a:rPr>
              <a:pPr/>
              <a:t>‹#›</a:t>
            </a:fld>
            <a:endParaRPr lang="en-GB">
              <a:solidFill>
                <a:srgbClr val="FFFFFF"/>
              </a:solidFill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800" dirty="0" smtClean="0"/>
              <a:t>The </a:t>
            </a:r>
            <a:r>
              <a:rPr lang="en-GB" sz="4800" dirty="0" smtClean="0"/>
              <a:t>Communists and Nationalists from 1921-1937</a:t>
            </a:r>
            <a:endParaRPr lang="en-GB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Modern Chinese History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Chinese Communist Party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Influenced by Bolshevik </a:t>
            </a:r>
            <a:r>
              <a:rPr lang="en-GB" dirty="0" smtClean="0"/>
              <a:t>Revolution in </a:t>
            </a:r>
            <a:r>
              <a:rPr lang="en-GB" dirty="0" smtClean="0"/>
              <a:t>1917</a:t>
            </a:r>
          </a:p>
          <a:p>
            <a:r>
              <a:rPr lang="en-US" dirty="0" smtClean="0"/>
              <a:t>Founded in 1921 in Shanghai</a:t>
            </a:r>
          </a:p>
          <a:p>
            <a:r>
              <a:rPr lang="en-US" dirty="0" smtClean="0"/>
              <a:t>Mao Zedong (1893-1976) and Li </a:t>
            </a:r>
            <a:r>
              <a:rPr lang="en-US" dirty="0" err="1" smtClean="0"/>
              <a:t>Dazhao</a:t>
            </a:r>
            <a:r>
              <a:rPr lang="en-US" dirty="0" smtClean="0"/>
              <a:t> (1889-1927) among founding members</a:t>
            </a:r>
          </a:p>
          <a:p>
            <a:r>
              <a:rPr lang="en-US" dirty="0" smtClean="0"/>
              <a:t>Li </a:t>
            </a:r>
            <a:r>
              <a:rPr lang="en-US" dirty="0" err="1" smtClean="0"/>
              <a:t>Dazhao</a:t>
            </a:r>
            <a:r>
              <a:rPr lang="en-US" dirty="0" smtClean="0"/>
              <a:t>: Professor of Philosophy and librarian at Peking University, author of </a:t>
            </a:r>
            <a:r>
              <a:rPr lang="en-US" i="1" dirty="0" smtClean="0"/>
              <a:t>The Victory of Bolshevism</a:t>
            </a:r>
          </a:p>
          <a:p>
            <a:r>
              <a:rPr lang="en-US" dirty="0" smtClean="0"/>
              <a:t>Assistance from Third International (1920)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United Front, 1921-1927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Proposed by International to develop the organization of both Communists and Nationalists</a:t>
            </a:r>
          </a:p>
          <a:p>
            <a:r>
              <a:rPr lang="en-US" dirty="0" smtClean="0"/>
              <a:t>Increase in party membership</a:t>
            </a:r>
          </a:p>
          <a:p>
            <a:r>
              <a:rPr lang="en-US" dirty="0" smtClean="0"/>
              <a:t>Membership in both parties possible</a:t>
            </a:r>
          </a:p>
          <a:p>
            <a:r>
              <a:rPr lang="en-US" dirty="0" smtClean="0"/>
              <a:t>Example: Mao Zedong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GB" dirty="0" smtClean="0"/>
              <a:t>leader </a:t>
            </a:r>
            <a:r>
              <a:rPr lang="en-GB" dirty="0" smtClean="0"/>
              <a:t>of the peasant Bureau within the Nationalist Party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smtClean="0"/>
              <a:t>Location of the First Congress of the Chinese Communist Party </a:t>
            </a:r>
            <a:r>
              <a:rPr lang="en-US" sz="2400" b="1" dirty="0" err="1" smtClean="0"/>
              <a:t>Xintiandi</a:t>
            </a:r>
            <a:r>
              <a:rPr lang="en-US" sz="2400" b="1" dirty="0" smtClean="0"/>
              <a:t> Shanghai July 1921</a:t>
            </a:r>
            <a:endParaRPr lang="en-GB" sz="2400" dirty="0"/>
          </a:p>
        </p:txBody>
      </p:sp>
      <p:pic>
        <p:nvPicPr>
          <p:cNvPr id="21" name="Content Placeholder 20" descr="429px-Location_of_the_First_Congress_of_the_Chinese_Communist_Party_Xintiandi_Shanghai_July_19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64751" y="1600200"/>
            <a:ext cx="3214497" cy="44958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Chiang Kai-shek (1887-1975), aka Jiang </a:t>
            </a:r>
            <a:r>
              <a:rPr lang="en-US" sz="2400" dirty="0" err="1" smtClean="0"/>
              <a:t>Jieshi</a:t>
            </a:r>
            <a:endParaRPr lang="en-GB" sz="2400" dirty="0"/>
          </a:p>
        </p:txBody>
      </p:sp>
      <p:pic>
        <p:nvPicPr>
          <p:cNvPr id="4" name="Content Placeholder 3" descr="Chiang Kai-she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36007" y="273050"/>
            <a:ext cx="4389835" cy="5853113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Married to Song </a:t>
            </a:r>
            <a:r>
              <a:rPr lang="en-US" sz="2400" dirty="0" err="1" smtClean="0"/>
              <a:t>Meiling</a:t>
            </a:r>
            <a:r>
              <a:rPr lang="en-US" sz="2400" dirty="0" smtClean="0"/>
              <a:t>, Sun </a:t>
            </a:r>
            <a:r>
              <a:rPr lang="en-US" sz="2400" dirty="0" err="1" smtClean="0"/>
              <a:t>Yatsen’s</a:t>
            </a:r>
            <a:r>
              <a:rPr lang="en-US" sz="2400" dirty="0" smtClean="0"/>
              <a:t> brother-in-law</a:t>
            </a: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military </a:t>
            </a:r>
            <a:r>
              <a:rPr lang="en-GB" sz="2400" dirty="0" smtClean="0"/>
              <a:t>academy at Whampoa </a:t>
            </a:r>
            <a:r>
              <a:rPr lang="en-GB" sz="2400" dirty="0" smtClean="0"/>
              <a:t>(Huangpu), Canton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Undertakes Northern Exhibition (1926-1928)</a:t>
            </a: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endParaRPr lang="en-GB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Jiangxi-Soviet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November 7, </a:t>
            </a:r>
            <a:r>
              <a:rPr lang="en-GB" dirty="0" smtClean="0"/>
              <a:t>1931</a:t>
            </a:r>
          </a:p>
          <a:p>
            <a:r>
              <a:rPr lang="en-US" dirty="0" smtClean="0"/>
              <a:t>National Soviet People's Delegates Conference </a:t>
            </a:r>
            <a:r>
              <a:rPr lang="en-US" dirty="0" smtClean="0"/>
              <a:t>in </a:t>
            </a:r>
            <a:r>
              <a:rPr lang="en-US" dirty="0" err="1" smtClean="0"/>
              <a:t>Ruijin</a:t>
            </a:r>
            <a:r>
              <a:rPr lang="en-US" dirty="0" smtClean="0"/>
              <a:t> </a:t>
            </a:r>
            <a:r>
              <a:rPr lang="en-US" dirty="0" err="1" smtClean="0"/>
              <a:t>瑞金</a:t>
            </a:r>
            <a:r>
              <a:rPr lang="en-US" dirty="0" smtClean="0"/>
              <a:t>, Jiangxi Province</a:t>
            </a:r>
          </a:p>
          <a:p>
            <a:r>
              <a:rPr lang="en-US" dirty="0" smtClean="0"/>
              <a:t>Founding of the </a:t>
            </a:r>
            <a:r>
              <a:rPr lang="en-GB" dirty="0" smtClean="0"/>
              <a:t>"Chinese Soviet Republic" (Chinese: </a:t>
            </a:r>
            <a:r>
              <a:rPr lang="zh-CN" altLang="en-US" dirty="0" smtClean="0"/>
              <a:t>中</a:t>
            </a:r>
            <a:r>
              <a:rPr lang="zh-CN" altLang="en-US" dirty="0" smtClean="0"/>
              <a:t>華蘇維埃共和</a:t>
            </a:r>
            <a:r>
              <a:rPr lang="zh-CN" altLang="en-US" dirty="0" smtClean="0"/>
              <a:t>國</a:t>
            </a:r>
            <a:r>
              <a:rPr lang="en-US" altLang="zh-CN" dirty="0" smtClean="0"/>
              <a:t>), </a:t>
            </a:r>
            <a:r>
              <a:rPr lang="en-GB" dirty="0" smtClean="0"/>
              <a:t>existed </a:t>
            </a:r>
            <a:r>
              <a:rPr lang="en-GB" dirty="0" smtClean="0"/>
              <a:t>until </a:t>
            </a:r>
            <a:r>
              <a:rPr lang="en-GB" dirty="0" smtClean="0"/>
              <a:t>1934</a:t>
            </a:r>
          </a:p>
          <a:p>
            <a:r>
              <a:rPr lang="en-US" altLang="zh-CN" dirty="0" smtClean="0"/>
              <a:t>Mao was Head of State and Prime Minister</a:t>
            </a:r>
          </a:p>
          <a:p>
            <a:r>
              <a:rPr lang="en-US" altLang="zh-CN" dirty="0" smtClean="0"/>
              <a:t>Own bank, currency, and tax bureau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The Long March, Oct. 1934-Dec. 1935</a:t>
            </a:r>
            <a:endParaRPr lang="en-GB" sz="2400" dirty="0"/>
          </a:p>
        </p:txBody>
      </p:sp>
      <p:pic>
        <p:nvPicPr>
          <p:cNvPr id="6" name="Content Placeholder 5" descr="Long March Map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537564"/>
            <a:ext cx="5111750" cy="5324084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2400" dirty="0" smtClean="0"/>
              <a:t>From Jiangxi to </a:t>
            </a:r>
            <a:r>
              <a:rPr lang="en-US" sz="2400" dirty="0" err="1" smtClean="0"/>
              <a:t>Yan’an</a:t>
            </a:r>
            <a:r>
              <a:rPr lang="en-US" sz="2400" dirty="0" smtClean="0"/>
              <a:t> (</a:t>
            </a:r>
            <a:r>
              <a:rPr lang="en-US" sz="2400" dirty="0" err="1" smtClean="0"/>
              <a:t>Yenan</a:t>
            </a:r>
            <a:r>
              <a:rPr lang="en-US" sz="2400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150,000 set out, 15,000 complete it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Mao becomes Chairman of the Communist Party</a:t>
            </a:r>
          </a:p>
          <a:p>
            <a:pPr>
              <a:buFont typeface="Arial" pitchFamily="34" charset="0"/>
              <a:buChar char="•"/>
            </a:pPr>
            <a:r>
              <a:rPr lang="en-US" sz="2400" dirty="0" err="1" smtClean="0"/>
              <a:t>Yan’an</a:t>
            </a:r>
            <a:r>
              <a:rPr lang="en-US" sz="2400" dirty="0" smtClean="0"/>
              <a:t> </a:t>
            </a:r>
            <a:r>
              <a:rPr lang="en-US" sz="2400" dirty="0" err="1" smtClean="0"/>
              <a:t>beomes</a:t>
            </a:r>
            <a:r>
              <a:rPr lang="en-US" sz="2400" dirty="0" smtClean="0"/>
              <a:t> new base area</a:t>
            </a:r>
          </a:p>
          <a:p>
            <a:pPr>
              <a:buFont typeface="Arial" pitchFamily="34" charset="0"/>
              <a:buChar char="•"/>
            </a:pPr>
            <a:endParaRPr lang="en-GB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Yan’an</a:t>
            </a:r>
            <a:r>
              <a:rPr lang="en-US" dirty="0" smtClean="0"/>
              <a:t> Period (1936-1948)</a:t>
            </a:r>
            <a:endParaRPr lang="en-GB" dirty="0"/>
          </a:p>
        </p:txBody>
      </p:sp>
      <p:pic>
        <p:nvPicPr>
          <p:cNvPr id="8" name="Content Placeholder 7" descr="Mao during Long March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33625"/>
            <a:ext cx="4038600" cy="3028950"/>
          </a:xfrm>
        </p:spPr>
      </p:pic>
      <p:pic>
        <p:nvPicPr>
          <p:cNvPr id="9" name="Content Placeholder 8" descr="Mao in Yan'an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2276872"/>
            <a:ext cx="4284249" cy="3096344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Quadrant">
  <a:themeElements>
    <a:clrScheme name="Quadrant 2">
      <a:dk1>
        <a:srgbClr val="000000"/>
      </a:dk1>
      <a:lt1>
        <a:srgbClr val="FFFFFF"/>
      </a:lt1>
      <a:dk2>
        <a:srgbClr val="420000"/>
      </a:dk2>
      <a:lt2>
        <a:srgbClr val="660000"/>
      </a:lt2>
      <a:accent1>
        <a:srgbClr val="CCCC00"/>
      </a:accent1>
      <a:accent2>
        <a:srgbClr val="999966"/>
      </a:accent2>
      <a:accent3>
        <a:srgbClr val="FFFFFF"/>
      </a:accent3>
      <a:accent4>
        <a:srgbClr val="000000"/>
      </a:accent4>
      <a:accent5>
        <a:srgbClr val="E2E2AA"/>
      </a:accent5>
      <a:accent6>
        <a:srgbClr val="8A8A5C"/>
      </a:accent6>
      <a:hlink>
        <a:srgbClr val="996633"/>
      </a:hlink>
      <a:folHlink>
        <a:srgbClr val="993300"/>
      </a:folHlink>
    </a:clrScheme>
    <a:fontScheme name="Quadrant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  <a:cs typeface="Arial" charset="0"/>
          </a:defRPr>
        </a:defPPr>
      </a:lstStyle>
    </a:lnDef>
  </a:objectDefaults>
  <a:extraClrSchemeLst>
    <a:extraClrScheme>
      <a:clrScheme name="Quadrant 1">
        <a:dk1>
          <a:srgbClr val="5C5674"/>
        </a:dk1>
        <a:lt1>
          <a:srgbClr val="FFFFFF"/>
        </a:lt1>
        <a:dk2>
          <a:srgbClr val="85986A"/>
        </a:dk2>
        <a:lt2>
          <a:srgbClr val="FFFFFF"/>
        </a:lt2>
        <a:accent1>
          <a:srgbClr val="666633"/>
        </a:accent1>
        <a:accent2>
          <a:srgbClr val="ADC5B8"/>
        </a:accent2>
        <a:accent3>
          <a:srgbClr val="C2CAB9"/>
        </a:accent3>
        <a:accent4>
          <a:srgbClr val="DADADA"/>
        </a:accent4>
        <a:accent5>
          <a:srgbClr val="B8B8AD"/>
        </a:accent5>
        <a:accent6>
          <a:srgbClr val="9CB2A6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2">
        <a:dk1>
          <a:srgbClr val="000000"/>
        </a:dk1>
        <a:lt1>
          <a:srgbClr val="FFFFFF"/>
        </a:lt1>
        <a:dk2>
          <a:srgbClr val="420000"/>
        </a:dk2>
        <a:lt2>
          <a:srgbClr val="660000"/>
        </a:lt2>
        <a:accent1>
          <a:srgbClr val="CCCC00"/>
        </a:accent1>
        <a:accent2>
          <a:srgbClr val="999966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8A8A5C"/>
        </a:accent6>
        <a:hlink>
          <a:srgbClr val="996633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3">
        <a:dk1>
          <a:srgbClr val="618052"/>
        </a:dk1>
        <a:lt1>
          <a:srgbClr val="FFFFE3"/>
        </a:lt1>
        <a:dk2>
          <a:srgbClr val="162E36"/>
        </a:dk2>
        <a:lt2>
          <a:srgbClr val="FFFFFF"/>
        </a:lt2>
        <a:accent1>
          <a:srgbClr val="336699"/>
        </a:accent1>
        <a:accent2>
          <a:srgbClr val="69888B"/>
        </a:accent2>
        <a:accent3>
          <a:srgbClr val="ABADAE"/>
        </a:accent3>
        <a:accent4>
          <a:srgbClr val="DADAC2"/>
        </a:accent4>
        <a:accent5>
          <a:srgbClr val="ADB8CA"/>
        </a:accent5>
        <a:accent6>
          <a:srgbClr val="5E7B7D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4">
        <a:dk1>
          <a:srgbClr val="000000"/>
        </a:dk1>
        <a:lt1>
          <a:srgbClr val="FFFFFF"/>
        </a:lt1>
        <a:dk2>
          <a:srgbClr val="000000"/>
        </a:dk2>
        <a:lt2>
          <a:srgbClr val="CC0000"/>
        </a:lt2>
        <a:accent1>
          <a:srgbClr val="FFCC00"/>
        </a:accent1>
        <a:accent2>
          <a:srgbClr val="3366CC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2D5CB9"/>
        </a:accent6>
        <a:hlink>
          <a:srgbClr val="666699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5">
        <a:dk1>
          <a:srgbClr val="666699"/>
        </a:dk1>
        <a:lt1>
          <a:srgbClr val="FFFFFF"/>
        </a:lt1>
        <a:dk2>
          <a:srgbClr val="000033"/>
        </a:dk2>
        <a:lt2>
          <a:srgbClr val="FFFFFF"/>
        </a:lt2>
        <a:accent1>
          <a:srgbClr val="9966FF"/>
        </a:accent1>
        <a:accent2>
          <a:srgbClr val="CCCCFF"/>
        </a:accent2>
        <a:accent3>
          <a:srgbClr val="AAAAAD"/>
        </a:accent3>
        <a:accent4>
          <a:srgbClr val="DADADA"/>
        </a:accent4>
        <a:accent5>
          <a:srgbClr val="CAB8FF"/>
        </a:accent5>
        <a:accent6>
          <a:srgbClr val="B9B9E7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6">
        <a:dk1>
          <a:srgbClr val="000000"/>
        </a:dk1>
        <a:lt1>
          <a:srgbClr val="FFFFFF"/>
        </a:lt1>
        <a:dk2>
          <a:srgbClr val="000000"/>
        </a:dk2>
        <a:lt2>
          <a:srgbClr val="669966"/>
        </a:lt2>
        <a:accent1>
          <a:srgbClr val="CCCC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8A8AB9"/>
        </a:accent6>
        <a:hlink>
          <a:srgbClr val="000066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7">
        <a:dk1>
          <a:srgbClr val="0099CC"/>
        </a:dk1>
        <a:lt1>
          <a:srgbClr val="FFFFFF"/>
        </a:lt1>
        <a:dk2>
          <a:srgbClr val="000099"/>
        </a:dk2>
        <a:lt2>
          <a:srgbClr val="FFFFFF"/>
        </a:lt2>
        <a:accent1>
          <a:srgbClr val="0099CC"/>
        </a:accent1>
        <a:accent2>
          <a:srgbClr val="6600FF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5C00E7"/>
        </a:accent6>
        <a:hlink>
          <a:srgbClr val="FFCC00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adrant 8">
        <a:dk1>
          <a:srgbClr val="000033"/>
        </a:dk1>
        <a:lt1>
          <a:srgbClr val="FFFFFF"/>
        </a:lt1>
        <a:dk2>
          <a:srgbClr val="003366"/>
        </a:dk2>
        <a:lt2>
          <a:srgbClr val="275C6D"/>
        </a:lt2>
        <a:accent1>
          <a:srgbClr val="A7D2DF"/>
        </a:accent1>
        <a:accent2>
          <a:srgbClr val="108DA6"/>
        </a:accent2>
        <a:accent3>
          <a:srgbClr val="FFFFFF"/>
        </a:accent3>
        <a:accent4>
          <a:srgbClr val="00002A"/>
        </a:accent4>
        <a:accent5>
          <a:srgbClr val="D0E5EC"/>
        </a:accent5>
        <a:accent6>
          <a:srgbClr val="0D7F96"/>
        </a:accent6>
        <a:hlink>
          <a:srgbClr val="6666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adrant 9">
        <a:dk1>
          <a:srgbClr val="CC3300"/>
        </a:dk1>
        <a:lt1>
          <a:srgbClr val="FFFFFF"/>
        </a:lt1>
        <a:dk2>
          <a:srgbClr val="000000"/>
        </a:dk2>
        <a:lt2>
          <a:srgbClr val="FFFFCC"/>
        </a:lt2>
        <a:accent1>
          <a:srgbClr val="FF9900"/>
        </a:accent1>
        <a:accent2>
          <a:srgbClr val="993300"/>
        </a:accent2>
        <a:accent3>
          <a:srgbClr val="AAAAAA"/>
        </a:accent3>
        <a:accent4>
          <a:srgbClr val="DADADA"/>
        </a:accent4>
        <a:accent5>
          <a:srgbClr val="FFCAAA"/>
        </a:accent5>
        <a:accent6>
          <a:srgbClr val="8A2D00"/>
        </a:accent6>
        <a:hlink>
          <a:srgbClr val="CEC5A2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emeKatharina">
  <a:themeElements>
    <a:clrScheme name="Slit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Slit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  <a:cs typeface="Arial" charset="0"/>
          </a:defRPr>
        </a:defPPr>
      </a:lstStyle>
    </a:lnDef>
  </a:objectDefaults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242</Words>
  <Application>Microsoft Office PowerPoint</Application>
  <PresentationFormat>On-screen Show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Quadrant</vt:lpstr>
      <vt:lpstr>ThemeKatharina</vt:lpstr>
      <vt:lpstr>The Communists and Nationalists from 1921-1937</vt:lpstr>
      <vt:lpstr>Chinese Communist Party</vt:lpstr>
      <vt:lpstr>1st United Front, 1921-1927</vt:lpstr>
      <vt:lpstr>Location of the First Congress of the Chinese Communist Party Xintiandi Shanghai July 1921</vt:lpstr>
      <vt:lpstr>Chiang Kai-shek (1887-1975), aka Jiang Jieshi</vt:lpstr>
      <vt:lpstr>Jiangxi-Soviet</vt:lpstr>
      <vt:lpstr>The Long March, Oct. 1934-Dec. 1935</vt:lpstr>
      <vt:lpstr>Yan’an Period (1936-1948)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Threats from Within and Without</dc:title>
  <dc:creator>Thomas Jansen</dc:creator>
  <cp:lastModifiedBy>Thomas Jansen</cp:lastModifiedBy>
  <cp:revision>10</cp:revision>
  <dcterms:created xsi:type="dcterms:W3CDTF">2010-02-10T05:41:56Z</dcterms:created>
  <dcterms:modified xsi:type="dcterms:W3CDTF">2011-02-23T08:07:02Z</dcterms:modified>
</cp:coreProperties>
</file>