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9"/>
  </p:notesMasterIdLst>
  <p:handoutMasterIdLst>
    <p:handoutMasterId r:id="rId10"/>
  </p:handoutMasterIdLst>
  <p:sldIdLst>
    <p:sldId id="257" r:id="rId2"/>
    <p:sldId id="258" r:id="rId3"/>
    <p:sldId id="259" r:id="rId4"/>
    <p:sldId id="260" r:id="rId5"/>
    <p:sldId id="261" r:id="rId6"/>
    <p:sldId id="262"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FFCC"/>
    <a:srgbClr val="FFFF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221" autoAdjust="0"/>
    <p:restoredTop sz="67839" autoAdjust="0"/>
  </p:normalViewPr>
  <p:slideViewPr>
    <p:cSldViewPr>
      <p:cViewPr varScale="1">
        <p:scale>
          <a:sx n="52" d="100"/>
          <a:sy n="52" d="100"/>
        </p:scale>
        <p:origin x="-1908"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4894D6F-1A70-4EC2-BA52-A6E354F0AF6F}" type="datetimeFigureOut">
              <a:rPr lang="en-US" smtClean="0"/>
              <a:pPr/>
              <a:t>12/13/2018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5779BCF9-ED32-4A41-954E-70860DB348AF}"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AC0B64-CCEB-4466-B384-2EB3CC4CE660}" type="datetimeFigureOut">
              <a:rPr lang="en-US" smtClean="0"/>
              <a:pPr/>
              <a:t>12/13/2018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44B75A8-D8C4-4F22-9764-68937D005F4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44B75A8-D8C4-4F22-9764-68937D005F4C}"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sz="1200" kern="120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44B75A8-D8C4-4F22-9764-68937D005F4C}"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544B75A8-D8C4-4F22-9764-68937D005F4C}"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44B75A8-D8C4-4F22-9764-68937D005F4C}"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endParaRPr lang="en-GB" baseline="0" dirty="0" smtClean="0"/>
          </a:p>
        </p:txBody>
      </p:sp>
      <p:sp>
        <p:nvSpPr>
          <p:cNvPr id="4" name="Slide Number Placeholder 3"/>
          <p:cNvSpPr>
            <a:spLocks noGrp="1"/>
          </p:cNvSpPr>
          <p:nvPr>
            <p:ph type="sldNum" sz="quarter" idx="10"/>
          </p:nvPr>
        </p:nvSpPr>
        <p:spPr/>
        <p:txBody>
          <a:bodyPr/>
          <a:lstStyle/>
          <a:p>
            <a:fld id="{544B75A8-D8C4-4F22-9764-68937D005F4C}"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942733-BEAD-49C7-B5B1-8F05EDAADEF0}" type="datetimeFigureOut">
              <a:rPr lang="en-US" smtClean="0"/>
              <a:pPr/>
              <a:t>12/13/2018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3D70DD-A087-4672-AEAF-388DE8CA4B30}"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942733-BEAD-49C7-B5B1-8F05EDAADEF0}" type="datetimeFigureOut">
              <a:rPr lang="en-US" smtClean="0"/>
              <a:pPr/>
              <a:t>12/13/2018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3D70DD-A087-4672-AEAF-388DE8CA4B30}"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gif"/><Relationship Id="rId1" Type="http://schemas.openxmlformats.org/officeDocument/2006/relationships/slideLayout" Target="../slideLayouts/slideLayout2.xml"/><Relationship Id="rId4" Type="http://schemas.openxmlformats.org/officeDocument/2006/relationships/hyperlink" Target="http://www.wallpaperama.com/forums/wallpaper-of-all-the-disney-cartoon-characters-t6617.html"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nighthelper.com/modern-entertainment-comes-many-form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jstor-org.ezproxy.uwtsd.ac.uk/stable/3318104?sid=primo&amp;origin=crossref&amp;seq=12"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religiousstudiesproject.com/2016/03/12/the-interplay-of-religion-and-popular-culture-in-contemporary-america/"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image.ie/life/disneys-mickey-mouse-90-133928"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akincana.net/2013/01/20/q-a-disneyland-conception-of-spiritual-life/"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religiousstudiesproject.com/2016/03/12/the-interplay-of-religion-and-popular-culture-in-contemporary-america/" TargetMode="External"/><Relationship Id="rId2" Type="http://schemas.openxmlformats.org/officeDocument/2006/relationships/hyperlink" Target="https://www-jstor-org.ezproxy.uwtsd.ac.uk/stable/3318104?sid=primo&amp;origin=crossref&amp;seq=1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descr="Image result for disney cartoons"/>
          <p:cNvPicPr>
            <a:picLocks noChangeAspect="1" noChangeArrowheads="1"/>
          </p:cNvPicPr>
          <p:nvPr/>
        </p:nvPicPr>
        <p:blipFill>
          <a:blip r:embed="rId2">
            <a:lum bright="20000" contrast="-43000"/>
          </a:blip>
          <a:srcRect/>
          <a:stretch>
            <a:fillRect/>
          </a:stretch>
        </p:blipFill>
        <p:spPr bwMode="auto">
          <a:xfrm>
            <a:off x="0" y="-1"/>
            <a:ext cx="9144000" cy="6858001"/>
          </a:xfrm>
          <a:prstGeom prst="rect">
            <a:avLst/>
          </a:prstGeom>
          <a:noFill/>
          <a:effectLst>
            <a:outerShdw blurRad="50800" dist="50800" dir="5400000" algn="ctr" rotWithShape="0">
              <a:srgbClr val="000000"/>
            </a:outerShdw>
          </a:effectLst>
        </p:spPr>
      </p:pic>
      <p:pic>
        <p:nvPicPr>
          <p:cNvPr id="5" name="Picture 2" descr="https://fontmeme.com/images/disney-logo.png"/>
          <p:cNvPicPr>
            <a:picLocks noChangeAspect="1" noChangeArrowheads="1"/>
          </p:cNvPicPr>
          <p:nvPr/>
        </p:nvPicPr>
        <p:blipFill>
          <a:blip r:embed="rId3"/>
          <a:srcRect t="27500" b="17372"/>
          <a:stretch>
            <a:fillRect/>
          </a:stretch>
        </p:blipFill>
        <p:spPr bwMode="auto">
          <a:xfrm>
            <a:off x="1714480" y="1142984"/>
            <a:ext cx="5715000" cy="3071834"/>
          </a:xfrm>
          <a:prstGeom prst="rect">
            <a:avLst/>
          </a:prstGeom>
          <a:noFill/>
          <a:ln w="57150">
            <a:solidFill>
              <a:srgbClr val="00B0F0"/>
            </a:solidFill>
          </a:ln>
        </p:spPr>
      </p:pic>
      <p:sp>
        <p:nvSpPr>
          <p:cNvPr id="6" name="Rectangle 5"/>
          <p:cNvSpPr/>
          <p:nvPr/>
        </p:nvSpPr>
        <p:spPr>
          <a:xfrm>
            <a:off x="2428860" y="3000372"/>
            <a:ext cx="3857652" cy="954107"/>
          </a:xfrm>
          <a:prstGeom prst="rect">
            <a:avLst/>
          </a:prstGeom>
          <a:noFill/>
        </p:spPr>
        <p:txBody>
          <a:bodyPr wrap="square" lIns="91440" tIns="45720" rIns="91440" bIns="45720">
            <a:spAutoFit/>
          </a:bodyPr>
          <a:lstStyle/>
          <a:p>
            <a:pPr algn="ctr"/>
            <a:r>
              <a:rPr lang="en-US" sz="5600" b="1" dirty="0">
                <a:ln w="12700">
                  <a:solidFill>
                    <a:schemeClr val="tx1"/>
                  </a:solidFill>
                  <a:prstDash val="solid"/>
                </a:ln>
                <a:solidFill>
                  <a:schemeClr val="accent6">
                    <a:lumMod val="75000"/>
                  </a:schemeClr>
                </a:solidFill>
                <a:effectLst>
                  <a:outerShdw blurRad="41275" dist="20320" dir="1800000" algn="tl" rotWithShape="0">
                    <a:srgbClr val="000000">
                      <a:alpha val="40000"/>
                    </a:srgbClr>
                  </a:outerShdw>
                </a:effectLst>
                <a:latin typeface="Footlight MT Light" pitchFamily="18" charset="0"/>
              </a:rPr>
              <a:t>a</a:t>
            </a:r>
            <a:r>
              <a:rPr lang="en-US" sz="5600" b="1" dirty="0" smtClean="0">
                <a:ln w="12700">
                  <a:solidFill>
                    <a:schemeClr val="tx1"/>
                  </a:solidFill>
                  <a:prstDash val="solid"/>
                </a:ln>
                <a:solidFill>
                  <a:schemeClr val="accent6">
                    <a:lumMod val="75000"/>
                  </a:schemeClr>
                </a:solidFill>
                <a:effectLst>
                  <a:outerShdw blurRad="41275" dist="20320" dir="1800000" algn="tl" rotWithShape="0">
                    <a:srgbClr val="000000">
                      <a:alpha val="40000"/>
                    </a:srgbClr>
                  </a:outerShdw>
                </a:effectLst>
                <a:latin typeface="Footlight MT Light" pitchFamily="18" charset="0"/>
              </a:rPr>
              <a:t>s a Religion</a:t>
            </a:r>
            <a:endParaRPr lang="en-US" sz="5600" b="1" cap="none" spc="0" dirty="0">
              <a:ln w="12700">
                <a:solidFill>
                  <a:schemeClr val="tx1"/>
                </a:solidFill>
                <a:prstDash val="solid"/>
              </a:ln>
              <a:solidFill>
                <a:schemeClr val="accent6">
                  <a:lumMod val="75000"/>
                </a:schemeClr>
              </a:solidFill>
              <a:effectLst>
                <a:outerShdw blurRad="41275" dist="20320" dir="1800000" algn="tl" rotWithShape="0">
                  <a:srgbClr val="000000">
                    <a:alpha val="40000"/>
                  </a:srgbClr>
                </a:outerShdw>
              </a:effectLst>
              <a:latin typeface="Footlight MT Light" pitchFamily="18" charset="0"/>
            </a:endParaRPr>
          </a:p>
        </p:txBody>
      </p:sp>
      <p:sp>
        <p:nvSpPr>
          <p:cNvPr id="7" name="Rectangle 6"/>
          <p:cNvSpPr/>
          <p:nvPr/>
        </p:nvSpPr>
        <p:spPr>
          <a:xfrm>
            <a:off x="0" y="6596390"/>
            <a:ext cx="9144000" cy="261610"/>
          </a:xfrm>
          <a:prstGeom prst="rect">
            <a:avLst/>
          </a:prstGeom>
        </p:spPr>
        <p:txBody>
          <a:bodyPr wrap="square">
            <a:spAutoFit/>
          </a:bodyPr>
          <a:lstStyle/>
          <a:p>
            <a:r>
              <a:rPr lang="en-GB" sz="1050" dirty="0" smtClean="0">
                <a:hlinkClick r:id="rId4"/>
              </a:rPr>
              <a:t>http://www.wallpaperama.com/forums/wallpaper-of-all-the-disney-cartoon-characters-t6617.html</a:t>
            </a:r>
            <a:r>
              <a:rPr lang="en-GB" sz="1050" dirty="0" smtClean="0"/>
              <a:t> </a:t>
            </a:r>
            <a:endParaRPr lang="en-GB" sz="105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alpha val="41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071546"/>
          </a:xfrm>
        </p:spPr>
        <p:txBody>
          <a:bodyPr>
            <a:normAutofit/>
          </a:bodyPr>
          <a:lstStyle/>
          <a:p>
            <a:r>
              <a:rPr lang="en-GB" sz="3600" dirty="0" smtClean="0">
                <a:solidFill>
                  <a:schemeClr val="tx2">
                    <a:lumMod val="60000"/>
                    <a:lumOff val="40000"/>
                  </a:schemeClr>
                </a:solidFill>
              </a:rPr>
              <a:t>Religion and Popular Culture</a:t>
            </a:r>
            <a:endParaRPr lang="en-GB" sz="3600" dirty="0">
              <a:solidFill>
                <a:schemeClr val="tx2">
                  <a:lumMod val="60000"/>
                  <a:lumOff val="40000"/>
                </a:schemeClr>
              </a:solidFill>
            </a:endParaRPr>
          </a:p>
        </p:txBody>
      </p:sp>
      <p:sp>
        <p:nvSpPr>
          <p:cNvPr id="3" name="Content Placeholder 2"/>
          <p:cNvSpPr>
            <a:spLocks noGrp="1"/>
          </p:cNvSpPr>
          <p:nvPr>
            <p:ph idx="1"/>
          </p:nvPr>
        </p:nvSpPr>
        <p:spPr>
          <a:xfrm>
            <a:off x="0" y="1428736"/>
            <a:ext cx="9144000" cy="4572032"/>
          </a:xfrm>
        </p:spPr>
        <p:txBody>
          <a:bodyPr>
            <a:normAutofit/>
          </a:bodyPr>
          <a:lstStyle/>
          <a:p>
            <a:r>
              <a:rPr lang="en-GB" sz="2200" dirty="0" smtClean="0">
                <a:solidFill>
                  <a:schemeClr val="tx2">
                    <a:lumMod val="75000"/>
                  </a:schemeClr>
                </a:solidFill>
              </a:rPr>
              <a:t>Post Word War II religion began to shift away from the Protestant mainstream.</a:t>
            </a:r>
            <a:r>
              <a:rPr lang="en-GB" sz="2200" baseline="30000" dirty="0" smtClean="0">
                <a:solidFill>
                  <a:schemeClr val="tx2">
                    <a:lumMod val="75000"/>
                  </a:schemeClr>
                </a:solidFill>
              </a:rPr>
              <a:t>1</a:t>
            </a:r>
          </a:p>
          <a:p>
            <a:endParaRPr lang="en-GB" sz="2200" dirty="0" smtClean="0"/>
          </a:p>
          <a:p>
            <a:r>
              <a:rPr lang="en-GB" sz="2200" dirty="0" smtClean="0">
                <a:solidFill>
                  <a:schemeClr val="tx2">
                    <a:lumMod val="75000"/>
                  </a:schemeClr>
                </a:solidFill>
              </a:rPr>
              <a:t>“It </a:t>
            </a:r>
            <a:r>
              <a:rPr lang="en-GB" sz="2200" dirty="0">
                <a:solidFill>
                  <a:schemeClr val="tx2">
                    <a:lumMod val="75000"/>
                  </a:schemeClr>
                </a:solidFill>
              </a:rPr>
              <a:t>is not that religion was slowly disappearing with modernity, </a:t>
            </a:r>
            <a:r>
              <a:rPr lang="en-GB" sz="2200" dirty="0" smtClean="0">
                <a:solidFill>
                  <a:schemeClr val="tx2">
                    <a:lumMod val="75000"/>
                  </a:schemeClr>
                </a:solidFill>
              </a:rPr>
              <a:t>[...] but </a:t>
            </a:r>
            <a:r>
              <a:rPr lang="en-GB" sz="2200" dirty="0">
                <a:solidFill>
                  <a:schemeClr val="tx2">
                    <a:lumMod val="75000"/>
                  </a:schemeClr>
                </a:solidFill>
              </a:rPr>
              <a:t>that society was changing the manner in which </a:t>
            </a:r>
            <a:r>
              <a:rPr lang="en-GB" sz="2200" dirty="0" smtClean="0">
                <a:solidFill>
                  <a:schemeClr val="tx2">
                    <a:lumMod val="75000"/>
                  </a:schemeClr>
                </a:solidFill>
              </a:rPr>
              <a:t>it </a:t>
            </a:r>
            <a:r>
              <a:rPr lang="en-GB" sz="2200" dirty="0">
                <a:solidFill>
                  <a:schemeClr val="tx2">
                    <a:lumMod val="75000"/>
                  </a:schemeClr>
                </a:solidFill>
              </a:rPr>
              <a:t>expressed itself </a:t>
            </a:r>
            <a:r>
              <a:rPr lang="en-GB" sz="2200" dirty="0" smtClean="0">
                <a:solidFill>
                  <a:schemeClr val="tx2">
                    <a:lumMod val="75000"/>
                  </a:schemeClr>
                </a:solidFill>
              </a:rPr>
              <a:t>religiously” (David </a:t>
            </a:r>
            <a:r>
              <a:rPr lang="en-GB" sz="2200" dirty="0" err="1" smtClean="0">
                <a:solidFill>
                  <a:schemeClr val="tx2">
                    <a:lumMod val="75000"/>
                  </a:schemeClr>
                </a:solidFill>
              </a:rPr>
              <a:t>Chidester</a:t>
            </a:r>
            <a:r>
              <a:rPr lang="en-GB" sz="2200" dirty="0" smtClean="0">
                <a:solidFill>
                  <a:schemeClr val="tx2">
                    <a:lumMod val="75000"/>
                  </a:schemeClr>
                </a:solidFill>
              </a:rPr>
              <a:t>).</a:t>
            </a:r>
            <a:r>
              <a:rPr lang="en-GB" sz="2200" baseline="30000" dirty="0" smtClean="0">
                <a:solidFill>
                  <a:schemeClr val="tx2">
                    <a:lumMod val="75000"/>
                  </a:schemeClr>
                </a:solidFill>
              </a:rPr>
              <a:t>2</a:t>
            </a:r>
          </a:p>
          <a:p>
            <a:endParaRPr lang="en-GB" sz="2200" baseline="30000" dirty="0"/>
          </a:p>
          <a:p>
            <a:endParaRPr lang="en-GB" sz="2200" dirty="0" smtClean="0"/>
          </a:p>
          <a:p>
            <a:r>
              <a:rPr lang="en-GB" sz="2200" dirty="0" smtClean="0">
                <a:solidFill>
                  <a:schemeClr val="tx2">
                    <a:lumMod val="75000"/>
                  </a:schemeClr>
                </a:solidFill>
              </a:rPr>
              <a:t>“People </a:t>
            </a:r>
            <a:r>
              <a:rPr lang="en-GB" sz="2200" dirty="0">
                <a:solidFill>
                  <a:schemeClr val="tx2">
                    <a:lumMod val="75000"/>
                  </a:schemeClr>
                </a:solidFill>
              </a:rPr>
              <a:t>turn to the sources and resources of popular culture as a means of rehearsing and examining questions of belief, meaning and </a:t>
            </a:r>
            <a:r>
              <a:rPr lang="en-GB" sz="2200" dirty="0" smtClean="0">
                <a:solidFill>
                  <a:schemeClr val="tx2">
                    <a:lumMod val="75000"/>
                  </a:schemeClr>
                </a:solidFill>
              </a:rPr>
              <a:t>spirituality” (Elaine Graham).</a:t>
            </a:r>
            <a:r>
              <a:rPr lang="en-GB" sz="2200" baseline="30000" dirty="0" smtClean="0">
                <a:solidFill>
                  <a:schemeClr val="tx2">
                    <a:lumMod val="75000"/>
                  </a:schemeClr>
                </a:solidFill>
              </a:rPr>
              <a:t>3</a:t>
            </a:r>
          </a:p>
        </p:txBody>
      </p:sp>
      <p:sp>
        <p:nvSpPr>
          <p:cNvPr id="4" name="TextBox 3"/>
          <p:cNvSpPr txBox="1"/>
          <p:nvPr/>
        </p:nvSpPr>
        <p:spPr>
          <a:xfrm>
            <a:off x="0" y="6488668"/>
            <a:ext cx="9144000" cy="369332"/>
          </a:xfrm>
          <a:prstGeom prst="rect">
            <a:avLst/>
          </a:prstGeom>
          <a:noFill/>
        </p:spPr>
        <p:txBody>
          <a:bodyPr wrap="square" rtlCol="0">
            <a:spAutoFit/>
          </a:bodyPr>
          <a:lstStyle/>
          <a:p>
            <a:r>
              <a:rPr lang="en-GB" sz="600" baseline="30000" dirty="0" smtClean="0"/>
              <a:t>1 </a:t>
            </a:r>
            <a:r>
              <a:rPr lang="en-GB" sz="600" dirty="0" smtClean="0"/>
              <a:t>Jeffrey H. Mahan, ‘Reflections on the Past and the Future of the Study of Religion and Popular Culture’, in </a:t>
            </a:r>
            <a:r>
              <a:rPr lang="en-GB" sz="600" i="1" dirty="0" smtClean="0"/>
              <a:t>Between Sacred and Profane: Researching Religion and Popular Culture, </a:t>
            </a:r>
            <a:r>
              <a:rPr lang="en-GB" sz="600" dirty="0" smtClean="0"/>
              <a:t>ed. by Gordon Lynch (London: I.B. </a:t>
            </a:r>
            <a:r>
              <a:rPr lang="en-GB" sz="600" dirty="0" err="1" smtClean="0"/>
              <a:t>Tauris</a:t>
            </a:r>
            <a:r>
              <a:rPr lang="en-GB" sz="600" dirty="0" smtClean="0"/>
              <a:t>, 2007), 47-62 (49).</a:t>
            </a:r>
          </a:p>
          <a:p>
            <a:r>
              <a:rPr lang="en-GB" sz="600" baseline="30000" dirty="0" smtClean="0"/>
              <a:t>2 </a:t>
            </a:r>
            <a:r>
              <a:rPr lang="en-GB" sz="600" dirty="0" smtClean="0"/>
              <a:t>David </a:t>
            </a:r>
            <a:r>
              <a:rPr lang="en-GB" sz="600" dirty="0" err="1" smtClean="0"/>
              <a:t>Chidester</a:t>
            </a:r>
            <a:r>
              <a:rPr lang="en-GB" sz="600" dirty="0" smtClean="0"/>
              <a:t>, </a:t>
            </a:r>
            <a:r>
              <a:rPr lang="en-GB" sz="600" i="1" dirty="0" smtClean="0"/>
              <a:t>Authentic Fakes </a:t>
            </a:r>
            <a:r>
              <a:rPr lang="en-GB" sz="600" dirty="0" smtClean="0"/>
              <a:t>(Berkeley: University of California Press, 2005) , 25.</a:t>
            </a:r>
          </a:p>
          <a:p>
            <a:r>
              <a:rPr lang="en-GB" sz="600" baseline="30000" dirty="0" smtClean="0"/>
              <a:t>3 </a:t>
            </a:r>
            <a:r>
              <a:rPr lang="en-GB" sz="600" dirty="0" smtClean="0"/>
              <a:t>Elaine Graham, ‘”What We Make of the World”: the Turn to ‘Culture’ in Theology and the Study of Religion’, in </a:t>
            </a:r>
            <a:r>
              <a:rPr lang="en-GB" sz="600" i="1" dirty="0" smtClean="0"/>
              <a:t>Between Sacred and Profane: Researching Religion and Popular Culture, </a:t>
            </a:r>
            <a:r>
              <a:rPr lang="en-GB" sz="600" dirty="0" smtClean="0"/>
              <a:t>ed. by Gordon Lynch (London: I.B. </a:t>
            </a:r>
            <a:r>
              <a:rPr lang="en-GB" sz="600" dirty="0" err="1" smtClean="0"/>
              <a:t>Tauris</a:t>
            </a:r>
            <a:r>
              <a:rPr lang="en-GB" sz="600" dirty="0" smtClean="0"/>
              <a:t>, 2007), 63-81 (68).</a:t>
            </a:r>
            <a:endParaRPr lang="en-GB" sz="600" baseline="300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5" name="Picture 3" descr="Related image"/>
          <p:cNvPicPr>
            <a:picLocks noChangeAspect="1" noChangeArrowheads="1"/>
          </p:cNvPicPr>
          <p:nvPr/>
        </p:nvPicPr>
        <p:blipFill>
          <a:blip r:embed="rId3">
            <a:lum bright="70000" contrast="-76000"/>
          </a:blip>
          <a:srcRect/>
          <a:stretch>
            <a:fillRect/>
          </a:stretch>
        </p:blipFill>
        <p:spPr bwMode="auto">
          <a:xfrm>
            <a:off x="0" y="0"/>
            <a:ext cx="9144000" cy="6858000"/>
          </a:xfrm>
          <a:prstGeom prst="rect">
            <a:avLst/>
          </a:prstGeom>
          <a:noFill/>
        </p:spPr>
      </p:pic>
      <p:sp>
        <p:nvSpPr>
          <p:cNvPr id="2" name="Title 1"/>
          <p:cNvSpPr>
            <a:spLocks noGrp="1"/>
          </p:cNvSpPr>
          <p:nvPr>
            <p:ph type="title"/>
          </p:nvPr>
        </p:nvSpPr>
        <p:spPr>
          <a:xfrm>
            <a:off x="428596" y="0"/>
            <a:ext cx="8229600" cy="857232"/>
          </a:xfrm>
        </p:spPr>
        <p:txBody>
          <a:bodyPr>
            <a:normAutofit/>
          </a:bodyPr>
          <a:lstStyle/>
          <a:p>
            <a:r>
              <a:rPr lang="en-GB" sz="3600" b="1" dirty="0" smtClean="0">
                <a:solidFill>
                  <a:schemeClr val="accent5">
                    <a:lumMod val="50000"/>
                  </a:schemeClr>
                </a:solidFill>
              </a:rPr>
              <a:t>Disney as a Religion</a:t>
            </a:r>
            <a:endParaRPr lang="en-GB" sz="3600" b="1" dirty="0">
              <a:solidFill>
                <a:schemeClr val="accent5">
                  <a:lumMod val="50000"/>
                </a:schemeClr>
              </a:solidFill>
            </a:endParaRPr>
          </a:p>
        </p:txBody>
      </p:sp>
      <p:sp>
        <p:nvSpPr>
          <p:cNvPr id="3" name="Content Placeholder 2"/>
          <p:cNvSpPr>
            <a:spLocks noGrp="1"/>
          </p:cNvSpPr>
          <p:nvPr>
            <p:ph idx="1"/>
          </p:nvPr>
        </p:nvSpPr>
        <p:spPr>
          <a:xfrm>
            <a:off x="0" y="785794"/>
            <a:ext cx="9144000" cy="5000661"/>
          </a:xfrm>
        </p:spPr>
        <p:txBody>
          <a:bodyPr>
            <a:noAutofit/>
          </a:bodyPr>
          <a:lstStyle/>
          <a:p>
            <a:r>
              <a:rPr lang="en-GB" sz="2200" b="1" dirty="0" smtClean="0">
                <a:ln>
                  <a:solidFill>
                    <a:schemeClr val="tx1"/>
                  </a:solidFill>
                </a:ln>
                <a:solidFill>
                  <a:schemeClr val="tx2">
                    <a:lumMod val="75000"/>
                  </a:schemeClr>
                </a:solidFill>
              </a:rPr>
              <a:t>“The </a:t>
            </a:r>
            <a:r>
              <a:rPr lang="en-GB" sz="2200" b="1" dirty="0">
                <a:ln>
                  <a:solidFill>
                    <a:schemeClr val="tx1"/>
                  </a:solidFill>
                </a:ln>
                <a:solidFill>
                  <a:schemeClr val="tx2">
                    <a:lumMod val="75000"/>
                  </a:schemeClr>
                </a:solidFill>
              </a:rPr>
              <a:t>Walt Disney Company is a publicly traded multinational corporation, but Disney also exists in the collective zeitgeist of American culture and in individual hearts and </a:t>
            </a:r>
            <a:r>
              <a:rPr lang="en-GB" sz="2200" b="1" dirty="0" smtClean="0">
                <a:ln>
                  <a:solidFill>
                    <a:schemeClr val="tx1"/>
                  </a:solidFill>
                </a:ln>
                <a:solidFill>
                  <a:schemeClr val="tx2">
                    <a:lumMod val="75000"/>
                  </a:schemeClr>
                </a:solidFill>
              </a:rPr>
              <a:t>minds” (Stephanie </a:t>
            </a:r>
            <a:r>
              <a:rPr lang="en-GB" sz="2200" b="1" dirty="0" err="1" smtClean="0">
                <a:ln>
                  <a:solidFill>
                    <a:schemeClr val="tx1"/>
                  </a:solidFill>
                </a:ln>
                <a:solidFill>
                  <a:schemeClr val="tx2">
                    <a:lumMod val="75000"/>
                  </a:schemeClr>
                </a:solidFill>
              </a:rPr>
              <a:t>Brehm</a:t>
            </a:r>
            <a:r>
              <a:rPr lang="en-GB" sz="2200" b="1" dirty="0" smtClean="0">
                <a:ln>
                  <a:solidFill>
                    <a:schemeClr val="tx1"/>
                  </a:solidFill>
                </a:ln>
                <a:solidFill>
                  <a:schemeClr val="tx2">
                    <a:lumMod val="75000"/>
                  </a:schemeClr>
                </a:solidFill>
              </a:rPr>
              <a:t> and </a:t>
            </a:r>
            <a:r>
              <a:rPr lang="en-GB" sz="2200" b="1" dirty="0" err="1" smtClean="0">
                <a:ln>
                  <a:solidFill>
                    <a:schemeClr val="tx1"/>
                  </a:solidFill>
                </a:ln>
                <a:solidFill>
                  <a:schemeClr val="tx2">
                    <a:lumMod val="75000"/>
                  </a:schemeClr>
                </a:solidFill>
              </a:rPr>
              <a:t>Myev</a:t>
            </a:r>
            <a:r>
              <a:rPr lang="en-GB" sz="2200" b="1" dirty="0" smtClean="0">
                <a:ln>
                  <a:solidFill>
                    <a:schemeClr val="tx1"/>
                  </a:solidFill>
                </a:ln>
                <a:solidFill>
                  <a:schemeClr val="tx2">
                    <a:lumMod val="75000"/>
                  </a:schemeClr>
                </a:solidFill>
              </a:rPr>
              <a:t> Rees).</a:t>
            </a:r>
            <a:r>
              <a:rPr lang="en-GB" sz="2200" b="1" baseline="30000" dirty="0" smtClean="0">
                <a:ln>
                  <a:solidFill>
                    <a:schemeClr val="tx1"/>
                  </a:solidFill>
                </a:ln>
                <a:solidFill>
                  <a:schemeClr val="tx2">
                    <a:lumMod val="75000"/>
                  </a:schemeClr>
                </a:solidFill>
              </a:rPr>
              <a:t>4</a:t>
            </a:r>
          </a:p>
          <a:p>
            <a:endParaRPr lang="en-GB" sz="2200" b="1" baseline="30000" dirty="0">
              <a:ln>
                <a:solidFill>
                  <a:schemeClr val="tx1"/>
                </a:solidFill>
              </a:ln>
              <a:solidFill>
                <a:schemeClr val="tx2">
                  <a:lumMod val="75000"/>
                </a:schemeClr>
              </a:solidFill>
            </a:endParaRPr>
          </a:p>
          <a:p>
            <a:pPr>
              <a:buNone/>
            </a:pPr>
            <a:r>
              <a:rPr lang="en-GB" sz="2200" b="1" dirty="0" smtClean="0">
                <a:ln>
                  <a:solidFill>
                    <a:schemeClr val="tx1"/>
                  </a:solidFill>
                </a:ln>
                <a:solidFill>
                  <a:schemeClr val="tx2">
                    <a:lumMod val="75000"/>
                  </a:schemeClr>
                </a:solidFill>
              </a:rPr>
              <a:t>The Gospel of </a:t>
            </a:r>
            <a:r>
              <a:rPr lang="en-GB" sz="2200" b="1" i="1" dirty="0" smtClean="0">
                <a:ln>
                  <a:solidFill>
                    <a:schemeClr val="tx1"/>
                  </a:solidFill>
                </a:ln>
                <a:solidFill>
                  <a:schemeClr val="tx2">
                    <a:lumMod val="75000"/>
                  </a:schemeClr>
                </a:solidFill>
              </a:rPr>
              <a:t>Disney</a:t>
            </a:r>
            <a:r>
              <a:rPr lang="en-GB" sz="2200" b="1" dirty="0" smtClean="0">
                <a:ln>
                  <a:solidFill>
                    <a:schemeClr val="tx1"/>
                  </a:solidFill>
                </a:ln>
                <a:solidFill>
                  <a:schemeClr val="tx2">
                    <a:lumMod val="75000"/>
                  </a:schemeClr>
                </a:solidFill>
              </a:rPr>
              <a:t>:</a:t>
            </a:r>
          </a:p>
          <a:p>
            <a:r>
              <a:rPr lang="en-GB" sz="2200" b="1" dirty="0" smtClean="0">
                <a:ln>
                  <a:solidFill>
                    <a:schemeClr val="tx1"/>
                  </a:solidFill>
                </a:ln>
                <a:solidFill>
                  <a:schemeClr val="tx2">
                    <a:lumMod val="75000"/>
                  </a:schemeClr>
                </a:solidFill>
              </a:rPr>
              <a:t>The films of </a:t>
            </a:r>
            <a:r>
              <a:rPr lang="en-GB" sz="2200" b="1" i="1" dirty="0" smtClean="0">
                <a:ln>
                  <a:solidFill>
                    <a:schemeClr val="tx1"/>
                  </a:solidFill>
                </a:ln>
                <a:solidFill>
                  <a:schemeClr val="tx2">
                    <a:lumMod val="75000"/>
                  </a:schemeClr>
                </a:solidFill>
              </a:rPr>
              <a:t>Disney</a:t>
            </a:r>
            <a:r>
              <a:rPr lang="en-GB" sz="2200" b="1" dirty="0" smtClean="0">
                <a:ln>
                  <a:solidFill>
                    <a:schemeClr val="tx1"/>
                  </a:solidFill>
                </a:ln>
                <a:solidFill>
                  <a:schemeClr val="tx2">
                    <a:lumMod val="75000"/>
                  </a:schemeClr>
                </a:solidFill>
              </a:rPr>
              <a:t> are important to the moral education of children.</a:t>
            </a:r>
            <a:r>
              <a:rPr lang="en-GB" sz="2200" b="1" baseline="30000" dirty="0" smtClean="0">
                <a:ln>
                  <a:solidFill>
                    <a:schemeClr val="tx1"/>
                  </a:solidFill>
                </a:ln>
                <a:solidFill>
                  <a:schemeClr val="tx2">
                    <a:lumMod val="75000"/>
                  </a:schemeClr>
                </a:solidFill>
              </a:rPr>
              <a:t>5 </a:t>
            </a:r>
          </a:p>
          <a:p>
            <a:r>
              <a:rPr lang="en-GB" sz="2200" b="1" dirty="0" smtClean="0">
                <a:ln>
                  <a:solidFill>
                    <a:schemeClr val="tx1"/>
                  </a:solidFill>
                </a:ln>
                <a:solidFill>
                  <a:schemeClr val="tx2">
                    <a:lumMod val="75000"/>
                  </a:schemeClr>
                </a:solidFill>
              </a:rPr>
              <a:t>Gospel:</a:t>
            </a:r>
          </a:p>
          <a:p>
            <a:pPr>
              <a:buNone/>
            </a:pPr>
            <a:r>
              <a:rPr lang="en-GB" sz="2200" b="1" dirty="0">
                <a:ln>
                  <a:solidFill>
                    <a:schemeClr val="tx1"/>
                  </a:solidFill>
                </a:ln>
                <a:solidFill>
                  <a:schemeClr val="tx2">
                    <a:lumMod val="75000"/>
                  </a:schemeClr>
                </a:solidFill>
              </a:rPr>
              <a:t> </a:t>
            </a:r>
            <a:r>
              <a:rPr lang="en-GB" sz="2200" b="1" dirty="0" smtClean="0">
                <a:ln>
                  <a:solidFill>
                    <a:schemeClr val="tx1"/>
                  </a:solidFill>
                </a:ln>
                <a:solidFill>
                  <a:schemeClr val="tx2">
                    <a:lumMod val="75000"/>
                  </a:schemeClr>
                </a:solidFill>
              </a:rPr>
              <a:t>      -Good is always rewarded and evil is always punished.</a:t>
            </a:r>
          </a:p>
          <a:p>
            <a:pPr>
              <a:buNone/>
            </a:pPr>
            <a:r>
              <a:rPr lang="en-GB" sz="2200" b="1" dirty="0">
                <a:ln>
                  <a:solidFill>
                    <a:schemeClr val="tx1"/>
                  </a:solidFill>
                </a:ln>
                <a:solidFill>
                  <a:schemeClr val="tx2">
                    <a:lumMod val="75000"/>
                  </a:schemeClr>
                </a:solidFill>
              </a:rPr>
              <a:t> </a:t>
            </a:r>
            <a:r>
              <a:rPr lang="en-GB" sz="2200" b="1" dirty="0" smtClean="0">
                <a:ln>
                  <a:solidFill>
                    <a:schemeClr val="tx1"/>
                  </a:solidFill>
                </a:ln>
                <a:solidFill>
                  <a:schemeClr val="tx2">
                    <a:lumMod val="75000"/>
                  </a:schemeClr>
                </a:solidFill>
              </a:rPr>
              <a:t>      -Faith is an essential element, particularly faith in oneself.</a:t>
            </a:r>
          </a:p>
          <a:p>
            <a:pPr>
              <a:buNone/>
            </a:pPr>
            <a:r>
              <a:rPr lang="en-GB" sz="2200" b="1" dirty="0">
                <a:ln>
                  <a:solidFill>
                    <a:schemeClr val="tx1"/>
                  </a:solidFill>
                </a:ln>
                <a:solidFill>
                  <a:schemeClr val="tx2">
                    <a:lumMod val="75000"/>
                  </a:schemeClr>
                </a:solidFill>
              </a:rPr>
              <a:t> </a:t>
            </a:r>
            <a:r>
              <a:rPr lang="en-GB" sz="2200" b="1" dirty="0" smtClean="0">
                <a:ln>
                  <a:solidFill>
                    <a:schemeClr val="tx1"/>
                  </a:solidFill>
                </a:ln>
                <a:solidFill>
                  <a:schemeClr val="tx2">
                    <a:lumMod val="75000"/>
                  </a:schemeClr>
                </a:solidFill>
              </a:rPr>
              <a:t>       -Optimism and hard work are important elements.</a:t>
            </a:r>
            <a:r>
              <a:rPr lang="en-GB" sz="2200" b="1" baseline="30000" dirty="0" smtClean="0">
                <a:ln>
                  <a:solidFill>
                    <a:schemeClr val="tx1"/>
                  </a:solidFill>
                </a:ln>
                <a:solidFill>
                  <a:schemeClr val="tx2">
                    <a:lumMod val="75000"/>
                  </a:schemeClr>
                </a:solidFill>
              </a:rPr>
              <a:t>6</a:t>
            </a:r>
          </a:p>
          <a:p>
            <a:endParaRPr lang="en-GB" sz="2200" b="1" dirty="0" smtClean="0">
              <a:ln>
                <a:solidFill>
                  <a:schemeClr val="tx1"/>
                </a:solidFill>
              </a:ln>
              <a:solidFill>
                <a:schemeClr val="tx2">
                  <a:lumMod val="75000"/>
                </a:schemeClr>
              </a:solidFill>
            </a:endParaRPr>
          </a:p>
          <a:p>
            <a:r>
              <a:rPr lang="en-GB" sz="2200" b="1" dirty="0" smtClean="0">
                <a:ln>
                  <a:solidFill>
                    <a:schemeClr val="tx1"/>
                  </a:solidFill>
                </a:ln>
                <a:solidFill>
                  <a:schemeClr val="tx2">
                    <a:lumMod val="75000"/>
                  </a:schemeClr>
                </a:solidFill>
              </a:rPr>
              <a:t>“The </a:t>
            </a:r>
            <a:r>
              <a:rPr lang="en-GB" sz="2200" b="1" dirty="0">
                <a:ln>
                  <a:solidFill>
                    <a:schemeClr val="tx1"/>
                  </a:solidFill>
                </a:ln>
                <a:solidFill>
                  <a:schemeClr val="tx2">
                    <a:lumMod val="75000"/>
                  </a:schemeClr>
                </a:solidFill>
              </a:rPr>
              <a:t>number of hours children spend receiving moral instruction in houses of worship is dwarfed by the amount of time spent </a:t>
            </a:r>
            <a:r>
              <a:rPr lang="en-GB" sz="2200" b="1" dirty="0" smtClean="0">
                <a:ln>
                  <a:solidFill>
                    <a:schemeClr val="tx1"/>
                  </a:solidFill>
                </a:ln>
                <a:solidFill>
                  <a:schemeClr val="tx2">
                    <a:lumMod val="75000"/>
                  </a:schemeClr>
                </a:solidFill>
              </a:rPr>
              <a:t>[...] learning </a:t>
            </a:r>
            <a:r>
              <a:rPr lang="en-GB" sz="2200" b="1" dirty="0">
                <a:ln>
                  <a:solidFill>
                    <a:schemeClr val="tx1"/>
                  </a:solidFill>
                </a:ln>
                <a:solidFill>
                  <a:schemeClr val="tx2">
                    <a:lumMod val="75000"/>
                  </a:schemeClr>
                </a:solidFill>
              </a:rPr>
              <a:t>values from Disney movies and other </a:t>
            </a:r>
            <a:r>
              <a:rPr lang="en-GB" sz="2200" b="1" dirty="0" smtClean="0">
                <a:ln>
                  <a:solidFill>
                    <a:schemeClr val="tx1"/>
                  </a:solidFill>
                </a:ln>
                <a:solidFill>
                  <a:schemeClr val="tx2">
                    <a:lumMod val="75000"/>
                  </a:schemeClr>
                </a:solidFill>
              </a:rPr>
              <a:t>programming” (Mark I. </a:t>
            </a:r>
            <a:r>
              <a:rPr lang="en-GB" sz="2200" b="1" dirty="0" err="1" smtClean="0">
                <a:ln>
                  <a:solidFill>
                    <a:schemeClr val="tx1"/>
                  </a:solidFill>
                </a:ln>
                <a:solidFill>
                  <a:schemeClr val="tx2">
                    <a:lumMod val="75000"/>
                  </a:schemeClr>
                </a:solidFill>
              </a:rPr>
              <a:t>Pinsky</a:t>
            </a:r>
            <a:r>
              <a:rPr lang="en-GB" sz="2200" b="1" dirty="0" smtClean="0">
                <a:ln>
                  <a:solidFill>
                    <a:schemeClr val="tx1"/>
                  </a:solidFill>
                </a:ln>
                <a:solidFill>
                  <a:schemeClr val="tx2">
                    <a:lumMod val="75000"/>
                  </a:schemeClr>
                </a:solidFill>
              </a:rPr>
              <a:t>).</a:t>
            </a:r>
          </a:p>
        </p:txBody>
      </p:sp>
      <p:sp>
        <p:nvSpPr>
          <p:cNvPr id="5" name="TextBox 4"/>
          <p:cNvSpPr txBox="1"/>
          <p:nvPr/>
        </p:nvSpPr>
        <p:spPr>
          <a:xfrm>
            <a:off x="0" y="6215082"/>
            <a:ext cx="9144000" cy="461665"/>
          </a:xfrm>
          <a:prstGeom prst="rect">
            <a:avLst/>
          </a:prstGeom>
          <a:noFill/>
        </p:spPr>
        <p:txBody>
          <a:bodyPr wrap="square" rtlCol="0">
            <a:spAutoFit/>
          </a:bodyPr>
          <a:lstStyle/>
          <a:p>
            <a:r>
              <a:rPr lang="en-GB" sz="600" baseline="30000" dirty="0" smtClean="0"/>
              <a:t>4 </a:t>
            </a:r>
            <a:r>
              <a:rPr lang="en-GB" sz="600" dirty="0" smtClean="0"/>
              <a:t>Stephanie </a:t>
            </a:r>
            <a:r>
              <a:rPr lang="en-GB" sz="600" dirty="0" err="1" smtClean="0"/>
              <a:t>Brehm</a:t>
            </a:r>
            <a:r>
              <a:rPr lang="en-GB" sz="600" dirty="0"/>
              <a:t> </a:t>
            </a:r>
            <a:r>
              <a:rPr lang="en-GB" sz="600" dirty="0" smtClean="0"/>
              <a:t>and </a:t>
            </a:r>
            <a:r>
              <a:rPr lang="en-GB" sz="600" dirty="0" err="1" smtClean="0"/>
              <a:t>Myev</a:t>
            </a:r>
            <a:r>
              <a:rPr lang="en-GB" sz="600" dirty="0" smtClean="0"/>
              <a:t> Rees, ‘Mirror, Mirror on Ourselves: Disney as a Site of </a:t>
            </a:r>
            <a:r>
              <a:rPr lang="en-GB" sz="600" dirty="0" err="1" smtClean="0"/>
              <a:t>Religio</a:t>
            </a:r>
            <a:r>
              <a:rPr lang="en-GB" sz="600" dirty="0" smtClean="0"/>
              <a:t>-cultural Dialogue, in </a:t>
            </a:r>
            <a:r>
              <a:rPr lang="en-GB" sz="600" i="1" dirty="0" smtClean="0"/>
              <a:t>Religion and Popular Culture in America, </a:t>
            </a:r>
            <a:r>
              <a:rPr lang="en-GB" sz="600" dirty="0" smtClean="0"/>
              <a:t>eds. by Bruce David Forbes and Jeffrey H. Mahan  (California: University of California Press, 2017), 351-372 (351). </a:t>
            </a:r>
          </a:p>
          <a:p>
            <a:r>
              <a:rPr lang="en-GB" sz="600" baseline="30000" dirty="0" smtClean="0"/>
              <a:t>5 </a:t>
            </a:r>
            <a:r>
              <a:rPr lang="en-GB" sz="600" dirty="0" err="1" smtClean="0"/>
              <a:t>Annalee</a:t>
            </a:r>
            <a:r>
              <a:rPr lang="en-GB" sz="600" dirty="0" smtClean="0"/>
              <a:t> R. Ward, </a:t>
            </a:r>
            <a:r>
              <a:rPr lang="en-GB" sz="600" i="1" dirty="0" smtClean="0"/>
              <a:t>Mouse Morality: The Rhetoric of Disney Animated Film </a:t>
            </a:r>
            <a:r>
              <a:rPr lang="en-GB" sz="600" dirty="0" smtClean="0"/>
              <a:t>(Texas: University of Texas Press, 2007), 3.</a:t>
            </a:r>
          </a:p>
          <a:p>
            <a:pPr marL="228600" indent="-228600"/>
            <a:r>
              <a:rPr lang="en-GB" sz="600" baseline="30000" dirty="0" smtClean="0"/>
              <a:t>6</a:t>
            </a:r>
            <a:r>
              <a:rPr lang="en-GB" sz="600" dirty="0" smtClean="0"/>
              <a:t>Mark I. </a:t>
            </a:r>
            <a:r>
              <a:rPr lang="en-GB" sz="600" dirty="0" err="1" smtClean="0"/>
              <a:t>Pinsky</a:t>
            </a:r>
            <a:r>
              <a:rPr lang="en-GB" sz="600" dirty="0" smtClean="0"/>
              <a:t>, </a:t>
            </a:r>
            <a:r>
              <a:rPr lang="en-GB" sz="600" i="1" dirty="0" smtClean="0"/>
              <a:t>The Gospel According to Disney: Faith, Trust and Pixie Dust </a:t>
            </a:r>
            <a:r>
              <a:rPr lang="en-GB" sz="600" dirty="0" smtClean="0"/>
              <a:t>(Louisville: Westminster John Knox Press, 2004), xii-xiii.</a:t>
            </a:r>
          </a:p>
          <a:p>
            <a:pPr marL="228600" indent="-228600"/>
            <a:r>
              <a:rPr lang="en-GB" sz="600" baseline="30000" dirty="0" smtClean="0"/>
              <a:t>7 </a:t>
            </a:r>
            <a:r>
              <a:rPr lang="en-GB" sz="600" dirty="0" smtClean="0"/>
              <a:t>Mark I. </a:t>
            </a:r>
            <a:r>
              <a:rPr lang="en-GB" sz="600" dirty="0" err="1" smtClean="0"/>
              <a:t>Pinsky</a:t>
            </a:r>
            <a:r>
              <a:rPr lang="en-GB" sz="600" dirty="0" smtClean="0"/>
              <a:t>, </a:t>
            </a:r>
            <a:r>
              <a:rPr lang="en-GB" sz="600" i="1" dirty="0" smtClean="0"/>
              <a:t>The Gospel According to Disney, </a:t>
            </a:r>
            <a:r>
              <a:rPr lang="en-GB" sz="600" dirty="0" smtClean="0"/>
              <a:t>3. </a:t>
            </a:r>
            <a:endParaRPr lang="en-GB" sz="600" dirty="0"/>
          </a:p>
        </p:txBody>
      </p:sp>
      <p:sp>
        <p:nvSpPr>
          <p:cNvPr id="8" name="Rectangle 7"/>
          <p:cNvSpPr/>
          <p:nvPr/>
        </p:nvSpPr>
        <p:spPr>
          <a:xfrm>
            <a:off x="0" y="6673334"/>
            <a:ext cx="9144000" cy="184666"/>
          </a:xfrm>
          <a:prstGeom prst="rect">
            <a:avLst/>
          </a:prstGeom>
        </p:spPr>
        <p:txBody>
          <a:bodyPr wrap="square">
            <a:spAutoFit/>
          </a:bodyPr>
          <a:lstStyle/>
          <a:p>
            <a:r>
              <a:rPr lang="en-GB" sz="600" dirty="0" smtClean="0">
                <a:hlinkClick r:id="rId4"/>
              </a:rPr>
              <a:t>https://nighthelper.com/modern-entertainment-comes-many-forms/</a:t>
            </a:r>
            <a:r>
              <a:rPr lang="en-GB" sz="600" dirty="0" smtClean="0"/>
              <a:t> </a:t>
            </a:r>
            <a:endParaRPr lang="en-GB" sz="6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64" name="Picture 4" descr="Related image"/>
          <p:cNvPicPr>
            <a:picLocks noChangeAspect="1" noChangeArrowheads="1"/>
          </p:cNvPicPr>
          <p:nvPr/>
        </p:nvPicPr>
        <p:blipFill>
          <a:blip r:embed="rId3">
            <a:lum bright="68000" contrast="-71000"/>
          </a:blip>
          <a:srcRect/>
          <a:stretch>
            <a:fillRect/>
          </a:stretch>
        </p:blipFill>
        <p:spPr bwMode="auto">
          <a:xfrm>
            <a:off x="0" y="0"/>
            <a:ext cx="9144000" cy="6858000"/>
          </a:xfrm>
          <a:prstGeom prst="rect">
            <a:avLst/>
          </a:prstGeom>
          <a:noFill/>
        </p:spPr>
      </p:pic>
      <p:sp>
        <p:nvSpPr>
          <p:cNvPr id="2" name="Title 1"/>
          <p:cNvSpPr>
            <a:spLocks noGrp="1"/>
          </p:cNvSpPr>
          <p:nvPr>
            <p:ph type="title"/>
          </p:nvPr>
        </p:nvSpPr>
        <p:spPr>
          <a:xfrm>
            <a:off x="500034" y="0"/>
            <a:ext cx="8229600" cy="1143000"/>
          </a:xfrm>
        </p:spPr>
        <p:txBody>
          <a:bodyPr>
            <a:normAutofit/>
          </a:bodyPr>
          <a:lstStyle/>
          <a:p>
            <a:r>
              <a:rPr lang="en-GB" sz="3600" b="1" dirty="0" smtClean="0">
                <a:solidFill>
                  <a:schemeClr val="accent5">
                    <a:lumMod val="50000"/>
                  </a:schemeClr>
                </a:solidFill>
              </a:rPr>
              <a:t>Disney as a Religion</a:t>
            </a:r>
            <a:endParaRPr lang="en-GB" sz="3600" b="1" dirty="0">
              <a:solidFill>
                <a:schemeClr val="accent5">
                  <a:lumMod val="50000"/>
                </a:schemeClr>
              </a:solidFill>
            </a:endParaRPr>
          </a:p>
        </p:txBody>
      </p:sp>
      <p:sp>
        <p:nvSpPr>
          <p:cNvPr id="3" name="Content Placeholder 2"/>
          <p:cNvSpPr>
            <a:spLocks noGrp="1"/>
          </p:cNvSpPr>
          <p:nvPr>
            <p:ph idx="1"/>
          </p:nvPr>
        </p:nvSpPr>
        <p:spPr>
          <a:xfrm>
            <a:off x="0" y="1071546"/>
            <a:ext cx="9144000" cy="5054617"/>
          </a:xfrm>
        </p:spPr>
        <p:txBody>
          <a:bodyPr>
            <a:normAutofit/>
          </a:bodyPr>
          <a:lstStyle/>
          <a:p>
            <a:pPr>
              <a:buNone/>
            </a:pPr>
            <a:r>
              <a:rPr lang="en-GB" sz="2300" b="1" dirty="0" smtClean="0">
                <a:ln>
                  <a:solidFill>
                    <a:schemeClr val="tx1"/>
                  </a:solidFill>
                </a:ln>
                <a:solidFill>
                  <a:schemeClr val="tx2">
                    <a:lumMod val="75000"/>
                  </a:schemeClr>
                </a:solidFill>
              </a:rPr>
              <a:t>Pilgrimage to the Disney Parks:</a:t>
            </a:r>
          </a:p>
          <a:p>
            <a:endParaRPr lang="en-GB" sz="2300" b="1" dirty="0" smtClean="0">
              <a:ln>
                <a:solidFill>
                  <a:schemeClr val="tx1"/>
                </a:solidFill>
              </a:ln>
              <a:solidFill>
                <a:schemeClr val="tx2">
                  <a:lumMod val="75000"/>
                </a:schemeClr>
              </a:solidFill>
            </a:endParaRPr>
          </a:p>
          <a:p>
            <a:r>
              <a:rPr lang="en-GB" sz="2300" b="1" dirty="0" smtClean="0">
                <a:ln>
                  <a:solidFill>
                    <a:schemeClr val="tx1"/>
                  </a:solidFill>
                </a:ln>
                <a:solidFill>
                  <a:schemeClr val="tx2">
                    <a:lumMod val="75000"/>
                  </a:schemeClr>
                </a:solidFill>
              </a:rPr>
              <a:t>The Disney Parks are “a cartoon fantasy Mecca” (Mark I. </a:t>
            </a:r>
            <a:r>
              <a:rPr lang="en-GB" sz="2300" b="1" dirty="0" err="1" smtClean="0">
                <a:ln>
                  <a:solidFill>
                    <a:schemeClr val="tx1"/>
                  </a:solidFill>
                </a:ln>
                <a:solidFill>
                  <a:schemeClr val="tx2">
                    <a:lumMod val="75000"/>
                  </a:schemeClr>
                </a:solidFill>
              </a:rPr>
              <a:t>Pinsky</a:t>
            </a:r>
            <a:r>
              <a:rPr lang="en-GB" sz="2300" b="1" dirty="0" smtClean="0">
                <a:ln>
                  <a:solidFill>
                    <a:schemeClr val="tx1"/>
                  </a:solidFill>
                </a:ln>
                <a:solidFill>
                  <a:schemeClr val="tx2">
                    <a:lumMod val="75000"/>
                  </a:schemeClr>
                </a:solidFill>
              </a:rPr>
              <a:t>).</a:t>
            </a:r>
            <a:r>
              <a:rPr lang="en-GB" sz="2300" b="1" baseline="30000" dirty="0" smtClean="0">
                <a:ln>
                  <a:solidFill>
                    <a:schemeClr val="tx1"/>
                  </a:solidFill>
                </a:ln>
                <a:solidFill>
                  <a:schemeClr val="tx2">
                    <a:lumMod val="75000"/>
                  </a:schemeClr>
                </a:solidFill>
              </a:rPr>
              <a:t>8</a:t>
            </a:r>
          </a:p>
          <a:p>
            <a:endParaRPr lang="en-GB" sz="2300" b="1" baseline="30000" dirty="0">
              <a:ln>
                <a:solidFill>
                  <a:schemeClr val="tx1"/>
                </a:solidFill>
              </a:ln>
              <a:solidFill>
                <a:schemeClr val="tx2">
                  <a:lumMod val="75000"/>
                </a:schemeClr>
              </a:solidFill>
            </a:endParaRPr>
          </a:p>
          <a:p>
            <a:r>
              <a:rPr lang="en-GB" sz="2300" b="1" dirty="0" smtClean="0">
                <a:ln>
                  <a:solidFill>
                    <a:schemeClr val="tx1"/>
                  </a:solidFill>
                </a:ln>
                <a:solidFill>
                  <a:schemeClr val="tx2">
                    <a:lumMod val="75000"/>
                  </a:schemeClr>
                </a:solidFill>
              </a:rPr>
              <a:t>A place of pilgrimage is usually a place set apart from an ordinary setting. It is a place of congregation with readily-understood symbols on display, and common activities.</a:t>
            </a:r>
            <a:r>
              <a:rPr lang="en-GB" sz="2300" b="1" baseline="30000" dirty="0" smtClean="0">
                <a:ln>
                  <a:solidFill>
                    <a:schemeClr val="tx1"/>
                  </a:solidFill>
                </a:ln>
                <a:solidFill>
                  <a:schemeClr val="tx2">
                    <a:lumMod val="75000"/>
                  </a:schemeClr>
                </a:solidFill>
              </a:rPr>
              <a:t>9</a:t>
            </a:r>
            <a:endParaRPr lang="en-GB" sz="2300" b="1" dirty="0" smtClean="0">
              <a:ln>
                <a:solidFill>
                  <a:schemeClr val="tx1"/>
                </a:solidFill>
              </a:ln>
              <a:solidFill>
                <a:schemeClr val="tx2">
                  <a:lumMod val="75000"/>
                </a:schemeClr>
              </a:solidFill>
            </a:endParaRPr>
          </a:p>
          <a:p>
            <a:endParaRPr lang="en-GB" sz="2300" b="1" dirty="0" smtClean="0">
              <a:ln>
                <a:solidFill>
                  <a:schemeClr val="tx1"/>
                </a:solidFill>
              </a:ln>
              <a:solidFill>
                <a:schemeClr val="tx2">
                  <a:lumMod val="75000"/>
                </a:schemeClr>
              </a:solidFill>
            </a:endParaRPr>
          </a:p>
          <a:p>
            <a:r>
              <a:rPr lang="en-GB" sz="2300" b="1" dirty="0" smtClean="0">
                <a:ln>
                  <a:solidFill>
                    <a:schemeClr val="tx1"/>
                  </a:solidFill>
                </a:ln>
                <a:solidFill>
                  <a:schemeClr val="tx2">
                    <a:lumMod val="75000"/>
                  </a:schemeClr>
                </a:solidFill>
              </a:rPr>
              <a:t>Pilgrimage sites usually also evoke strong, personal feeling.</a:t>
            </a:r>
          </a:p>
          <a:p>
            <a:endParaRPr lang="en-GB" sz="2300" b="1" dirty="0" smtClean="0">
              <a:ln>
                <a:solidFill>
                  <a:schemeClr val="tx1"/>
                </a:solidFill>
              </a:ln>
              <a:solidFill>
                <a:schemeClr val="tx2">
                  <a:lumMod val="75000"/>
                </a:schemeClr>
              </a:solidFill>
            </a:endParaRPr>
          </a:p>
          <a:p>
            <a:r>
              <a:rPr lang="en-GB" sz="2300" b="1" dirty="0" smtClean="0">
                <a:ln>
                  <a:solidFill>
                    <a:schemeClr val="tx1"/>
                  </a:solidFill>
                </a:ln>
                <a:solidFill>
                  <a:schemeClr val="tx2">
                    <a:lumMod val="75000"/>
                  </a:schemeClr>
                </a:solidFill>
              </a:rPr>
              <a:t>The Disney Parks can be described in a similar manner.</a:t>
            </a:r>
          </a:p>
          <a:p>
            <a:pPr>
              <a:buNone/>
            </a:pPr>
            <a:endParaRPr lang="en-GB" sz="2200" b="1" dirty="0" smtClean="0">
              <a:solidFill>
                <a:schemeClr val="accent2">
                  <a:lumMod val="50000"/>
                </a:schemeClr>
              </a:solidFill>
            </a:endParaRPr>
          </a:p>
          <a:p>
            <a:pPr>
              <a:buNone/>
            </a:pPr>
            <a:endParaRPr lang="en-GB" sz="2200" b="1" dirty="0">
              <a:solidFill>
                <a:schemeClr val="accent6">
                  <a:lumMod val="50000"/>
                </a:schemeClr>
              </a:solidFill>
            </a:endParaRPr>
          </a:p>
        </p:txBody>
      </p:sp>
      <p:sp>
        <p:nvSpPr>
          <p:cNvPr id="6" name="TextBox 5"/>
          <p:cNvSpPr txBox="1"/>
          <p:nvPr/>
        </p:nvSpPr>
        <p:spPr>
          <a:xfrm>
            <a:off x="0" y="6215082"/>
            <a:ext cx="9144000" cy="430887"/>
          </a:xfrm>
          <a:prstGeom prst="rect">
            <a:avLst/>
          </a:prstGeom>
          <a:noFill/>
        </p:spPr>
        <p:txBody>
          <a:bodyPr wrap="square" rtlCol="0">
            <a:spAutoFit/>
          </a:bodyPr>
          <a:lstStyle/>
          <a:p>
            <a:r>
              <a:rPr lang="en-GB" sz="600" baseline="30000" dirty="0" smtClean="0"/>
              <a:t>8 </a:t>
            </a:r>
            <a:r>
              <a:rPr lang="en-GB" sz="600" dirty="0" smtClean="0"/>
              <a:t>Mark I. </a:t>
            </a:r>
            <a:r>
              <a:rPr lang="en-GB" sz="600" dirty="0" err="1" smtClean="0"/>
              <a:t>Pinsky</a:t>
            </a:r>
            <a:r>
              <a:rPr lang="en-GB" sz="600" dirty="0" smtClean="0"/>
              <a:t>, </a:t>
            </a:r>
            <a:r>
              <a:rPr lang="en-GB" sz="600" i="1" dirty="0" smtClean="0"/>
              <a:t>The Gospel According to Disney, </a:t>
            </a:r>
            <a:r>
              <a:rPr lang="en-GB" sz="600" dirty="0" smtClean="0"/>
              <a:t>xi.</a:t>
            </a:r>
          </a:p>
          <a:p>
            <a:pPr lvl="0"/>
            <a:r>
              <a:rPr lang="en-GB" sz="600" baseline="30000" dirty="0" smtClean="0"/>
              <a:t>9</a:t>
            </a:r>
            <a:r>
              <a:rPr lang="en-GB" sz="600" dirty="0" smtClean="0"/>
              <a:t> </a:t>
            </a:r>
            <a:r>
              <a:rPr lang="en-GB" sz="600" dirty="0"/>
              <a:t>Alexander Moore, ‘Walt Disney World: Bounded Ritual Space and the Playful Pilgrimage </a:t>
            </a:r>
            <a:r>
              <a:rPr lang="en-GB" sz="600" dirty="0" err="1"/>
              <a:t>Center</a:t>
            </a:r>
            <a:r>
              <a:rPr lang="en-GB" sz="600" dirty="0"/>
              <a:t>, in </a:t>
            </a:r>
            <a:r>
              <a:rPr lang="en-GB" sz="600" i="1" dirty="0"/>
              <a:t>Anthropological Quarterly, </a:t>
            </a:r>
            <a:r>
              <a:rPr lang="en-GB" sz="600" dirty="0"/>
              <a:t>53 (1980)207-218 </a:t>
            </a:r>
            <a:r>
              <a:rPr lang="en-GB" sz="600" dirty="0" smtClean="0"/>
              <a:t> (208-209) &lt;</a:t>
            </a:r>
            <a:r>
              <a:rPr lang="en-GB" sz="600" u="sng" dirty="0" smtClean="0">
                <a:hlinkClick r:id="rId4"/>
              </a:rPr>
              <a:t>https</a:t>
            </a:r>
            <a:r>
              <a:rPr lang="en-GB" sz="600" u="sng" dirty="0">
                <a:hlinkClick r:id="rId4"/>
              </a:rPr>
              <a:t>://www-jstor-org.ezproxy.uwtsd.ac.uk/stable/3318104?sid=primo&amp;origin=crossref&amp;seq=12#metadata_info_tab_contents</a:t>
            </a:r>
            <a:r>
              <a:rPr lang="en-GB" sz="600" dirty="0"/>
              <a:t>&gt; [accessed 10 December 2018].</a:t>
            </a:r>
          </a:p>
          <a:p>
            <a:endParaRPr lang="en-GB" sz="600" baseline="30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6FFCC">
            <a:alpha val="28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3600" dirty="0" smtClean="0">
                <a:solidFill>
                  <a:schemeClr val="tx2">
                    <a:lumMod val="60000"/>
                    <a:lumOff val="40000"/>
                  </a:schemeClr>
                </a:solidFill>
              </a:rPr>
              <a:t>Disney as a Religion</a:t>
            </a:r>
            <a:endParaRPr lang="en-GB" sz="3600" dirty="0">
              <a:solidFill>
                <a:schemeClr val="tx2">
                  <a:lumMod val="60000"/>
                  <a:lumOff val="40000"/>
                </a:schemeClr>
              </a:solidFill>
            </a:endParaRPr>
          </a:p>
        </p:txBody>
      </p:sp>
      <p:sp>
        <p:nvSpPr>
          <p:cNvPr id="3" name="Content Placeholder 2"/>
          <p:cNvSpPr>
            <a:spLocks noGrp="1"/>
          </p:cNvSpPr>
          <p:nvPr>
            <p:ph idx="1"/>
          </p:nvPr>
        </p:nvSpPr>
        <p:spPr>
          <a:xfrm>
            <a:off x="0" y="857232"/>
            <a:ext cx="9144000" cy="5429288"/>
          </a:xfrm>
        </p:spPr>
        <p:txBody>
          <a:bodyPr>
            <a:normAutofit/>
          </a:bodyPr>
          <a:lstStyle/>
          <a:p>
            <a:pPr>
              <a:buNone/>
            </a:pPr>
            <a:r>
              <a:rPr lang="en-GB" sz="2200" dirty="0" smtClean="0">
                <a:solidFill>
                  <a:schemeClr val="tx2">
                    <a:lumMod val="75000"/>
                  </a:schemeClr>
                </a:solidFill>
              </a:rPr>
              <a:t>Walt Disney:</a:t>
            </a:r>
          </a:p>
          <a:p>
            <a:endParaRPr lang="en-GB" sz="2200" dirty="0" smtClean="0">
              <a:solidFill>
                <a:schemeClr val="tx2">
                  <a:lumMod val="75000"/>
                </a:schemeClr>
              </a:solidFill>
            </a:endParaRPr>
          </a:p>
          <a:p>
            <a:r>
              <a:rPr lang="en-GB" sz="2200" dirty="0" smtClean="0">
                <a:solidFill>
                  <a:schemeClr val="tx2">
                    <a:lumMod val="75000"/>
                  </a:schemeClr>
                </a:solidFill>
              </a:rPr>
              <a:t>Some discussions have suggested a God-like and Christ-like comparison of Walt Disney.</a:t>
            </a:r>
            <a:r>
              <a:rPr lang="en-GB" sz="2200" baseline="30000" dirty="0" smtClean="0">
                <a:solidFill>
                  <a:schemeClr val="tx2">
                    <a:lumMod val="75000"/>
                  </a:schemeClr>
                </a:solidFill>
              </a:rPr>
              <a:t>10 </a:t>
            </a:r>
          </a:p>
          <a:p>
            <a:endParaRPr lang="en-GB" sz="2200" baseline="30000" dirty="0">
              <a:solidFill>
                <a:schemeClr val="tx2">
                  <a:lumMod val="75000"/>
                </a:schemeClr>
              </a:solidFill>
            </a:endParaRPr>
          </a:p>
          <a:p>
            <a:r>
              <a:rPr lang="en-GB" sz="2200" dirty="0" smtClean="0">
                <a:solidFill>
                  <a:schemeClr val="tx2">
                    <a:lumMod val="75000"/>
                  </a:schemeClr>
                </a:solidFill>
              </a:rPr>
              <a:t>From this it could also be suggested that Mickey and Minnie Mouse can be equated with Adam and Eve, or that the creation of the Disney Parks is equal to the creation of the world or the Garden of Eden.</a:t>
            </a:r>
          </a:p>
          <a:p>
            <a:endParaRPr lang="en-GB" sz="2200" dirty="0">
              <a:solidFill>
                <a:schemeClr val="tx2">
                  <a:lumMod val="75000"/>
                </a:schemeClr>
              </a:solidFill>
            </a:endParaRPr>
          </a:p>
          <a:p>
            <a:r>
              <a:rPr lang="en-GB" sz="2200" dirty="0" smtClean="0">
                <a:solidFill>
                  <a:schemeClr val="tx2">
                    <a:lumMod val="75000"/>
                  </a:schemeClr>
                </a:solidFill>
              </a:rPr>
              <a:t>However, when looking at religion and popular culture one needs to be careful not to overanalyse.</a:t>
            </a:r>
            <a:r>
              <a:rPr lang="en-GB" sz="2200" baseline="30000" dirty="0" smtClean="0">
                <a:solidFill>
                  <a:schemeClr val="tx2">
                    <a:lumMod val="75000"/>
                  </a:schemeClr>
                </a:solidFill>
              </a:rPr>
              <a:t>11</a:t>
            </a:r>
            <a:endParaRPr lang="en-GB" sz="2200" dirty="0" smtClean="0">
              <a:solidFill>
                <a:schemeClr val="tx2">
                  <a:lumMod val="75000"/>
                </a:schemeClr>
              </a:solidFill>
            </a:endParaRPr>
          </a:p>
          <a:p>
            <a:pPr>
              <a:buNone/>
            </a:pPr>
            <a:endParaRPr lang="en-GB" sz="2200" dirty="0" smtClean="0"/>
          </a:p>
        </p:txBody>
      </p:sp>
      <p:sp>
        <p:nvSpPr>
          <p:cNvPr id="4" name="TextBox 3"/>
          <p:cNvSpPr txBox="1"/>
          <p:nvPr/>
        </p:nvSpPr>
        <p:spPr>
          <a:xfrm>
            <a:off x="0" y="6429396"/>
            <a:ext cx="9144000" cy="369332"/>
          </a:xfrm>
          <a:prstGeom prst="rect">
            <a:avLst/>
          </a:prstGeom>
          <a:noFill/>
        </p:spPr>
        <p:txBody>
          <a:bodyPr wrap="square" rtlCol="0">
            <a:spAutoFit/>
          </a:bodyPr>
          <a:lstStyle/>
          <a:p>
            <a:r>
              <a:rPr lang="en-GB" sz="600" baseline="30000" dirty="0" smtClean="0"/>
              <a:t>10 </a:t>
            </a:r>
            <a:r>
              <a:rPr lang="en-GB" sz="600" dirty="0" smtClean="0"/>
              <a:t>Eric Michael Mazur, and Tara K. </a:t>
            </a:r>
            <a:r>
              <a:rPr lang="en-GB" sz="600" dirty="0" err="1" smtClean="0"/>
              <a:t>Koda</a:t>
            </a:r>
            <a:r>
              <a:rPr lang="en-GB" sz="600" dirty="0" smtClean="0"/>
              <a:t>, ‘The Happiest Place on Earth: Disney’s America and the </a:t>
            </a:r>
            <a:r>
              <a:rPr lang="en-GB" sz="600" dirty="0" err="1" smtClean="0"/>
              <a:t>Commodification</a:t>
            </a:r>
            <a:r>
              <a:rPr lang="en-GB" sz="600" dirty="0" smtClean="0"/>
              <a:t> of Religion’, in </a:t>
            </a:r>
            <a:r>
              <a:rPr lang="en-GB" sz="600" i="1" dirty="0" smtClean="0"/>
              <a:t>God in the Details, </a:t>
            </a:r>
            <a:r>
              <a:rPr lang="en-GB" sz="600" dirty="0" smtClean="0"/>
              <a:t>eds. by Eric Michael Mazur and Kate McCarthy (New York, </a:t>
            </a:r>
            <a:r>
              <a:rPr lang="en-GB" sz="600" dirty="0" err="1" smtClean="0"/>
              <a:t>Routledge</a:t>
            </a:r>
            <a:r>
              <a:rPr lang="en-GB" sz="600" dirty="0" smtClean="0"/>
              <a:t>, 2011), 307-321 (310).</a:t>
            </a:r>
          </a:p>
          <a:p>
            <a:r>
              <a:rPr lang="en-GB" sz="600" baseline="30000" dirty="0" smtClean="0"/>
              <a:t>11</a:t>
            </a:r>
            <a:r>
              <a:rPr lang="en-GB" sz="600" dirty="0" smtClean="0"/>
              <a:t> Kevin </a:t>
            </a:r>
            <a:r>
              <a:rPr lang="en-GB" sz="600" dirty="0" err="1" smtClean="0"/>
              <a:t>Whitesides</a:t>
            </a:r>
            <a:r>
              <a:rPr lang="en-GB" sz="600" dirty="0" smtClean="0"/>
              <a:t>, ‘The Interplay of Religion and Popular culture in Contemporary America’, in </a:t>
            </a:r>
            <a:r>
              <a:rPr lang="en-GB" sz="600" i="1" dirty="0" smtClean="0"/>
              <a:t>The Religious Studies Project, </a:t>
            </a:r>
            <a:r>
              <a:rPr lang="en-GB" sz="600" dirty="0" smtClean="0"/>
              <a:t>(2016) &lt; </a:t>
            </a:r>
            <a:r>
              <a:rPr lang="en-GB" sz="600" dirty="0" smtClean="0">
                <a:hlinkClick r:id="rId3"/>
              </a:rPr>
              <a:t>https://www.religiousstudiesproject.com/2016/03/12/the-interplay-of-religion-and-popular-culture-in-contemporary-america/</a:t>
            </a:r>
            <a:r>
              <a:rPr lang="en-GB" sz="600" dirty="0" smtClean="0"/>
              <a:t>&gt; [accessed 11 December 2018].</a:t>
            </a:r>
            <a:endParaRPr lang="en-GB" sz="600" baseline="30000" dirty="0"/>
          </a:p>
        </p:txBody>
      </p:sp>
      <p:pic>
        <p:nvPicPr>
          <p:cNvPr id="5122" name="Picture 2" descr="Image result for walt disney and mickey"/>
          <p:cNvPicPr>
            <a:picLocks noChangeAspect="1" noChangeArrowheads="1"/>
          </p:cNvPicPr>
          <p:nvPr/>
        </p:nvPicPr>
        <p:blipFill>
          <a:blip r:embed="rId4"/>
          <a:srcRect/>
          <a:stretch>
            <a:fillRect/>
          </a:stretch>
        </p:blipFill>
        <p:spPr bwMode="auto">
          <a:xfrm>
            <a:off x="3786182" y="4643446"/>
            <a:ext cx="4071966" cy="1585243"/>
          </a:xfrm>
          <a:prstGeom prst="rect">
            <a:avLst/>
          </a:prstGeom>
          <a:noFill/>
        </p:spPr>
      </p:pic>
      <p:sp>
        <p:nvSpPr>
          <p:cNvPr id="6" name="Rectangle 5"/>
          <p:cNvSpPr/>
          <p:nvPr/>
        </p:nvSpPr>
        <p:spPr>
          <a:xfrm>
            <a:off x="4214810" y="6215082"/>
            <a:ext cx="3429008" cy="184666"/>
          </a:xfrm>
          <a:prstGeom prst="rect">
            <a:avLst/>
          </a:prstGeom>
        </p:spPr>
        <p:txBody>
          <a:bodyPr wrap="square">
            <a:spAutoFit/>
          </a:bodyPr>
          <a:lstStyle/>
          <a:p>
            <a:pPr algn="ctr"/>
            <a:r>
              <a:rPr lang="en-GB" sz="600" dirty="0" smtClean="0">
                <a:hlinkClick r:id="rId5"/>
              </a:rPr>
              <a:t>https://www.image.ie/life/disneys-mickey-mouse-90-133928</a:t>
            </a:r>
            <a:r>
              <a:rPr lang="en-GB" sz="600" dirty="0" smtClean="0"/>
              <a:t> </a:t>
            </a:r>
            <a:endParaRPr lang="en-GB" sz="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66FFCC">
            <a:alpha val="25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sz="3600" dirty="0" smtClean="0">
                <a:solidFill>
                  <a:schemeClr val="tx2">
                    <a:lumMod val="60000"/>
                    <a:lumOff val="40000"/>
                  </a:schemeClr>
                </a:solidFill>
              </a:rPr>
              <a:t>Is Disney a Religion?</a:t>
            </a:r>
            <a:endParaRPr lang="en-GB" sz="3600" dirty="0">
              <a:solidFill>
                <a:schemeClr val="tx2">
                  <a:lumMod val="60000"/>
                  <a:lumOff val="40000"/>
                </a:schemeClr>
              </a:solidFill>
            </a:endParaRPr>
          </a:p>
        </p:txBody>
      </p:sp>
      <p:sp>
        <p:nvSpPr>
          <p:cNvPr id="3" name="Content Placeholder 2"/>
          <p:cNvSpPr>
            <a:spLocks noGrp="1"/>
          </p:cNvSpPr>
          <p:nvPr>
            <p:ph idx="1"/>
          </p:nvPr>
        </p:nvSpPr>
        <p:spPr>
          <a:xfrm>
            <a:off x="0" y="1357298"/>
            <a:ext cx="9144000" cy="4768865"/>
          </a:xfrm>
        </p:spPr>
        <p:txBody>
          <a:bodyPr>
            <a:normAutofit/>
          </a:bodyPr>
          <a:lstStyle/>
          <a:p>
            <a:r>
              <a:rPr lang="en-GB" sz="2200" dirty="0" smtClean="0">
                <a:solidFill>
                  <a:schemeClr val="tx2">
                    <a:lumMod val="75000"/>
                  </a:schemeClr>
                </a:solidFill>
              </a:rPr>
              <a:t>Identifying Disney “as </a:t>
            </a:r>
            <a:r>
              <a:rPr lang="en-GB" sz="2200" dirty="0">
                <a:solidFill>
                  <a:schemeClr val="tx2">
                    <a:lumMod val="75000"/>
                  </a:schemeClr>
                </a:solidFill>
              </a:rPr>
              <a:t>‘religious’ hangs not so much on the definition of religion as on a set of markers that are suggestive of religious </a:t>
            </a:r>
            <a:r>
              <a:rPr lang="en-GB" sz="2200" dirty="0" smtClean="0">
                <a:solidFill>
                  <a:schemeClr val="tx2">
                    <a:lumMod val="75000"/>
                  </a:schemeClr>
                </a:solidFill>
              </a:rPr>
              <a:t>meaning” (Eric Michael Mazur and Kate McCarthy).</a:t>
            </a:r>
            <a:r>
              <a:rPr lang="en-GB" sz="2200" baseline="30000" dirty="0" smtClean="0">
                <a:solidFill>
                  <a:schemeClr val="tx2">
                    <a:lumMod val="75000"/>
                  </a:schemeClr>
                </a:solidFill>
              </a:rPr>
              <a:t>12</a:t>
            </a:r>
          </a:p>
          <a:p>
            <a:endParaRPr lang="en-GB" sz="2200" baseline="30000" dirty="0">
              <a:solidFill>
                <a:schemeClr val="tx2">
                  <a:lumMod val="75000"/>
                </a:schemeClr>
              </a:solidFill>
            </a:endParaRPr>
          </a:p>
          <a:p>
            <a:r>
              <a:rPr lang="en-GB" sz="2200" dirty="0" smtClean="0">
                <a:solidFill>
                  <a:schemeClr val="tx2">
                    <a:lumMod val="75000"/>
                  </a:schemeClr>
                </a:solidFill>
              </a:rPr>
              <a:t>Disney fills many of the roles usually filled by ‘traditional’ religion.</a:t>
            </a:r>
            <a:r>
              <a:rPr lang="en-GB" sz="2200" baseline="30000" dirty="0" smtClean="0">
                <a:solidFill>
                  <a:schemeClr val="tx2">
                    <a:lumMod val="75000"/>
                  </a:schemeClr>
                </a:solidFill>
              </a:rPr>
              <a:t>13</a:t>
            </a:r>
          </a:p>
          <a:p>
            <a:endParaRPr lang="en-GB" sz="2200" baseline="30000" dirty="0">
              <a:solidFill>
                <a:schemeClr val="tx2">
                  <a:lumMod val="75000"/>
                </a:schemeClr>
              </a:solidFill>
            </a:endParaRPr>
          </a:p>
          <a:p>
            <a:r>
              <a:rPr lang="en-GB" sz="2200" dirty="0" smtClean="0">
                <a:solidFill>
                  <a:schemeClr val="tx2">
                    <a:lumMod val="75000"/>
                  </a:schemeClr>
                </a:solidFill>
              </a:rPr>
              <a:t>“Religion </a:t>
            </a:r>
            <a:r>
              <a:rPr lang="en-GB" sz="2200" dirty="0">
                <a:solidFill>
                  <a:schemeClr val="tx2">
                    <a:lumMod val="75000"/>
                  </a:schemeClr>
                </a:solidFill>
              </a:rPr>
              <a:t>is solely the creation of the scholars </a:t>
            </a:r>
            <a:r>
              <a:rPr lang="en-GB" sz="2200" dirty="0" smtClean="0">
                <a:solidFill>
                  <a:schemeClr val="tx2">
                    <a:lumMod val="75000"/>
                  </a:schemeClr>
                </a:solidFill>
              </a:rPr>
              <a:t>study” (Jonathan Z. Smith)</a:t>
            </a:r>
            <a:r>
              <a:rPr lang="en-GB" sz="2200" baseline="30000" dirty="0" smtClean="0">
                <a:solidFill>
                  <a:schemeClr val="tx2">
                    <a:lumMod val="75000"/>
                  </a:schemeClr>
                </a:solidFill>
              </a:rPr>
              <a:t>14</a:t>
            </a:r>
            <a:endParaRPr lang="en-GB" sz="2200" dirty="0" smtClean="0">
              <a:solidFill>
                <a:schemeClr val="tx2">
                  <a:lumMod val="75000"/>
                </a:schemeClr>
              </a:solidFill>
            </a:endParaRPr>
          </a:p>
        </p:txBody>
      </p:sp>
      <p:sp>
        <p:nvSpPr>
          <p:cNvPr id="4" name="TextBox 3"/>
          <p:cNvSpPr txBox="1"/>
          <p:nvPr/>
        </p:nvSpPr>
        <p:spPr>
          <a:xfrm>
            <a:off x="0" y="6429396"/>
            <a:ext cx="9144000" cy="369332"/>
          </a:xfrm>
          <a:prstGeom prst="rect">
            <a:avLst/>
          </a:prstGeom>
          <a:noFill/>
        </p:spPr>
        <p:txBody>
          <a:bodyPr wrap="square" rtlCol="0">
            <a:spAutoFit/>
          </a:bodyPr>
          <a:lstStyle/>
          <a:p>
            <a:r>
              <a:rPr lang="en-GB" sz="600" baseline="30000" dirty="0" smtClean="0"/>
              <a:t>12 </a:t>
            </a:r>
            <a:r>
              <a:rPr lang="en-GB" sz="600" dirty="0" smtClean="0"/>
              <a:t>Eric </a:t>
            </a:r>
            <a:r>
              <a:rPr lang="en-GB" sz="600" dirty="0"/>
              <a:t>Michael Mazur, and Kate McCarthy, eds., </a:t>
            </a:r>
            <a:r>
              <a:rPr lang="en-GB" sz="600" i="1" dirty="0"/>
              <a:t>God in the Details: American Religion in Popular Culture </a:t>
            </a:r>
            <a:r>
              <a:rPr lang="en-GB" sz="600" dirty="0"/>
              <a:t>(New York: </a:t>
            </a:r>
            <a:r>
              <a:rPr lang="en-GB" sz="600" dirty="0" err="1"/>
              <a:t>Routledge</a:t>
            </a:r>
            <a:r>
              <a:rPr lang="en-GB" sz="600" dirty="0"/>
              <a:t>, 2011</a:t>
            </a:r>
            <a:r>
              <a:rPr lang="en-GB" sz="600" dirty="0" smtClean="0"/>
              <a:t>), 6.</a:t>
            </a:r>
          </a:p>
          <a:p>
            <a:r>
              <a:rPr lang="en-GB" sz="600" baseline="30000" dirty="0" smtClean="0"/>
              <a:t>13 </a:t>
            </a:r>
            <a:r>
              <a:rPr lang="en-GB" sz="600" dirty="0"/>
              <a:t>Eric Michael Mazur, and Tara K. </a:t>
            </a:r>
            <a:r>
              <a:rPr lang="en-GB" sz="600" dirty="0" err="1"/>
              <a:t>Koda</a:t>
            </a:r>
            <a:r>
              <a:rPr lang="en-GB" sz="600" dirty="0"/>
              <a:t>, ‘The Happiest Place on Earth: Disney’s America and the </a:t>
            </a:r>
            <a:r>
              <a:rPr lang="en-GB" sz="600" dirty="0" err="1"/>
              <a:t>Commodification</a:t>
            </a:r>
            <a:r>
              <a:rPr lang="en-GB" sz="600" dirty="0"/>
              <a:t> of Religion</a:t>
            </a:r>
            <a:r>
              <a:rPr lang="en-GB" sz="600" dirty="0" smtClean="0"/>
              <a:t>’, 310.</a:t>
            </a:r>
          </a:p>
          <a:p>
            <a:r>
              <a:rPr lang="en-GB" sz="600" baseline="30000" dirty="0" smtClean="0"/>
              <a:t>14 </a:t>
            </a:r>
            <a:r>
              <a:rPr lang="en-GB" sz="600" dirty="0"/>
              <a:t>Jonathan Z. Smith, </a:t>
            </a:r>
            <a:r>
              <a:rPr lang="en-GB" sz="600" i="1" dirty="0"/>
              <a:t>Imagining Religion: From Babylon to Jonestown </a:t>
            </a:r>
            <a:r>
              <a:rPr lang="en-GB" sz="600" dirty="0"/>
              <a:t>(Chicago: University of Chicago Press, 1982), xi.</a:t>
            </a:r>
            <a:endParaRPr lang="en-GB" sz="600" baseline="30000" dirty="0"/>
          </a:p>
        </p:txBody>
      </p:sp>
      <p:pic>
        <p:nvPicPr>
          <p:cNvPr id="145410" name="Picture 2" descr="Disney religion"/>
          <p:cNvPicPr>
            <a:picLocks noChangeAspect="1" noChangeArrowheads="1"/>
          </p:cNvPicPr>
          <p:nvPr/>
        </p:nvPicPr>
        <p:blipFill>
          <a:blip r:embed="rId3"/>
          <a:srcRect/>
          <a:stretch>
            <a:fillRect/>
          </a:stretch>
        </p:blipFill>
        <p:spPr bwMode="auto">
          <a:xfrm>
            <a:off x="1928794" y="3929066"/>
            <a:ext cx="4857784" cy="2169929"/>
          </a:xfrm>
          <a:prstGeom prst="rect">
            <a:avLst/>
          </a:prstGeom>
          <a:noFill/>
        </p:spPr>
      </p:pic>
      <p:sp>
        <p:nvSpPr>
          <p:cNvPr id="6" name="Rectangle 5"/>
          <p:cNvSpPr/>
          <p:nvPr/>
        </p:nvSpPr>
        <p:spPr>
          <a:xfrm>
            <a:off x="3071802" y="6072206"/>
            <a:ext cx="2786082" cy="184666"/>
          </a:xfrm>
          <a:prstGeom prst="rect">
            <a:avLst/>
          </a:prstGeom>
        </p:spPr>
        <p:txBody>
          <a:bodyPr wrap="square">
            <a:spAutoFit/>
          </a:bodyPr>
          <a:lstStyle/>
          <a:p>
            <a:pPr algn="ctr"/>
            <a:r>
              <a:rPr lang="en-GB" sz="600" dirty="0" smtClean="0">
                <a:hlinkClick r:id="rId4"/>
              </a:rPr>
              <a:t>http://akincana.net/2013/01/20/q-a-disneyland-conception-of-spiritual-life/</a:t>
            </a:r>
            <a:r>
              <a:rPr lang="en-GB" sz="600" dirty="0" smtClean="0"/>
              <a:t> </a:t>
            </a:r>
            <a:endParaRPr lang="en-GB" sz="600" dirty="0"/>
          </a:p>
        </p:txBody>
      </p:sp>
      <p:sp>
        <p:nvSpPr>
          <p:cNvPr id="145412" name="AutoShape 4" descr="Image result for disney symb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5414" name="AutoShape 6" descr="Image result for disney symb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5416" name="AutoShape 8" descr="Image result for disney symbo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66FFCC">
            <a:alpha val="33000"/>
          </a:srgb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normAutofit/>
          </a:bodyPr>
          <a:lstStyle/>
          <a:p>
            <a:r>
              <a:rPr lang="en-GB" sz="3200" dirty="0" smtClean="0">
                <a:solidFill>
                  <a:schemeClr val="tx2">
                    <a:lumMod val="60000"/>
                    <a:lumOff val="40000"/>
                  </a:schemeClr>
                </a:solidFill>
              </a:rPr>
              <a:t>Bibliography</a:t>
            </a:r>
            <a:endParaRPr lang="en-GB" sz="3200" dirty="0">
              <a:solidFill>
                <a:schemeClr val="tx2">
                  <a:lumMod val="60000"/>
                  <a:lumOff val="40000"/>
                </a:schemeClr>
              </a:solidFill>
            </a:endParaRPr>
          </a:p>
        </p:txBody>
      </p:sp>
      <p:sp>
        <p:nvSpPr>
          <p:cNvPr id="3" name="Content Placeholder 2"/>
          <p:cNvSpPr>
            <a:spLocks noGrp="1"/>
          </p:cNvSpPr>
          <p:nvPr>
            <p:ph idx="1"/>
          </p:nvPr>
        </p:nvSpPr>
        <p:spPr>
          <a:xfrm>
            <a:off x="0" y="928670"/>
            <a:ext cx="9144000" cy="5929330"/>
          </a:xfrm>
        </p:spPr>
        <p:txBody>
          <a:bodyPr>
            <a:normAutofit fontScale="92500" lnSpcReduction="10000"/>
          </a:bodyPr>
          <a:lstStyle/>
          <a:p>
            <a:pPr marL="0">
              <a:lnSpc>
                <a:spcPct val="150000"/>
              </a:lnSpc>
              <a:buNone/>
            </a:pPr>
            <a:r>
              <a:rPr lang="en-GB" sz="1300" dirty="0" err="1" smtClean="0">
                <a:solidFill>
                  <a:schemeClr val="tx2">
                    <a:lumMod val="75000"/>
                  </a:schemeClr>
                </a:solidFill>
              </a:rPr>
              <a:t>Brehm</a:t>
            </a:r>
            <a:r>
              <a:rPr lang="en-GB" sz="1300" dirty="0" smtClean="0">
                <a:solidFill>
                  <a:schemeClr val="tx2">
                    <a:lumMod val="75000"/>
                  </a:schemeClr>
                </a:solidFill>
              </a:rPr>
              <a:t>, Stephanie, and </a:t>
            </a:r>
            <a:r>
              <a:rPr lang="en-GB" sz="1300" dirty="0" err="1" smtClean="0">
                <a:solidFill>
                  <a:schemeClr val="tx2">
                    <a:lumMod val="75000"/>
                  </a:schemeClr>
                </a:solidFill>
              </a:rPr>
              <a:t>Myev</a:t>
            </a:r>
            <a:r>
              <a:rPr lang="en-GB" sz="1300" dirty="0" smtClean="0">
                <a:solidFill>
                  <a:schemeClr val="tx2">
                    <a:lumMod val="75000"/>
                  </a:schemeClr>
                </a:solidFill>
              </a:rPr>
              <a:t> Rees, ‘Mirror, Mirror on Ourselves: Disney as a Site of </a:t>
            </a:r>
            <a:r>
              <a:rPr lang="en-GB" sz="1300" dirty="0" err="1" smtClean="0">
                <a:solidFill>
                  <a:schemeClr val="tx2">
                    <a:lumMod val="75000"/>
                  </a:schemeClr>
                </a:solidFill>
              </a:rPr>
              <a:t>Religio</a:t>
            </a:r>
            <a:r>
              <a:rPr lang="en-GB" sz="1300" dirty="0" smtClean="0">
                <a:solidFill>
                  <a:schemeClr val="tx2">
                    <a:lumMod val="75000"/>
                  </a:schemeClr>
                </a:solidFill>
              </a:rPr>
              <a:t>-cultural Dialogue, in </a:t>
            </a:r>
            <a:r>
              <a:rPr lang="en-GB" sz="1300" i="1" dirty="0" smtClean="0">
                <a:solidFill>
                  <a:schemeClr val="tx2">
                    <a:lumMod val="75000"/>
                  </a:schemeClr>
                </a:solidFill>
              </a:rPr>
              <a:t>Religion and Popular Culture in America, </a:t>
            </a:r>
            <a:r>
              <a:rPr lang="en-GB" sz="1300" dirty="0" smtClean="0">
                <a:solidFill>
                  <a:schemeClr val="tx2">
                    <a:lumMod val="75000"/>
                  </a:schemeClr>
                </a:solidFill>
              </a:rPr>
              <a:t>eds. by Bruce David Forbes and Jeffrey H. Mahan  (California: University of California Press, 2017), 351-372.</a:t>
            </a:r>
          </a:p>
          <a:p>
            <a:pPr>
              <a:lnSpc>
                <a:spcPct val="150000"/>
              </a:lnSpc>
              <a:buNone/>
            </a:pPr>
            <a:r>
              <a:rPr lang="en-GB" sz="1300" dirty="0" err="1" smtClean="0">
                <a:solidFill>
                  <a:schemeClr val="tx2">
                    <a:lumMod val="75000"/>
                  </a:schemeClr>
                </a:solidFill>
              </a:rPr>
              <a:t>Chidester</a:t>
            </a:r>
            <a:r>
              <a:rPr lang="en-GB" sz="1300" dirty="0" smtClean="0">
                <a:solidFill>
                  <a:schemeClr val="tx2">
                    <a:lumMod val="75000"/>
                  </a:schemeClr>
                </a:solidFill>
              </a:rPr>
              <a:t>, David, </a:t>
            </a:r>
            <a:r>
              <a:rPr lang="en-GB" sz="1300" i="1" dirty="0" smtClean="0">
                <a:solidFill>
                  <a:schemeClr val="tx2">
                    <a:lumMod val="75000"/>
                  </a:schemeClr>
                </a:solidFill>
              </a:rPr>
              <a:t>Authentic Fakes </a:t>
            </a:r>
            <a:r>
              <a:rPr lang="en-GB" sz="1300" dirty="0" smtClean="0">
                <a:solidFill>
                  <a:schemeClr val="tx2">
                    <a:lumMod val="75000"/>
                  </a:schemeClr>
                </a:solidFill>
              </a:rPr>
              <a:t>(Berkeley: University of California Press, 2005).</a:t>
            </a:r>
          </a:p>
          <a:p>
            <a:pPr marL="0">
              <a:lnSpc>
                <a:spcPct val="150000"/>
              </a:lnSpc>
              <a:buNone/>
            </a:pPr>
            <a:r>
              <a:rPr lang="en-GB" sz="1300" dirty="0" smtClean="0">
                <a:solidFill>
                  <a:schemeClr val="tx2">
                    <a:lumMod val="75000"/>
                  </a:schemeClr>
                </a:solidFill>
              </a:rPr>
              <a:t>Graham, Elaine, ‘”What We Make of the World”: the Turn to ‘Culture’ in Theology and the Study of Religion’, in </a:t>
            </a:r>
            <a:r>
              <a:rPr lang="en-GB" sz="1300" i="1" dirty="0" smtClean="0">
                <a:solidFill>
                  <a:schemeClr val="tx2">
                    <a:lumMod val="75000"/>
                  </a:schemeClr>
                </a:solidFill>
              </a:rPr>
              <a:t>Between Sacred and Profane: Researching Religion and Popular Culture, </a:t>
            </a:r>
            <a:r>
              <a:rPr lang="en-GB" sz="1300" dirty="0" smtClean="0">
                <a:solidFill>
                  <a:schemeClr val="tx2">
                    <a:lumMod val="75000"/>
                  </a:schemeClr>
                </a:solidFill>
              </a:rPr>
              <a:t>ed. by Gordon Lynch (London: I. B. </a:t>
            </a:r>
            <a:r>
              <a:rPr lang="en-GB" sz="1300" dirty="0" err="1" smtClean="0">
                <a:solidFill>
                  <a:schemeClr val="tx2">
                    <a:lumMod val="75000"/>
                  </a:schemeClr>
                </a:solidFill>
              </a:rPr>
              <a:t>Tauris</a:t>
            </a:r>
            <a:r>
              <a:rPr lang="en-GB" sz="1300" dirty="0" smtClean="0">
                <a:solidFill>
                  <a:schemeClr val="tx2">
                    <a:lumMod val="75000"/>
                  </a:schemeClr>
                </a:solidFill>
              </a:rPr>
              <a:t>, 2007), 63-81.</a:t>
            </a:r>
          </a:p>
          <a:p>
            <a:pPr marL="0">
              <a:lnSpc>
                <a:spcPct val="150000"/>
              </a:lnSpc>
              <a:buNone/>
            </a:pPr>
            <a:r>
              <a:rPr lang="en-GB" sz="1300" dirty="0" err="1" smtClean="0">
                <a:solidFill>
                  <a:schemeClr val="tx2">
                    <a:lumMod val="75000"/>
                  </a:schemeClr>
                </a:solidFill>
              </a:rPr>
              <a:t>Lyden</a:t>
            </a:r>
            <a:r>
              <a:rPr lang="en-GB" sz="1300" dirty="0" smtClean="0">
                <a:solidFill>
                  <a:schemeClr val="tx2">
                    <a:lumMod val="75000"/>
                  </a:schemeClr>
                </a:solidFill>
              </a:rPr>
              <a:t>, John C., </a:t>
            </a:r>
            <a:r>
              <a:rPr lang="en-GB" sz="1300" i="1" dirty="0" smtClean="0">
                <a:solidFill>
                  <a:schemeClr val="tx2">
                    <a:lumMod val="75000"/>
                  </a:schemeClr>
                </a:solidFill>
              </a:rPr>
              <a:t>Film as Religion </a:t>
            </a:r>
            <a:r>
              <a:rPr lang="en-GB" sz="1300" dirty="0" smtClean="0">
                <a:solidFill>
                  <a:schemeClr val="tx2">
                    <a:lumMod val="75000"/>
                  </a:schemeClr>
                </a:solidFill>
              </a:rPr>
              <a:t>(New York: New York University Press, 2003).</a:t>
            </a:r>
            <a:endParaRPr lang="en-GB" sz="1300" dirty="0" smtClean="0">
              <a:solidFill>
                <a:schemeClr val="tx2">
                  <a:lumMod val="75000"/>
                </a:schemeClr>
              </a:solidFill>
            </a:endParaRPr>
          </a:p>
          <a:p>
            <a:pPr marL="0">
              <a:lnSpc>
                <a:spcPct val="150000"/>
              </a:lnSpc>
              <a:buNone/>
            </a:pPr>
            <a:r>
              <a:rPr lang="en-GB" sz="1300" dirty="0" smtClean="0">
                <a:solidFill>
                  <a:schemeClr val="tx2">
                    <a:lumMod val="75000"/>
                  </a:schemeClr>
                </a:solidFill>
              </a:rPr>
              <a:t>Mahan</a:t>
            </a:r>
            <a:r>
              <a:rPr lang="en-GB" sz="1300" dirty="0" smtClean="0">
                <a:solidFill>
                  <a:schemeClr val="tx2">
                    <a:lumMod val="75000"/>
                  </a:schemeClr>
                </a:solidFill>
              </a:rPr>
              <a:t>, Jeffrey H., ‘Reflections on the Past and the Future of the Study of Religion and Popular Culture’, in </a:t>
            </a:r>
            <a:r>
              <a:rPr lang="en-GB" sz="1300" i="1" dirty="0" smtClean="0">
                <a:solidFill>
                  <a:schemeClr val="tx2">
                    <a:lumMod val="75000"/>
                  </a:schemeClr>
                </a:solidFill>
              </a:rPr>
              <a:t>Between Sacred and Profane: Researching Religion and Popular Culture, </a:t>
            </a:r>
            <a:r>
              <a:rPr lang="en-GB" sz="1300" dirty="0" smtClean="0">
                <a:solidFill>
                  <a:schemeClr val="tx2">
                    <a:lumMod val="75000"/>
                  </a:schemeClr>
                </a:solidFill>
              </a:rPr>
              <a:t>ed. by Gordon Lynch (London: I.B. </a:t>
            </a:r>
            <a:r>
              <a:rPr lang="en-GB" sz="1300" dirty="0" err="1" smtClean="0">
                <a:solidFill>
                  <a:schemeClr val="tx2">
                    <a:lumMod val="75000"/>
                  </a:schemeClr>
                </a:solidFill>
              </a:rPr>
              <a:t>Tauris</a:t>
            </a:r>
            <a:r>
              <a:rPr lang="en-GB" sz="1300" dirty="0" smtClean="0">
                <a:solidFill>
                  <a:schemeClr val="tx2">
                    <a:lumMod val="75000"/>
                  </a:schemeClr>
                </a:solidFill>
              </a:rPr>
              <a:t>, 2007), 47-62.</a:t>
            </a:r>
          </a:p>
          <a:p>
            <a:pPr marL="0">
              <a:lnSpc>
                <a:spcPct val="150000"/>
              </a:lnSpc>
              <a:buNone/>
            </a:pPr>
            <a:r>
              <a:rPr lang="en-GB" sz="1300" dirty="0" smtClean="0">
                <a:solidFill>
                  <a:schemeClr val="tx2">
                    <a:lumMod val="75000"/>
                  </a:schemeClr>
                </a:solidFill>
              </a:rPr>
              <a:t>Mazur, Eric Michael, and Kate McCarthy, eds., </a:t>
            </a:r>
            <a:r>
              <a:rPr lang="en-GB" sz="1300" i="1" dirty="0" smtClean="0">
                <a:solidFill>
                  <a:schemeClr val="tx2">
                    <a:lumMod val="75000"/>
                  </a:schemeClr>
                </a:solidFill>
              </a:rPr>
              <a:t>God in the Details: American Religion in Popular Culture </a:t>
            </a:r>
            <a:r>
              <a:rPr lang="en-GB" sz="1300" dirty="0" smtClean="0">
                <a:solidFill>
                  <a:schemeClr val="tx2">
                    <a:lumMod val="75000"/>
                  </a:schemeClr>
                </a:solidFill>
              </a:rPr>
              <a:t>(New York: </a:t>
            </a:r>
            <a:r>
              <a:rPr lang="en-GB" sz="1300" dirty="0" err="1" smtClean="0">
                <a:solidFill>
                  <a:schemeClr val="tx2">
                    <a:lumMod val="75000"/>
                  </a:schemeClr>
                </a:solidFill>
              </a:rPr>
              <a:t>Routledge</a:t>
            </a:r>
            <a:r>
              <a:rPr lang="en-GB" sz="1300" dirty="0" smtClean="0">
                <a:solidFill>
                  <a:schemeClr val="tx2">
                    <a:lumMod val="75000"/>
                  </a:schemeClr>
                </a:solidFill>
              </a:rPr>
              <a:t>, 2011).</a:t>
            </a:r>
          </a:p>
          <a:p>
            <a:pPr marL="0">
              <a:lnSpc>
                <a:spcPct val="150000"/>
              </a:lnSpc>
              <a:buNone/>
            </a:pPr>
            <a:r>
              <a:rPr lang="en-GB" sz="1300" dirty="0" smtClean="0">
                <a:solidFill>
                  <a:schemeClr val="tx2">
                    <a:lumMod val="75000"/>
                  </a:schemeClr>
                </a:solidFill>
              </a:rPr>
              <a:t>Mazur,  Eric Michael, and Tara K. </a:t>
            </a:r>
            <a:r>
              <a:rPr lang="en-GB" sz="1300" dirty="0" err="1" smtClean="0">
                <a:solidFill>
                  <a:schemeClr val="tx2">
                    <a:lumMod val="75000"/>
                  </a:schemeClr>
                </a:solidFill>
              </a:rPr>
              <a:t>Koda</a:t>
            </a:r>
            <a:r>
              <a:rPr lang="en-GB" sz="1300" dirty="0" smtClean="0">
                <a:solidFill>
                  <a:schemeClr val="tx2">
                    <a:lumMod val="75000"/>
                  </a:schemeClr>
                </a:solidFill>
              </a:rPr>
              <a:t>, ‘The Happiest Place on Earth: Disney’s America and the </a:t>
            </a:r>
            <a:r>
              <a:rPr lang="en-GB" sz="1300" dirty="0" err="1" smtClean="0">
                <a:solidFill>
                  <a:schemeClr val="tx2">
                    <a:lumMod val="75000"/>
                  </a:schemeClr>
                </a:solidFill>
              </a:rPr>
              <a:t>Commodification</a:t>
            </a:r>
            <a:r>
              <a:rPr lang="en-GB" sz="1300" dirty="0" smtClean="0">
                <a:solidFill>
                  <a:schemeClr val="tx2">
                    <a:lumMod val="75000"/>
                  </a:schemeClr>
                </a:solidFill>
              </a:rPr>
              <a:t> of Religion’, in </a:t>
            </a:r>
            <a:r>
              <a:rPr lang="en-GB" sz="1300" i="1" dirty="0" smtClean="0">
                <a:solidFill>
                  <a:schemeClr val="tx2">
                    <a:lumMod val="75000"/>
                  </a:schemeClr>
                </a:solidFill>
              </a:rPr>
              <a:t>God in the Details, </a:t>
            </a:r>
            <a:r>
              <a:rPr lang="en-GB" sz="1300" dirty="0" smtClean="0">
                <a:solidFill>
                  <a:schemeClr val="tx2">
                    <a:lumMod val="75000"/>
                  </a:schemeClr>
                </a:solidFill>
              </a:rPr>
              <a:t>eds. by Eric Michael Mazur and Kate McCarthy (New York, </a:t>
            </a:r>
            <a:r>
              <a:rPr lang="en-GB" sz="1300" dirty="0" err="1" smtClean="0">
                <a:solidFill>
                  <a:schemeClr val="tx2">
                    <a:lumMod val="75000"/>
                  </a:schemeClr>
                </a:solidFill>
              </a:rPr>
              <a:t>Routledge</a:t>
            </a:r>
            <a:r>
              <a:rPr lang="en-GB" sz="1300" dirty="0" smtClean="0">
                <a:solidFill>
                  <a:schemeClr val="tx2">
                    <a:lumMod val="75000"/>
                  </a:schemeClr>
                </a:solidFill>
              </a:rPr>
              <a:t>, 2011), 307-321.</a:t>
            </a:r>
          </a:p>
          <a:p>
            <a:pPr marL="0">
              <a:lnSpc>
                <a:spcPct val="150000"/>
              </a:lnSpc>
              <a:buNone/>
            </a:pPr>
            <a:r>
              <a:rPr lang="en-GB" sz="1300" dirty="0" smtClean="0">
                <a:solidFill>
                  <a:schemeClr val="tx2">
                    <a:lumMod val="75000"/>
                  </a:schemeClr>
                </a:solidFill>
              </a:rPr>
              <a:t>Alexander Moore, ‘Walt Disney World: Bounded Ritual Space and the Playful Pilgrimage </a:t>
            </a:r>
            <a:r>
              <a:rPr lang="en-GB" sz="1300" dirty="0" err="1" smtClean="0">
                <a:solidFill>
                  <a:schemeClr val="tx2">
                    <a:lumMod val="75000"/>
                  </a:schemeClr>
                </a:solidFill>
              </a:rPr>
              <a:t>Center</a:t>
            </a:r>
            <a:r>
              <a:rPr lang="en-GB" sz="1300" dirty="0" smtClean="0">
                <a:solidFill>
                  <a:schemeClr val="tx2">
                    <a:lumMod val="75000"/>
                  </a:schemeClr>
                </a:solidFill>
              </a:rPr>
              <a:t>, in </a:t>
            </a:r>
            <a:r>
              <a:rPr lang="en-GB" sz="1300" i="1" dirty="0" smtClean="0">
                <a:solidFill>
                  <a:schemeClr val="tx2">
                    <a:lumMod val="75000"/>
                  </a:schemeClr>
                </a:solidFill>
              </a:rPr>
              <a:t>Anthropological Quarterly, </a:t>
            </a:r>
            <a:r>
              <a:rPr lang="en-GB" sz="1300" dirty="0" smtClean="0">
                <a:solidFill>
                  <a:schemeClr val="tx2">
                    <a:lumMod val="75000"/>
                  </a:schemeClr>
                </a:solidFill>
              </a:rPr>
              <a:t>53 (1980), 207-218 &lt;</a:t>
            </a:r>
            <a:r>
              <a:rPr lang="en-GB" sz="1300" u="sng" dirty="0" smtClean="0">
                <a:solidFill>
                  <a:schemeClr val="tx2">
                    <a:lumMod val="75000"/>
                  </a:schemeClr>
                </a:solidFill>
                <a:hlinkClick r:id="rId2"/>
              </a:rPr>
              <a:t>https://www-jstor-org.ezproxy.uwtsd.ac.uk/stable/3318104?sid=primo&amp;origin=crossref&amp;seq=12#metadata_info_tab_contents</a:t>
            </a:r>
            <a:r>
              <a:rPr lang="en-GB" sz="1300" dirty="0" smtClean="0">
                <a:solidFill>
                  <a:schemeClr val="tx2">
                    <a:lumMod val="75000"/>
                  </a:schemeClr>
                </a:solidFill>
              </a:rPr>
              <a:t>&gt; [accessed 10 December 2018].</a:t>
            </a:r>
          </a:p>
          <a:p>
            <a:pPr marL="0">
              <a:lnSpc>
                <a:spcPct val="150000"/>
              </a:lnSpc>
              <a:buNone/>
            </a:pPr>
            <a:r>
              <a:rPr lang="en-GB" sz="1300" dirty="0" err="1" smtClean="0">
                <a:solidFill>
                  <a:schemeClr val="tx2">
                    <a:lumMod val="75000"/>
                  </a:schemeClr>
                </a:solidFill>
              </a:rPr>
              <a:t>Pinsky</a:t>
            </a:r>
            <a:r>
              <a:rPr lang="en-GB" sz="1300" dirty="0" smtClean="0">
                <a:solidFill>
                  <a:schemeClr val="tx2">
                    <a:lumMod val="75000"/>
                  </a:schemeClr>
                </a:solidFill>
              </a:rPr>
              <a:t>, Mark I., </a:t>
            </a:r>
            <a:r>
              <a:rPr lang="en-GB" sz="1300" i="1" dirty="0" smtClean="0">
                <a:solidFill>
                  <a:schemeClr val="tx2">
                    <a:lumMod val="75000"/>
                  </a:schemeClr>
                </a:solidFill>
              </a:rPr>
              <a:t>The Gospel According to Disney: Faith, Trust and Pixie Dust </a:t>
            </a:r>
            <a:r>
              <a:rPr lang="en-GB" sz="1300" dirty="0" smtClean="0">
                <a:solidFill>
                  <a:schemeClr val="tx2">
                    <a:lumMod val="75000"/>
                  </a:schemeClr>
                </a:solidFill>
              </a:rPr>
              <a:t>(Louisville: Westminster John Knox Press, 2004).</a:t>
            </a:r>
          </a:p>
          <a:p>
            <a:pPr marL="0">
              <a:lnSpc>
                <a:spcPct val="150000"/>
              </a:lnSpc>
              <a:buNone/>
            </a:pPr>
            <a:r>
              <a:rPr lang="en-GB" sz="1300" dirty="0" smtClean="0">
                <a:solidFill>
                  <a:schemeClr val="tx2">
                    <a:lumMod val="75000"/>
                  </a:schemeClr>
                </a:solidFill>
              </a:rPr>
              <a:t>Jonathan Z. Smith, </a:t>
            </a:r>
            <a:r>
              <a:rPr lang="en-GB" sz="1300" i="1" dirty="0" smtClean="0">
                <a:solidFill>
                  <a:schemeClr val="tx2">
                    <a:lumMod val="75000"/>
                  </a:schemeClr>
                </a:solidFill>
              </a:rPr>
              <a:t>Imagining Religion: From Babylon to Jonestown </a:t>
            </a:r>
            <a:r>
              <a:rPr lang="en-GB" sz="1300" dirty="0" smtClean="0">
                <a:solidFill>
                  <a:schemeClr val="tx2">
                    <a:lumMod val="75000"/>
                  </a:schemeClr>
                </a:solidFill>
              </a:rPr>
              <a:t>(Chicago: University of Chicago Press, 1982).</a:t>
            </a:r>
          </a:p>
          <a:p>
            <a:pPr marL="0">
              <a:lnSpc>
                <a:spcPct val="150000"/>
              </a:lnSpc>
              <a:buNone/>
            </a:pPr>
            <a:r>
              <a:rPr lang="en-GB" sz="1300" dirty="0" smtClean="0">
                <a:solidFill>
                  <a:schemeClr val="tx2">
                    <a:lumMod val="75000"/>
                  </a:schemeClr>
                </a:solidFill>
              </a:rPr>
              <a:t>Ward, </a:t>
            </a:r>
            <a:r>
              <a:rPr lang="en-GB" sz="1300" dirty="0" err="1" smtClean="0">
                <a:solidFill>
                  <a:schemeClr val="tx2">
                    <a:lumMod val="75000"/>
                  </a:schemeClr>
                </a:solidFill>
              </a:rPr>
              <a:t>Annalee</a:t>
            </a:r>
            <a:r>
              <a:rPr lang="en-GB" sz="1300" dirty="0" smtClean="0">
                <a:solidFill>
                  <a:schemeClr val="tx2">
                    <a:lumMod val="75000"/>
                  </a:schemeClr>
                </a:solidFill>
              </a:rPr>
              <a:t> R., </a:t>
            </a:r>
            <a:r>
              <a:rPr lang="en-GB" sz="1300" i="1" dirty="0" smtClean="0">
                <a:solidFill>
                  <a:schemeClr val="tx2">
                    <a:lumMod val="75000"/>
                  </a:schemeClr>
                </a:solidFill>
              </a:rPr>
              <a:t>Mouse Morality: The Rhetoric of Disney Animated Film </a:t>
            </a:r>
            <a:r>
              <a:rPr lang="en-GB" sz="1300" dirty="0" smtClean="0">
                <a:solidFill>
                  <a:schemeClr val="tx2">
                    <a:lumMod val="75000"/>
                  </a:schemeClr>
                </a:solidFill>
              </a:rPr>
              <a:t>(Texas: University of Texas Press, 2007).</a:t>
            </a:r>
          </a:p>
          <a:p>
            <a:pPr marL="0">
              <a:lnSpc>
                <a:spcPct val="150000"/>
              </a:lnSpc>
              <a:buNone/>
            </a:pPr>
            <a:r>
              <a:rPr lang="en-GB" sz="1300" dirty="0" err="1" smtClean="0">
                <a:solidFill>
                  <a:schemeClr val="tx2">
                    <a:lumMod val="75000"/>
                  </a:schemeClr>
                </a:solidFill>
              </a:rPr>
              <a:t>Whitesides</a:t>
            </a:r>
            <a:r>
              <a:rPr lang="en-GB" sz="1300" dirty="0" smtClean="0">
                <a:solidFill>
                  <a:schemeClr val="tx2">
                    <a:lumMod val="75000"/>
                  </a:schemeClr>
                </a:solidFill>
              </a:rPr>
              <a:t>, Kevin, ‘The Interplay of Religion and Popular culture in Contemporary America’, in </a:t>
            </a:r>
            <a:r>
              <a:rPr lang="en-GB" sz="1300" i="1" dirty="0" smtClean="0">
                <a:solidFill>
                  <a:schemeClr val="tx2">
                    <a:lumMod val="75000"/>
                  </a:schemeClr>
                </a:solidFill>
              </a:rPr>
              <a:t>The Religious Studies Project, </a:t>
            </a:r>
            <a:r>
              <a:rPr lang="en-GB" sz="1300" dirty="0" smtClean="0">
                <a:solidFill>
                  <a:schemeClr val="tx2">
                    <a:lumMod val="75000"/>
                  </a:schemeClr>
                </a:solidFill>
              </a:rPr>
              <a:t>(2016) &lt; </a:t>
            </a:r>
            <a:r>
              <a:rPr lang="en-GB" sz="1300" dirty="0" smtClean="0">
                <a:solidFill>
                  <a:schemeClr val="tx2">
                    <a:lumMod val="75000"/>
                  </a:schemeClr>
                </a:solidFill>
                <a:hlinkClick r:id="rId3"/>
              </a:rPr>
              <a:t>https://www.religiousstudiesproject.com/2016/03/12/the-interplay-of-religion-and-popular-culture-in-contemporary-america/</a:t>
            </a:r>
            <a:r>
              <a:rPr lang="en-GB" sz="1300" dirty="0" smtClean="0">
                <a:solidFill>
                  <a:schemeClr val="tx2">
                    <a:lumMod val="75000"/>
                  </a:schemeClr>
                </a:solidFill>
              </a:rPr>
              <a:t>&gt; [accessed 11 December 2018</a:t>
            </a:r>
            <a:r>
              <a:rPr lang="en-GB" sz="1300" dirty="0" smtClean="0">
                <a:solidFill>
                  <a:schemeClr val="tx2">
                    <a:lumMod val="75000"/>
                  </a:schemeClr>
                </a:solidFill>
              </a:rPr>
              <a:t>].</a:t>
            </a:r>
          </a:p>
          <a:p>
            <a:pPr marL="0">
              <a:buNone/>
            </a:pPr>
            <a:endParaRPr lang="en-GB" sz="1600" dirty="0" smtClean="0"/>
          </a:p>
          <a:p>
            <a:pPr>
              <a:buNone/>
            </a:pPr>
            <a:endParaRPr lang="en-GB" sz="2000" dirty="0">
              <a:solidFill>
                <a:schemeClr val="tx2">
                  <a:lumMod val="7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691</TotalTime>
  <Words>1364</Words>
  <Application>Microsoft Office PowerPoint</Application>
  <PresentationFormat>On-screen Show (4:3)</PresentationFormat>
  <Paragraphs>79</Paragraphs>
  <Slides>7</Slides>
  <Notes>5</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Slide 1</vt:lpstr>
      <vt:lpstr>Religion and Popular Culture</vt:lpstr>
      <vt:lpstr>Disney as a Religion</vt:lpstr>
      <vt:lpstr>Disney as a Religion</vt:lpstr>
      <vt:lpstr>Disney as a Religion</vt:lpstr>
      <vt:lpstr>Is Disney a Religion?</vt:lpstr>
      <vt:lpstr>Bibliography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Dan hewson</dc:creator>
  <cp:lastModifiedBy>Dan hewson</cp:lastModifiedBy>
  <cp:revision>78</cp:revision>
  <dcterms:created xsi:type="dcterms:W3CDTF">2018-12-11T09:58:34Z</dcterms:created>
  <dcterms:modified xsi:type="dcterms:W3CDTF">2018-12-13T21:57:53Z</dcterms:modified>
</cp:coreProperties>
</file>