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4"/>
  </p:notesMasterIdLst>
  <p:sldIdLst>
    <p:sldId id="256" r:id="rId2"/>
    <p:sldId id="257" r:id="rId3"/>
    <p:sldId id="259" r:id="rId4"/>
    <p:sldId id="258"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57077" autoAdjust="0"/>
  </p:normalViewPr>
  <p:slideViewPr>
    <p:cSldViewPr snapToGrid="0">
      <p:cViewPr varScale="1">
        <p:scale>
          <a:sx n="66" d="100"/>
          <a:sy n="66" d="100"/>
        </p:scale>
        <p:origin x="202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73B5BC3-AF82-45B9-B048-FB4670AEA178}" type="datetimeFigureOut">
              <a:rPr lang="en-GB" smtClean="0"/>
              <a:t>29/01/2018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F6A5B44-125A-4F8D-AE74-9145B1948684}" type="slidenum">
              <a:rPr lang="en-GB" smtClean="0"/>
              <a:t>‹#›</a:t>
            </a:fld>
            <a:endParaRPr lang="en-GB"/>
          </a:p>
        </p:txBody>
      </p:sp>
    </p:spTree>
    <p:extLst>
      <p:ext uri="{BB962C8B-B14F-4D97-AF65-F5344CB8AC3E}">
        <p14:creationId xmlns:p14="http://schemas.microsoft.com/office/powerpoint/2010/main" val="41475114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F6A5B44-125A-4F8D-AE74-9145B1948684}" type="slidenum">
              <a:rPr lang="en-GB" smtClean="0"/>
              <a:t>2</a:t>
            </a:fld>
            <a:endParaRPr lang="en-GB"/>
          </a:p>
        </p:txBody>
      </p:sp>
    </p:spTree>
    <p:extLst>
      <p:ext uri="{BB962C8B-B14F-4D97-AF65-F5344CB8AC3E}">
        <p14:creationId xmlns:p14="http://schemas.microsoft.com/office/powerpoint/2010/main" val="32701519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F6A5B44-125A-4F8D-AE74-9145B1948684}" type="slidenum">
              <a:rPr lang="en-GB" smtClean="0"/>
              <a:t>4</a:t>
            </a:fld>
            <a:endParaRPr lang="en-GB"/>
          </a:p>
        </p:txBody>
      </p:sp>
    </p:spTree>
    <p:extLst>
      <p:ext uri="{BB962C8B-B14F-4D97-AF65-F5344CB8AC3E}">
        <p14:creationId xmlns:p14="http://schemas.microsoft.com/office/powerpoint/2010/main" val="12865705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F6A5B44-125A-4F8D-AE74-9145B1948684}" type="slidenum">
              <a:rPr lang="en-GB" smtClean="0"/>
              <a:t>5</a:t>
            </a:fld>
            <a:endParaRPr lang="en-GB"/>
          </a:p>
        </p:txBody>
      </p:sp>
    </p:spTree>
    <p:extLst>
      <p:ext uri="{BB962C8B-B14F-4D97-AF65-F5344CB8AC3E}">
        <p14:creationId xmlns:p14="http://schemas.microsoft.com/office/powerpoint/2010/main" val="35938049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F6A5B44-125A-4F8D-AE74-9145B1948684}" type="slidenum">
              <a:rPr lang="en-GB" smtClean="0"/>
              <a:t>6</a:t>
            </a:fld>
            <a:endParaRPr lang="en-GB"/>
          </a:p>
        </p:txBody>
      </p:sp>
    </p:spTree>
    <p:extLst>
      <p:ext uri="{BB962C8B-B14F-4D97-AF65-F5344CB8AC3E}">
        <p14:creationId xmlns:p14="http://schemas.microsoft.com/office/powerpoint/2010/main" val="23465231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F6A5B44-125A-4F8D-AE74-9145B1948684}" type="slidenum">
              <a:rPr lang="en-GB" smtClean="0"/>
              <a:t>7</a:t>
            </a:fld>
            <a:endParaRPr lang="en-GB"/>
          </a:p>
        </p:txBody>
      </p:sp>
    </p:spTree>
    <p:extLst>
      <p:ext uri="{BB962C8B-B14F-4D97-AF65-F5344CB8AC3E}">
        <p14:creationId xmlns:p14="http://schemas.microsoft.com/office/powerpoint/2010/main" val="10921220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F6A5B44-125A-4F8D-AE74-9145B1948684}" type="slidenum">
              <a:rPr lang="en-GB" smtClean="0"/>
              <a:t>8</a:t>
            </a:fld>
            <a:endParaRPr lang="en-GB"/>
          </a:p>
        </p:txBody>
      </p:sp>
    </p:spTree>
    <p:extLst>
      <p:ext uri="{BB962C8B-B14F-4D97-AF65-F5344CB8AC3E}">
        <p14:creationId xmlns:p14="http://schemas.microsoft.com/office/powerpoint/2010/main" val="18182058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F6A5B44-125A-4F8D-AE74-9145B1948684}" type="slidenum">
              <a:rPr lang="en-GB" smtClean="0"/>
              <a:t>9</a:t>
            </a:fld>
            <a:endParaRPr lang="en-GB"/>
          </a:p>
        </p:txBody>
      </p:sp>
    </p:spTree>
    <p:extLst>
      <p:ext uri="{BB962C8B-B14F-4D97-AF65-F5344CB8AC3E}">
        <p14:creationId xmlns:p14="http://schemas.microsoft.com/office/powerpoint/2010/main" val="34928459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F6A5B44-125A-4F8D-AE74-9145B1948684}" type="slidenum">
              <a:rPr lang="en-GB" smtClean="0"/>
              <a:t>10</a:t>
            </a:fld>
            <a:endParaRPr lang="en-GB"/>
          </a:p>
        </p:txBody>
      </p:sp>
    </p:spTree>
    <p:extLst>
      <p:ext uri="{BB962C8B-B14F-4D97-AF65-F5344CB8AC3E}">
        <p14:creationId xmlns:p14="http://schemas.microsoft.com/office/powerpoint/2010/main" val="1068691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p:txBody>
      </p:sp>
      <p:sp>
        <p:nvSpPr>
          <p:cNvPr id="4" name="Slide Number Placeholder 3"/>
          <p:cNvSpPr>
            <a:spLocks noGrp="1"/>
          </p:cNvSpPr>
          <p:nvPr>
            <p:ph type="sldNum" sz="quarter" idx="10"/>
          </p:nvPr>
        </p:nvSpPr>
        <p:spPr/>
        <p:txBody>
          <a:bodyPr/>
          <a:lstStyle/>
          <a:p>
            <a:fld id="{9F6A5B44-125A-4F8D-AE74-9145B1948684}" type="slidenum">
              <a:rPr lang="en-GB" smtClean="0"/>
              <a:t>11</a:t>
            </a:fld>
            <a:endParaRPr lang="en-GB"/>
          </a:p>
        </p:txBody>
      </p:sp>
    </p:spTree>
    <p:extLst>
      <p:ext uri="{BB962C8B-B14F-4D97-AF65-F5344CB8AC3E}">
        <p14:creationId xmlns:p14="http://schemas.microsoft.com/office/powerpoint/2010/main" val="35014047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F6A5B44-125A-4F8D-AE74-9145B1948684}" type="slidenum">
              <a:rPr lang="en-GB" smtClean="0"/>
              <a:t>12</a:t>
            </a:fld>
            <a:endParaRPr lang="en-GB"/>
          </a:p>
        </p:txBody>
      </p:sp>
    </p:spTree>
    <p:extLst>
      <p:ext uri="{BB962C8B-B14F-4D97-AF65-F5344CB8AC3E}">
        <p14:creationId xmlns:p14="http://schemas.microsoft.com/office/powerpoint/2010/main" val="14472712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EE0F8C77-1351-45C9-B2BC-11C557AD7651}" type="datetimeFigureOut">
              <a:rPr lang="en-GB" smtClean="0"/>
              <a:t>29/01/2018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844795-7189-4B2F-8A8C-9688C2EB671D}"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626440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E0F8C77-1351-45C9-B2BC-11C557AD7651}" type="datetimeFigureOut">
              <a:rPr lang="en-GB" smtClean="0"/>
              <a:t>29/01/2018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844795-7189-4B2F-8A8C-9688C2EB671D}" type="slidenum">
              <a:rPr lang="en-GB" smtClean="0"/>
              <a:t>‹#›</a:t>
            </a:fld>
            <a:endParaRPr lang="en-GB"/>
          </a:p>
        </p:txBody>
      </p:sp>
    </p:spTree>
    <p:extLst>
      <p:ext uri="{BB962C8B-B14F-4D97-AF65-F5344CB8AC3E}">
        <p14:creationId xmlns:p14="http://schemas.microsoft.com/office/powerpoint/2010/main" val="15619695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E0F8C77-1351-45C9-B2BC-11C557AD7651}" type="datetimeFigureOut">
              <a:rPr lang="en-GB" smtClean="0"/>
              <a:t>29/01/2018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844795-7189-4B2F-8A8C-9688C2EB671D}"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574768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E0F8C77-1351-45C9-B2BC-11C557AD7651}" type="datetimeFigureOut">
              <a:rPr lang="en-GB" smtClean="0"/>
              <a:t>29/01/2018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844795-7189-4B2F-8A8C-9688C2EB671D}" type="slidenum">
              <a:rPr lang="en-GB" smtClean="0"/>
              <a:t>‹#›</a:t>
            </a:fld>
            <a:endParaRPr lang="en-GB"/>
          </a:p>
        </p:txBody>
      </p:sp>
    </p:spTree>
    <p:extLst>
      <p:ext uri="{BB962C8B-B14F-4D97-AF65-F5344CB8AC3E}">
        <p14:creationId xmlns:p14="http://schemas.microsoft.com/office/powerpoint/2010/main" val="20432323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EE0F8C77-1351-45C9-B2BC-11C557AD7651}" type="datetimeFigureOut">
              <a:rPr lang="en-GB" smtClean="0"/>
              <a:t>29/01/2018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4844795-7189-4B2F-8A8C-9688C2EB671D}" type="slidenum">
              <a:rPr lang="en-GB" smtClean="0"/>
              <a:t>‹#›</a:t>
            </a:fld>
            <a:endParaRPr lang="en-GB"/>
          </a:p>
        </p:txBody>
      </p:sp>
    </p:spTree>
    <p:extLst>
      <p:ext uri="{BB962C8B-B14F-4D97-AF65-F5344CB8AC3E}">
        <p14:creationId xmlns:p14="http://schemas.microsoft.com/office/powerpoint/2010/main" val="17548312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EE0F8C77-1351-45C9-B2BC-11C557AD7651}" type="datetimeFigureOut">
              <a:rPr lang="en-GB" smtClean="0"/>
              <a:t>29/01/2018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4844795-7189-4B2F-8A8C-9688C2EB671D}" type="slidenum">
              <a:rPr lang="en-GB" smtClean="0"/>
              <a:t>‹#›</a:t>
            </a:fld>
            <a:endParaRPr lang="en-GB"/>
          </a:p>
        </p:txBody>
      </p:sp>
    </p:spTree>
    <p:extLst>
      <p:ext uri="{BB962C8B-B14F-4D97-AF65-F5344CB8AC3E}">
        <p14:creationId xmlns:p14="http://schemas.microsoft.com/office/powerpoint/2010/main" val="31256296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EE0F8C77-1351-45C9-B2BC-11C557AD7651}" type="datetimeFigureOut">
              <a:rPr lang="en-GB" smtClean="0"/>
              <a:t>29/01/2018</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D4844795-7189-4B2F-8A8C-9688C2EB671D}" type="slidenum">
              <a:rPr lang="en-GB" smtClean="0"/>
              <a:t>‹#›</a:t>
            </a:fld>
            <a:endParaRPr lang="en-GB"/>
          </a:p>
        </p:txBody>
      </p:sp>
    </p:spTree>
    <p:extLst>
      <p:ext uri="{BB962C8B-B14F-4D97-AF65-F5344CB8AC3E}">
        <p14:creationId xmlns:p14="http://schemas.microsoft.com/office/powerpoint/2010/main" val="6997042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EE0F8C77-1351-45C9-B2BC-11C557AD7651}" type="datetimeFigureOut">
              <a:rPr lang="en-GB" smtClean="0"/>
              <a:t>29/01/2018</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D4844795-7189-4B2F-8A8C-9688C2EB671D}" type="slidenum">
              <a:rPr lang="en-GB" smtClean="0"/>
              <a:t>‹#›</a:t>
            </a:fld>
            <a:endParaRPr lang="en-GB"/>
          </a:p>
        </p:txBody>
      </p:sp>
    </p:spTree>
    <p:extLst>
      <p:ext uri="{BB962C8B-B14F-4D97-AF65-F5344CB8AC3E}">
        <p14:creationId xmlns:p14="http://schemas.microsoft.com/office/powerpoint/2010/main" val="38100414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E0F8C77-1351-45C9-B2BC-11C557AD7651}" type="datetimeFigureOut">
              <a:rPr lang="en-GB" smtClean="0"/>
              <a:t>29/01/2018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844795-7189-4B2F-8A8C-9688C2EB671D}" type="slidenum">
              <a:rPr lang="en-GB" smtClean="0"/>
              <a:t>‹#›</a:t>
            </a:fld>
            <a:endParaRPr lang="en-GB"/>
          </a:p>
        </p:txBody>
      </p:sp>
    </p:spTree>
    <p:extLst>
      <p:ext uri="{BB962C8B-B14F-4D97-AF65-F5344CB8AC3E}">
        <p14:creationId xmlns:p14="http://schemas.microsoft.com/office/powerpoint/2010/main" val="40215282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E0F8C77-1351-45C9-B2BC-11C557AD7651}" type="datetimeFigureOut">
              <a:rPr lang="en-GB" smtClean="0"/>
              <a:t>29/01/2018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844795-7189-4B2F-8A8C-9688C2EB671D}" type="slidenum">
              <a:rPr lang="en-GB" smtClean="0"/>
              <a:t>‹#›</a:t>
            </a:fld>
            <a:endParaRPr lang="en-GB"/>
          </a:p>
        </p:txBody>
      </p:sp>
    </p:spTree>
    <p:extLst>
      <p:ext uri="{BB962C8B-B14F-4D97-AF65-F5344CB8AC3E}">
        <p14:creationId xmlns:p14="http://schemas.microsoft.com/office/powerpoint/2010/main" val="31866416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E0F8C77-1351-45C9-B2BC-11C557AD7651}" type="datetimeFigureOut">
              <a:rPr lang="en-GB" smtClean="0"/>
              <a:t>29/01/2018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844795-7189-4B2F-8A8C-9688C2EB671D}" type="slidenum">
              <a:rPr lang="en-GB" smtClean="0"/>
              <a:t>‹#›</a:t>
            </a:fld>
            <a:endParaRPr lang="en-GB"/>
          </a:p>
        </p:txBody>
      </p:sp>
    </p:spTree>
    <p:extLst>
      <p:ext uri="{BB962C8B-B14F-4D97-AF65-F5344CB8AC3E}">
        <p14:creationId xmlns:p14="http://schemas.microsoft.com/office/powerpoint/2010/main" val="18342555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EE0F8C77-1351-45C9-B2BC-11C557AD7651}" type="datetimeFigureOut">
              <a:rPr lang="en-GB" smtClean="0"/>
              <a:t>29/01/2018</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D4844795-7189-4B2F-8A8C-9688C2EB671D}"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49687198"/>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Disciplining </a:t>
            </a:r>
            <a:br>
              <a:rPr lang="en-GB" dirty="0" smtClean="0"/>
            </a:br>
            <a:r>
              <a:rPr lang="en-GB" dirty="0" smtClean="0"/>
              <a:t>the Unruly</a:t>
            </a:r>
            <a:endParaRPr lang="en-GB" dirty="0"/>
          </a:p>
        </p:txBody>
      </p:sp>
      <p:sp>
        <p:nvSpPr>
          <p:cNvPr id="3" name="Subtitle 2"/>
          <p:cNvSpPr>
            <a:spLocks noGrp="1"/>
          </p:cNvSpPr>
          <p:nvPr>
            <p:ph type="subTitle" idx="1"/>
          </p:nvPr>
        </p:nvSpPr>
        <p:spPr/>
        <p:txBody>
          <a:bodyPr/>
          <a:lstStyle/>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26480" y="497694"/>
            <a:ext cx="5620384" cy="5409619"/>
          </a:xfrm>
          <a:prstGeom prst="rect">
            <a:avLst/>
          </a:prstGeom>
        </p:spPr>
      </p:pic>
    </p:spTree>
    <p:extLst>
      <p:ext uri="{BB962C8B-B14F-4D97-AF65-F5344CB8AC3E}">
        <p14:creationId xmlns:p14="http://schemas.microsoft.com/office/powerpoint/2010/main" val="199247152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What to do with the mad??</a:t>
            </a:r>
            <a:endParaRPr lang="en-GB" dirty="0"/>
          </a:p>
        </p:txBody>
      </p:sp>
      <p:sp>
        <p:nvSpPr>
          <p:cNvPr id="3" name="Content Placeholder 2"/>
          <p:cNvSpPr>
            <a:spLocks noGrp="1"/>
          </p:cNvSpPr>
          <p:nvPr>
            <p:ph sz="half" idx="1"/>
          </p:nvPr>
        </p:nvSpPr>
        <p:spPr>
          <a:xfrm>
            <a:off x="838200" y="1825625"/>
            <a:ext cx="7406148" cy="4351338"/>
          </a:xfrm>
        </p:spPr>
        <p:txBody>
          <a:bodyPr>
            <a:normAutofit/>
          </a:bodyPr>
          <a:lstStyle/>
          <a:p>
            <a:pPr marL="0" indent="0">
              <a:buNone/>
            </a:pPr>
            <a:r>
              <a:rPr lang="en-GB" dirty="0" smtClean="0"/>
              <a:t>Losing the mind and the passions that could be released!</a:t>
            </a:r>
          </a:p>
          <a:p>
            <a:pPr marL="0" indent="0">
              <a:buNone/>
            </a:pPr>
            <a:r>
              <a:rPr lang="en-GB" dirty="0" smtClean="0"/>
              <a:t>Thomas Willis (1621-75)</a:t>
            </a:r>
          </a:p>
          <a:p>
            <a:pPr marL="0" indent="0">
              <a:buNone/>
            </a:pPr>
            <a:r>
              <a:rPr lang="en-GB" dirty="0" smtClean="0"/>
              <a:t>Starting to move away from the humoral explanations.</a:t>
            </a:r>
          </a:p>
        </p:txBody>
      </p:sp>
      <p:pic>
        <p:nvPicPr>
          <p:cNvPr id="8" name="Content Placeholder 7"/>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8869492" y="2296240"/>
            <a:ext cx="2095500" cy="2390775"/>
          </a:xfrm>
        </p:spPr>
      </p:pic>
    </p:spTree>
    <p:extLst>
      <p:ext uri="{BB962C8B-B14F-4D97-AF65-F5344CB8AC3E}">
        <p14:creationId xmlns:p14="http://schemas.microsoft.com/office/powerpoint/2010/main" val="318284457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22671" y="1106129"/>
            <a:ext cx="10825316" cy="4832092"/>
          </a:xfrm>
          <a:prstGeom prst="rect">
            <a:avLst/>
          </a:prstGeom>
        </p:spPr>
        <p:txBody>
          <a:bodyPr wrap="square">
            <a:spAutoFit/>
          </a:bodyPr>
          <a:lstStyle/>
          <a:p>
            <a:r>
              <a:rPr lang="en-GB" sz="2800" dirty="0" smtClean="0"/>
              <a:t>‘To correct or allay the furies and </a:t>
            </a:r>
            <a:r>
              <a:rPr lang="en-GB" sz="2800" dirty="0" err="1" smtClean="0"/>
              <a:t>exorbitancies</a:t>
            </a:r>
            <a:r>
              <a:rPr lang="en-GB" sz="2800" dirty="0" smtClean="0"/>
              <a:t> of the Animal Spirits…requires </a:t>
            </a:r>
            <a:r>
              <a:rPr lang="en-GB" sz="2800" dirty="0" err="1" smtClean="0"/>
              <a:t>threatenings</a:t>
            </a:r>
            <a:r>
              <a:rPr lang="en-GB" sz="2800" dirty="0" smtClean="0"/>
              <a:t>, bond, or strokes as well as </a:t>
            </a:r>
            <a:r>
              <a:rPr lang="en-GB" sz="2800" dirty="0" err="1" smtClean="0"/>
              <a:t>Physick</a:t>
            </a:r>
            <a:r>
              <a:rPr lang="en-GB" sz="2800" dirty="0" smtClean="0"/>
              <a:t>. For the </a:t>
            </a:r>
            <a:r>
              <a:rPr lang="en-GB" sz="2800" i="1" dirty="0" smtClean="0"/>
              <a:t>Mad-man</a:t>
            </a:r>
            <a:r>
              <a:rPr lang="en-GB" sz="2800" dirty="0" smtClean="0"/>
              <a:t> being placed in a House convenient for the business must be so handled by the </a:t>
            </a:r>
            <a:r>
              <a:rPr lang="en-GB" sz="2800" i="1" dirty="0" smtClean="0"/>
              <a:t>Physician, </a:t>
            </a:r>
            <a:r>
              <a:rPr lang="en-GB" sz="2800" dirty="0" smtClean="0"/>
              <a:t>and also by the Servants that are prudent, that he may be in some manner kept in, either by warnings, chidings, or punishments inflicted upon him to his duty, or his behaviour, or manners.</a:t>
            </a:r>
            <a:r>
              <a:rPr lang="en-GB" sz="2800" dirty="0"/>
              <a:t> </a:t>
            </a:r>
            <a:r>
              <a:rPr lang="en-GB" sz="2800" dirty="0" smtClean="0"/>
              <a:t>And indeed for the curing of Mad people, there is nothing more effectual or necessary than their reverence or standing in awe of such as they think their Tormentors…Furious Mad-men are sooner and more cured by punishments and hard usage, in a strait-room, than by </a:t>
            </a:r>
            <a:r>
              <a:rPr lang="en-GB" sz="2800" i="1" dirty="0" err="1" smtClean="0"/>
              <a:t>Physick</a:t>
            </a:r>
            <a:r>
              <a:rPr lang="en-GB" sz="2800" dirty="0" smtClean="0"/>
              <a:t>, or Medicines.</a:t>
            </a:r>
          </a:p>
        </p:txBody>
      </p:sp>
    </p:spTree>
    <p:extLst>
      <p:ext uri="{BB962C8B-B14F-4D97-AF65-F5344CB8AC3E}">
        <p14:creationId xmlns:p14="http://schemas.microsoft.com/office/powerpoint/2010/main" val="402275799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r>
              <a:rPr lang="en-GB" dirty="0" smtClean="0"/>
              <a:t>Willis’s ideas were embraced by society physicians.</a:t>
            </a:r>
          </a:p>
          <a:p>
            <a:r>
              <a:rPr lang="en-GB" dirty="0" smtClean="0"/>
              <a:t>Lucrative new market</a:t>
            </a:r>
          </a:p>
          <a:p>
            <a:r>
              <a:rPr lang="en-GB" dirty="0" smtClean="0"/>
              <a:t>They didn’t necessarily work with the Bedlam mad, however they were keen to endorse the methods for what should be done with them!</a:t>
            </a:r>
            <a:endParaRPr lang="en-GB"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291616" y="1845734"/>
            <a:ext cx="5072867" cy="3709534"/>
          </a:xfrm>
        </p:spPr>
      </p:pic>
    </p:spTree>
    <p:extLst>
      <p:ext uri="{BB962C8B-B14F-4D97-AF65-F5344CB8AC3E}">
        <p14:creationId xmlns:p14="http://schemas.microsoft.com/office/powerpoint/2010/main" val="248266406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12607" y="1297859"/>
            <a:ext cx="9542206" cy="2800767"/>
          </a:xfrm>
          <a:prstGeom prst="rect">
            <a:avLst/>
          </a:prstGeom>
          <a:noFill/>
        </p:spPr>
        <p:txBody>
          <a:bodyPr wrap="square" rtlCol="0">
            <a:spAutoFit/>
          </a:bodyPr>
          <a:lstStyle/>
          <a:p>
            <a:r>
              <a:rPr lang="en-GB" sz="2800" dirty="0" smtClean="0"/>
              <a:t>It is Cruelty in the highest Degree not to be bold in the Administration of Medicine. [Only] a Course of Medicines of the most violent Operation [would suffice] to bring down the Spirit of Stubborn Persons [and] reduce their artificial Strength by compulsive Methods.</a:t>
            </a:r>
          </a:p>
          <a:p>
            <a:endParaRPr lang="en-GB" dirty="0"/>
          </a:p>
          <a:p>
            <a:r>
              <a:rPr lang="en-GB" dirty="0" smtClean="0"/>
              <a:t>	Physician and Governor of Bedlam, Nicholas Robinson</a:t>
            </a:r>
            <a:endParaRPr lang="en-GB" dirty="0"/>
          </a:p>
        </p:txBody>
      </p:sp>
    </p:spTree>
    <p:extLst>
      <p:ext uri="{BB962C8B-B14F-4D97-AF65-F5344CB8AC3E}">
        <p14:creationId xmlns:p14="http://schemas.microsoft.com/office/powerpoint/2010/main" val="40866465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Treatment of King George III</a:t>
            </a:r>
            <a:endParaRPr lang="en-GB" dirty="0"/>
          </a:p>
        </p:txBody>
      </p:sp>
      <p:sp>
        <p:nvSpPr>
          <p:cNvPr id="3" name="Content Placeholder 2"/>
          <p:cNvSpPr>
            <a:spLocks noGrp="1"/>
          </p:cNvSpPr>
          <p:nvPr>
            <p:ph idx="1"/>
          </p:nvPr>
        </p:nvSpPr>
        <p:spPr>
          <a:xfrm>
            <a:off x="838200" y="1825625"/>
            <a:ext cx="6816213" cy="4351338"/>
          </a:xfrm>
        </p:spPr>
        <p:txBody>
          <a:bodyPr/>
          <a:lstStyle/>
          <a:p>
            <a:r>
              <a:rPr lang="en-GB" dirty="0" smtClean="0"/>
              <a:t>The Countess of Harcourt states </a:t>
            </a:r>
          </a:p>
          <a:p>
            <a:pPr lvl="1"/>
            <a:r>
              <a:rPr lang="en-GB" dirty="0" smtClean="0"/>
              <a:t>“The unhappy patient…was no longer treated as a human being. His body was immediately encased in a machine which left no liberty of motion. He was sometimes chained to a stake. He was frequently beaten and starved, and at best was kept in subjection by menacing and violent language.</a:t>
            </a:r>
            <a:endParaRPr lang="en-GB"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084456" y="528331"/>
            <a:ext cx="3640355" cy="5648632"/>
          </a:xfrm>
          <a:prstGeom prst="rect">
            <a:avLst/>
          </a:prstGeom>
        </p:spPr>
      </p:pic>
    </p:spTree>
    <p:extLst>
      <p:ext uri="{BB962C8B-B14F-4D97-AF65-F5344CB8AC3E}">
        <p14:creationId xmlns:p14="http://schemas.microsoft.com/office/powerpoint/2010/main" val="407791560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New Treatments Developed</a:t>
            </a:r>
            <a:endParaRPr lang="en-GB" dirty="0"/>
          </a:p>
        </p:txBody>
      </p:sp>
      <p:sp>
        <p:nvSpPr>
          <p:cNvPr id="3" name="Content Placeholder 2"/>
          <p:cNvSpPr>
            <a:spLocks noGrp="1"/>
          </p:cNvSpPr>
          <p:nvPr>
            <p:ph idx="1"/>
          </p:nvPr>
        </p:nvSpPr>
        <p:spPr/>
        <p:txBody>
          <a:bodyPr>
            <a:normAutofit/>
          </a:bodyPr>
          <a:lstStyle/>
          <a:p>
            <a:r>
              <a:rPr lang="en-GB" dirty="0" smtClean="0"/>
              <a:t>Machinery was developed to instil fear and shock in the patients.</a:t>
            </a:r>
          </a:p>
          <a:p>
            <a:r>
              <a:rPr lang="en-GB" dirty="0" smtClean="0"/>
              <a:t>The Chinese Temple, Joseph </a:t>
            </a:r>
            <a:r>
              <a:rPr lang="en-GB" dirty="0" err="1" smtClean="0"/>
              <a:t>Guislain</a:t>
            </a:r>
            <a:r>
              <a:rPr lang="en-GB" dirty="0" smtClean="0"/>
              <a:t>:</a:t>
            </a:r>
          </a:p>
          <a:p>
            <a:pPr marL="0" indent="0">
              <a:buNone/>
            </a:pPr>
            <a:r>
              <a:rPr lang="en-GB" dirty="0" smtClean="0"/>
              <a:t>“It consists of a little Chinese temple, the interior of which consists of a movable iron cage, of lightweight construction, which plunges down into the water descending in rails, of its own weight, by means of pulleys and ropes. To </a:t>
            </a:r>
            <a:r>
              <a:rPr lang="en-GB" dirty="0" err="1" smtClean="0"/>
              <a:t>explose</a:t>
            </a:r>
            <a:r>
              <a:rPr lang="en-GB" dirty="0" smtClean="0"/>
              <a:t> the madman to the action of this device, he s led into the interior of the cage, one servant shuts the door from the outside, while the other releases a brake which, by this manoeuvre, causes the patient to sink down, shut up in the cage, under the water. Having produced the desired effect, one raises the machine again.”</a:t>
            </a:r>
            <a:endParaRPr lang="en-GB" dirty="0"/>
          </a:p>
        </p:txBody>
      </p:sp>
    </p:spTree>
    <p:extLst>
      <p:ext uri="{BB962C8B-B14F-4D97-AF65-F5344CB8AC3E}">
        <p14:creationId xmlns:p14="http://schemas.microsoft.com/office/powerpoint/2010/main" val="255113374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Benjamin Rush – The Tranquilizer</a:t>
            </a: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026836" y="1846263"/>
            <a:ext cx="6198653" cy="4022725"/>
          </a:xfrm>
        </p:spPr>
      </p:pic>
    </p:spTree>
    <p:extLst>
      <p:ext uri="{BB962C8B-B14F-4D97-AF65-F5344CB8AC3E}">
        <p14:creationId xmlns:p14="http://schemas.microsoft.com/office/powerpoint/2010/main" val="38793380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Other ‘Inventions’</a:t>
            </a:r>
            <a:endParaRPr lang="en-GB" dirty="0"/>
          </a:p>
        </p:txBody>
      </p:sp>
      <p:sp>
        <p:nvSpPr>
          <p:cNvPr id="3" name="Content Placeholder 2"/>
          <p:cNvSpPr>
            <a:spLocks noGrp="1"/>
          </p:cNvSpPr>
          <p:nvPr>
            <p:ph idx="1"/>
          </p:nvPr>
        </p:nvSpPr>
        <p:spPr/>
        <p:txBody>
          <a:bodyPr/>
          <a:lstStyle/>
          <a:p>
            <a:r>
              <a:rPr lang="en-GB" dirty="0" smtClean="0"/>
              <a:t>Erasmus Darwin (Charles Darwin’s grandfather) suggested a swinging motion might bring the insane back to sanity again.</a:t>
            </a:r>
          </a:p>
          <a:p>
            <a:r>
              <a:rPr lang="en-GB" dirty="0" smtClean="0"/>
              <a:t>This was taken up by Joseph Mason Cox (1763-1813) who developed the swinging chair.</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82786" y="3037889"/>
            <a:ext cx="4911271" cy="3088046"/>
          </a:xfrm>
          <a:prstGeom prst="rect">
            <a:avLst/>
          </a:prstGeom>
        </p:spPr>
      </p:pic>
    </p:spTree>
    <p:extLst>
      <p:ext uri="{BB962C8B-B14F-4D97-AF65-F5344CB8AC3E}">
        <p14:creationId xmlns:p14="http://schemas.microsoft.com/office/powerpoint/2010/main" val="11445020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Thoughts?</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3627573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Other viewpoints?</a:t>
            </a:r>
            <a:endParaRPr lang="en-GB" dirty="0"/>
          </a:p>
        </p:txBody>
      </p:sp>
      <p:sp>
        <p:nvSpPr>
          <p:cNvPr id="3" name="Content Placeholder 2"/>
          <p:cNvSpPr>
            <a:spLocks noGrp="1"/>
          </p:cNvSpPr>
          <p:nvPr>
            <p:ph idx="1"/>
          </p:nvPr>
        </p:nvSpPr>
        <p:spPr/>
        <p:txBody>
          <a:bodyPr/>
          <a:lstStyle/>
          <a:p>
            <a:r>
              <a:rPr lang="en-GB" dirty="0" smtClean="0"/>
              <a:t>1795 we start to see signs of what will eventually become known as ‘Moral Treatment’.</a:t>
            </a:r>
          </a:p>
          <a:p>
            <a:r>
              <a:rPr lang="en-GB" dirty="0" smtClean="0"/>
              <a:t>John </a:t>
            </a:r>
            <a:r>
              <a:rPr lang="en-GB" dirty="0" err="1" smtClean="0"/>
              <a:t>Ferriar</a:t>
            </a:r>
            <a:r>
              <a:rPr lang="en-GB" dirty="0" smtClean="0"/>
              <a:t> (1761-1815) –physician to the Manchester Asylum</a:t>
            </a:r>
          </a:p>
          <a:p>
            <a:r>
              <a:rPr lang="en-GB" dirty="0" smtClean="0"/>
              <a:t>Thomas Bakewell (1761-1835) Keeper of a madhouse in Staffordshire</a:t>
            </a:r>
          </a:p>
          <a:p>
            <a:pPr lvl="1"/>
            <a:r>
              <a:rPr lang="en-GB" dirty="0" smtClean="0"/>
              <a:t>Felt that there was a need to stir the madman’s ‘moral feelings’.</a:t>
            </a:r>
            <a:endParaRPr lang="en-GB" dirty="0"/>
          </a:p>
        </p:txBody>
      </p:sp>
    </p:spTree>
    <p:extLst>
      <p:ext uri="{BB962C8B-B14F-4D97-AF65-F5344CB8AC3E}">
        <p14:creationId xmlns:p14="http://schemas.microsoft.com/office/powerpoint/2010/main" val="18930974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Tuke</a:t>
            </a:r>
            <a:r>
              <a:rPr lang="en-GB" dirty="0" smtClean="0"/>
              <a:t> and </a:t>
            </a:r>
            <a:r>
              <a:rPr lang="en-GB" dirty="0" err="1" smtClean="0"/>
              <a:t>Pinel</a:t>
            </a:r>
            <a:endParaRPr lang="en-GB" dirty="0"/>
          </a:p>
        </p:txBody>
      </p:sp>
      <p:sp>
        <p:nvSpPr>
          <p:cNvPr id="3" name="Content Placeholder 2"/>
          <p:cNvSpPr>
            <a:spLocks noGrp="1"/>
          </p:cNvSpPr>
          <p:nvPr>
            <p:ph idx="1"/>
          </p:nvPr>
        </p:nvSpPr>
        <p:spPr/>
        <p:txBody>
          <a:bodyPr/>
          <a:lstStyle/>
          <a:p>
            <a:r>
              <a:rPr lang="en-GB" dirty="0" smtClean="0"/>
              <a:t>William </a:t>
            </a:r>
            <a:r>
              <a:rPr lang="en-GB" dirty="0" err="1" smtClean="0"/>
              <a:t>Tuke</a:t>
            </a:r>
            <a:r>
              <a:rPr lang="en-GB" dirty="0" smtClean="0"/>
              <a:t>, Quaker, tea and coffee merchant. (1732-1822). Founded York Retreat</a:t>
            </a:r>
          </a:p>
          <a:p>
            <a:r>
              <a:rPr lang="en-GB" dirty="0" smtClean="0"/>
              <a:t>Phillipe </a:t>
            </a:r>
            <a:r>
              <a:rPr lang="en-GB" dirty="0" err="1" smtClean="0"/>
              <a:t>Pinel</a:t>
            </a:r>
            <a:r>
              <a:rPr lang="en-GB" dirty="0" smtClean="0"/>
              <a:t> (1745-1826) possibly liberated the insane at </a:t>
            </a:r>
            <a:r>
              <a:rPr lang="en-GB" dirty="0" err="1" smtClean="0"/>
              <a:t>Saltpetriere</a:t>
            </a:r>
            <a:r>
              <a:rPr lang="en-GB" dirty="0"/>
              <a:t> </a:t>
            </a:r>
            <a:r>
              <a:rPr lang="en-GB" dirty="0" smtClean="0"/>
              <a:t>and </a:t>
            </a:r>
            <a:r>
              <a:rPr lang="en-GB" dirty="0" err="1" smtClean="0"/>
              <a:t>Bicetre</a:t>
            </a:r>
            <a:r>
              <a:rPr lang="en-GB" dirty="0" smtClean="0"/>
              <a:t>, Paris.</a:t>
            </a:r>
            <a:endParaRPr lang="en-GB" dirty="0"/>
          </a:p>
        </p:txBody>
      </p:sp>
    </p:spTree>
    <p:extLst>
      <p:ext uri="{BB962C8B-B14F-4D97-AF65-F5344CB8AC3E}">
        <p14:creationId xmlns:p14="http://schemas.microsoft.com/office/powerpoint/2010/main" val="3894234335"/>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112</TotalTime>
  <Words>612</Words>
  <Application>Microsoft Office PowerPoint</Application>
  <PresentationFormat>Widescreen</PresentationFormat>
  <Paragraphs>42</Paragraphs>
  <Slides>12</Slides>
  <Notes>10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Calibri</vt:lpstr>
      <vt:lpstr>Calibri Light</vt:lpstr>
      <vt:lpstr>Retrospect</vt:lpstr>
      <vt:lpstr>Disciplining  the Unruly</vt:lpstr>
      <vt:lpstr>What to do with the mad??</vt:lpstr>
      <vt:lpstr>PowerPoint Presentation</vt:lpstr>
      <vt:lpstr>PowerPoint Presentation</vt:lpstr>
      <vt:lpstr>PowerPoint Presentation</vt:lpstr>
      <vt:lpstr>Treatment of King George III</vt:lpstr>
      <vt:lpstr>New Treatments Developed</vt:lpstr>
      <vt:lpstr>Benjamin Rush – The Tranquilizer</vt:lpstr>
      <vt:lpstr>Other ‘Inventions’</vt:lpstr>
      <vt:lpstr>Thoughts?</vt:lpstr>
      <vt:lpstr>Other viewpoints?</vt:lpstr>
      <vt:lpstr>Tuke and Pinel</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Disciplining the Unruly</dc:title>
  <dc:creator>Catherine Slade</dc:creator>
  <cp:lastModifiedBy>Catherine Slade</cp:lastModifiedBy>
  <cp:revision>3</cp:revision>
  <dcterms:created xsi:type="dcterms:W3CDTF">2017-01-30T14:49:36Z</dcterms:created>
  <dcterms:modified xsi:type="dcterms:W3CDTF">2018-01-29T16:33:34Z</dcterms:modified>
</cp:coreProperties>
</file>