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503" r:id="rId4"/>
  </p:sldMasterIdLst>
  <p:notesMasterIdLst>
    <p:notesMasterId r:id="rId16"/>
  </p:notesMasterIdLst>
  <p:sldIdLst>
    <p:sldId id="299" r:id="rId5"/>
    <p:sldId id="300" r:id="rId6"/>
    <p:sldId id="301" r:id="rId7"/>
    <p:sldId id="304" r:id="rId8"/>
    <p:sldId id="311" r:id="rId9"/>
    <p:sldId id="312" r:id="rId10"/>
    <p:sldId id="308" r:id="rId11"/>
    <p:sldId id="313" r:id="rId12"/>
    <p:sldId id="310" r:id="rId13"/>
    <p:sldId id="309" r:id="rId14"/>
    <p:sldId id="31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85DFFF"/>
    <a:srgbClr val="00FFFF"/>
    <a:srgbClr val="362795"/>
    <a:srgbClr val="10103D"/>
    <a:srgbClr val="D4D0E9"/>
    <a:srgbClr val="439EB7"/>
    <a:srgbClr val="000000"/>
    <a:srgbClr val="2121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05C801-D7AB-4537-691F-1AC547F20E09}" v="612" dt="2025-01-12T11:21:32.092"/>
    <p1510:client id="{C3B69B2B-0441-B2DA-E2CF-A9E1425948CA}" v="1434" dt="2025-01-12T17:45:04.868"/>
    <p1510:client id="{C44588A8-E8BD-3F46-8BD0-25B81C0DCDB2}" v="260" dt="2025-01-12T11:59:40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6357" autoAdjust="0"/>
  </p:normalViewPr>
  <p:slideViewPr>
    <p:cSldViewPr snapToGrid="0">
      <p:cViewPr>
        <p:scale>
          <a:sx n="100" d="100"/>
          <a:sy n="100" d="100"/>
        </p:scale>
        <p:origin x="-14" y="-538"/>
      </p:cViewPr>
      <p:guideLst/>
    </p:cSldViewPr>
  </p:slideViewPr>
  <p:outlineViewPr>
    <p:cViewPr>
      <p:scale>
        <a:sx n="33" d="100"/>
        <a:sy n="33" d="100"/>
      </p:scale>
      <p:origin x="0" y="-474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07771-3FAA-4D43-A059-9A7D838C2880}" type="datetimeFigureOut">
              <a:rPr lang="en-US" smtClean="0"/>
              <a:t>1/12/2025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68C18-1BF1-F447-95ED-60EAAE3542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75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support.microsoft.com/en-us/office/edit-your-school-presentation-44445997-6769-4d44-8b30-f9e3050adbfb?ui=en-us&amp;rs=en-us&amp;ad=us" TargetMode="External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89987" y="884255"/>
            <a:ext cx="5148105" cy="285751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8000" b="1" cap="all" baseline="0"/>
            </a:lvl1pPr>
          </a:lstStyle>
          <a:p>
            <a:r>
              <a:rPr lang="en-US" dirty="0"/>
              <a:t>Add Title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2B5661-7CA8-2748-8523-AD0DFD354CC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8057" y="4552915"/>
            <a:ext cx="5030036" cy="365125"/>
          </a:xfrm>
        </p:spPr>
        <p:txBody>
          <a:bodyPr>
            <a:normAutofit/>
          </a:bodyPr>
          <a:lstStyle>
            <a:lvl1pPr marL="0" indent="0" algn="l">
              <a:buNone/>
              <a:defRPr sz="1600" b="1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Add Subtitle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8057" y="4928790"/>
            <a:ext cx="5030036" cy="1502677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cxnSp>
        <p:nvCxnSpPr>
          <p:cNvPr id="13" name="Straight Connector 12" title="Verticle Rule Line">
            <a:extLst>
              <a:ext uri="{FF2B5EF4-FFF2-40B4-BE49-F238E27FC236}">
                <a16:creationId xmlns:a16="http://schemas.microsoft.com/office/drawing/2014/main" id="{CE266693-B86C-0A7F-4122-5AFA5028696B}"/>
              </a:ext>
            </a:extLst>
          </p:cNvPr>
          <p:cNvCxnSpPr>
            <a:cxnSpLocks/>
          </p:cNvCxnSpPr>
          <p:nvPr userDrawn="1"/>
        </p:nvCxnSpPr>
        <p:spPr>
          <a:xfrm flipH="1">
            <a:off x="863268" y="4083933"/>
            <a:ext cx="1253208" cy="0"/>
          </a:xfrm>
          <a:prstGeom prst="line">
            <a:avLst/>
          </a:prstGeom>
          <a:ln w="76200">
            <a:solidFill>
              <a:schemeClr val="accent2">
                <a:alpha val="50196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FFF9B1CD-0F75-2582-F5BC-0027F62F807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8657" y="1064814"/>
            <a:ext cx="4884723" cy="5024485"/>
          </a:xfrm>
          <a:prstGeom prst="ellipse">
            <a:avLst/>
          </a:prstGeom>
          <a:ln w="9525">
            <a:noFill/>
          </a:ln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Click to add picture </a:t>
            </a:r>
          </a:p>
        </p:txBody>
      </p:sp>
    </p:spTree>
    <p:extLst>
      <p:ext uri="{BB962C8B-B14F-4D97-AF65-F5344CB8AC3E}">
        <p14:creationId xmlns:p14="http://schemas.microsoft.com/office/powerpoint/2010/main" val="2654955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440766"/>
            <a:ext cx="10506386" cy="586583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3200" b="1" cap="all" baseline="0"/>
            </a:lvl1pPr>
          </a:lstStyle>
          <a:p>
            <a:r>
              <a:rPr lang="en-US" dirty="0"/>
              <a:t>Add Title </a:t>
            </a:r>
          </a:p>
        </p:txBody>
      </p:sp>
      <p:cxnSp>
        <p:nvCxnSpPr>
          <p:cNvPr id="13" name="Straight Connector 12" title="Verticle Rule Line">
            <a:extLst>
              <a:ext uri="{FF2B5EF4-FFF2-40B4-BE49-F238E27FC236}">
                <a16:creationId xmlns:a16="http://schemas.microsoft.com/office/drawing/2014/main" id="{CE266693-B86C-0A7F-4122-5AFA5028696B}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370880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6B18601-29B7-CEC1-B476-E63FC26258C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08647" y="1497208"/>
            <a:ext cx="8266112" cy="4541837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93590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F2E5F8C-6D58-8F32-B51F-0C3D8A348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3739" y="0"/>
            <a:ext cx="7938261" cy="6858000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440766"/>
            <a:ext cx="10506386" cy="586583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3200" b="1" cap="all" baseline="0"/>
            </a:lvl1pPr>
          </a:lstStyle>
          <a:p>
            <a:r>
              <a:rPr lang="en-US" dirty="0"/>
              <a:t>Add Title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7865" y="1665516"/>
            <a:ext cx="2492882" cy="3506871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266693-B86C-0A7F-4122-5AFA50286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370880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78FDCB9-AEA4-F924-769F-D7879C1F8D8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22978" y="1532515"/>
            <a:ext cx="777240" cy="777240"/>
          </a:xfrm>
          <a:prstGeom prst="ellipse">
            <a:avLst/>
          </a:prstGeom>
          <a:solidFill>
            <a:schemeClr val="tx1"/>
          </a:solidFill>
        </p:spPr>
        <p:txBody>
          <a:bodyPr lIns="0" tIns="0" rIns="0" bIns="91440" anchor="ctr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1F1B55E6-D30C-94A2-74A3-7753E4C42B8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71376" y="1355087"/>
            <a:ext cx="5052635" cy="1132097"/>
          </a:xfr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CF472EDF-4FA4-A513-0E98-D822B8C958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22978" y="3030332"/>
            <a:ext cx="777240" cy="777240"/>
          </a:xfrm>
          <a:prstGeom prst="ellipse">
            <a:avLst/>
          </a:prstGeom>
          <a:solidFill>
            <a:schemeClr val="tx1"/>
          </a:solidFill>
        </p:spPr>
        <p:txBody>
          <a:bodyPr lIns="0" tIns="0" rIns="0" bIns="91440" anchor="ctr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21466440-7F75-D2E2-E6A5-0B6934E0C49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71375" y="2852903"/>
            <a:ext cx="5052635" cy="1132097"/>
          </a:xfr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E67C585A-7EB8-F39C-0B1A-47CB38C4717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22978" y="4528149"/>
            <a:ext cx="777240" cy="777240"/>
          </a:xfrm>
          <a:prstGeom prst="ellipse">
            <a:avLst/>
          </a:prstGeom>
          <a:solidFill>
            <a:schemeClr val="tx1"/>
          </a:solidFill>
        </p:spPr>
        <p:txBody>
          <a:bodyPr lIns="0" tIns="0" rIns="0" bIns="91440" anchor="ctr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8F912DBC-B36A-7029-667C-F8439553300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71375" y="4350721"/>
            <a:ext cx="5052635" cy="1132097"/>
          </a:xfrm>
        </p:spPr>
        <p:txBody>
          <a:bodyPr anchor="t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235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8873926-7B78-3D8B-7329-EF50EAE6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152471" y="983016"/>
            <a:ext cx="7176252" cy="4806702"/>
            <a:chOff x="3843454" y="907788"/>
            <a:chExt cx="7789936" cy="5217752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085623-B323-15BB-984D-DDE69D4B9587}"/>
                </a:ext>
              </a:extLst>
            </p:cNvPr>
            <p:cNvSpPr/>
            <p:nvPr/>
          </p:nvSpPr>
          <p:spPr>
            <a:xfrm>
              <a:off x="3843454" y="3122988"/>
              <a:ext cx="3002552" cy="3002552"/>
            </a:xfrm>
            <a:prstGeom prst="ellipse">
              <a:avLst/>
            </a:prstGeom>
            <a:solidFill>
              <a:schemeClr val="accent2">
                <a:alpha val="50196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orbel" panose="020B0503020204020204" pitchFamily="34" charset="0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6C7E221-8D2B-CBFC-68D6-839D5E0657F8}"/>
                </a:ext>
              </a:extLst>
            </p:cNvPr>
            <p:cNvSpPr/>
            <p:nvPr/>
          </p:nvSpPr>
          <p:spPr>
            <a:xfrm>
              <a:off x="8630838" y="907788"/>
              <a:ext cx="3002552" cy="3002552"/>
            </a:xfrm>
            <a:prstGeom prst="ellipse">
              <a:avLst/>
            </a:prstGeom>
            <a:solidFill>
              <a:schemeClr val="accent2">
                <a:alpha val="50196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orbel" panose="020B0503020204020204" pitchFamily="34" charset="0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75363E9-2831-22C4-5953-A85CCD374559}"/>
                </a:ext>
              </a:extLst>
            </p:cNvPr>
            <p:cNvSpPr/>
            <p:nvPr/>
          </p:nvSpPr>
          <p:spPr>
            <a:xfrm>
              <a:off x="6431113" y="2040522"/>
              <a:ext cx="2786092" cy="278609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orbel" panose="020B0503020204020204" pitchFamily="34" charset="0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2D9BC358-DA62-078E-A1CA-3210A4B84823}"/>
                </a:ext>
              </a:extLst>
            </p:cNvPr>
            <p:cNvSpPr/>
            <p:nvPr/>
          </p:nvSpPr>
          <p:spPr>
            <a:xfrm>
              <a:off x="6214653" y="1838034"/>
              <a:ext cx="3201728" cy="3201728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orbel" panose="020B0503020204020204" pitchFamily="34" charset="0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440766"/>
            <a:ext cx="10506386" cy="586583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3200" b="1" cap="all" baseline="0"/>
            </a:lvl1pPr>
          </a:lstStyle>
          <a:p>
            <a:r>
              <a:rPr lang="en-US" dirty="0"/>
              <a:t>Add Title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266693-B86C-0A7F-4122-5AFA50286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370880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37AB175B-864E-BA0F-E983-C33054BB0D7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67865" y="1665516"/>
            <a:ext cx="2492882" cy="3506871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45561" y="3838475"/>
            <a:ext cx="2146157" cy="98473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FDE2C736-388B-9EFD-81DA-A15F750F953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45561" y="4857546"/>
            <a:ext cx="2146157" cy="31484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F2E321BD-9A11-AE29-8459-9C200AF797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33442" y="2753783"/>
            <a:ext cx="1984267" cy="94857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86DD92F1-24D0-50C9-4AB7-DC84EC5DEA9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43490" y="3702356"/>
            <a:ext cx="1984267" cy="317712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0EFE4CF5-A2F0-8B32-3770-9CAA8D022A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971447" y="1712736"/>
            <a:ext cx="1984267" cy="89606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D79E692B-5B0D-1A20-90E6-6E364FBB4ED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71447" y="2608801"/>
            <a:ext cx="1984267" cy="3651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794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F2E5F8C-6D58-8F32-B51F-0C3D8A348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3739" y="0"/>
            <a:ext cx="7938261" cy="6858000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17" y="269182"/>
            <a:ext cx="3362008" cy="1196426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200" b="1" cap="all" baseline="0"/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816" y="2100107"/>
            <a:ext cx="2899443" cy="3072280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266693-B86C-0A7F-4122-5AFA50286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802953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BB38A35A-0479-9C12-5A6F-E459151CA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93485" y="873373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A36BCCE0-8E96-CFD7-773F-6DD34953319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559245" y="1239133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1F1B55E6-D30C-94A2-74A3-7753E4C42B8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17" y="2504151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312D6E0-52A8-9730-81A1-85A486A1F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2181" y="873373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Picture Placeholder 27">
            <a:extLst>
              <a:ext uri="{FF2B5EF4-FFF2-40B4-BE49-F238E27FC236}">
                <a16:creationId xmlns:a16="http://schemas.microsoft.com/office/drawing/2014/main" id="{DDE02828-F855-FC8F-BE08-3709165F933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7867941" y="1239133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B27154A6-5E2E-B227-1A26-0180BD3790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15313" y="2504151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C45418-A5D9-CF6D-A126-CFC582205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10877" y="873373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Picture Placeholder 27">
            <a:extLst>
              <a:ext uri="{FF2B5EF4-FFF2-40B4-BE49-F238E27FC236}">
                <a16:creationId xmlns:a16="http://schemas.microsoft.com/office/drawing/2014/main" id="{C9960172-8670-373D-A621-80693CE45A8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0176637" y="1239133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864550A4-3E55-BC7E-8E76-D618452D34E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724009" y="2504151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C3DC7D4-9A01-6517-BBA3-25985ED3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93485" y="3507830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Picture Placeholder 27">
            <a:extLst>
              <a:ext uri="{FF2B5EF4-FFF2-40B4-BE49-F238E27FC236}">
                <a16:creationId xmlns:a16="http://schemas.microsoft.com/office/drawing/2014/main" id="{8B660B9C-1FDD-B66C-4771-6927C706C11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559245" y="3895767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5CEDB5D2-20DC-E42D-81A3-DD675DB5DAC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106617" y="5112564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6E0A5FF-B1AF-63A9-AB13-9C59EC05F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2181" y="3507830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Picture Placeholder 27">
            <a:extLst>
              <a:ext uri="{FF2B5EF4-FFF2-40B4-BE49-F238E27FC236}">
                <a16:creationId xmlns:a16="http://schemas.microsoft.com/office/drawing/2014/main" id="{CE1131E2-6ABA-CCF9-F1A8-115DB733B6E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7867941" y="3895767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11333C39-8C83-07F1-DB19-333B85C4D55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15313" y="5122612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65DEC11-1F32-4EAC-3FA0-360A3FEBE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10877" y="3507830"/>
            <a:ext cx="1463040" cy="146304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Picture Placeholder 27">
            <a:extLst>
              <a:ext uri="{FF2B5EF4-FFF2-40B4-BE49-F238E27FC236}">
                <a16:creationId xmlns:a16="http://schemas.microsoft.com/office/drawing/2014/main" id="{ADD5603E-E24A-E9C5-D35F-A38DC46658F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176637" y="3895767"/>
            <a:ext cx="731520" cy="73152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E65FCE6B-F5AD-CA04-8BC6-D677E90648C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724009" y="5122612"/>
            <a:ext cx="1636776" cy="821854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12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440766"/>
            <a:ext cx="10506386" cy="586583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3200" b="1" cap="all" baseline="0"/>
            </a:lvl1pPr>
          </a:lstStyle>
          <a:p>
            <a:r>
              <a:rPr lang="en-US" dirty="0"/>
              <a:t>Add Title </a:t>
            </a:r>
          </a:p>
        </p:txBody>
      </p:sp>
      <p:cxnSp>
        <p:nvCxnSpPr>
          <p:cNvPr id="13" name="Straight Connector 12" descr="Verticle Rule Line" title="Verticle Rule Line">
            <a:extLst>
              <a:ext uri="{FF2B5EF4-FFF2-40B4-BE49-F238E27FC236}">
                <a16:creationId xmlns:a16="http://schemas.microsoft.com/office/drawing/2014/main" id="{CE266693-B86C-0A7F-4122-5AFA5028696B}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370880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9171D-B8A1-3D4F-8F0C-145874B4BC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08647" y="1497208"/>
            <a:ext cx="8266112" cy="2471891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90BFEB1E-8991-0667-6BDA-AFC8E1A819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08647" y="4270548"/>
            <a:ext cx="8265604" cy="1090244"/>
          </a:xfrm>
        </p:spPr>
        <p:txBody>
          <a:bodyPr lIns="137160" tIns="0" rIns="0" bIns="0" numCol="3" spcCol="640080">
            <a:normAutofit/>
          </a:bodyPr>
          <a:lstStyle>
            <a:lvl1pPr marL="182880" indent="-347472">
              <a:lnSpc>
                <a:spcPct val="150000"/>
              </a:lnSpc>
              <a:buFont typeface="Arial" panose="020B0604020202020204" pitchFamily="34" charset="0"/>
              <a:buChar char="•"/>
              <a:defRPr sz="1600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312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214692"/>
            <a:ext cx="3713700" cy="124598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200" b="1" cap="all" baseline="0"/>
            </a:lvl1pPr>
          </a:lstStyle>
          <a:p>
            <a:r>
              <a:rPr lang="en-US" dirty="0"/>
              <a:t>Add Title 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28743" y="2090054"/>
            <a:ext cx="8034492" cy="4093447"/>
          </a:xfrm>
        </p:spPr>
        <p:txBody>
          <a:bodyPr>
            <a:noAutofit/>
          </a:bodyPr>
          <a:lstStyle>
            <a:lvl1pPr marL="274320" indent="-274320">
              <a:lnSpc>
                <a:spcPct val="120000"/>
              </a:lnSpc>
              <a:spcBef>
                <a:spcPts val="3000"/>
              </a:spcBef>
              <a:buFont typeface="Arial" panose="020B0604020202020204" pitchFamily="34" charset="0"/>
              <a:buChar char="•"/>
              <a:defRPr sz="16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Add text here</a:t>
            </a:r>
          </a:p>
        </p:txBody>
      </p:sp>
      <p:cxnSp>
        <p:nvCxnSpPr>
          <p:cNvPr id="13" name="Straight Connector 12" title="Verticle Rule Line">
            <a:extLst>
              <a:ext uri="{FF2B5EF4-FFF2-40B4-BE49-F238E27FC236}">
                <a16:creationId xmlns:a16="http://schemas.microsoft.com/office/drawing/2014/main" id="{CE266693-B86C-0A7F-4122-5AFA5028696B}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792905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055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z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F6AE-149E-CEA7-AE00-D115EB2346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7865" y="214692"/>
            <a:ext cx="3713700" cy="124598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200" b="1" cap="all" baseline="0"/>
            </a:lvl1pPr>
          </a:lstStyle>
          <a:p>
            <a:r>
              <a:rPr lang="en-US" dirty="0"/>
              <a:t>Add Title  here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B04BD1D-781E-E27B-949C-49484EB074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56288" y="2059910"/>
            <a:ext cx="4072934" cy="1125419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3000"/>
              </a:spcBef>
              <a:buFont typeface="Arial" panose="020B0604020202020204" pitchFamily="34" charset="0"/>
              <a:buNone/>
              <a:defRPr sz="2400" u="sng">
                <a:solidFill>
                  <a:schemeClr val="accent3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endParaRPr lang="en-US" dirty="0"/>
          </a:p>
        </p:txBody>
      </p:sp>
      <p:cxnSp>
        <p:nvCxnSpPr>
          <p:cNvPr id="13" name="Straight Connector 12" title="Verticle Rule Line">
            <a:extLst>
              <a:ext uri="{FF2B5EF4-FFF2-40B4-BE49-F238E27FC236}">
                <a16:creationId xmlns:a16="http://schemas.microsoft.com/office/drawing/2014/main" id="{CE266693-B86C-0A7F-4122-5AFA5028696B}"/>
              </a:ext>
            </a:extLst>
          </p:cNvPr>
          <p:cNvCxnSpPr>
            <a:cxnSpLocks/>
          </p:cNvCxnSpPr>
          <p:nvPr userDrawn="1"/>
        </p:nvCxnSpPr>
        <p:spPr>
          <a:xfrm flipH="1">
            <a:off x="853219" y="1792905"/>
            <a:ext cx="1253208" cy="0"/>
          </a:xfrm>
          <a:prstGeom prst="line">
            <a:avLst/>
          </a:prstGeom>
          <a:ln w="76200">
            <a:solidFill>
              <a:schemeClr val="accent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2AD9E8-14E8-2D94-11D7-64806DB72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A722167-2F12-D034-503E-17517FE0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Graphic 8" descr="Circle with left arrow with solid fill">
            <a:hlinkClick r:id="rId2"/>
            <a:extLst>
              <a:ext uri="{FF2B5EF4-FFF2-40B4-BE49-F238E27FC236}">
                <a16:creationId xmlns:a16="http://schemas.microsoft.com/office/drawing/2014/main" id="{D888B852-56B6-C839-5CBD-590D6856CFF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192428" y="2103070"/>
            <a:ext cx="830997" cy="83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45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A44999A-DAD5-F853-1F66-4F4611931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>
            <a:lvl1pPr algn="l">
              <a:defRPr sz="1000" cap="all" baseline="0"/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6A5DA8F-E966-3396-E829-59C248D67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 lIns="0" tIns="0" rIns="0"/>
          <a:lstStyle>
            <a:lvl1pPr>
              <a:defRPr sz="1000" cap="all" baseline="0"/>
            </a:lvl1pPr>
          </a:lstStyle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195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5">
                <a:lumMod val="50000"/>
              </a:schemeClr>
            </a:gs>
            <a:gs pos="100000">
              <a:schemeClr val="accent5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colorfulness, purple, magenta, violet&#10;&#10;Description automatically generated">
            <a:extLst>
              <a:ext uri="{FF2B5EF4-FFF2-40B4-BE49-F238E27FC236}">
                <a16:creationId xmlns:a16="http://schemas.microsoft.com/office/drawing/2014/main" id="{21C67B27-3DCB-A612-1630-DEAAA09B86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 cstate="screen">
            <a:alphaModFix amt="2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E9871A-9A2C-2E6F-0221-5C00575ED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B15982-9619-48E7-255C-DAB69168F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0CA30-D605-A6EE-40D5-0F18CC14B6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D7005CC9-ACBC-4F41-893C-06CDEFA85144}" type="datetimeFigureOut">
              <a:rPr lang="en-US" smtClean="0"/>
              <a:pPr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EE9BE-1334-B164-BD91-65446700A8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footer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21F1D-6897-D2A8-3BF8-B5672CDFF4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4D6F5BC-20F0-430F-85EA-3DE30F119EF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033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15" r:id="rId1"/>
    <p:sldLayoutId id="2147484516" r:id="rId2"/>
    <p:sldLayoutId id="2147484517" r:id="rId3"/>
    <p:sldLayoutId id="2147484518" r:id="rId4"/>
    <p:sldLayoutId id="2147484519" r:id="rId5"/>
    <p:sldLayoutId id="2147484520" r:id="rId6"/>
    <p:sldLayoutId id="2147484521" r:id="rId7"/>
    <p:sldLayoutId id="2147484522" r:id="rId8"/>
    <p:sldLayoutId id="2147484510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4c.cymru/en/press/post/41359/s4c-releases-80-hours-of-programmes-on-the-welsh-governments-education-platform-hwb/" TargetMode="External"/><Relationship Id="rId3" Type="http://schemas.openxmlformats.org/officeDocument/2006/relationships/hyperlink" Target="https://www.azquotes.com/author/18302-Lev_S_Vygotsky" TargetMode="External"/><Relationship Id="rId7" Type="http://schemas.openxmlformats.org/officeDocument/2006/relationships/hyperlink" Target="https://media.info/television/channels/s4c" TargetMode="External"/><Relationship Id="rId2" Type="http://schemas.openxmlformats.org/officeDocument/2006/relationships/hyperlink" Target="https://www.alamy.com/stock-photo/s4c-welsh-television-tv-presenter.html?sortBy=relevan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ation.cymru/news/s4c-seeks-new-fair-minded-conciliatory-chair/" TargetMode="External"/><Relationship Id="rId5" Type="http://schemas.openxmlformats.org/officeDocument/2006/relationships/hyperlink" Target="https://www.gov.wales/memorandum-understanding-s4c-and-cymraeg-2050" TargetMode="External"/><Relationship Id="rId4" Type="http://schemas.openxmlformats.org/officeDocument/2006/relationships/hyperlink" Target="https://www.gov.uk/government/organisations/s4c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en/about-us/introducing-s4c/page/57272/introducing-s4c/" TargetMode="External"/><Relationship Id="rId2" Type="http://schemas.openxmlformats.org/officeDocument/2006/relationships/hyperlink" Target="https://www.s4c.cymru/en/press/post/41359/s4c-releases-80-hours-of-programmes-on-the-welsh-governments-education-platform-hwb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wales/cymraeg-education/schools/continuing-with-welsh-medium-education" TargetMode="External"/><Relationship Id="rId5" Type="http://schemas.openxmlformats.org/officeDocument/2006/relationships/hyperlink" Target="https://www.s4c.cymru/gwthiorffiniau/chapter2.html" TargetMode="External"/><Relationship Id="rId4" Type="http://schemas.openxmlformats.org/officeDocument/2006/relationships/hyperlink" Target="https://www.s4c.cymru/en/learn-and-pl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5BD28-376C-83FF-3BDA-B0F5DCD0E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9987" y="884255"/>
            <a:ext cx="5148105" cy="2857510"/>
          </a:xfrm>
        </p:spPr>
        <p:txBody>
          <a:bodyPr/>
          <a:lstStyle/>
          <a:p>
            <a:r>
              <a:rPr lang="en-US" dirty="0">
                <a:ea typeface="Batang"/>
              </a:rPr>
              <a:t>S4C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BC5B2A-4E07-94EA-3944-3703FF79CD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3038" y="4337255"/>
            <a:ext cx="5518866" cy="121338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4000" dirty="0">
                <a:latin typeface="The Serif Hand Black"/>
              </a:rPr>
              <a:t>A historical event that significantly impacted the </a:t>
            </a:r>
            <a:r>
              <a:rPr lang="en-US" sz="4000" err="1">
                <a:latin typeface="The Serif Hand Black"/>
              </a:rPr>
              <a:t>welsh</a:t>
            </a:r>
            <a:r>
              <a:rPr lang="en-US" sz="4000" dirty="0">
                <a:latin typeface="The Serif Hand Black"/>
              </a:rPr>
              <a:t> language in education</a:t>
            </a:r>
            <a:endParaRPr lang="en-US" dirty="0">
              <a:latin typeface="Corbel"/>
            </a:endParaRPr>
          </a:p>
          <a:p>
            <a:endParaRPr lang="en-US" sz="4000" dirty="0">
              <a:latin typeface="The Serif Hand Black"/>
            </a:endParaRPr>
          </a:p>
          <a:p>
            <a:endParaRPr lang="en-US" sz="4000" dirty="0">
              <a:latin typeface="The Serif Hand Blac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762E40-EF96-C75A-C43D-0D450900AECE}"/>
              </a:ext>
            </a:extLst>
          </p:cNvPr>
          <p:cNvSpPr txBox="1"/>
          <p:nvPr/>
        </p:nvSpPr>
        <p:spPr>
          <a:xfrm>
            <a:off x="853440" y="5806440"/>
            <a:ext cx="3489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By Jodie Todd</a:t>
            </a:r>
          </a:p>
        </p:txBody>
      </p:sp>
      <p:pic>
        <p:nvPicPr>
          <p:cNvPr id="8" name="Picture Placeholder 7" descr="S4C">
            <a:extLst>
              <a:ext uri="{FF2B5EF4-FFF2-40B4-BE49-F238E27FC236}">
                <a16:creationId xmlns:a16="http://schemas.microsoft.com/office/drawing/2014/main" id="{D72F0B75-B34A-931E-55A9-893C30F03A7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24723" r="24723"/>
          <a:stretch/>
        </p:blipFill>
        <p:spPr>
          <a:xfrm>
            <a:off x="6438695" y="877908"/>
            <a:ext cx="4884723" cy="502448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5DAC26-B078-8C2F-30B6-E386AA074FE6}"/>
              </a:ext>
            </a:extLst>
          </p:cNvPr>
          <p:cNvSpPr txBox="1"/>
          <p:nvPr/>
        </p:nvSpPr>
        <p:spPr>
          <a:xfrm>
            <a:off x="7597859" y="6290094"/>
            <a:ext cx="3489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FFFF"/>
                </a:solidFill>
                <a:latin typeface="Times New Roman"/>
                <a:cs typeface="Times New Roman"/>
              </a:rPr>
              <a:t>                        (Media.info, 2019)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954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916D1-6E5B-BA77-8F43-80D0631FB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865" y="440766"/>
            <a:ext cx="10506386" cy="586583"/>
          </a:xfrm>
        </p:spPr>
        <p:txBody>
          <a:bodyPr/>
          <a:lstStyle/>
          <a:p>
            <a:r>
              <a:rPr lang="en-US" dirty="0">
                <a:ea typeface="Batang"/>
              </a:rPr>
              <a:t>Introduction to s4C</a:t>
            </a:r>
            <a:endParaRPr lang="en-US" dirty="0"/>
          </a:p>
        </p:txBody>
      </p:sp>
      <p:sp>
        <p:nvSpPr>
          <p:cNvPr id="44" name="Slide Number Placeholder 43">
            <a:extLst>
              <a:ext uri="{FF2B5EF4-FFF2-40B4-BE49-F238E27FC236}">
                <a16:creationId xmlns:a16="http://schemas.microsoft.com/office/drawing/2014/main" id="{ED2877CA-93DC-27E4-7E88-A3BFD0237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/>
          <a:lstStyle/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80214-D480-A4DA-83AE-72A2879904E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08313" y="1497013"/>
            <a:ext cx="8266112" cy="4541837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/>
              <a:t>What is S4C?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S4C stands for '</a:t>
            </a:r>
            <a:r>
              <a:rPr lang="en-US" dirty="0" err="1"/>
              <a:t>Sianal</a:t>
            </a:r>
            <a:r>
              <a:rPr lang="en-US" dirty="0"/>
              <a:t> </a:t>
            </a:r>
            <a:r>
              <a:rPr lang="en-US" dirty="0" err="1"/>
              <a:t>Pedwar</a:t>
            </a:r>
            <a:r>
              <a:rPr lang="en-US" dirty="0"/>
              <a:t> Cymru'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Began broadcasting since 1982 with 22 hours of Welsh-language content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News content, documentaries, children's shows, educational content and Welsh dramas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MISSION –  to promote Welsh language and culture.</a:t>
            </a:r>
          </a:p>
          <a:p>
            <a:endParaRPr lang="en-US" dirty="0"/>
          </a:p>
          <a:p>
            <a:r>
              <a:rPr lang="en-US" dirty="0"/>
              <a:t>                                                                    </a:t>
            </a:r>
            <a:r>
              <a:rPr lang="en-US" sz="2000" dirty="0"/>
              <a:t>  </a:t>
            </a:r>
            <a:r>
              <a:rPr lang="en-US" sz="2000" dirty="0">
                <a:latin typeface="Times New Roman"/>
                <a:cs typeface="Times New Roman"/>
              </a:rPr>
              <a:t>(Government,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3579907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D091F-2E1A-3912-A662-9729BFF72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865" y="440766"/>
            <a:ext cx="10506386" cy="586583"/>
          </a:xfrm>
        </p:spPr>
        <p:txBody>
          <a:bodyPr/>
          <a:lstStyle/>
          <a:p>
            <a:r>
              <a:rPr lang="en-US" dirty="0">
                <a:ea typeface="Batang"/>
              </a:rPr>
              <a:t>Background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7AEC9E-CD35-42D1-BC0E-9ADB786E41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922978" y="1532515"/>
            <a:ext cx="777240" cy="777240"/>
          </a:xfrm>
        </p:spPr>
        <p:txBody>
          <a:bodyPr>
            <a:norm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111" name="Text Placeholder 110">
            <a:extLst>
              <a:ext uri="{FF2B5EF4-FFF2-40B4-BE49-F238E27FC236}">
                <a16:creationId xmlns:a16="http://schemas.microsoft.com/office/drawing/2014/main" id="{E98D4F18-5E2F-031D-60BB-4B142E36E32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1376" y="1355087"/>
            <a:ext cx="5052635" cy="1132097"/>
          </a:xfrm>
        </p:spPr>
        <p:txBody>
          <a:bodyPr>
            <a:normAutofit/>
          </a:bodyPr>
          <a:lstStyle/>
          <a:p>
            <a:r>
              <a:rPr lang="en-US" dirty="0"/>
              <a:t>Why was s4c established?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F9B9F52-1D1B-C12E-B4CD-FE05CFE5D17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22978" y="3030332"/>
            <a:ext cx="777240" cy="777240"/>
          </a:xfrm>
        </p:spPr>
        <p:txBody>
          <a:bodyPr>
            <a:norm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112" name="Text Placeholder 111">
            <a:extLst>
              <a:ext uri="{FF2B5EF4-FFF2-40B4-BE49-F238E27FC236}">
                <a16:creationId xmlns:a16="http://schemas.microsoft.com/office/drawing/2014/main" id="{43AE4C46-DDC1-E4A5-9BB9-D3B96E0DB1D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171375" y="2852903"/>
            <a:ext cx="5052635" cy="1132097"/>
          </a:xfrm>
        </p:spPr>
        <p:txBody>
          <a:bodyPr>
            <a:normAutofit/>
          </a:bodyPr>
          <a:lstStyle/>
          <a:p>
            <a:r>
              <a:rPr lang="en-US" dirty="0"/>
              <a:t>Who funded s4c?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C4D62A7-4691-23C9-A9A0-E32D8B7496F0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922978" y="4528149"/>
            <a:ext cx="777240" cy="777240"/>
          </a:xfrm>
        </p:spPr>
        <p:txBody>
          <a:bodyPr>
            <a:normAutofit/>
          </a:bodyPr>
          <a:lstStyle/>
          <a:p>
            <a:r>
              <a:rPr lang="en-US" dirty="0"/>
              <a:t>3</a:t>
            </a:r>
          </a:p>
        </p:txBody>
      </p:sp>
      <p:sp>
        <p:nvSpPr>
          <p:cNvPr id="113" name="Text Placeholder 112">
            <a:extLst>
              <a:ext uri="{FF2B5EF4-FFF2-40B4-BE49-F238E27FC236}">
                <a16:creationId xmlns:a16="http://schemas.microsoft.com/office/drawing/2014/main" id="{8C559730-60A8-902B-3589-AA34371DB45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71375" y="4350721"/>
            <a:ext cx="5052635" cy="1132097"/>
          </a:xfrm>
        </p:spPr>
        <p:txBody>
          <a:bodyPr>
            <a:normAutofit/>
          </a:bodyPr>
          <a:lstStyle/>
          <a:p>
            <a:r>
              <a:rPr lang="en-US" dirty="0"/>
              <a:t>Who is accountable for s4c? </a:t>
            </a:r>
          </a:p>
        </p:txBody>
      </p:sp>
      <p:sp>
        <p:nvSpPr>
          <p:cNvPr id="114" name="Footer Placeholder 113">
            <a:extLst>
              <a:ext uri="{FF2B5EF4-FFF2-40B4-BE49-F238E27FC236}">
                <a16:creationId xmlns:a16="http://schemas.microsoft.com/office/drawing/2014/main" id="{40207CFE-CACC-9CEB-794D-0044294F7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865" y="6183501"/>
            <a:ext cx="3161040" cy="365125"/>
          </a:xfrm>
        </p:spPr>
        <p:txBody>
          <a:bodyPr/>
          <a:lstStyle/>
          <a:p>
            <a:r>
              <a:rPr lang="en-US" sz="1200" dirty="0">
                <a:latin typeface="Times New Roman"/>
                <a:cs typeface="Times New Roman"/>
              </a:rPr>
              <a:t>                                   (Mansfield, 2024)</a:t>
            </a:r>
            <a:endParaRPr lang="en-US" dirty="0"/>
          </a:p>
        </p:txBody>
      </p:sp>
      <p:sp>
        <p:nvSpPr>
          <p:cNvPr id="115" name="Slide Number Placeholder 114">
            <a:extLst>
              <a:ext uri="{FF2B5EF4-FFF2-40B4-BE49-F238E27FC236}">
                <a16:creationId xmlns:a16="http://schemas.microsoft.com/office/drawing/2014/main" id="{CC42DFEC-7500-6BE8-98B9-115C5A766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/>
          <a:lstStyle/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4" name="Picture 3" descr="S4C seeks new 'fair-minded, conciliatory' CEO">
            <a:extLst>
              <a:ext uri="{FF2B5EF4-FFF2-40B4-BE49-F238E27FC236}">
                <a16:creationId xmlns:a16="http://schemas.microsoft.com/office/drawing/2014/main" id="{C27CA2F4-A30D-EB5C-311B-049DB5477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28" y="1537855"/>
            <a:ext cx="3620218" cy="42423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BD8E0C-E7EA-441E-7537-8F80D4FC4F43}"/>
              </a:ext>
            </a:extLst>
          </p:cNvPr>
          <p:cNvSpPr txBox="1"/>
          <p:nvPr/>
        </p:nvSpPr>
        <p:spPr>
          <a:xfrm>
            <a:off x="8937829" y="5779698"/>
            <a:ext cx="301752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Times New Roman"/>
                <a:ea typeface="Times New Roman"/>
                <a:cs typeface="Times New Roman"/>
              </a:rPr>
              <a:t>(S4C,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81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">
        <p:fad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1A49-8199-ECBA-F9E7-551BEFA74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865" y="440766"/>
            <a:ext cx="10506386" cy="586583"/>
          </a:xfrm>
        </p:spPr>
        <p:txBody>
          <a:bodyPr>
            <a:normAutofit/>
          </a:bodyPr>
          <a:lstStyle/>
          <a:p>
            <a:r>
              <a:rPr lang="en-US" dirty="0">
                <a:ea typeface="Batang"/>
              </a:rPr>
              <a:t>S4c's Role in Language revitalization</a:t>
            </a:r>
          </a:p>
        </p:txBody>
      </p:sp>
      <p:pic>
        <p:nvPicPr>
          <p:cNvPr id="5" name="Content Placeholder 4" descr="S4c welsh television tv presenter hi-res stock photography ...">
            <a:extLst>
              <a:ext uri="{FF2B5EF4-FFF2-40B4-BE49-F238E27FC236}">
                <a16:creationId xmlns:a16="http://schemas.microsoft.com/office/drawing/2014/main" id="{F62A39F6-136E-67FA-964B-430150C9A347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>
            <a:fillRect/>
          </a:stretch>
        </p:blipFill>
        <p:spPr>
          <a:xfrm>
            <a:off x="3259299" y="1310107"/>
            <a:ext cx="5305611" cy="283117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68448D-16EF-C3D6-5A74-DD3EDE97A0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61025" y="4788133"/>
            <a:ext cx="12190620" cy="1579074"/>
          </a:xfrm>
        </p:spPr>
        <p:txBody>
          <a:bodyPr vert="horz" lIns="137160" tIns="0" rIns="0" bIns="0" numCol="3" spcCol="640080" rtlCol="0" anchor="t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Community Engagement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Educational integration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Documentation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dirty="0"/>
              <a:t> Immersion programs  (S4C, 2024)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4B9E40-329B-1448-523D-8791DC39E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7601" y="4185048"/>
            <a:ext cx="3161040" cy="365125"/>
          </a:xfrm>
        </p:spPr>
        <p:txBody>
          <a:bodyPr/>
          <a:lstStyle/>
          <a:p>
            <a:r>
              <a:rPr lang="en-US" sz="1200" dirty="0">
                <a:latin typeface="Times New Roman"/>
                <a:cs typeface="Times New Roman"/>
              </a:rPr>
              <a:t>(</a:t>
            </a:r>
            <a:r>
              <a:rPr lang="en-US" sz="1200" dirty="0" err="1">
                <a:latin typeface="Times New Roman"/>
                <a:cs typeface="Times New Roman"/>
              </a:rPr>
              <a:t>Alamy</a:t>
            </a:r>
            <a:r>
              <a:rPr lang="en-US" sz="1200" dirty="0">
                <a:latin typeface="Times New Roman"/>
                <a:cs typeface="Times New Roman"/>
              </a:rPr>
              <a:t> Limited, 2025)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1DD635-374F-7346-179D-A902DF5C1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7469" y="6183501"/>
            <a:ext cx="2593316" cy="365125"/>
          </a:xfrm>
        </p:spPr>
        <p:txBody>
          <a:bodyPr/>
          <a:lstStyle/>
          <a:p>
            <a:r>
              <a:rPr lang="en-US" dirty="0"/>
              <a:t>Page 0</a:t>
            </a:r>
            <a:fld id="{F4D6F5BC-20F0-430F-85EA-3DE30F119EF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266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3066D-1647-4EB4-5A97-76D94F07E3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Educational programming for children</a:t>
            </a:r>
            <a:endParaRPr lang="en-US" dirty="0"/>
          </a:p>
        </p:txBody>
      </p:sp>
      <p:pic>
        <p:nvPicPr>
          <p:cNvPr id="5" name="Picture 4" descr="A group of people standing on the street&#10;&#10;Description automatically generated">
            <a:extLst>
              <a:ext uri="{FF2B5EF4-FFF2-40B4-BE49-F238E27FC236}">
                <a16:creationId xmlns:a16="http://schemas.microsoft.com/office/drawing/2014/main" id="{118595BD-7E64-9706-1E84-062B87C42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4891" y="1349137"/>
            <a:ext cx="3807124" cy="2089388"/>
          </a:xfrm>
          <a:prstGeom prst="rect">
            <a:avLst/>
          </a:prstGeom>
        </p:spPr>
      </p:pic>
      <p:pic>
        <p:nvPicPr>
          <p:cNvPr id="6" name="Picture 5" descr="Learn and Play | S4C">
            <a:extLst>
              <a:ext uri="{FF2B5EF4-FFF2-40B4-BE49-F238E27FC236}">
                <a16:creationId xmlns:a16="http://schemas.microsoft.com/office/drawing/2014/main" id="{08182F17-4893-778E-AEA6-5753828FB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900" y="4167277"/>
            <a:ext cx="3724993" cy="2089030"/>
          </a:xfrm>
          <a:prstGeom prst="rect">
            <a:avLst/>
          </a:prstGeom>
        </p:spPr>
      </p:pic>
      <p:pic>
        <p:nvPicPr>
          <p:cNvPr id="7" name="Picture 6" descr="Production | S4C">
            <a:extLst>
              <a:ext uri="{FF2B5EF4-FFF2-40B4-BE49-F238E27FC236}">
                <a16:creationId xmlns:a16="http://schemas.microsoft.com/office/drawing/2014/main" id="{00E19B46-1D33-2BE5-1F0F-768E6E09C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5419" y="4141772"/>
            <a:ext cx="3735236" cy="2111285"/>
          </a:xfrm>
          <a:prstGeom prst="rect">
            <a:avLst/>
          </a:prstGeom>
        </p:spPr>
      </p:pic>
      <p:pic>
        <p:nvPicPr>
          <p:cNvPr id="9" name="Picture 8" descr="Press | S4C">
            <a:extLst>
              <a:ext uri="{FF2B5EF4-FFF2-40B4-BE49-F238E27FC236}">
                <a16:creationId xmlns:a16="http://schemas.microsoft.com/office/drawing/2014/main" id="{729D12D5-C44E-EFD9-7863-EB1FE365C0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5419" y="1351494"/>
            <a:ext cx="4065915" cy="23290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5A9D1E9-D3B8-4A2D-6AEB-B54E6DF0B0B6}"/>
              </a:ext>
            </a:extLst>
          </p:cNvPr>
          <p:cNvSpPr txBox="1"/>
          <p:nvPr/>
        </p:nvSpPr>
        <p:spPr>
          <a:xfrm>
            <a:off x="8534400" y="6400800"/>
            <a:ext cx="315468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(S4C, 2024)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80E141-E938-08A7-40DE-98C33A5AF259}"/>
              </a:ext>
            </a:extLst>
          </p:cNvPr>
          <p:cNvSpPr txBox="1"/>
          <p:nvPr/>
        </p:nvSpPr>
        <p:spPr>
          <a:xfrm>
            <a:off x="541866" y="1828800"/>
            <a:ext cx="230293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Variety of programs  all ages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Encourages Welsh-language acquisition from an early age</a:t>
            </a:r>
          </a:p>
          <a:p>
            <a:pPr marL="285750" indent="-285750">
              <a:buFont typeface="Calibri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Storytelling, songs and music </a:t>
            </a:r>
          </a:p>
        </p:txBody>
      </p:sp>
    </p:spTree>
    <p:extLst>
      <p:ext uri="{BB962C8B-B14F-4D97-AF65-F5344CB8AC3E}">
        <p14:creationId xmlns:p14="http://schemas.microsoft.com/office/powerpoint/2010/main" val="3939480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E70C0ED-7D68-58B0-5FE9-BBA0C8A96E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865" y="440766"/>
            <a:ext cx="10506386" cy="586583"/>
          </a:xfrm>
        </p:spPr>
        <p:txBody>
          <a:bodyPr anchor="b">
            <a:normAutofit/>
          </a:bodyPr>
          <a:lstStyle/>
          <a:p>
            <a:r>
              <a:rPr lang="en-US" dirty="0">
                <a:ea typeface="Batang"/>
              </a:rPr>
              <a:t>Does learning theory support S4C?</a:t>
            </a:r>
            <a:endParaRPr lang="en-US" dirty="0"/>
          </a:p>
        </p:txBody>
      </p:sp>
      <p:pic>
        <p:nvPicPr>
          <p:cNvPr id="2" name="Picture 1" descr="S4C backs new children's TV service for tablets and smartphones - Wales  Online">
            <a:extLst>
              <a:ext uri="{FF2B5EF4-FFF2-40B4-BE49-F238E27FC236}">
                <a16:creationId xmlns:a16="http://schemas.microsoft.com/office/drawing/2014/main" id="{730B592B-5247-29C3-92EF-0FBF5B2AF8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" r="2413" b="-2"/>
          <a:stretch/>
        </p:blipFill>
        <p:spPr>
          <a:xfrm>
            <a:off x="6443583" y="1482831"/>
            <a:ext cx="4415485" cy="45418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A85E2D-7D1A-F740-66F8-6780C27B8177}"/>
              </a:ext>
            </a:extLst>
          </p:cNvPr>
          <p:cNvSpPr txBox="1"/>
          <p:nvPr/>
        </p:nvSpPr>
        <p:spPr>
          <a:xfrm>
            <a:off x="9038246" y="6272362"/>
            <a:ext cx="2252133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(S4c,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0B520-5C0F-DFDF-8A4B-9E0FFB14F050}"/>
              </a:ext>
            </a:extLst>
          </p:cNvPr>
          <p:cNvSpPr txBox="1"/>
          <p:nvPr/>
        </p:nvSpPr>
        <p:spPr>
          <a:xfrm>
            <a:off x="519885" y="1863593"/>
            <a:ext cx="5042714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dirty="0">
                <a:solidFill>
                  <a:srgbClr val="FFFFFF"/>
                </a:solidFill>
                <a:latin typeface="Open Sans"/>
                <a:ea typeface="Open Sans"/>
                <a:cs typeface="Open Sans"/>
              </a:rPr>
              <a:t>"What a child can do today with assistance, she will be able to do by herself tomorrow."</a:t>
            </a:r>
          </a:p>
          <a:p>
            <a:endParaRPr lang="en-US" sz="2100" dirty="0">
              <a:solidFill>
                <a:srgbClr val="FFFFFF"/>
              </a:solidFill>
              <a:latin typeface="Open Sans"/>
              <a:ea typeface="Open Sans"/>
              <a:cs typeface="Open Sans"/>
            </a:endParaRPr>
          </a:p>
          <a:p>
            <a:r>
              <a:rPr lang="en-US" sz="2100" dirty="0">
                <a:solidFill>
                  <a:srgbClr val="FFFFFF"/>
                </a:solidFill>
                <a:latin typeface="Open Sans"/>
                <a:ea typeface="Open Sans"/>
                <a:cs typeface="Open Sans"/>
              </a:rPr>
              <a:t>Lev Vygotsky</a:t>
            </a:r>
          </a:p>
          <a:p>
            <a:endParaRPr lang="en-US" sz="2100" dirty="0">
              <a:solidFill>
                <a:srgbClr val="FFFFFF"/>
              </a:solidFill>
              <a:latin typeface="Open Sans"/>
              <a:ea typeface="Open Sans"/>
              <a:cs typeface="Open Sans"/>
            </a:endParaRPr>
          </a:p>
          <a:p>
            <a:r>
              <a:rPr lang="en-US" sz="1200" dirty="0">
                <a:solidFill>
                  <a:srgbClr val="FFFFFF"/>
                </a:solidFill>
                <a:latin typeface="Times New Roman"/>
                <a:ea typeface="Open Sans"/>
                <a:cs typeface="Times New Roman"/>
              </a:rPr>
              <a:t>(AZ Quotes, 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651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FFAF2-11EC-C109-243D-8EF312C953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Welsh Medium Schools and teachers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20F70-2F01-02FC-C97A-1182FB9108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67865" y="1349214"/>
            <a:ext cx="2492882" cy="470019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/>
              <a:t>S4c educational content not only supports teachers to deliver better Welsh opportunities within their curriculum, it also supports the new '</a:t>
            </a:r>
            <a:r>
              <a:rPr lang="en-US" sz="2000" dirty="0" err="1"/>
              <a:t>Cymraeg</a:t>
            </a:r>
            <a:r>
              <a:rPr lang="en-US" sz="2000" dirty="0"/>
              <a:t> 2050' strategy ensuring there are more Welsh speakers by 2050.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             (Welsh Government, 2024)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8191A-047E-3499-3BD0-5B00AF7DFD1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0" dirty="0">
                <a:solidFill>
                  <a:srgbClr val="000000"/>
                </a:solidFill>
                <a:ea typeface="+mn-lt"/>
                <a:cs typeface="+mn-lt"/>
              </a:rPr>
              <a:t>"Our commitment to education is a big priority for us,"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4F63E2-9FE1-B96A-026D-98B784D3EBF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 Owen Evans, S4C's Chief Executive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839C594-7F6D-C43D-7D10-B8E46DB33E2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847819" y="2379972"/>
            <a:ext cx="1984267" cy="132238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400" b="0" dirty="0">
                <a:ea typeface="+mn-lt"/>
                <a:cs typeface="+mn-lt"/>
              </a:rPr>
              <a:t>"Hwb, our leading online learning platform, has been invaluable to teachers and learners over the last year, providing excellent resources to support online learning.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EFB064-5567-654B-7AB7-B7EBA460AB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1400" dirty="0">
                <a:ea typeface="+mn-lt"/>
                <a:cs typeface="+mn-lt"/>
              </a:rPr>
              <a:t>Kirsty Williams, the Education Minister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2A0BC52-2970-10A6-80B9-9076FAB8255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928315" y="1281416"/>
            <a:ext cx="2027399" cy="15861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0" dirty="0">
                <a:solidFill>
                  <a:srgbClr val="000000"/>
                </a:solidFill>
                <a:ea typeface="+mn-lt"/>
                <a:cs typeface="+mn-lt"/>
              </a:rPr>
              <a:t>"S4C creates </a:t>
            </a:r>
            <a:r>
              <a:rPr lang="en-US" sz="1400" b="0" dirty="0" err="1">
                <a:solidFill>
                  <a:srgbClr val="000000"/>
                </a:solidFill>
                <a:ea typeface="+mn-lt"/>
                <a:cs typeface="+mn-lt"/>
              </a:rPr>
              <a:t>programmes</a:t>
            </a:r>
            <a:r>
              <a:rPr lang="en-US" sz="1400" b="0" dirty="0">
                <a:solidFill>
                  <a:srgbClr val="000000"/>
                </a:solidFill>
                <a:ea typeface="+mn-lt"/>
                <a:cs typeface="+mn-lt"/>
              </a:rPr>
              <a:t> for children of the highest quality.</a:t>
            </a:r>
            <a:endParaRPr lang="en-US" dirty="0"/>
          </a:p>
          <a:p>
            <a:r>
              <a:rPr lang="en-US" sz="1400" b="0" dirty="0">
                <a:solidFill>
                  <a:srgbClr val="000000"/>
                </a:solidFill>
                <a:ea typeface="+mn-lt"/>
                <a:cs typeface="+mn-lt"/>
              </a:rPr>
              <a:t>"For older learners, television</a:t>
            </a:r>
            <a:endParaRPr lang="en-US" dirty="0" err="1"/>
          </a:p>
          <a:p>
            <a:endParaRPr lang="en-US" sz="1400" b="0" dirty="0">
              <a:solidFill>
                <a:srgbClr val="000000"/>
              </a:solidFill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6B7D0F-6E94-030F-3AC0-0D66D483E36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971447" y="3040122"/>
            <a:ext cx="1984267" cy="365125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Eluned Morgan, the Minister for Mental Health, Well-being and Welsh Language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CA05FF-ED7A-2D0E-D80D-9F11F4058DE7}"/>
              </a:ext>
            </a:extLst>
          </p:cNvPr>
          <p:cNvSpPr txBox="1"/>
          <p:nvPr/>
        </p:nvSpPr>
        <p:spPr>
          <a:xfrm>
            <a:off x="8884920" y="5821680"/>
            <a:ext cx="237744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/>
                <a:cs typeface="Times New Roman"/>
              </a:rPr>
              <a:t>(S4C,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302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CB8BB4-2AAC-52E3-F261-8D129491FF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865" y="440766"/>
            <a:ext cx="10506386" cy="586583"/>
          </a:xfrm>
        </p:spPr>
        <p:txBody>
          <a:bodyPr>
            <a:normAutofit fontScale="90000"/>
          </a:bodyPr>
          <a:lstStyle/>
          <a:p>
            <a:r>
              <a:rPr lang="en-US" dirty="0">
                <a:ea typeface="Batang"/>
              </a:rPr>
              <a:t>Long-term educational benefits and future role</a:t>
            </a:r>
            <a:endParaRPr lang="en-US" dirty="0"/>
          </a:p>
        </p:txBody>
      </p:sp>
      <p:pic>
        <p:nvPicPr>
          <p:cNvPr id="2" name="Picture 1" descr="info graphic">
            <a:extLst>
              <a:ext uri="{FF2B5EF4-FFF2-40B4-BE49-F238E27FC236}">
                <a16:creationId xmlns:a16="http://schemas.microsoft.com/office/drawing/2014/main" id="{BB19F0F9-3652-0E63-EFF8-6F58EFC58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1325" y="1267171"/>
            <a:ext cx="6050376" cy="4541837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EF746B-02F2-FD98-3315-3734B83D8B63}"/>
              </a:ext>
            </a:extLst>
          </p:cNvPr>
          <p:cNvSpPr txBox="1"/>
          <p:nvPr/>
        </p:nvSpPr>
        <p:spPr>
          <a:xfrm>
            <a:off x="604999" y="1827650"/>
            <a:ext cx="3215640" cy="19453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</a:pPr>
            <a:r>
              <a:rPr lang="en-US" sz="1600" dirty="0">
                <a:solidFill>
                  <a:srgbClr val="FFFFFF"/>
                </a:solidFill>
              </a:rPr>
              <a:t>Continue to support long term growth of Welsh language speakers to further support the current '</a:t>
            </a:r>
            <a:r>
              <a:rPr lang="en-US" sz="1600" dirty="0" err="1">
                <a:solidFill>
                  <a:srgbClr val="FFFFFF"/>
                </a:solidFill>
              </a:rPr>
              <a:t>Cymraeg</a:t>
            </a:r>
            <a:r>
              <a:rPr lang="en-US" sz="1600" dirty="0">
                <a:solidFill>
                  <a:srgbClr val="FFFFFF"/>
                </a:solidFill>
              </a:rPr>
              <a:t> 2050' strategy</a:t>
            </a:r>
            <a:endParaRPr lang="en-US" sz="1600" dirty="0"/>
          </a:p>
          <a:p>
            <a:pPr>
              <a:lnSpc>
                <a:spcPct val="150000"/>
              </a:lnSpc>
              <a:spcBef>
                <a:spcPts val="1000"/>
              </a:spcBef>
            </a:pP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(Government Wales, 2023)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DCDE39-9526-0EE3-679E-C91D7CC691AB}"/>
              </a:ext>
            </a:extLst>
          </p:cNvPr>
          <p:cNvSpPr txBox="1"/>
          <p:nvPr/>
        </p:nvSpPr>
        <p:spPr>
          <a:xfrm>
            <a:off x="8548777" y="6291532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(S4C, 2024b)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734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EDFC5-5BDD-48DB-A398-31E4A80F6E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1DAF1-D6F4-C6FB-3D37-17A9B89B7167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/>
              <a:t>Key points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S4C significantly impacted the Welsh-Language through its broadcasting since 1982 playing a key role in language revitalization for the Welsh community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it works closely with education to provide children of all ages with content to meet all needs of education fun and play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Provides teachers with content to help deliver Welsh within its curriculum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Continues to evolve ensuring S4C 's content is broadcasting in many areas within British media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dirty="0"/>
              <a:t>To Ensure Welsh language continues to flourish for future generations to come keeping the language alive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645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686B4-21C3-A682-FB54-EE8BAF7D82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4879" y="1069262"/>
            <a:ext cx="12347698" cy="578997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err="1">
                <a:latin typeface="Times New Roman"/>
                <a:cs typeface="Times New Roman"/>
              </a:rPr>
              <a:t>Alamy</a:t>
            </a:r>
            <a:r>
              <a:rPr lang="en-US" sz="1400" dirty="0">
                <a:latin typeface="Times New Roman"/>
                <a:cs typeface="Times New Roman"/>
              </a:rPr>
              <a:t> Limited (2025). </a:t>
            </a:r>
            <a:r>
              <a:rPr lang="en-US" sz="1400" i="1" dirty="0">
                <a:latin typeface="Times New Roman"/>
                <a:cs typeface="Times New Roman"/>
              </a:rPr>
              <a:t>S4c </a:t>
            </a:r>
            <a:r>
              <a:rPr lang="en-US" sz="1400" i="1" err="1">
                <a:latin typeface="Times New Roman"/>
                <a:cs typeface="Times New Roman"/>
              </a:rPr>
              <a:t>welsh</a:t>
            </a:r>
            <a:r>
              <a:rPr lang="en-US" sz="1400" i="1" dirty="0">
                <a:latin typeface="Times New Roman"/>
                <a:cs typeface="Times New Roman"/>
              </a:rPr>
              <a:t> television tv presenter hi-res stock photography and images - </a:t>
            </a:r>
            <a:r>
              <a:rPr lang="en-US" sz="1400" i="1" err="1">
                <a:latin typeface="Times New Roman"/>
                <a:cs typeface="Times New Roman"/>
              </a:rPr>
              <a:t>Alamy</a:t>
            </a:r>
            <a:r>
              <a:rPr lang="en-US" sz="1400" dirty="0">
                <a:latin typeface="Times New Roman"/>
                <a:cs typeface="Times New Roman"/>
              </a:rPr>
              <a:t>. [online] </a:t>
            </a:r>
            <a:r>
              <a:rPr lang="en-US" sz="1400" err="1">
                <a:latin typeface="Times New Roman"/>
                <a:cs typeface="Times New Roman"/>
              </a:rPr>
              <a:t>Alamy</a:t>
            </a:r>
            <a:r>
              <a:rPr lang="en-US" sz="1400" dirty="0">
                <a:latin typeface="Times New Roman"/>
                <a:cs typeface="Times New Roman"/>
              </a:rPr>
              <a:t>. Available at: </a:t>
            </a:r>
            <a:r>
              <a:rPr lang="en-US" sz="1400" dirty="0">
                <a:latin typeface="Times New Roman"/>
                <a:cs typeface="Times New Roman"/>
                <a:hlinkClick r:id="rId2"/>
              </a:rPr>
              <a:t>https://www.alamy.com/stock-photo/s4c-welsh-television-tv-presenter.html?sortBy=relevant</a:t>
            </a:r>
            <a:r>
              <a:rPr lang="en-US" sz="1400" dirty="0">
                <a:latin typeface="Times New Roman"/>
                <a:cs typeface="Times New Roman"/>
              </a:rPr>
              <a:t> [Accessed 12 Jan. 2025].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AZ Quotes (2009). </a:t>
            </a:r>
            <a:r>
              <a:rPr lang="en-US" sz="1400" i="1" dirty="0">
                <a:latin typeface="Times New Roman"/>
                <a:cs typeface="Times New Roman"/>
              </a:rPr>
              <a:t>TOP 25 QUOTES BY LEV S. VYGOTSKY | A-Z Quotes</a:t>
            </a:r>
            <a:r>
              <a:rPr lang="en-US" sz="1400" dirty="0">
                <a:latin typeface="Times New Roman"/>
                <a:cs typeface="Times New Roman"/>
              </a:rPr>
              <a:t>. [online] A-Z Quotes. Available at: </a:t>
            </a:r>
            <a:r>
              <a:rPr lang="en-US" sz="1400" dirty="0">
                <a:latin typeface="Times New Roman"/>
                <a:cs typeface="Times New Roman"/>
                <a:hlinkClick r:id="rId3"/>
              </a:rPr>
              <a:t>https://www.azquotes.com/author/18302-Lev_S_Vygotsky</a:t>
            </a:r>
            <a:r>
              <a:rPr lang="en-US" sz="1400" dirty="0">
                <a:latin typeface="Times New Roman"/>
                <a:cs typeface="Times New Roman"/>
              </a:rPr>
              <a:t>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Government (2022). </a:t>
            </a:r>
            <a:r>
              <a:rPr lang="en-US" sz="1400" i="1" dirty="0">
                <a:latin typeface="Times New Roman"/>
                <a:cs typeface="Times New Roman"/>
              </a:rPr>
              <a:t>S4C</a:t>
            </a:r>
            <a:r>
              <a:rPr lang="en-US" sz="1400" dirty="0">
                <a:latin typeface="Times New Roman"/>
                <a:cs typeface="Times New Roman"/>
              </a:rPr>
              <a:t>. [online] GOV.UK. Available at: </a:t>
            </a:r>
            <a:r>
              <a:rPr lang="en-US" sz="1400" dirty="0">
                <a:latin typeface="Times New Roman"/>
                <a:cs typeface="Times New Roman"/>
                <a:hlinkClick r:id="rId4"/>
              </a:rPr>
              <a:t>https://www.gov.uk/government/organisations/s4c</a:t>
            </a:r>
            <a:r>
              <a:rPr lang="en-US" sz="1400" dirty="0">
                <a:latin typeface="Times New Roman"/>
                <a:cs typeface="Times New Roman"/>
              </a:rPr>
              <a:t> [Accessed 11 Jan. 2025].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Government Wales (2023). </a:t>
            </a:r>
            <a:r>
              <a:rPr lang="en-US" sz="1400" i="1" dirty="0">
                <a:latin typeface="Times New Roman"/>
                <a:cs typeface="Times New Roman"/>
              </a:rPr>
              <a:t>Memorandum of understanding: S4C and </a:t>
            </a:r>
            <a:r>
              <a:rPr lang="en-US" sz="1400" i="1" err="1">
                <a:latin typeface="Times New Roman"/>
                <a:cs typeface="Times New Roman"/>
              </a:rPr>
              <a:t>Cymraeg</a:t>
            </a:r>
            <a:r>
              <a:rPr lang="en-US" sz="1400" i="1" dirty="0">
                <a:latin typeface="Times New Roman"/>
                <a:cs typeface="Times New Roman"/>
              </a:rPr>
              <a:t> 2050 | GOV.WALES</a:t>
            </a:r>
            <a:r>
              <a:rPr lang="en-US" sz="1400" dirty="0">
                <a:latin typeface="Times New Roman"/>
                <a:cs typeface="Times New Roman"/>
              </a:rPr>
              <a:t>. [online] GOV.WALES. Available at: </a:t>
            </a:r>
            <a:r>
              <a:rPr lang="en-US" sz="1400" dirty="0">
                <a:latin typeface="Times New Roman"/>
                <a:cs typeface="Times New Roman"/>
                <a:hlinkClick r:id="rId5"/>
              </a:rPr>
              <a:t>https://www.gov.wales/memorandum-understanding-s4c-and-cymraeg-2050</a:t>
            </a:r>
            <a:r>
              <a:rPr lang="en-US" sz="1400" dirty="0">
                <a:latin typeface="Times New Roman"/>
                <a:cs typeface="Times New Roman"/>
              </a:rPr>
              <a:t>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Mansfield, M. (2024). </a:t>
            </a:r>
            <a:r>
              <a:rPr lang="en-US" sz="1400" i="1" dirty="0">
                <a:latin typeface="Times New Roman"/>
                <a:cs typeface="Times New Roman"/>
              </a:rPr>
              <a:t>S4C seeks new ‘fair-minded, conciliatory’ CEO</a:t>
            </a:r>
            <a:r>
              <a:rPr lang="en-US" sz="1400" dirty="0">
                <a:latin typeface="Times New Roman"/>
                <a:cs typeface="Times New Roman"/>
              </a:rPr>
              <a:t>. [online] </a:t>
            </a:r>
            <a:r>
              <a:rPr lang="en-US" sz="1400" err="1">
                <a:latin typeface="Times New Roman"/>
                <a:cs typeface="Times New Roman"/>
              </a:rPr>
              <a:t>Nation.Cymru</a:t>
            </a:r>
            <a:r>
              <a:rPr lang="en-US" sz="1400" dirty="0">
                <a:latin typeface="Times New Roman"/>
                <a:cs typeface="Times New Roman"/>
              </a:rPr>
              <a:t>. Available at: </a:t>
            </a:r>
            <a:r>
              <a:rPr lang="en-US" sz="1400" dirty="0">
                <a:latin typeface="Times New Roman"/>
                <a:cs typeface="Times New Roman"/>
                <a:hlinkClick r:id="rId6"/>
              </a:rPr>
              <a:t>https://nation.cymru/news/s4c-seeks-new-fair-minded-conciliatory-chair/</a:t>
            </a:r>
            <a:r>
              <a:rPr lang="en-US" sz="1400" dirty="0">
                <a:latin typeface="Times New Roman"/>
                <a:cs typeface="Times New Roman"/>
              </a:rPr>
              <a:t> [Accessed 11 Jan. 2025].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Media.info (2019). </a:t>
            </a:r>
            <a:r>
              <a:rPr lang="en-US" sz="1400" i="1" dirty="0">
                <a:latin typeface="Times New Roman"/>
                <a:cs typeface="Times New Roman"/>
              </a:rPr>
              <a:t>S4C</a:t>
            </a:r>
            <a:r>
              <a:rPr lang="en-US" sz="1400" dirty="0">
                <a:latin typeface="Times New Roman"/>
                <a:cs typeface="Times New Roman"/>
              </a:rPr>
              <a:t>. [online] media.info. Available at: </a:t>
            </a:r>
            <a:r>
              <a:rPr lang="en-US" sz="1400" dirty="0">
                <a:latin typeface="Times New Roman"/>
                <a:cs typeface="Times New Roman"/>
                <a:hlinkClick r:id="rId7"/>
              </a:rPr>
              <a:t>https://media.info/television/channels/s4c</a:t>
            </a:r>
            <a:r>
              <a:rPr lang="en-US" sz="1400" dirty="0">
                <a:latin typeface="Times New Roman"/>
                <a:cs typeface="Times New Roman"/>
              </a:rPr>
              <a:t> [Accessed 10 Jan. 2025].</a:t>
            </a:r>
            <a:endParaRPr lang="en-US" sz="1400"/>
          </a:p>
          <a:p>
            <a:r>
              <a:rPr lang="en-US" sz="1400" dirty="0">
                <a:latin typeface="Times New Roman"/>
                <a:cs typeface="Times New Roman"/>
              </a:rPr>
              <a:t>S4C (2021). </a:t>
            </a:r>
            <a:r>
              <a:rPr lang="en-US" sz="1400" i="1" dirty="0">
                <a:latin typeface="Times New Roman"/>
                <a:cs typeface="Times New Roman"/>
              </a:rPr>
              <a:t>Press | S4C</a:t>
            </a:r>
            <a:r>
              <a:rPr lang="en-US" sz="1400" dirty="0">
                <a:latin typeface="Times New Roman"/>
                <a:cs typeface="Times New Roman"/>
              </a:rPr>
              <a:t>. [online] S4c.cymru. Available at: </a:t>
            </a:r>
            <a:r>
              <a:rPr lang="en-US" sz="1400" dirty="0">
                <a:latin typeface="Times New Roman"/>
                <a:cs typeface="Times New Roman"/>
                <a:hlinkClick r:id="rId8"/>
              </a:rPr>
              <a:t>https://www.s4c.cymru/en/press/post/41359/s4c-releases-80-hours-of-programmes-on-the-welsh-governments-education-platform-hwb/</a:t>
            </a:r>
            <a:r>
              <a:rPr lang="en-US" sz="1400" dirty="0">
                <a:latin typeface="Times New Roman"/>
                <a:cs typeface="Times New Roman"/>
              </a:rPr>
              <a:t>.</a:t>
            </a:r>
            <a:endParaRPr lang="en-US" sz="1400"/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D78D54-C864-D4D1-7B08-DCDC6380F1E3}"/>
              </a:ext>
            </a:extLst>
          </p:cNvPr>
          <p:cNvSpPr txBox="1"/>
          <p:nvPr/>
        </p:nvSpPr>
        <p:spPr>
          <a:xfrm>
            <a:off x="548640" y="259080"/>
            <a:ext cx="52120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FFFFFF"/>
                </a:solidFill>
                <a:latin typeface="Times New Roman"/>
                <a:cs typeface="Times New Roman"/>
              </a:rPr>
              <a:t>Reference List </a:t>
            </a:r>
            <a:endParaRPr lang="en-US" sz="2800" b="1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88667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3B6A2A-59DF-DF2A-6CF3-BDA6946FFC98}"/>
              </a:ext>
            </a:extLst>
          </p:cNvPr>
          <p:cNvSpPr txBox="1"/>
          <p:nvPr/>
        </p:nvSpPr>
        <p:spPr>
          <a:xfrm>
            <a:off x="438797" y="269720"/>
            <a:ext cx="11305204" cy="294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3000"/>
              </a:spcBef>
            </a:pP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S4C (2021). </a:t>
            </a:r>
            <a:r>
              <a:rPr lang="en-US" sz="1400" i="1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Press | S4C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 [online] S4c.cymru. Available at: </a:t>
            </a:r>
            <a:r>
              <a:rPr lang="en-US" sz="14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hlinkClick r:id="rId2"/>
              </a:rPr>
              <a:t>https://www.s4c.cymru/en/press/post/41359/s4c-releases-80-hours-of-programmes-on-the-welsh-governments-education-platform-hwb/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</a:t>
            </a:r>
            <a:endParaRPr lang="en-US" sz="1400">
              <a:solidFill>
                <a:srgbClr val="000000"/>
              </a:solidFill>
              <a:latin typeface="Corbel"/>
              <a:ea typeface="Times New Roman"/>
              <a:cs typeface="Times New Roman"/>
            </a:endParaRPr>
          </a:p>
          <a:p>
            <a:pPr>
              <a:lnSpc>
                <a:spcPct val="120000"/>
              </a:lnSpc>
              <a:spcBef>
                <a:spcPts val="3000"/>
              </a:spcBef>
            </a:pP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S4C (2022). </a:t>
            </a:r>
            <a:r>
              <a:rPr lang="en-US" sz="1400" i="1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Introducing S4C | S4C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 [online] S4c.cymru. Available at: 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https://www.s4c.cymru/en/about-us/introducing-s4c/page/57272/introducing-s4c/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</a:t>
            </a:r>
            <a:endParaRPr lang="en-US" sz="1400"/>
          </a:p>
          <a:p>
            <a:endParaRPr lang="en-US" sz="1400" dirty="0">
              <a:solidFill>
                <a:srgbClr val="FFFFFF"/>
              </a:solidFill>
              <a:latin typeface="Times New Roman"/>
              <a:ea typeface="Times New Roman"/>
              <a:cs typeface="Times New Roman"/>
            </a:endParaRPr>
          </a:p>
          <a:p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S4C (2024a). </a:t>
            </a:r>
            <a:r>
              <a:rPr lang="en-US" sz="1400" i="1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Learn and Play | S4C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 [online] www.s4c.cymru. Available at: 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https://www.s4c.cymru/en/learn-and-play/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</a:t>
            </a:r>
          </a:p>
          <a:p>
            <a:endParaRPr lang="en-US" sz="1400" dirty="0">
              <a:solidFill>
                <a:srgbClr val="FFFFFF"/>
              </a:solidFill>
              <a:latin typeface="Times New Roman"/>
              <a:ea typeface="Times New Roman"/>
              <a:cs typeface="Times New Roman"/>
            </a:endParaRPr>
          </a:p>
          <a:p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S4C (2024b). </a:t>
            </a:r>
            <a:r>
              <a:rPr lang="en-US" sz="1400" i="1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S4C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 [online] www.s4c.cymru. Available at: 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https://www.s4c.cymru/gwthiorffiniau/chapter2.html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</a:t>
            </a:r>
          </a:p>
          <a:p>
            <a:endParaRPr lang="en-US" sz="1400" dirty="0">
              <a:solidFill>
                <a:srgbClr val="FFFFFF"/>
              </a:solidFill>
              <a:latin typeface="Times New Roman"/>
              <a:ea typeface="Times New Roman"/>
              <a:cs typeface="Times New Roman"/>
            </a:endParaRPr>
          </a:p>
          <a:p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Welsh Government (2024). </a:t>
            </a:r>
            <a:r>
              <a:rPr lang="en-US" sz="1400" i="1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Continuing with Welsh-medium education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 [online] GOV.WALES. Available at: 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https://www.gov.wales/cymraeg-education/schools/continuing-with-welsh-medium-education</a:t>
            </a:r>
            <a:r>
              <a:rPr lang="en-US" sz="1400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</a:rPr>
              <a:t>.</a:t>
            </a:r>
          </a:p>
          <a:p>
            <a:endParaRPr lang="en-US" sz="1200" dirty="0">
              <a:latin typeface="Times New Roman"/>
              <a:ea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899103-619E-056B-F8AC-126F198C3417}"/>
              </a:ext>
            </a:extLst>
          </p:cNvPr>
          <p:cNvSpPr txBox="1"/>
          <p:nvPr/>
        </p:nvSpPr>
        <p:spPr>
          <a:xfrm>
            <a:off x="2776843" y="5432341"/>
            <a:ext cx="6629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648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D4D0E9"/>
      </a:accent2>
      <a:accent3>
        <a:srgbClr val="0070C0"/>
      </a:accent3>
      <a:accent4>
        <a:srgbClr val="FFC000"/>
      </a:accent4>
      <a:accent5>
        <a:srgbClr val="362795"/>
      </a:accent5>
      <a:accent6>
        <a:srgbClr val="70AD47"/>
      </a:accent6>
      <a:hlink>
        <a:srgbClr val="85DFFF"/>
      </a:hlink>
      <a:folHlink>
        <a:srgbClr val="00B0F0"/>
      </a:folHlink>
    </a:clrScheme>
    <a:fontScheme name="Custom 61">
      <a:majorFont>
        <a:latin typeface="Batang"/>
        <a:ea typeface=""/>
        <a:cs typeface=""/>
      </a:majorFont>
      <a:minorFont>
        <a:latin typeface="Corbe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175639_Win32_SL_V3" id="{E3BABE8A-5E36-4CEB-8367-07951D61F935}" vid="{CBF2C544-30BB-46F6-928C-1C11FB7997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2B3A36-3019-4E93-B322-5E261AC5876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F51C2A15-7366-43A1-B7CD-9C6962E5A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39EF8B-F994-4519-B48E-10C452FEA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350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S4C</vt:lpstr>
      <vt:lpstr>Introduction to s4C</vt:lpstr>
      <vt:lpstr>Background</vt:lpstr>
      <vt:lpstr>S4c's Role in Language revitalization</vt:lpstr>
      <vt:lpstr>Educational programming for children</vt:lpstr>
      <vt:lpstr>Does learning theory support S4C?</vt:lpstr>
      <vt:lpstr>Welsh Medium Schools and teachers</vt:lpstr>
      <vt:lpstr>Long-term educational benefits and future role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593</cp:revision>
  <dcterms:created xsi:type="dcterms:W3CDTF">2025-01-10T13:34:25Z</dcterms:created>
  <dcterms:modified xsi:type="dcterms:W3CDTF">2025-01-12T17:53:58Z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