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1"/>
  </p:notesMasterIdLst>
  <p:sldIdLst>
    <p:sldId id="364" r:id="rId2"/>
    <p:sldId id="387" r:id="rId3"/>
    <p:sldId id="394" r:id="rId4"/>
    <p:sldId id="395" r:id="rId5"/>
    <p:sldId id="396" r:id="rId6"/>
    <p:sldId id="402" r:id="rId7"/>
    <p:sldId id="398" r:id="rId8"/>
    <p:sldId id="399" r:id="rId9"/>
    <p:sldId id="40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384BF5-86BA-473B-AEEA-AA2B8D545D6E}" v="4" dt="2026-02-04T13:29:10.3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708"/>
    <p:restoredTop sz="94686"/>
  </p:normalViewPr>
  <p:slideViewPr>
    <p:cSldViewPr snapToGrid="0" showGuides="1">
      <p:cViewPr varScale="1">
        <p:scale>
          <a:sx n="59" d="100"/>
          <a:sy n="59" d="100"/>
        </p:scale>
        <p:origin x="192" y="10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83A09-51D8-334C-B619-E321B52DCA29}" type="datetimeFigureOut">
              <a:rPr lang="en-US" smtClean="0"/>
              <a:t>7/19/26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9EF834-416A-A740-8BB2-8BA8FFD8BE08}" type="slidenum">
              <a:rPr lang="en-US" smtClean="0"/>
              <a:t>‹#›</a:t>
            </a:fld>
            <a:endParaRPr lang="en-US"/>
          </a:p>
        </p:txBody>
      </p:sp>
    </p:spTree>
    <p:extLst>
      <p:ext uri="{BB962C8B-B14F-4D97-AF65-F5344CB8AC3E}">
        <p14:creationId xmlns:p14="http://schemas.microsoft.com/office/powerpoint/2010/main" val="206900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9EF834-416A-A740-8BB2-8BA8FFD8BE08}" type="slidenum">
              <a:rPr lang="en-US" smtClean="0"/>
              <a:t>4</a:t>
            </a:fld>
            <a:endParaRPr lang="en-US"/>
          </a:p>
        </p:txBody>
      </p:sp>
    </p:spTree>
    <p:extLst>
      <p:ext uri="{BB962C8B-B14F-4D97-AF65-F5344CB8AC3E}">
        <p14:creationId xmlns:p14="http://schemas.microsoft.com/office/powerpoint/2010/main" val="42551760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19/07/2026</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19/07/2026</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19/07/2026</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19/07/2026</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19/07/2026</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19/07/2026</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19/07/2026</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19/07/2026</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19/07/2026</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19/07/2026</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19/07/2026</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19/07/2026</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19/07/2026</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a:t>
            </a:r>
            <a:r>
              <a:rPr lang="en-GB" altLang="en-US" b="1" i="1" dirty="0"/>
              <a:t>:  Huma Irfan</a:t>
            </a:r>
          </a:p>
          <a:p>
            <a:r>
              <a:rPr lang="en-GB" altLang="en-US" u="sng" dirty="0"/>
              <a:t>Student ID: </a:t>
            </a:r>
            <a:r>
              <a:rPr lang="en-GB" altLang="en-US" dirty="0"/>
              <a:t>   </a:t>
            </a:r>
            <a:r>
              <a:rPr lang="en-GB" altLang="en-US" b="1" i="1" dirty="0"/>
              <a:t>2513415</a:t>
            </a:r>
          </a:p>
          <a:p>
            <a:r>
              <a:rPr lang="en-GB" altLang="en-US" u="sng" dirty="0"/>
              <a:t>Lecturer’s Name</a:t>
            </a:r>
            <a:r>
              <a:rPr lang="en-GB" altLang="en-US" b="1" i="1" dirty="0"/>
              <a:t>:  Odette Jack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1981200" y="274639"/>
            <a:ext cx="8229600" cy="777875"/>
          </a:xfrm>
        </p:spPr>
        <p:txBody>
          <a:bodyPr/>
          <a:lstStyle/>
          <a:p>
            <a:r>
              <a:rPr lang="en-GB" altLang="en-US" sz="2800" b="1" dirty="0"/>
              <a:t>Introduction</a:t>
            </a:r>
            <a:endParaRPr lang="en-US" altLang="en-US" sz="2800" b="1" dirty="0"/>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quarter" idx="10"/>
          </p:nvPr>
        </p:nvSpPr>
        <p:spPr/>
        <p:txBody>
          <a:bodyPr/>
          <a:lstStyle/>
          <a:p>
            <a:pPr>
              <a:defRPr/>
            </a:pPr>
            <a:fld id="{9C9D1F96-3DE6-40B6-9DCF-E50C656CAE8D}" type="datetime1">
              <a:rPr lang="en-GB" altLang="en-US" smtClean="0"/>
              <a:pPr>
                <a:defRPr/>
              </a:pPr>
              <a:t>19/07/2026</a:t>
            </a:fld>
            <a:endParaRPr lang="en-GB" altLang="en-US"/>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909D677E-A245-6143-BFA3-B4B2737C38D0}" type="slidenum">
              <a:rPr lang="en-GB" altLang="en-US" sz="1200">
                <a:solidFill>
                  <a:srgbClr val="898989"/>
                </a:solidFill>
              </a:rPr>
              <a:pPr>
                <a:spcBef>
                  <a:spcPct val="0"/>
                </a:spcBef>
                <a:buFontTx/>
                <a:buNone/>
              </a:pPr>
              <a:t>2</a:t>
            </a:fld>
            <a:endParaRPr lang="en-GB" altLang="en-US" sz="1200">
              <a:solidFill>
                <a:srgbClr val="898989"/>
              </a:solidFill>
            </a:endParaRPr>
          </a:p>
        </p:txBody>
      </p:sp>
      <p:sp>
        <p:nvSpPr>
          <p:cNvPr id="2" name="Content Placeholder 1">
            <a:extLst>
              <a:ext uri="{FF2B5EF4-FFF2-40B4-BE49-F238E27FC236}">
                <a16:creationId xmlns:a16="http://schemas.microsoft.com/office/drawing/2014/main" id="{A2FCF950-4012-15F0-B279-1361A6BD7D3F}"/>
              </a:ext>
            </a:extLst>
          </p:cNvPr>
          <p:cNvSpPr>
            <a:spLocks noGrp="1"/>
          </p:cNvSpPr>
          <p:nvPr>
            <p:ph idx="1"/>
          </p:nvPr>
        </p:nvSpPr>
        <p:spPr>
          <a:xfrm>
            <a:off x="673100" y="1143001"/>
            <a:ext cx="10909300" cy="4343399"/>
          </a:xfrm>
        </p:spPr>
        <p:txBody>
          <a:bodyPr/>
          <a:lstStyle/>
          <a:p>
            <a:pPr>
              <a:defRPr/>
            </a:pPr>
            <a:r>
              <a:rPr lang="en-GB" sz="2800" dirty="0"/>
              <a:t>My name is Huma and I wish to become a social worker, particularly working with the elderly and sick. My personal experiences with caring for my children and mother-in-law have sparked this interest in me and I wish to pursue it after this course.</a:t>
            </a:r>
          </a:p>
          <a:p>
            <a:pPr>
              <a:defRPr/>
            </a:pPr>
            <a:r>
              <a:rPr lang="en-GB" sz="2800" dirty="0"/>
              <a:t>In this presentation I will be:</a:t>
            </a:r>
          </a:p>
          <a:p>
            <a:pPr lvl="1">
              <a:defRPr/>
            </a:pPr>
            <a:r>
              <a:rPr lang="en-GB" sz="2400" dirty="0"/>
              <a:t>Explaining what problem solving is</a:t>
            </a:r>
          </a:p>
          <a:p>
            <a:pPr lvl="1">
              <a:defRPr/>
            </a:pPr>
            <a:r>
              <a:rPr lang="en-GB" sz="2400" dirty="0"/>
              <a:t>Discussing why problem solving is important</a:t>
            </a:r>
          </a:p>
          <a:p>
            <a:pPr lvl="1">
              <a:defRPr/>
            </a:pPr>
            <a:r>
              <a:rPr lang="en-GB" sz="2400" dirty="0"/>
              <a:t>Applying this to real life scenarios</a:t>
            </a:r>
          </a:p>
          <a:p>
            <a:pPr lvl="1">
              <a:defRPr/>
            </a:pPr>
            <a:r>
              <a:rPr lang="en-GB" sz="2400" dirty="0"/>
              <a:t>Reflecting the use of problem solving to my own future career goals</a:t>
            </a:r>
          </a:p>
          <a:p>
            <a:pPr>
              <a:defRPr/>
            </a:pPr>
            <a:endParaRPr lang="en-GB"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2084915" y="3558"/>
            <a:ext cx="8412497" cy="1068480"/>
          </a:xfrm>
        </p:spPr>
        <p:txBody>
          <a:bodyPr/>
          <a:lstStyle/>
          <a:p>
            <a:r>
              <a:rPr lang="en-GB" sz="2800" b="1" dirty="0"/>
              <a:t>What is problem solving? </a:t>
            </a:r>
            <a:endParaRPr lang="en-GB" altLang="en-US" sz="2800"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3084786" y="2376653"/>
            <a:ext cx="6656990" cy="1507577"/>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19/07/2026</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4B904670-820E-47CC-86D8-CF3D7CD14D9E}" type="slidenum">
              <a:rPr lang="en-GB" altLang="en-US" sz="900">
                <a:solidFill>
                  <a:srgbClr val="898989"/>
                </a:solidFill>
              </a:rPr>
              <a:pPr fontAlgn="base">
                <a:spcBef>
                  <a:spcPct val="0"/>
                </a:spcBef>
                <a:spcAft>
                  <a:spcPct val="0"/>
                </a:spcAft>
                <a:buNone/>
              </a:pPr>
              <a:t>3</a:t>
            </a:fld>
            <a:endParaRPr lang="en-GB" altLang="en-US" sz="900">
              <a:solidFill>
                <a:srgbClr val="898989"/>
              </a:solidFill>
            </a:endParaRPr>
          </a:p>
        </p:txBody>
      </p:sp>
      <p:sp>
        <p:nvSpPr>
          <p:cNvPr id="5" name="TextBox 4">
            <a:extLst>
              <a:ext uri="{FF2B5EF4-FFF2-40B4-BE49-F238E27FC236}">
                <a16:creationId xmlns:a16="http://schemas.microsoft.com/office/drawing/2014/main" id="{028FA0CD-6774-EDEB-7901-7CC84D67FB82}"/>
              </a:ext>
            </a:extLst>
          </p:cNvPr>
          <p:cNvSpPr txBox="1"/>
          <p:nvPr/>
        </p:nvSpPr>
        <p:spPr>
          <a:xfrm>
            <a:off x="334433" y="928315"/>
            <a:ext cx="11342915" cy="4247317"/>
          </a:xfrm>
          <a:prstGeom prst="rect">
            <a:avLst/>
          </a:prstGeom>
          <a:noFill/>
        </p:spPr>
        <p:txBody>
          <a:bodyPr wrap="square">
            <a:spAutoFit/>
          </a:bodyPr>
          <a:lstStyle/>
          <a:p>
            <a:pPr marL="342900" indent="-342900">
              <a:buFont typeface="Arial" panose="020B0604020202020204" pitchFamily="34" charset="0"/>
              <a:buChar char="•"/>
            </a:pPr>
            <a:r>
              <a:rPr lang="en-GB" dirty="0"/>
              <a:t>Problem solving is the ability to identify a problem, analyse its causes, consider possible solutions, and choose the most appropriate action to achieve the best outcome (Cottrell, 2017).</a:t>
            </a:r>
          </a:p>
          <a:p>
            <a:endParaRPr lang="en-GB" b="1" dirty="0"/>
          </a:p>
          <a:p>
            <a:pPr marL="342900" indent="-342900">
              <a:buFont typeface="Arial" panose="020B0604020202020204" pitchFamily="34" charset="0"/>
              <a:buChar char="•"/>
            </a:pPr>
            <a:r>
              <a:rPr lang="en-GB" b="1" dirty="0"/>
              <a:t>What does it involve?</a:t>
            </a:r>
          </a:p>
          <a:p>
            <a:pPr marL="800100" lvl="1" indent="-342900">
              <a:buFont typeface="Arial" panose="020B0604020202020204" pitchFamily="34" charset="0"/>
              <a:buChar char="•"/>
            </a:pPr>
            <a:r>
              <a:rPr lang="en-GB" dirty="0"/>
              <a:t>Identifying problems early. </a:t>
            </a:r>
          </a:p>
          <a:p>
            <a:pPr marL="800100" lvl="1" indent="-342900">
              <a:buFont typeface="Arial" panose="020B0604020202020204" pitchFamily="34" charset="0"/>
              <a:buChar char="•"/>
            </a:pPr>
            <a:r>
              <a:rPr lang="en-GB" dirty="0"/>
              <a:t>Gathering relevant information. </a:t>
            </a:r>
          </a:p>
          <a:p>
            <a:pPr marL="800100" lvl="1" indent="-342900">
              <a:buFont typeface="Arial" panose="020B0604020202020204" pitchFamily="34" charset="0"/>
              <a:buChar char="•"/>
            </a:pPr>
            <a:r>
              <a:rPr lang="en-GB" dirty="0"/>
              <a:t>Thinking critically about possible solutions. </a:t>
            </a:r>
          </a:p>
          <a:p>
            <a:pPr marL="800100" lvl="1" indent="-342900">
              <a:buFont typeface="Arial" panose="020B0604020202020204" pitchFamily="34" charset="0"/>
              <a:buChar char="•"/>
            </a:pPr>
            <a:r>
              <a:rPr lang="en-GB" dirty="0"/>
              <a:t>Making informed decisions. </a:t>
            </a:r>
          </a:p>
          <a:p>
            <a:pPr marL="800100" lvl="1" indent="-342900">
              <a:buFont typeface="Arial" panose="020B0604020202020204" pitchFamily="34" charset="0"/>
              <a:buChar char="•"/>
            </a:pPr>
            <a:r>
              <a:rPr lang="en-GB" dirty="0"/>
              <a:t>Evaluating whether the solution worked. </a:t>
            </a:r>
          </a:p>
          <a:p>
            <a:pPr marL="800100" lvl="1" indent="-342900">
              <a:buFont typeface="Arial" panose="020B0604020202020204" pitchFamily="34" charset="0"/>
              <a:buChar char="•"/>
            </a:pPr>
            <a:endParaRPr lang="en-GB" dirty="0"/>
          </a:p>
          <a:p>
            <a:pPr marL="342900" indent="-342900">
              <a:buFont typeface="Arial" panose="020B0604020202020204" pitchFamily="34" charset="0"/>
              <a:buChar char="•"/>
            </a:pPr>
            <a:r>
              <a:rPr lang="en-GB" b="1" dirty="0"/>
              <a:t>How have I developed this skill?</a:t>
            </a:r>
          </a:p>
          <a:p>
            <a:pPr marL="800100" lvl="1" indent="-342900">
              <a:buFont typeface="Arial" panose="020B0604020202020204" pitchFamily="34" charset="0"/>
              <a:buChar char="•"/>
            </a:pPr>
            <a:r>
              <a:rPr lang="en-GB" dirty="0"/>
              <a:t>I have developed my problem-solving skills through:</a:t>
            </a:r>
          </a:p>
          <a:p>
            <a:pPr marL="800100" lvl="1" indent="-342900">
              <a:buFont typeface="Arial" panose="020B0604020202020204" pitchFamily="34" charset="0"/>
              <a:buChar char="•"/>
            </a:pPr>
            <a:r>
              <a:rPr lang="en-GB" dirty="0"/>
              <a:t>College group work. </a:t>
            </a:r>
          </a:p>
          <a:p>
            <a:pPr marL="800100" lvl="1" indent="-342900">
              <a:buFont typeface="Arial" panose="020B0604020202020204" pitchFamily="34" charset="0"/>
              <a:buChar char="•"/>
            </a:pPr>
            <a:r>
              <a:rPr lang="en-GB" dirty="0"/>
              <a:t>Completing assignments and managing deadlines. </a:t>
            </a:r>
          </a:p>
          <a:p>
            <a:pPr marL="800100" lvl="1" indent="-342900">
              <a:buFont typeface="Arial" panose="020B0604020202020204" pitchFamily="34" charset="0"/>
              <a:buChar char="•"/>
            </a:pPr>
            <a:r>
              <a:rPr lang="en-GB" dirty="0"/>
              <a:t>Everyday situations where I have had to make decisions and adapt to challenges.</a:t>
            </a:r>
            <a:endParaRPr lang="en-GB"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19/07/2026</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04BA63B0-57B7-4749-A8AB-75E15FE4EF80}" type="slidenum">
              <a:rPr lang="en-GB" altLang="en-US" sz="900">
                <a:solidFill>
                  <a:srgbClr val="898989"/>
                </a:solidFill>
              </a:rPr>
              <a:pPr fontAlgn="base">
                <a:spcBef>
                  <a:spcPct val="0"/>
                </a:spcBef>
                <a:spcAft>
                  <a:spcPct val="0"/>
                </a:spcAft>
                <a:buNone/>
              </a:pPr>
              <a:t>4</a:t>
            </a:fld>
            <a:endParaRPr lang="en-GB" altLang="en-US" sz="900">
              <a:solidFill>
                <a:srgbClr val="898989"/>
              </a:solidFill>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1492513" y="-47007"/>
            <a:ext cx="9206974" cy="1412472"/>
          </a:xfrm>
        </p:spPr>
        <p:txBody>
          <a:bodyPr/>
          <a:lstStyle/>
          <a:p>
            <a:r>
              <a:rPr lang="en-GB" sz="2800" b="1" dirty="0"/>
              <a:t>Importance of problem solving in professional practice</a:t>
            </a:r>
            <a:endParaRPr lang="en-GB" sz="900" b="1" dirty="0"/>
          </a:p>
        </p:txBody>
      </p:sp>
      <p:sp>
        <p:nvSpPr>
          <p:cNvPr id="10" name="TextBox 9">
            <a:extLst>
              <a:ext uri="{FF2B5EF4-FFF2-40B4-BE49-F238E27FC236}">
                <a16:creationId xmlns:a16="http://schemas.microsoft.com/office/drawing/2014/main" id="{E32E3400-4CF7-D76F-91E6-1E97593C4D9A}"/>
              </a:ext>
            </a:extLst>
          </p:cNvPr>
          <p:cNvSpPr txBox="1"/>
          <p:nvPr/>
        </p:nvSpPr>
        <p:spPr>
          <a:xfrm>
            <a:off x="334433" y="1006692"/>
            <a:ext cx="11635894" cy="4401205"/>
          </a:xfrm>
          <a:prstGeom prst="rect">
            <a:avLst/>
          </a:prstGeom>
          <a:noFill/>
        </p:spPr>
        <p:txBody>
          <a:bodyPr wrap="square">
            <a:spAutoFit/>
          </a:bodyPr>
          <a:lstStyle/>
          <a:p>
            <a:r>
              <a:rPr lang="en-GB" sz="2000" dirty="0"/>
              <a:t>Problem solving is essential because professionals make decisions everyday that affect people’s health, wellbeing and safety. It supports safe and effective care, better decision making, teamwork and continuous improvement of service. (Care Quality Commission (CQC), 2024)</a:t>
            </a:r>
          </a:p>
          <a:p>
            <a:endParaRPr lang="en-GB" sz="2000" dirty="0"/>
          </a:p>
          <a:p>
            <a:r>
              <a:rPr lang="en-GB" sz="2000" b="1" dirty="0"/>
              <a:t>Some benefits are:</a:t>
            </a:r>
          </a:p>
          <a:p>
            <a:pPr marL="342900" indent="-342900">
              <a:buFont typeface="Arial" panose="020B0604020202020204" pitchFamily="34" charset="0"/>
              <a:buChar char="•"/>
            </a:pPr>
            <a:r>
              <a:rPr lang="en-GB" sz="2000" dirty="0"/>
              <a:t>Safer care and faster support for service users</a:t>
            </a:r>
          </a:p>
          <a:p>
            <a:pPr marL="342900" indent="-342900">
              <a:buFont typeface="Arial" panose="020B0604020202020204" pitchFamily="34" charset="0"/>
              <a:buChar char="•"/>
            </a:pPr>
            <a:r>
              <a:rPr lang="en-GB" sz="2000" dirty="0"/>
              <a:t>Care is tailored to individual needs</a:t>
            </a:r>
          </a:p>
          <a:p>
            <a:pPr marL="342900" indent="-342900">
              <a:buFont typeface="Arial" panose="020B0604020202020204" pitchFamily="34" charset="0"/>
              <a:buChar char="•"/>
            </a:pPr>
            <a:r>
              <a:rPr lang="en-GB" sz="2000" dirty="0"/>
              <a:t>For staff there is better communication and effective teamwork</a:t>
            </a:r>
          </a:p>
          <a:p>
            <a:pPr marL="342900" indent="-342900">
              <a:buFont typeface="Arial" panose="020B0604020202020204" pitchFamily="34" charset="0"/>
              <a:buChar char="•"/>
            </a:pPr>
            <a:r>
              <a:rPr lang="en-GB" sz="2000" dirty="0"/>
              <a:t>Increased confidence overall</a:t>
            </a:r>
          </a:p>
          <a:p>
            <a:pPr marL="342900" indent="-342900">
              <a:buFont typeface="Arial" panose="020B0604020202020204" pitchFamily="34" charset="0"/>
              <a:buChar char="•"/>
            </a:pPr>
            <a:r>
              <a:rPr lang="en-GB" sz="2000" dirty="0"/>
              <a:t>Care becomes more organised and there are reduced risks</a:t>
            </a:r>
          </a:p>
          <a:p>
            <a:pPr marL="342900" indent="-342900">
              <a:buFont typeface="Arial" panose="020B0604020202020204" pitchFamily="34" charset="0"/>
              <a:buChar char="•"/>
            </a:pPr>
            <a:r>
              <a:rPr lang="en-GB" sz="2000" dirty="0"/>
              <a:t>Can make better use of resources (NHS England, 2023)</a:t>
            </a:r>
          </a:p>
          <a:p>
            <a:pPr marL="342900" indent="-342900">
              <a:buFont typeface="Arial" panose="020B0604020202020204" pitchFamily="34" charset="0"/>
              <a:buChar char="•"/>
            </a:pPr>
            <a:endParaRPr lang="en-GB" sz="2000" dirty="0"/>
          </a:p>
          <a:p>
            <a:r>
              <a:rPr lang="en-GB" sz="2000" dirty="0"/>
              <a:t>If problem solving is poor, it can lead to delays in treatment, increased safeguarding risks, communication breakdowns, poor results and increased stress for staff and/or patients.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1981200" y="0"/>
            <a:ext cx="8229600" cy="1143000"/>
          </a:xfrm>
        </p:spPr>
        <p:txBody>
          <a:bodyPr/>
          <a:lstStyle/>
          <a:p>
            <a:r>
              <a:rPr lang="en-GB" sz="2800" b="1" dirty="0"/>
              <a:t>The Fishbone Diagram </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429986" y="1132799"/>
            <a:ext cx="11332028" cy="4692419"/>
          </a:xfrm>
        </p:spPr>
        <p:txBody>
          <a:bodyPr/>
          <a:lstStyle/>
          <a:p>
            <a:pPr marL="0" indent="0">
              <a:buNone/>
            </a:pPr>
            <a:r>
              <a:rPr lang="en-GB" sz="1800" dirty="0"/>
              <a:t>The Fishbone Diagram is a root cause analysis tool that helps professionals identify the underlying causes of a problem rather than only treating the symptoms (Ishikawa, 1986).</a:t>
            </a:r>
          </a:p>
          <a:p>
            <a:pPr marL="0" indent="0">
              <a:buNone/>
            </a:pPr>
            <a:r>
              <a:rPr lang="en-GB" sz="1800" b="1" dirty="0"/>
              <a:t>Key stages:</a:t>
            </a:r>
          </a:p>
          <a:p>
            <a:pPr marL="457200" indent="-457200">
              <a:buFont typeface="+mj-lt"/>
              <a:buAutoNum type="arabicPeriod"/>
            </a:pPr>
            <a:r>
              <a:rPr lang="en-GB" sz="1800" dirty="0"/>
              <a:t>Identify the problem</a:t>
            </a:r>
          </a:p>
          <a:p>
            <a:pPr marL="457200" indent="-457200">
              <a:buFont typeface="+mj-lt"/>
              <a:buAutoNum type="arabicPeriod"/>
            </a:pPr>
            <a:r>
              <a:rPr lang="en-GB" sz="1800" dirty="0"/>
              <a:t>Explore possible causes</a:t>
            </a:r>
          </a:p>
          <a:p>
            <a:pPr marL="457200" indent="-457200">
              <a:buFont typeface="+mj-lt"/>
              <a:buAutoNum type="arabicPeriod"/>
            </a:pPr>
            <a:r>
              <a:rPr lang="en-GB" sz="1800" dirty="0"/>
              <a:t>Group causes into categories</a:t>
            </a:r>
          </a:p>
          <a:p>
            <a:pPr marL="457200" indent="-457200">
              <a:buFont typeface="+mj-lt"/>
              <a:buAutoNum type="arabicPeriod"/>
            </a:pPr>
            <a:r>
              <a:rPr lang="en-GB" sz="1800" dirty="0"/>
              <a:t>Identify root cause</a:t>
            </a:r>
          </a:p>
          <a:p>
            <a:pPr marL="457200" indent="-457200">
              <a:buFont typeface="+mj-lt"/>
              <a:buAutoNum type="arabicPeriod"/>
            </a:pPr>
            <a:r>
              <a:rPr lang="en-GB" sz="1800" dirty="0"/>
              <a:t>Develop appropriate solutions</a:t>
            </a:r>
          </a:p>
          <a:p>
            <a:pPr marL="0" indent="0">
              <a:buNone/>
            </a:pPr>
            <a:r>
              <a:rPr lang="en-GB" sz="1800" b="1" dirty="0"/>
              <a:t>How does it help?</a:t>
            </a:r>
          </a:p>
          <a:p>
            <a:r>
              <a:rPr lang="en-GB" sz="1800" dirty="0"/>
              <a:t>Thinking logically</a:t>
            </a:r>
          </a:p>
          <a:p>
            <a:r>
              <a:rPr lang="en-GB" sz="1800" dirty="0"/>
              <a:t>Prevents repeated mistakes</a:t>
            </a:r>
          </a:p>
          <a:p>
            <a:r>
              <a:rPr lang="en-GB" sz="1800" dirty="0"/>
              <a:t>Improves decision making</a:t>
            </a:r>
          </a:p>
          <a:p>
            <a:r>
              <a:rPr lang="en-GB" sz="1800" dirty="0"/>
              <a:t>Helps deliver safer care</a:t>
            </a: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19/07/2026</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5</a:t>
            </a:fld>
            <a:endParaRPr lang="en-GB" altLang="en-US"/>
          </a:p>
        </p:txBody>
      </p:sp>
    </p:spTree>
    <p:extLst>
      <p:ext uri="{BB962C8B-B14F-4D97-AF65-F5344CB8AC3E}">
        <p14:creationId xmlns:p14="http://schemas.microsoft.com/office/powerpoint/2010/main" val="1663974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2013369" y="255476"/>
            <a:ext cx="8229600" cy="797260"/>
          </a:xfrm>
        </p:spPr>
        <p:txBody>
          <a:bodyPr/>
          <a:lstStyle/>
          <a:p>
            <a:r>
              <a:rPr lang="en-GB" sz="2800" b="1" dirty="0"/>
              <a:t>Applying this skill in practice</a:t>
            </a:r>
            <a:br>
              <a:rPr lang="en-GB" sz="2800" dirty="0"/>
            </a:br>
            <a:endParaRPr lang="en-GB" sz="2800" b="1" dirty="0"/>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334433" y="764704"/>
            <a:ext cx="11486265" cy="4968552"/>
          </a:xfrm>
        </p:spPr>
        <p:txBody>
          <a:bodyPr/>
          <a:lstStyle/>
          <a:p>
            <a:pPr marL="0" indent="0">
              <a:buNone/>
            </a:pPr>
            <a:r>
              <a:rPr lang="en-GB" sz="1800" b="1" dirty="0"/>
              <a:t>Situation:</a:t>
            </a:r>
          </a:p>
          <a:p>
            <a:pPr marL="0" indent="0">
              <a:buNone/>
            </a:pPr>
            <a:r>
              <a:rPr lang="en-GB" sz="1800" dirty="0"/>
              <a:t>A social worker receives concerns that an older adult living alone is neglecting their personal care and refusing support.</a:t>
            </a:r>
          </a:p>
          <a:p>
            <a:pPr marL="0" indent="0">
              <a:buNone/>
            </a:pPr>
            <a:r>
              <a:rPr lang="en-GB" sz="1800" b="1" dirty="0"/>
              <a:t>Using problem-solving skills, the social worker:</a:t>
            </a:r>
          </a:p>
          <a:p>
            <a:r>
              <a:rPr lang="en-GB" sz="1800" dirty="0"/>
              <a:t>Collects information from family members and healthcare professionals. </a:t>
            </a:r>
          </a:p>
          <a:p>
            <a:r>
              <a:rPr lang="en-GB" sz="1800" dirty="0"/>
              <a:t>Carries out a needs assessment. </a:t>
            </a:r>
          </a:p>
          <a:p>
            <a:r>
              <a:rPr lang="en-GB" sz="1800" dirty="0"/>
              <a:t>Identifies the reasons behind the refusal of support. </a:t>
            </a:r>
          </a:p>
          <a:p>
            <a:r>
              <a:rPr lang="en-GB" sz="1800" dirty="0"/>
              <a:t>Considers different intervention options. </a:t>
            </a:r>
          </a:p>
          <a:p>
            <a:r>
              <a:rPr lang="en-GB" sz="1800" dirty="0"/>
              <a:t>Works with the service user to agree on the most suitable care plan. </a:t>
            </a:r>
          </a:p>
          <a:p>
            <a:pPr marL="0" indent="0">
              <a:buNone/>
            </a:pPr>
            <a:r>
              <a:rPr lang="en-GB" sz="1800" b="1" dirty="0"/>
              <a:t>Impact on care:</a:t>
            </a:r>
          </a:p>
          <a:p>
            <a:r>
              <a:rPr lang="en-GB" sz="1800" dirty="0"/>
              <a:t>Person-centred support. </a:t>
            </a:r>
          </a:p>
          <a:p>
            <a:r>
              <a:rPr lang="en-GB" sz="1800" dirty="0"/>
              <a:t>Reduced safeguarding risks. </a:t>
            </a:r>
          </a:p>
          <a:p>
            <a:r>
              <a:rPr lang="en-GB" sz="1800" dirty="0"/>
              <a:t>Better health and wellbeing. </a:t>
            </a:r>
          </a:p>
          <a:p>
            <a:r>
              <a:rPr lang="en-GB" sz="1800" dirty="0"/>
              <a:t>Increased independence. </a:t>
            </a:r>
          </a:p>
          <a:p>
            <a:r>
              <a:rPr lang="en-GB" sz="1800" dirty="0"/>
              <a:t>Improved quality of life. (National Institute for Health and Care Excellence (NICE), 2023)</a:t>
            </a: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19/07/2026</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6</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613756" y="339726"/>
            <a:ext cx="8964488" cy="1217067"/>
          </a:xfrm>
        </p:spPr>
        <p:txBody>
          <a:bodyPr/>
          <a:lstStyle/>
          <a:p>
            <a:r>
              <a:rPr lang="en-GB" sz="2800" b="1" dirty="0"/>
              <a:t>How does this skill support my future career?</a:t>
            </a:r>
            <a:br>
              <a:rPr lang="en-GB" sz="2800" dirty="0"/>
            </a:br>
            <a:endParaRPr lang="en-GB" altLang="en-US" sz="2800" b="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522515" y="1448780"/>
            <a:ext cx="11310257" cy="3960440"/>
          </a:xfrm>
        </p:spPr>
        <p:txBody>
          <a:bodyPr/>
          <a:lstStyle/>
          <a:p>
            <a:pPr marL="0" indent="0">
              <a:buNone/>
            </a:pPr>
            <a:r>
              <a:rPr lang="en-GB" sz="1800" dirty="0"/>
              <a:t>Problem solving is an essential employability skill because social workers face complex situations every day.</a:t>
            </a:r>
          </a:p>
          <a:p>
            <a:pPr marL="0" indent="0">
              <a:buNone/>
            </a:pPr>
            <a:r>
              <a:rPr lang="en-GB" sz="1800" dirty="0"/>
              <a:t>It will help me to:</a:t>
            </a:r>
          </a:p>
          <a:p>
            <a:r>
              <a:rPr lang="en-GB" sz="1800" dirty="0"/>
              <a:t>Assess risk effectively. </a:t>
            </a:r>
          </a:p>
          <a:p>
            <a:r>
              <a:rPr lang="en-GB" sz="1800" dirty="0"/>
              <a:t>Make evidence-based decisions. </a:t>
            </a:r>
          </a:p>
          <a:p>
            <a:r>
              <a:rPr lang="en-GB" sz="1800" dirty="0"/>
              <a:t>Work with multidisciplinary teams. </a:t>
            </a:r>
          </a:p>
          <a:p>
            <a:r>
              <a:rPr lang="en-GB" sz="1800" dirty="0"/>
              <a:t>Support vulnerable individuals. </a:t>
            </a:r>
          </a:p>
          <a:p>
            <a:r>
              <a:rPr lang="en-GB" sz="1800" dirty="0"/>
              <a:t>Adapt to changing situations. (BASW, 2024)</a:t>
            </a:r>
          </a:p>
          <a:p>
            <a:pPr marL="0" indent="0">
              <a:buNone/>
            </a:pPr>
            <a:endParaRPr lang="en-GB" sz="1800" dirty="0"/>
          </a:p>
          <a:p>
            <a:pPr marL="0" indent="0">
              <a:buNone/>
            </a:pPr>
            <a:r>
              <a:rPr lang="en-GB" sz="1800" dirty="0"/>
              <a:t>I believe problem solving is one of my strengths because I remain calm and consider different options before making decisions. However, I would like to continue developing this skill by gaining placement experience, learning from experienced professionals and reflecting on my practice. Developing strong problem-solving skills will prepare me to become a safe, confident and effective social worker.</a:t>
            </a:r>
          </a:p>
          <a:p>
            <a:pPr marL="0" indent="0" algn="ctr">
              <a:buNone/>
            </a:pPr>
            <a:endParaRPr lang="en-GB" altLang="en-US" sz="2400" dirty="0"/>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19/07/2026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7</a:t>
            </a:fld>
            <a:endParaRPr lang="en-GB" altLang="en-US" sz="900">
              <a:solidFill>
                <a:srgbClr val="898989"/>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3009900" y="1028700"/>
            <a:ext cx="6172200" cy="857250"/>
          </a:xfrm>
        </p:spPr>
        <p:txBody>
          <a:bodyPr/>
          <a:lstStyle/>
          <a:p>
            <a:r>
              <a:rPr lang="en-GB" altLang="en-US" b="1"/>
              <a:t>Conclusion</a:t>
            </a:r>
            <a:endParaRPr lang="en-GB" altLang="en-US" b="1" i="1">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221225" y="2057401"/>
            <a:ext cx="11842955" cy="2937272"/>
          </a:xfrm>
        </p:spPr>
        <p:txBody>
          <a:bodyPr/>
          <a:lstStyle/>
          <a:p>
            <a:pPr marL="0" indent="0">
              <a:buNone/>
            </a:pPr>
            <a:r>
              <a:rPr lang="en-GB" sz="2000" dirty="0"/>
              <a:t>Problem solving is one of the most important professional skills in health and social care.</a:t>
            </a:r>
          </a:p>
          <a:p>
            <a:pPr marL="0" indent="0">
              <a:buNone/>
            </a:pPr>
            <a:r>
              <a:rPr lang="en-GB" sz="2000" dirty="0"/>
              <a:t>It enables professionals to:</a:t>
            </a:r>
          </a:p>
          <a:p>
            <a:r>
              <a:rPr lang="en-GB" sz="2000" dirty="0"/>
              <a:t>Deliver safe and effective care. </a:t>
            </a:r>
          </a:p>
          <a:p>
            <a:r>
              <a:rPr lang="en-GB" sz="2000" dirty="0"/>
              <a:t>Improve outcomes for service users. </a:t>
            </a:r>
          </a:p>
          <a:p>
            <a:r>
              <a:rPr lang="en-GB" sz="2000" dirty="0"/>
              <a:t>Make informed decisions. </a:t>
            </a:r>
          </a:p>
          <a:p>
            <a:r>
              <a:rPr lang="en-GB" sz="2000" dirty="0"/>
              <a:t>Reduce risks. </a:t>
            </a:r>
          </a:p>
          <a:p>
            <a:r>
              <a:rPr lang="en-GB" sz="2000" dirty="0"/>
              <a:t>Work effectively with others. </a:t>
            </a:r>
          </a:p>
          <a:p>
            <a:pPr marL="0" indent="0">
              <a:buNone/>
            </a:pPr>
            <a:r>
              <a:rPr lang="en-GB" sz="2000" dirty="0"/>
              <a:t>Developing strong problem-solving skills will support my professional development and prepare me for a successful career as a social worker.</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19/07/2026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8</a:t>
            </a:fld>
            <a:endParaRPr lang="en-GB" altLang="en-US" sz="900">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334433" y="1417638"/>
            <a:ext cx="11247967" cy="2056689"/>
          </a:xfrm>
        </p:spPr>
        <p:txBody>
          <a:bodyPr/>
          <a:lstStyle/>
          <a:p>
            <a:pPr marL="0" indent="0">
              <a:buNone/>
            </a:pPr>
            <a:r>
              <a:rPr lang="en-GB" sz="1400" b="1" dirty="0"/>
              <a:t>Works Cited</a:t>
            </a:r>
          </a:p>
          <a:p>
            <a:pPr marL="0" indent="0">
              <a:buNone/>
            </a:pPr>
            <a:r>
              <a:rPr lang="en-GB" sz="1400" dirty="0"/>
              <a:t>BASW, 2024. </a:t>
            </a:r>
            <a:r>
              <a:rPr lang="en-GB" sz="1400" i="1" dirty="0"/>
              <a:t>The Professional Capabilities Framework (PCF). </a:t>
            </a:r>
            <a:r>
              <a:rPr lang="en-GB" sz="1400" dirty="0"/>
              <a:t>[Online] </a:t>
            </a:r>
            <a:br>
              <a:rPr lang="en-GB" sz="1400" dirty="0"/>
            </a:br>
            <a:r>
              <a:rPr lang="en-GB" sz="1400" dirty="0"/>
              <a:t>Available at: </a:t>
            </a:r>
            <a:r>
              <a:rPr lang="en-GB" sz="1400" u="sng" dirty="0"/>
              <a:t>https://</a:t>
            </a:r>
            <a:r>
              <a:rPr lang="en-GB" sz="1400" u="sng" dirty="0" err="1"/>
              <a:t>basw.co.uk</a:t>
            </a:r>
            <a:r>
              <a:rPr lang="en-GB" sz="1400" u="sng" dirty="0"/>
              <a:t>/</a:t>
            </a:r>
            <a:br>
              <a:rPr lang="en-GB" sz="1400" dirty="0"/>
            </a:br>
            <a:r>
              <a:rPr lang="en-GB" sz="1400" dirty="0"/>
              <a:t>[Accessed 17 July 2026].</a:t>
            </a:r>
          </a:p>
          <a:p>
            <a:pPr marL="0" indent="0">
              <a:buNone/>
            </a:pPr>
            <a:r>
              <a:rPr lang="en-GB" sz="1400" dirty="0"/>
              <a:t>Care Quality Commission (CQC), 2024. </a:t>
            </a:r>
            <a:r>
              <a:rPr lang="en-GB" sz="1400" i="1" dirty="0"/>
              <a:t>Our strategy and guidance for high-quality care. </a:t>
            </a:r>
            <a:r>
              <a:rPr lang="en-GB" sz="1400" dirty="0"/>
              <a:t>[Online] </a:t>
            </a:r>
            <a:br>
              <a:rPr lang="en-GB" sz="1400" dirty="0"/>
            </a:br>
            <a:r>
              <a:rPr lang="en-GB" sz="1400" dirty="0"/>
              <a:t>Available at: </a:t>
            </a:r>
            <a:r>
              <a:rPr lang="en-GB" sz="1400" u="sng" dirty="0"/>
              <a:t>https://</a:t>
            </a:r>
            <a:r>
              <a:rPr lang="en-GB" sz="1400" u="sng" dirty="0" err="1"/>
              <a:t>www.cqc.org.uk</a:t>
            </a:r>
            <a:r>
              <a:rPr lang="en-GB" sz="1400" u="sng" dirty="0"/>
              <a:t>/</a:t>
            </a:r>
            <a:br>
              <a:rPr lang="en-GB" sz="1400" dirty="0"/>
            </a:br>
            <a:r>
              <a:rPr lang="en-GB" sz="1400" dirty="0"/>
              <a:t>[Accessed 17 July 2026].</a:t>
            </a:r>
          </a:p>
          <a:p>
            <a:pPr marL="0" indent="0">
              <a:buNone/>
            </a:pPr>
            <a:r>
              <a:rPr lang="en-GB" sz="1400" dirty="0"/>
              <a:t>Cottrell, S., 2017. </a:t>
            </a:r>
            <a:r>
              <a:rPr lang="en-GB" sz="1400" i="1" dirty="0"/>
              <a:t>Critical Thinking Skills: Effective Analysis, Argument and Reflection. </a:t>
            </a:r>
            <a:r>
              <a:rPr lang="en-GB" sz="1400" dirty="0"/>
              <a:t>3rd Edition ed. London: Palgrave Macmillan.</a:t>
            </a:r>
          </a:p>
          <a:p>
            <a:pPr marL="0" indent="0">
              <a:buNone/>
            </a:pPr>
            <a:r>
              <a:rPr lang="en-GB" sz="1400" dirty="0"/>
              <a:t>Ishikawa, K., 1996. </a:t>
            </a:r>
            <a:r>
              <a:rPr lang="en-GB" sz="1400" i="1" dirty="0"/>
              <a:t>Guide to Quality Control. </a:t>
            </a:r>
            <a:r>
              <a:rPr lang="en-GB" sz="1400" dirty="0"/>
              <a:t>2nd Edition ed. Tokyo: Asian Productivity Organization.</a:t>
            </a:r>
          </a:p>
          <a:p>
            <a:pPr marL="0" indent="0">
              <a:buNone/>
            </a:pPr>
            <a:r>
              <a:rPr lang="en-GB" sz="1400" dirty="0"/>
              <a:t>National Institute for Health and Care Excellence (NICE), 2023. </a:t>
            </a:r>
            <a:r>
              <a:rPr lang="en-GB" sz="1400" i="1" dirty="0"/>
              <a:t>People's experience in adult social care services. </a:t>
            </a:r>
            <a:r>
              <a:rPr lang="en-GB" sz="1400" dirty="0"/>
              <a:t>[Online] </a:t>
            </a:r>
            <a:br>
              <a:rPr lang="en-GB" sz="1400" dirty="0"/>
            </a:br>
            <a:r>
              <a:rPr lang="en-GB" sz="1400" dirty="0"/>
              <a:t>Available at: </a:t>
            </a:r>
            <a:r>
              <a:rPr lang="en-GB" sz="1400" u="sng" dirty="0"/>
              <a:t>https://</a:t>
            </a:r>
            <a:r>
              <a:rPr lang="en-GB" sz="1400" u="sng" dirty="0" err="1"/>
              <a:t>www.nice.org.uk</a:t>
            </a:r>
            <a:r>
              <a:rPr lang="en-GB" sz="1400" u="sng" dirty="0"/>
              <a:t>/</a:t>
            </a:r>
            <a:br>
              <a:rPr lang="en-GB" sz="1400" dirty="0"/>
            </a:br>
            <a:r>
              <a:rPr lang="en-GB" sz="1400" dirty="0"/>
              <a:t>[Accessed 19 July 2026].</a:t>
            </a:r>
          </a:p>
          <a:p>
            <a:pPr marL="0" indent="0">
              <a:buNone/>
            </a:pPr>
            <a:r>
              <a:rPr lang="en-GB" sz="1400" dirty="0"/>
              <a:t>NHS England, 2023. </a:t>
            </a:r>
            <a:r>
              <a:rPr lang="en-GB" sz="1400" i="1" dirty="0"/>
              <a:t>Patient Safety Strategy. </a:t>
            </a:r>
            <a:r>
              <a:rPr lang="en-GB" sz="1400" dirty="0"/>
              <a:t>[Online] </a:t>
            </a:r>
            <a:br>
              <a:rPr lang="en-GB" sz="1400" dirty="0"/>
            </a:br>
            <a:r>
              <a:rPr lang="en-GB" sz="1400" dirty="0"/>
              <a:t>Available at: </a:t>
            </a:r>
            <a:r>
              <a:rPr lang="en-GB" sz="1400" u="sng" dirty="0"/>
              <a:t>https://</a:t>
            </a:r>
            <a:r>
              <a:rPr lang="en-GB" sz="1400" u="sng" dirty="0" err="1"/>
              <a:t>www.england.nhs.uk</a:t>
            </a:r>
            <a:r>
              <a:rPr lang="en-GB" sz="1400" u="sng" dirty="0"/>
              <a:t>/patient-safety/</a:t>
            </a:r>
            <a:br>
              <a:rPr lang="en-GB" sz="1400" dirty="0"/>
            </a:br>
            <a:r>
              <a:rPr lang="en-GB" sz="1400" dirty="0"/>
              <a:t>[Accessed 16 July 2026].</a:t>
            </a:r>
          </a:p>
          <a:p>
            <a:pPr marL="0" indent="0">
              <a:buNone/>
            </a:pPr>
            <a:r>
              <a:rPr lang="en-GB" sz="1400" dirty="0"/>
              <a:t> </a:t>
            </a:r>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19/07/2026</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A355A216-6885-427F-A634-39F7E4E2D5B0}" type="slidenum">
              <a:rPr lang="en-GB" altLang="en-US" sz="900">
                <a:solidFill>
                  <a:srgbClr val="898989"/>
                </a:solidFill>
              </a:rPr>
              <a:pPr fontAlgn="base">
                <a:spcBef>
                  <a:spcPct val="0"/>
                </a:spcBef>
                <a:spcAft>
                  <a:spcPct val="0"/>
                </a:spcAft>
                <a:buNone/>
              </a:pPr>
              <a:t>9</a:t>
            </a:fld>
            <a:endParaRPr lang="en-GB" altLang="en-US" sz="9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4073</TotalTime>
  <Words>962</Words>
  <Application>Microsoft Macintosh PowerPoint</Application>
  <PresentationFormat>Widescreen</PresentationFormat>
  <Paragraphs>115</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Arial</vt:lpstr>
      <vt:lpstr>Myriad Pro</vt:lpstr>
      <vt:lpstr>20140311PresentationUWTSDTemplate</vt:lpstr>
      <vt:lpstr>PowerPoint Presentation</vt:lpstr>
      <vt:lpstr>Introduction</vt:lpstr>
      <vt:lpstr>What is problem solving? </vt:lpstr>
      <vt:lpstr>Importance of problem solving in professional practice</vt:lpstr>
      <vt:lpstr>The Fishbone Diagram </vt:lpstr>
      <vt:lpstr>Applying this skill in practice </vt:lpstr>
      <vt:lpstr>How does this skill support my future career? </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Azka Irfan</cp:lastModifiedBy>
  <cp:revision>28</cp:revision>
  <dcterms:created xsi:type="dcterms:W3CDTF">2025-02-21T18:28:54Z</dcterms:created>
  <dcterms:modified xsi:type="dcterms:W3CDTF">2026-07-19T13:44:14Z</dcterms:modified>
</cp:coreProperties>
</file>