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56" r:id="rId2"/>
    <p:sldId id="259" r:id="rId3"/>
    <p:sldId id="260" r:id="rId4"/>
    <p:sldId id="261" r:id="rId5"/>
    <p:sldId id="262" r:id="rId6"/>
    <p:sldId id="267" r:id="rId7"/>
    <p:sldId id="263" r:id="rId8"/>
    <p:sldId id="264" r:id="rId9"/>
    <p:sldId id="266"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33762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3753635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1375921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289085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9D936C-A896-48E2-9315-7C67EDCD5710}"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2937673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9D936C-A896-48E2-9315-7C67EDCD5710}"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2772310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9D936C-A896-48E2-9315-7C67EDCD5710}"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409164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3837997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3467237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1325752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9C2B75B-0FFE-45B3-9C89-AB84F1A7DC4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5498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216566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9C2B75B-0FFE-45B3-9C89-AB84F1A7DC4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766351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69D936C-A896-48E2-9315-7C67EDCD5710}"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4000633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26323571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9D936C-A896-48E2-9315-7C67EDCD5710}"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9C2B75B-0FFE-45B3-9C89-AB84F1A7DC47}" type="slidenum">
              <a:rPr lang="en-GB" smtClean="0"/>
              <a:t>‹#›</a:t>
            </a:fld>
            <a:endParaRPr lang="en-GB"/>
          </a:p>
        </p:txBody>
      </p:sp>
    </p:spTree>
    <p:extLst>
      <p:ext uri="{BB962C8B-B14F-4D97-AF65-F5344CB8AC3E}">
        <p14:creationId xmlns:p14="http://schemas.microsoft.com/office/powerpoint/2010/main" val="483655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69D936C-A896-48E2-9315-7C67EDCD5710}" type="datetimeFigureOut">
              <a:rPr lang="en-GB" smtClean="0"/>
              <a:t>28/11/2022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9C2B75B-0FFE-45B3-9C89-AB84F1A7DC47}" type="slidenum">
              <a:rPr lang="en-GB" smtClean="0"/>
              <a:t>‹#›</a:t>
            </a:fld>
            <a:endParaRPr lang="en-GB"/>
          </a:p>
        </p:txBody>
      </p:sp>
    </p:spTree>
    <p:extLst>
      <p:ext uri="{BB962C8B-B14F-4D97-AF65-F5344CB8AC3E}">
        <p14:creationId xmlns:p14="http://schemas.microsoft.com/office/powerpoint/2010/main" val="3634141003"/>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davidzinger.com/employee-engagement-pyramid-10-keys-to-engaging-thepoer-of-one" TargetMode="External"/><Relationship Id="rId3" Type="http://schemas.openxmlformats.org/officeDocument/2006/relationships/hyperlink" Target="https://www.insperity.com/blog/employee-engagement/" TargetMode="External"/><Relationship Id="rId7" Type="http://schemas.openxmlformats.org/officeDocument/2006/relationships/hyperlink" Target="https://www.managementstudyguide.com/zinger-model-employee-engagement.htm" TargetMode="External"/><Relationship Id="rId2" Type="http://schemas.openxmlformats.org/officeDocument/2006/relationships/hyperlink" Target="https://www.references.com/business-finance/employees-important-business" TargetMode="External"/><Relationship Id="rId1" Type="http://schemas.openxmlformats.org/officeDocument/2006/relationships/slideLayout" Target="../slideLayouts/slideLayout1.xml"/><Relationship Id="rId6" Type="http://schemas.openxmlformats.org/officeDocument/2006/relationships/hyperlink" Target="https://lindenbergergroup.com/why-engaged-employees-are-critical-to-success/" TargetMode="External"/><Relationship Id="rId5" Type="http://schemas.openxmlformats.org/officeDocument/2006/relationships/hyperlink" Target="https://www.qlearsite.com/blog/when-did-employee-engagement-start-its-history-and-future/(Accessed" TargetMode="External"/><Relationship Id="rId4" Type="http://schemas.openxmlformats.org/officeDocument/2006/relationships/hyperlink" Target="https://www.hapi.co.uk/employee-benefits"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careers.marriott.com/en-gb/life-at-"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290F0-BB56-C261-B9DB-A03C70BABC31}"/>
              </a:ext>
            </a:extLst>
          </p:cNvPr>
          <p:cNvSpPr>
            <a:spLocks noGrp="1"/>
          </p:cNvSpPr>
          <p:nvPr>
            <p:ph type="ctrTitle"/>
          </p:nvPr>
        </p:nvSpPr>
        <p:spPr>
          <a:xfrm>
            <a:off x="2114551" y="1257301"/>
            <a:ext cx="9390062" cy="3238500"/>
          </a:xfrm>
        </p:spPr>
        <p:txBody>
          <a:bodyPr>
            <a:norm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STUDENT NAME – Thivya Vivekananthan</a:t>
            </a:r>
            <a:br>
              <a:rPr lang="en-GB" sz="1800" dirty="0">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STUDENT NO - 2118239</a:t>
            </a:r>
            <a:br>
              <a:rPr lang="en-GB" sz="5400" dirty="0">
                <a:effectLst/>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3" name="Subtitle 2">
            <a:extLst>
              <a:ext uri="{FF2B5EF4-FFF2-40B4-BE49-F238E27FC236}">
                <a16:creationId xmlns:a16="http://schemas.microsoft.com/office/drawing/2014/main" id="{C2CD052E-0F96-550A-F803-00A08272D53A}"/>
              </a:ext>
            </a:extLst>
          </p:cNvPr>
          <p:cNvSpPr>
            <a:spLocks noGrp="1"/>
          </p:cNvSpPr>
          <p:nvPr>
            <p:ph type="subTitle" idx="1"/>
          </p:nvPr>
        </p:nvSpPr>
        <p:spPr>
          <a:xfrm>
            <a:off x="2114550" y="3948704"/>
            <a:ext cx="9390062" cy="1842496"/>
          </a:xfrm>
        </p:spPr>
        <p:txBody>
          <a:bodyPr/>
          <a:lstStyle/>
          <a:p>
            <a:r>
              <a:rPr lang="en-GB" dirty="0"/>
              <a:t>Lecture name Laurence </a:t>
            </a:r>
          </a:p>
        </p:txBody>
      </p:sp>
    </p:spTree>
    <p:extLst>
      <p:ext uri="{BB962C8B-B14F-4D97-AF65-F5344CB8AC3E}">
        <p14:creationId xmlns:p14="http://schemas.microsoft.com/office/powerpoint/2010/main" val="2355791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330D19A2-9558-CAA1-C95C-226E1E48AEDC}"/>
              </a:ext>
            </a:extLst>
          </p:cNvPr>
          <p:cNvPicPr>
            <a:picLocks noChangeAspect="1"/>
          </p:cNvPicPr>
          <p:nvPr/>
        </p:nvPicPr>
        <p:blipFill>
          <a:blip r:embed="rId2"/>
          <a:stretch>
            <a:fillRect/>
          </a:stretch>
        </p:blipFill>
        <p:spPr>
          <a:xfrm>
            <a:off x="4180138" y="4667250"/>
            <a:ext cx="4124323" cy="2269803"/>
          </a:xfrm>
          <a:prstGeom prst="rect">
            <a:avLst/>
          </a:prstGeom>
          <a:effectLst>
            <a:softEdge rad="31750"/>
          </a:effectLst>
        </p:spPr>
        <p:style>
          <a:lnRef idx="1">
            <a:schemeClr val="dk1"/>
          </a:lnRef>
          <a:fillRef idx="3">
            <a:schemeClr val="dk1"/>
          </a:fillRef>
          <a:effectRef idx="2">
            <a:schemeClr val="dk1"/>
          </a:effectRef>
          <a:fontRef idx="minor">
            <a:schemeClr val="lt1"/>
          </a:fontRef>
        </p:style>
      </p:pic>
      <p:sp>
        <p:nvSpPr>
          <p:cNvPr id="2" name="Title 1">
            <a:extLst>
              <a:ext uri="{FF2B5EF4-FFF2-40B4-BE49-F238E27FC236}">
                <a16:creationId xmlns:a16="http://schemas.microsoft.com/office/drawing/2014/main" id="{122326FE-30E6-5766-DC6F-AF79912819D5}"/>
              </a:ext>
            </a:extLst>
          </p:cNvPr>
          <p:cNvSpPr>
            <a:spLocks noGrp="1"/>
          </p:cNvSpPr>
          <p:nvPr>
            <p:ph type="ctrTitle"/>
          </p:nvPr>
        </p:nvSpPr>
        <p:spPr>
          <a:xfrm>
            <a:off x="2466975" y="361950"/>
            <a:ext cx="8201025" cy="1362075"/>
          </a:xfrm>
        </p:spPr>
        <p:txBody>
          <a:bodyPr>
            <a:normAutofit/>
          </a:bodyPr>
          <a:lstStyle/>
          <a:p>
            <a:r>
              <a:rPr lang="en-US" dirty="0"/>
              <a:t>Employee Engagement</a:t>
            </a:r>
            <a:endParaRPr lang="en-GB" dirty="0"/>
          </a:p>
        </p:txBody>
      </p:sp>
      <p:sp>
        <p:nvSpPr>
          <p:cNvPr id="3" name="Subtitle 2">
            <a:extLst>
              <a:ext uri="{FF2B5EF4-FFF2-40B4-BE49-F238E27FC236}">
                <a16:creationId xmlns:a16="http://schemas.microsoft.com/office/drawing/2014/main" id="{9FFD8176-E668-73FB-D98C-1859AD2BA623}"/>
              </a:ext>
            </a:extLst>
          </p:cNvPr>
          <p:cNvSpPr>
            <a:spLocks noGrp="1"/>
          </p:cNvSpPr>
          <p:nvPr>
            <p:ph type="subTitle" idx="1"/>
          </p:nvPr>
        </p:nvSpPr>
        <p:spPr>
          <a:xfrm>
            <a:off x="457201" y="2152650"/>
            <a:ext cx="11010900" cy="2774628"/>
          </a:xfrm>
        </p:spPr>
        <p:txBody>
          <a:bodyPr>
            <a:normAutofit/>
          </a:bodyPr>
          <a:lstStyle/>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Employee engagement is well-defined as the emotional commitment a company and it is goals </a:t>
            </a:r>
            <a:r>
              <a:rPr lang="en-US" sz="1600" dirty="0">
                <a:effectLst/>
                <a:latin typeface="Calibri" panose="020F0502020204030204" pitchFamily="34" charset="0"/>
                <a:ea typeface="Calibri" panose="020F0502020204030204" pitchFamily="34" charset="0"/>
                <a:cs typeface="Times New Roman" panose="02020603050405020304" pitchFamily="18" charset="0"/>
              </a:rPr>
              <a:t>(Staff Writer,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Keep the employee happy helps to improve productivity</a:t>
            </a:r>
            <a:r>
              <a:rPr lang="en-US" sz="1600" dirty="0">
                <a:effectLst/>
                <a:latin typeface="Calibri" panose="020F0502020204030204" pitchFamily="34" charset="0"/>
                <a:ea typeface="Calibri" panose="020F0502020204030204" pitchFamily="34" charset="0"/>
                <a:cs typeface="Times New Roman" panose="02020603050405020304" pitchFamily="18" charset="0"/>
              </a:rPr>
              <a:t>(Turner, 2022)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Create open communication channel</a:t>
            </a:r>
          </a:p>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Build better work environment</a:t>
            </a:r>
          </a:p>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Recognize and rewarding the employees</a:t>
            </a:r>
          </a:p>
          <a:p>
            <a:pPr marL="342900" indent="-342900" algn="l">
              <a:buFont typeface="Arial" panose="020B0604020202020204" pitchFamily="34" charset="0"/>
              <a:buChar char="•"/>
            </a:pPr>
            <a:r>
              <a:rPr lang="en-US" sz="1600" dirty="0">
                <a:latin typeface="Arial" panose="020B0604020202020204" pitchFamily="34" charset="0"/>
                <a:cs typeface="Arial" panose="020B0604020202020204" pitchFamily="34" charset="0"/>
              </a:rPr>
              <a:t>Supporting employee engagement outside the workplace</a:t>
            </a:r>
          </a:p>
          <a:p>
            <a:pPr marL="342900" indent="-342900" algn="l">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600" dirty="0"/>
          </a:p>
        </p:txBody>
      </p:sp>
      <p:pic>
        <p:nvPicPr>
          <p:cNvPr id="7" name="Picture 6">
            <a:extLst>
              <a:ext uri="{FF2B5EF4-FFF2-40B4-BE49-F238E27FC236}">
                <a16:creationId xmlns:a16="http://schemas.microsoft.com/office/drawing/2014/main" id="{185A3498-A859-2D81-7D4B-9C4FC412EB77}"/>
              </a:ext>
            </a:extLst>
          </p:cNvPr>
          <p:cNvPicPr>
            <a:picLocks noChangeAspect="1"/>
          </p:cNvPicPr>
          <p:nvPr/>
        </p:nvPicPr>
        <p:blipFill>
          <a:blip r:embed="rId3"/>
          <a:stretch>
            <a:fillRect/>
          </a:stretch>
        </p:blipFill>
        <p:spPr>
          <a:xfrm>
            <a:off x="1" y="4667250"/>
            <a:ext cx="4124324" cy="2276475"/>
          </a:xfrm>
          <a:prstGeom prst="rect">
            <a:avLst/>
          </a:prstGeom>
          <a:effectLst>
            <a:softEdge rad="31750"/>
          </a:effectLst>
        </p:spPr>
      </p:pic>
      <p:pic>
        <p:nvPicPr>
          <p:cNvPr id="8" name="Picture 7">
            <a:extLst>
              <a:ext uri="{FF2B5EF4-FFF2-40B4-BE49-F238E27FC236}">
                <a16:creationId xmlns:a16="http://schemas.microsoft.com/office/drawing/2014/main" id="{1B1E544A-5B81-0A08-720E-9A3B49EF095D}"/>
              </a:ext>
            </a:extLst>
          </p:cNvPr>
          <p:cNvPicPr>
            <a:picLocks noChangeAspect="1"/>
          </p:cNvPicPr>
          <p:nvPr/>
        </p:nvPicPr>
        <p:blipFill>
          <a:blip r:embed="rId4"/>
          <a:stretch>
            <a:fillRect/>
          </a:stretch>
        </p:blipFill>
        <p:spPr>
          <a:xfrm>
            <a:off x="8304461" y="4667251"/>
            <a:ext cx="3887539" cy="2190750"/>
          </a:xfrm>
          <a:prstGeom prst="rect">
            <a:avLst/>
          </a:prstGeom>
          <a:ln>
            <a:noFill/>
          </a:ln>
          <a:effectLst>
            <a:softEdge rad="112500"/>
          </a:effectLst>
        </p:spPr>
      </p:pic>
    </p:spTree>
    <p:extLst>
      <p:ext uri="{BB962C8B-B14F-4D97-AF65-F5344CB8AC3E}">
        <p14:creationId xmlns:p14="http://schemas.microsoft.com/office/powerpoint/2010/main" val="341120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barn(inVertical)">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38ABB-3B11-7898-EE7B-D5740151CC78}"/>
              </a:ext>
            </a:extLst>
          </p:cNvPr>
          <p:cNvSpPr>
            <a:spLocks noGrp="1"/>
          </p:cNvSpPr>
          <p:nvPr>
            <p:ph type="ctrTitle"/>
          </p:nvPr>
        </p:nvSpPr>
        <p:spPr>
          <a:xfrm>
            <a:off x="1524000" y="448273"/>
            <a:ext cx="9144000" cy="1151927"/>
          </a:xfrm>
        </p:spPr>
        <p:txBody>
          <a:bodyPr>
            <a:normAutofit/>
          </a:bodyPr>
          <a:lstStyle/>
          <a:p>
            <a:r>
              <a:rPr lang="en-US" sz="1800" dirty="0">
                <a:latin typeface="Arial" panose="020B0604020202020204" pitchFamily="34" charset="0"/>
                <a:cs typeface="Arial" panose="020B0604020202020204" pitchFamily="34" charset="0"/>
              </a:rPr>
              <a:t>Why  Employee engagement is very important in the industry </a:t>
            </a: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5A3BCF0-1D44-242C-59C5-37178C13828C}"/>
              </a:ext>
            </a:extLst>
          </p:cNvPr>
          <p:cNvSpPr>
            <a:spLocks noGrp="1"/>
          </p:cNvSpPr>
          <p:nvPr>
            <p:ph type="subTitle" idx="1"/>
          </p:nvPr>
        </p:nvSpPr>
        <p:spPr>
          <a:xfrm>
            <a:off x="1524000" y="1981200"/>
            <a:ext cx="9144000" cy="3276600"/>
          </a:xfrm>
        </p:spPr>
        <p:txBody>
          <a:bodyPr/>
          <a:lstStyle/>
          <a:p>
            <a:pPr algn="l"/>
            <a:r>
              <a:rPr lang="en-US" dirty="0"/>
              <a:t>“</a:t>
            </a:r>
            <a:r>
              <a:rPr lang="en-US" sz="1600" dirty="0">
                <a:latin typeface="Arial" panose="020B0604020202020204" pitchFamily="34" charset="0"/>
                <a:cs typeface="Arial" panose="020B0604020202020204" pitchFamily="34" charset="0"/>
              </a:rPr>
              <a:t>Clints do not come first employees come first if you take care of your employees, they will take care of the clints” – Richard Branson.</a:t>
            </a: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Hiring right people</a:t>
            </a: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Employees are happy and excited to work for the company</a:t>
            </a: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Employees value their roles and contribute to company success</a:t>
            </a:r>
            <a:r>
              <a:rPr lang="en-US" sz="1600" dirty="0">
                <a:effectLst/>
                <a:latin typeface="Calibri" panose="020F0502020204030204" pitchFamily="34" charset="0"/>
                <a:ea typeface="Calibri" panose="020F0502020204030204" pitchFamily="34" charset="0"/>
                <a:cs typeface="Times New Roman" panose="02020603050405020304" pitchFamily="18" charset="0"/>
              </a:rPr>
              <a:t>( Personal Group, 2022)</a:t>
            </a:r>
            <a:endParaRPr lang="en-US" sz="16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600" dirty="0">
                <a:latin typeface="Arial" panose="020B0604020202020204" pitchFamily="34" charset="0"/>
                <a:cs typeface="Arial" panose="020B0604020202020204" pitchFamily="34" charset="0"/>
              </a:rPr>
              <a:t>Providing your employees with the opportunity to learn new skills and advance </a:t>
            </a:r>
            <a:endParaRPr lang="en-US" sz="1600" b="0" i="0" dirty="0">
              <a:solidFill>
                <a:srgbClr val="58595B"/>
              </a:solidFill>
              <a:effectLst/>
              <a:latin typeface="Roboto" panose="02000000000000000000" pitchFamily="2" charset="0"/>
            </a:endParaRPr>
          </a:p>
          <a:p>
            <a:pPr marL="285750" indent="-285750" algn="l">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FC147302-447D-71C5-4EF7-B27CE5BBD7DA}"/>
              </a:ext>
            </a:extLst>
          </p:cNvPr>
          <p:cNvPicPr>
            <a:picLocks noChangeAspect="1"/>
          </p:cNvPicPr>
          <p:nvPr/>
        </p:nvPicPr>
        <p:blipFill>
          <a:blip r:embed="rId2"/>
          <a:stretch>
            <a:fillRect/>
          </a:stretch>
        </p:blipFill>
        <p:spPr>
          <a:xfrm>
            <a:off x="0" y="4149684"/>
            <a:ext cx="5457825" cy="2794040"/>
          </a:xfrm>
          <a:prstGeom prst="rect">
            <a:avLst/>
          </a:prstGeom>
        </p:spPr>
      </p:pic>
      <p:pic>
        <p:nvPicPr>
          <p:cNvPr id="13" name="Picture 12">
            <a:extLst>
              <a:ext uri="{FF2B5EF4-FFF2-40B4-BE49-F238E27FC236}">
                <a16:creationId xmlns:a16="http://schemas.microsoft.com/office/drawing/2014/main" id="{F492CA28-5144-65DE-A05D-9F18D6633F99}"/>
              </a:ext>
            </a:extLst>
          </p:cNvPr>
          <p:cNvPicPr>
            <a:picLocks noChangeAspect="1"/>
          </p:cNvPicPr>
          <p:nvPr/>
        </p:nvPicPr>
        <p:blipFill>
          <a:blip r:embed="rId3"/>
          <a:stretch>
            <a:fillRect/>
          </a:stretch>
        </p:blipFill>
        <p:spPr>
          <a:xfrm>
            <a:off x="6734177" y="4243278"/>
            <a:ext cx="5457825" cy="2614722"/>
          </a:xfrm>
          <a:prstGeom prst="rect">
            <a:avLst/>
          </a:prstGeom>
        </p:spPr>
      </p:pic>
    </p:spTree>
    <p:extLst>
      <p:ext uri="{BB962C8B-B14F-4D97-AF65-F5344CB8AC3E}">
        <p14:creationId xmlns:p14="http://schemas.microsoft.com/office/powerpoint/2010/main" val="895589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E05F3-BD8E-725A-F6F5-BF4B9C87CF26}"/>
              </a:ext>
            </a:extLst>
          </p:cNvPr>
          <p:cNvSpPr>
            <a:spLocks noGrp="1"/>
          </p:cNvSpPr>
          <p:nvPr>
            <p:ph type="ctrTitle"/>
          </p:nvPr>
        </p:nvSpPr>
        <p:spPr>
          <a:xfrm>
            <a:off x="914400" y="-1077912"/>
            <a:ext cx="9144000" cy="2387600"/>
          </a:xfrm>
        </p:spPr>
        <p:txBody>
          <a:bodyPr>
            <a:normAutofit/>
          </a:bodyPr>
          <a:lstStyle/>
          <a:p>
            <a:r>
              <a:rPr lang="en-US" sz="2000" dirty="0"/>
              <a:t>Benefits of  Employee Engagement</a:t>
            </a:r>
            <a:br>
              <a:rPr lang="en-US" sz="2000" dirty="0"/>
            </a:br>
            <a:endParaRPr lang="en-GB" sz="2000" dirty="0"/>
          </a:p>
        </p:txBody>
      </p:sp>
      <p:sp>
        <p:nvSpPr>
          <p:cNvPr id="3" name="Subtitle 2">
            <a:extLst>
              <a:ext uri="{FF2B5EF4-FFF2-40B4-BE49-F238E27FC236}">
                <a16:creationId xmlns:a16="http://schemas.microsoft.com/office/drawing/2014/main" id="{62DA4AFC-9F8D-2BFB-DEC0-541403B25827}"/>
              </a:ext>
            </a:extLst>
          </p:cNvPr>
          <p:cNvSpPr>
            <a:spLocks noGrp="1"/>
          </p:cNvSpPr>
          <p:nvPr>
            <p:ph type="subTitle" idx="1"/>
          </p:nvPr>
        </p:nvSpPr>
        <p:spPr>
          <a:xfrm>
            <a:off x="914400" y="1610954"/>
            <a:ext cx="9144000" cy="1486139"/>
          </a:xfrm>
        </p:spPr>
        <p:txBody>
          <a:bodyPr>
            <a:normAutofit fontScale="47500" lnSpcReduction="20000"/>
          </a:bodyPr>
          <a:lstStyle/>
          <a:p>
            <a:pPr marL="342900" indent="-342900" algn="l">
              <a:buFont typeface="Arial" panose="020B0604020202020204" pitchFamily="34" charset="0"/>
              <a:buChar char="•"/>
            </a:pPr>
            <a:r>
              <a:rPr lang="en-US" sz="2900" dirty="0">
                <a:latin typeface="Arial" panose="020B0604020202020204" pitchFamily="34" charset="0"/>
                <a:cs typeface="Arial" panose="020B0604020202020204" pitchFamily="34" charset="0"/>
              </a:rPr>
              <a:t>Improved Employer loyalty </a:t>
            </a:r>
          </a:p>
          <a:p>
            <a:pPr marL="342900" indent="-342900" algn="l">
              <a:buFont typeface="Arial" panose="020B0604020202020204" pitchFamily="34" charset="0"/>
              <a:buChar char="•"/>
            </a:pPr>
            <a:r>
              <a:rPr lang="en-US" sz="2900" dirty="0">
                <a:latin typeface="Arial" panose="020B0604020202020204" pitchFamily="34" charset="0"/>
                <a:cs typeface="Arial" panose="020B0604020202020204" pitchFamily="34" charset="0"/>
              </a:rPr>
              <a:t>Increased productivity</a:t>
            </a:r>
          </a:p>
          <a:p>
            <a:pPr marL="342900" indent="-342900" algn="l">
              <a:buFont typeface="Arial" panose="020B0604020202020204" pitchFamily="34" charset="0"/>
              <a:buChar char="•"/>
            </a:pPr>
            <a:r>
              <a:rPr lang="en-US" sz="2900" dirty="0">
                <a:latin typeface="Arial" panose="020B0604020202020204" pitchFamily="34" charset="0"/>
                <a:cs typeface="Arial" panose="020B0604020202020204" pitchFamily="34" charset="0"/>
              </a:rPr>
              <a:t>Better customer service</a:t>
            </a:r>
          </a:p>
          <a:p>
            <a:pPr marL="342900" indent="-342900" algn="l">
              <a:buFont typeface="Arial" panose="020B0604020202020204" pitchFamily="34" charset="0"/>
              <a:buChar char="•"/>
            </a:pPr>
            <a:r>
              <a:rPr lang="en-US" sz="2900" dirty="0">
                <a:latin typeface="Arial" panose="020B0604020202020204" pitchFamily="34" charset="0"/>
                <a:cs typeface="Arial" panose="020B0604020202020204" pitchFamily="34" charset="0"/>
              </a:rPr>
              <a:t>Higher employee satisfaction and happiness</a:t>
            </a:r>
          </a:p>
          <a:p>
            <a:pPr marL="342900" indent="-342900" algn="l">
              <a:buFont typeface="Arial" panose="020B0604020202020204" pitchFamily="34" charset="0"/>
              <a:buChar char="•"/>
            </a:pPr>
            <a:r>
              <a:rPr lang="en-US" sz="2900" dirty="0">
                <a:latin typeface="Arial" panose="020B0604020202020204" pitchFamily="34" charset="0"/>
                <a:cs typeface="Arial" panose="020B0604020202020204" pitchFamily="34" charset="0"/>
              </a:rPr>
              <a:t>Engaged employee become a brand ambassador</a:t>
            </a:r>
          </a:p>
          <a:p>
            <a:pPr marL="342900" indent="-342900" algn="l">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A85B096A-9266-A8A7-833E-FBBCF5CB5728}"/>
              </a:ext>
            </a:extLst>
          </p:cNvPr>
          <p:cNvPicPr>
            <a:picLocks noChangeAspect="1"/>
          </p:cNvPicPr>
          <p:nvPr/>
        </p:nvPicPr>
        <p:blipFill>
          <a:blip r:embed="rId2"/>
          <a:stretch>
            <a:fillRect/>
          </a:stretch>
        </p:blipFill>
        <p:spPr>
          <a:xfrm>
            <a:off x="114301" y="3629024"/>
            <a:ext cx="7753350" cy="3200399"/>
          </a:xfrm>
          <a:prstGeom prst="rect">
            <a:avLst/>
          </a:prstGeom>
        </p:spPr>
      </p:pic>
      <p:sp>
        <p:nvSpPr>
          <p:cNvPr id="6" name="TextBox 5">
            <a:extLst>
              <a:ext uri="{FF2B5EF4-FFF2-40B4-BE49-F238E27FC236}">
                <a16:creationId xmlns:a16="http://schemas.microsoft.com/office/drawing/2014/main" id="{51F10CA1-8CD5-6CC6-C67E-52E2D6CBF6E8}"/>
              </a:ext>
            </a:extLst>
          </p:cNvPr>
          <p:cNvSpPr txBox="1"/>
          <p:nvPr/>
        </p:nvSpPr>
        <p:spPr>
          <a:xfrm>
            <a:off x="8001000" y="6365082"/>
            <a:ext cx="1695450" cy="369332"/>
          </a:xfrm>
          <a:prstGeom prst="rect">
            <a:avLst/>
          </a:prstGeom>
          <a:noFill/>
        </p:spPr>
        <p:txBody>
          <a:bodyPr wrap="square">
            <a:sp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(Watson, 2022)</a:t>
            </a:r>
            <a:endParaRPr lang="en-GB" dirty="0"/>
          </a:p>
        </p:txBody>
      </p:sp>
      <p:pic>
        <p:nvPicPr>
          <p:cNvPr id="8" name="Picture 7">
            <a:extLst>
              <a:ext uri="{FF2B5EF4-FFF2-40B4-BE49-F238E27FC236}">
                <a16:creationId xmlns:a16="http://schemas.microsoft.com/office/drawing/2014/main" id="{0B0B7435-D722-E8A1-DEC8-B69541E83B8A}"/>
              </a:ext>
            </a:extLst>
          </p:cNvPr>
          <p:cNvPicPr>
            <a:picLocks noChangeAspect="1"/>
          </p:cNvPicPr>
          <p:nvPr/>
        </p:nvPicPr>
        <p:blipFill>
          <a:blip r:embed="rId3"/>
          <a:stretch>
            <a:fillRect/>
          </a:stretch>
        </p:blipFill>
        <p:spPr>
          <a:xfrm>
            <a:off x="7920039" y="0"/>
            <a:ext cx="4257673" cy="3629025"/>
          </a:xfrm>
          <a:prstGeom prst="rect">
            <a:avLst/>
          </a:prstGeom>
        </p:spPr>
      </p:pic>
      <p:sp>
        <p:nvSpPr>
          <p:cNvPr id="10" name="TextBox 9">
            <a:extLst>
              <a:ext uri="{FF2B5EF4-FFF2-40B4-BE49-F238E27FC236}">
                <a16:creationId xmlns:a16="http://schemas.microsoft.com/office/drawing/2014/main" id="{00D87DD6-8014-73B8-10AA-90585A03DDC5}"/>
              </a:ext>
            </a:extLst>
          </p:cNvPr>
          <p:cNvSpPr txBox="1"/>
          <p:nvPr/>
        </p:nvSpPr>
        <p:spPr>
          <a:xfrm>
            <a:off x="9391650" y="3571825"/>
            <a:ext cx="2457450" cy="646331"/>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(Lindenberger Group, 2022)</a:t>
            </a:r>
            <a:endParaRPr lang="en-GB" dirty="0"/>
          </a:p>
        </p:txBody>
      </p:sp>
    </p:spTree>
    <p:extLst>
      <p:ext uri="{BB962C8B-B14F-4D97-AF65-F5344CB8AC3E}">
        <p14:creationId xmlns:p14="http://schemas.microsoft.com/office/powerpoint/2010/main" val="3388493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2"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3"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4"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5"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16"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7"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8"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9"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20"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21"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22"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23"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25" name="Group 124">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26"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7"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8"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9"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30"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31"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32"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33"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34"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35"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36"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7"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39" name="Rectangle 138">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1"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CD81AAD4-4F95-036A-2CC6-D9DBDC640FB8}"/>
              </a:ext>
            </a:extLst>
          </p:cNvPr>
          <p:cNvSpPr>
            <a:spLocks noGrp="1"/>
          </p:cNvSpPr>
          <p:nvPr>
            <p:ph type="ctrTitle"/>
          </p:nvPr>
        </p:nvSpPr>
        <p:spPr>
          <a:xfrm>
            <a:off x="1687669" y="624110"/>
            <a:ext cx="4137059" cy="1280890"/>
          </a:xfrm>
        </p:spPr>
        <p:txBody>
          <a:bodyPr vert="horz" lIns="91440" tIns="45720" rIns="91440" bIns="45720" rtlCol="0" anchor="t">
            <a:normAutofit/>
          </a:bodyPr>
          <a:lstStyle/>
          <a:p>
            <a:r>
              <a:rPr lang="en-US" sz="3000"/>
              <a:t>Employee Engagement Model</a:t>
            </a:r>
          </a:p>
        </p:txBody>
      </p:sp>
      <p:sp>
        <p:nvSpPr>
          <p:cNvPr id="3" name="Subtitle 2">
            <a:extLst>
              <a:ext uri="{FF2B5EF4-FFF2-40B4-BE49-F238E27FC236}">
                <a16:creationId xmlns:a16="http://schemas.microsoft.com/office/drawing/2014/main" id="{26316ED2-C0B6-E780-4A3D-69CAD1483DA7}"/>
              </a:ext>
            </a:extLst>
          </p:cNvPr>
          <p:cNvSpPr>
            <a:spLocks noGrp="1"/>
          </p:cNvSpPr>
          <p:nvPr>
            <p:ph type="subTitle" idx="1"/>
          </p:nvPr>
        </p:nvSpPr>
        <p:spPr>
          <a:xfrm>
            <a:off x="1683956" y="2133600"/>
            <a:ext cx="4140772" cy="4111136"/>
          </a:xfrm>
        </p:spPr>
        <p:txBody>
          <a:bodyPr vert="horz" lIns="91440" tIns="45720" rIns="91440" bIns="45720" rtlCol="0">
            <a:normAutofit/>
          </a:bodyPr>
          <a:lstStyle/>
          <a:p>
            <a:pPr>
              <a:buFont typeface="Wingdings 3" charset="2"/>
              <a:buChar char=""/>
            </a:pPr>
            <a:br>
              <a:rPr lang="en-US" sz="1600" b="0" i="0" dirty="0">
                <a:solidFill>
                  <a:srgbClr val="000000"/>
                </a:solidFill>
                <a:effectLst/>
              </a:rPr>
            </a:br>
            <a:r>
              <a:rPr lang="en-US" sz="1600" b="0" i="0" dirty="0">
                <a:solidFill>
                  <a:srgbClr val="000000"/>
                </a:solidFill>
                <a:effectLst/>
                <a:latin typeface="Arial" panose="020B0604020202020204" pitchFamily="34" charset="0"/>
                <a:cs typeface="Arial" panose="020B0604020202020204" pitchFamily="34" charset="0"/>
              </a:rPr>
              <a:t>Canadian based management expert David Zinger his work is planned to fostering relationships to growth the employee engagement in your organization. He is expert on engagement with the experience of more than 25 years in this field.</a:t>
            </a:r>
          </a:p>
          <a:p>
            <a:endParaRPr lang="en-US" sz="1600" b="0" i="0" dirty="0">
              <a:solidFill>
                <a:srgbClr val="000000"/>
              </a:solidFill>
              <a:effectLst/>
              <a:latin typeface="Arial" panose="020B0604020202020204" pitchFamily="34" charset="0"/>
              <a:cs typeface="Arial" panose="020B0604020202020204" pitchFamily="34" charset="0"/>
            </a:endParaRPr>
          </a:p>
          <a:p>
            <a:pPr>
              <a:buFont typeface="Wingdings 3" charset="2"/>
              <a:buChar char=""/>
            </a:pPr>
            <a:r>
              <a:rPr lang="en-US" sz="1600" b="0" i="0" dirty="0">
                <a:solidFill>
                  <a:srgbClr val="000000"/>
                </a:solidFill>
                <a:effectLst/>
                <a:latin typeface="Arial" panose="020B0604020202020204" pitchFamily="34" charset="0"/>
                <a:cs typeface="Arial" panose="020B0604020202020204" pitchFamily="34" charset="0"/>
              </a:rPr>
              <a:t> He has presented a practical model that throws light on many features of employee engagement. The zinger model explains organizations with 14 employee engagement elements.</a:t>
            </a:r>
            <a:r>
              <a:rPr lang="en-US" sz="1600" dirty="0">
                <a:solidFill>
                  <a:srgbClr val="000000"/>
                </a:solidFill>
                <a:effectLst/>
                <a:latin typeface="Arial" panose="020B0604020202020204" pitchFamily="34" charset="0"/>
                <a:cs typeface="Arial" panose="020B0604020202020204" pitchFamily="34" charset="0"/>
              </a:rPr>
              <a:t> ( Management Study Guide, 2022)</a:t>
            </a:r>
          </a:p>
          <a:p>
            <a:pPr>
              <a:buFont typeface="Wingdings 3" charset="2"/>
              <a:buChar char=""/>
            </a:pPr>
            <a:endParaRPr lang="en-US" sz="1600" b="0" i="0" dirty="0">
              <a:solidFill>
                <a:srgbClr val="000000"/>
              </a:solidFill>
              <a:effectLst/>
            </a:endParaRPr>
          </a:p>
        </p:txBody>
      </p:sp>
      <p:pic>
        <p:nvPicPr>
          <p:cNvPr id="7" name="Picture 6">
            <a:extLst>
              <a:ext uri="{FF2B5EF4-FFF2-40B4-BE49-F238E27FC236}">
                <a16:creationId xmlns:a16="http://schemas.microsoft.com/office/drawing/2014/main" id="{0A4F2108-828A-CE33-1BD8-166B241D67E6}"/>
              </a:ext>
            </a:extLst>
          </p:cNvPr>
          <p:cNvPicPr>
            <a:picLocks noChangeAspect="1"/>
          </p:cNvPicPr>
          <p:nvPr/>
        </p:nvPicPr>
        <p:blipFill>
          <a:blip r:embed="rId2"/>
          <a:stretch>
            <a:fillRect/>
          </a:stretch>
        </p:blipFill>
        <p:spPr>
          <a:xfrm>
            <a:off x="6091916" y="1706880"/>
            <a:ext cx="5896884" cy="4537856"/>
          </a:xfrm>
          <a:prstGeom prst="rect">
            <a:avLst/>
          </a:prstGeom>
          <a:effectLst>
            <a:softEdge rad="12700"/>
          </a:effectLst>
        </p:spPr>
      </p:pic>
    </p:spTree>
    <p:extLst>
      <p:ext uri="{BB962C8B-B14F-4D97-AF65-F5344CB8AC3E}">
        <p14:creationId xmlns:p14="http://schemas.microsoft.com/office/powerpoint/2010/main" val="2908465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61BC-871F-65AE-6364-86D6DFD62BF2}"/>
              </a:ext>
            </a:extLst>
          </p:cNvPr>
          <p:cNvSpPr>
            <a:spLocks noGrp="1"/>
          </p:cNvSpPr>
          <p:nvPr>
            <p:ph type="ctrTitle"/>
          </p:nvPr>
        </p:nvSpPr>
        <p:spPr>
          <a:xfrm>
            <a:off x="1657351" y="2114550"/>
            <a:ext cx="9390062" cy="4152900"/>
          </a:xfrm>
        </p:spPr>
        <p:txBody>
          <a:bodyPr>
            <a:normAutofit fontScale="90000"/>
          </a:bodyPr>
          <a:lstStyle/>
          <a:p>
            <a:r>
              <a:rPr lang="en-GB" sz="1800" dirty="0">
                <a:latin typeface="Arial" panose="020B0604020202020204" pitchFamily="34" charset="0"/>
                <a:cs typeface="Arial" panose="020B0604020202020204" pitchFamily="34" charset="0"/>
              </a:rPr>
              <a:t>Achieve Results – Employee engagement is directed towards achieve results, the first key of the model starts with results the organization , team, department , induvial wants to achieve.</a:t>
            </a:r>
            <a:r>
              <a:rPr lang="en-US" sz="1800" dirty="0">
                <a:solidFill>
                  <a:srgbClr val="000000"/>
                </a:solidFill>
                <a:effectLst/>
                <a:latin typeface="Arial" panose="020B0604020202020204" pitchFamily="34" charset="0"/>
                <a:cs typeface="Arial" panose="020B0604020202020204" pitchFamily="34" charset="0"/>
              </a:rPr>
              <a:t> ( Management Study Guide, 2022)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Craft Strategy – How will we get the results and does everyone know the organizations aims and plans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Connect – A central key of the employee engagement is connection.it is help to check how well are employees connected to the other elements of engagements ranging their organization. It is starting the central keys of Care fixed in the employee engagement.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Authentic -  Authenticity is the care of A level. Employee engagement must be authentic</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Recognition – Care of recognition powerful employee engagement.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Engage – always everyone talk about engagement. Engage focus on the actions of engagement.</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Enliven work roles – so many variety of roles that we must fulfil to fully engage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0356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14A8-EF11-4E56-6E6D-BE874D6A2579}"/>
              </a:ext>
            </a:extLst>
          </p:cNvPr>
          <p:cNvSpPr>
            <a:spLocks noGrp="1"/>
          </p:cNvSpPr>
          <p:nvPr>
            <p:ph type="ctrTitle"/>
          </p:nvPr>
        </p:nvSpPr>
        <p:spPr>
          <a:xfrm>
            <a:off x="3895725" y="3073056"/>
            <a:ext cx="7972425" cy="1657350"/>
          </a:xfrm>
        </p:spPr>
        <p:txBody>
          <a:bodyPr>
            <a:normAutofit fontScale="90000"/>
          </a:bodyPr>
          <a:lstStyle/>
          <a:p>
            <a:r>
              <a:rPr lang="en-GB" sz="1600" dirty="0">
                <a:latin typeface="Arial" panose="020B0604020202020204" pitchFamily="34" charset="0"/>
                <a:cs typeface="Arial" panose="020B0604020202020204" pitchFamily="34" charset="0"/>
              </a:rPr>
              <a:t>Excel at Performance – Engagement for results can contribute to current performance management. Good employee engagement should substitute star performers.</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Esteem organization – Employee need to feel that they are part of the organization also feel proud to work for their organization.</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Foster community – A strong key of employee engagements our connection to relationships and community.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Serve customers – Employees to serve the organizations also customers maintain the relationship with community</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Develop Career – Work should offer benefits back to employees. They should experience personal and professional developments.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FB19FD5-4EE1-1375-B632-6F88F48DA7B5}"/>
              </a:ext>
            </a:extLst>
          </p:cNvPr>
          <p:cNvSpPr>
            <a:spLocks noGrp="1"/>
          </p:cNvSpPr>
          <p:nvPr>
            <p:ph type="subTitle" idx="1"/>
          </p:nvPr>
        </p:nvSpPr>
        <p:spPr>
          <a:xfrm>
            <a:off x="3966689" y="4777379"/>
            <a:ext cx="7537923" cy="1126283"/>
          </a:xfrm>
        </p:spPr>
        <p:txBody>
          <a:bodyPr>
            <a:normAutofit fontScale="92500" lnSpcReduction="10000"/>
          </a:bodyPr>
          <a:lstStyle/>
          <a:p>
            <a:r>
              <a:rPr lang="en-GB" sz="1600" dirty="0">
                <a:latin typeface="Arial" panose="020B0604020202020204" pitchFamily="34" charset="0"/>
                <a:cs typeface="Arial" panose="020B0604020202020204" pitchFamily="34" charset="0"/>
              </a:rPr>
              <a:t>Leverage energies – The very important material of engagement is energy. Powerful engagement in involves physical ,mental and emotional  organizational energy.</a:t>
            </a:r>
          </a:p>
          <a:p>
            <a:r>
              <a:rPr lang="en-GB" sz="1600" dirty="0">
                <a:latin typeface="Arial" panose="020B0604020202020204" pitchFamily="34" charset="0"/>
                <a:cs typeface="Arial" panose="020B0604020202020204" pitchFamily="34" charset="0"/>
              </a:rPr>
              <a:t>Experience and well- being – Ultimate work should contribute to employee well being. Employee need to both engage in experience healthy well being </a:t>
            </a:r>
          </a:p>
          <a:p>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F206DC8-73A2-9176-20A1-818429272AAC}"/>
              </a:ext>
            </a:extLst>
          </p:cNvPr>
          <p:cNvPicPr>
            <a:picLocks noChangeAspect="1"/>
          </p:cNvPicPr>
          <p:nvPr/>
        </p:nvPicPr>
        <p:blipFill>
          <a:blip r:embed="rId2"/>
          <a:stretch>
            <a:fillRect/>
          </a:stretch>
        </p:blipFill>
        <p:spPr>
          <a:xfrm>
            <a:off x="180976" y="25057"/>
            <a:ext cx="3785714" cy="3765894"/>
          </a:xfrm>
          <a:prstGeom prst="rect">
            <a:avLst/>
          </a:prstGeom>
        </p:spPr>
      </p:pic>
      <p:pic>
        <p:nvPicPr>
          <p:cNvPr id="6" name="Picture 5">
            <a:extLst>
              <a:ext uri="{FF2B5EF4-FFF2-40B4-BE49-F238E27FC236}">
                <a16:creationId xmlns:a16="http://schemas.microsoft.com/office/drawing/2014/main" id="{7AA3C23F-7F52-763C-98ED-E919ABD2B310}"/>
              </a:ext>
            </a:extLst>
          </p:cNvPr>
          <p:cNvPicPr>
            <a:picLocks noChangeAspect="1"/>
          </p:cNvPicPr>
          <p:nvPr/>
        </p:nvPicPr>
        <p:blipFill>
          <a:blip r:embed="rId3"/>
          <a:stretch>
            <a:fillRect/>
          </a:stretch>
        </p:blipFill>
        <p:spPr>
          <a:xfrm>
            <a:off x="180976" y="3901731"/>
            <a:ext cx="3785713" cy="2931212"/>
          </a:xfrm>
          <a:prstGeom prst="rect">
            <a:avLst/>
          </a:prstGeom>
        </p:spPr>
      </p:pic>
      <p:sp>
        <p:nvSpPr>
          <p:cNvPr id="8" name="TextBox 7">
            <a:extLst>
              <a:ext uri="{FF2B5EF4-FFF2-40B4-BE49-F238E27FC236}">
                <a16:creationId xmlns:a16="http://schemas.microsoft.com/office/drawing/2014/main" id="{4EFFA61A-BD09-14CE-41F3-E2206AD7B016}"/>
              </a:ext>
            </a:extLst>
          </p:cNvPr>
          <p:cNvSpPr txBox="1"/>
          <p:nvPr/>
        </p:nvSpPr>
        <p:spPr>
          <a:xfrm>
            <a:off x="3895725" y="6436947"/>
            <a:ext cx="609600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(Zinger, 2014)</a:t>
            </a:r>
            <a:endParaRPr lang="en-GB" dirty="0"/>
          </a:p>
        </p:txBody>
      </p:sp>
    </p:spTree>
    <p:extLst>
      <p:ext uri="{BB962C8B-B14F-4D97-AF65-F5344CB8AC3E}">
        <p14:creationId xmlns:p14="http://schemas.microsoft.com/office/powerpoint/2010/main" val="2558460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B0ADC-476C-1573-D685-5C18E61022B0}"/>
              </a:ext>
            </a:extLst>
          </p:cNvPr>
          <p:cNvSpPr>
            <a:spLocks noGrp="1"/>
          </p:cNvSpPr>
          <p:nvPr>
            <p:ph type="ctrTitle"/>
          </p:nvPr>
        </p:nvSpPr>
        <p:spPr>
          <a:xfrm>
            <a:off x="1751013" y="800100"/>
            <a:ext cx="8915399" cy="2262781"/>
          </a:xfrm>
        </p:spPr>
        <p:txBody>
          <a:bodyPr>
            <a:normAutofit/>
          </a:bodyPr>
          <a:lstStyle/>
          <a:p>
            <a:r>
              <a:rPr lang="en-GB" sz="1600" dirty="0">
                <a:latin typeface="Arial" panose="020B0604020202020204" pitchFamily="34" charset="0"/>
                <a:cs typeface="Arial" panose="020B0604020202020204" pitchFamily="34" charset="0"/>
              </a:rPr>
              <a:t>Marriot hotel making the environment is physically and mentally good so they call it “ Take Care”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welcoming People is the most important think so the Marriot hotel handle it very well </a:t>
            </a:r>
            <a:r>
              <a:rPr lang="en-GB" sz="1800" dirty="0">
                <a:effectLst/>
                <a:latin typeface="Calibri" panose="020F0502020204030204" pitchFamily="34" charset="0"/>
                <a:ea typeface="Calibri" panose="020F0502020204030204" pitchFamily="34" charset="0"/>
                <a:cs typeface="Times New Roman" panose="02020603050405020304" pitchFamily="18" charset="0"/>
              </a:rPr>
              <a:t> (1996 - 2022 Marriott International, 2022)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600" dirty="0">
                <a:effectLst/>
                <a:latin typeface="Arial" panose="020B0604020202020204" pitchFamily="34" charset="0"/>
                <a:ea typeface="Calibri" panose="020F0502020204030204" pitchFamily="34" charset="0"/>
                <a:cs typeface="Arial" panose="020B0604020202020204" pitchFamily="34" charset="0"/>
              </a:rPr>
              <a:t>(1996 - 2022 Marriott International, 2022)</a:t>
            </a:r>
            <a:endParaRPr lang="en-GB"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7C46D65-71F2-9162-E3A6-CF0B584DBC37}"/>
              </a:ext>
            </a:extLst>
          </p:cNvPr>
          <p:cNvSpPr>
            <a:spLocks noGrp="1"/>
          </p:cNvSpPr>
          <p:nvPr>
            <p:ph type="subTitle" idx="1"/>
          </p:nvPr>
        </p:nvSpPr>
        <p:spPr>
          <a:xfrm>
            <a:off x="9705974" y="4777379"/>
            <a:ext cx="2171701" cy="1126283"/>
          </a:xfrm>
        </p:spPr>
        <p:txBody>
          <a:bodyPr>
            <a:norm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(1996 - 2022 Marriott International, 2022)</a:t>
            </a:r>
            <a:endParaRPr lang="en-GB" dirty="0"/>
          </a:p>
        </p:txBody>
      </p:sp>
      <p:pic>
        <p:nvPicPr>
          <p:cNvPr id="5" name="Picture 4">
            <a:extLst>
              <a:ext uri="{FF2B5EF4-FFF2-40B4-BE49-F238E27FC236}">
                <a16:creationId xmlns:a16="http://schemas.microsoft.com/office/drawing/2014/main" id="{554ABCE1-ADDE-4D75-0ACE-44AFB73E9989}"/>
              </a:ext>
            </a:extLst>
          </p:cNvPr>
          <p:cNvPicPr>
            <a:picLocks noChangeAspect="1"/>
          </p:cNvPicPr>
          <p:nvPr/>
        </p:nvPicPr>
        <p:blipFill>
          <a:blip r:embed="rId2"/>
          <a:stretch>
            <a:fillRect/>
          </a:stretch>
        </p:blipFill>
        <p:spPr>
          <a:xfrm>
            <a:off x="5181600" y="3062881"/>
            <a:ext cx="4382932" cy="3810000"/>
          </a:xfrm>
          <a:prstGeom prst="rect">
            <a:avLst/>
          </a:prstGeom>
        </p:spPr>
      </p:pic>
      <p:pic>
        <p:nvPicPr>
          <p:cNvPr id="7" name="Picture 6">
            <a:extLst>
              <a:ext uri="{FF2B5EF4-FFF2-40B4-BE49-F238E27FC236}">
                <a16:creationId xmlns:a16="http://schemas.microsoft.com/office/drawing/2014/main" id="{46C32B21-283A-7D93-8098-85A6AC0A71C3}"/>
              </a:ext>
            </a:extLst>
          </p:cNvPr>
          <p:cNvPicPr>
            <a:picLocks noChangeAspect="1"/>
          </p:cNvPicPr>
          <p:nvPr/>
        </p:nvPicPr>
        <p:blipFill>
          <a:blip r:embed="rId3"/>
          <a:stretch>
            <a:fillRect/>
          </a:stretch>
        </p:blipFill>
        <p:spPr>
          <a:xfrm>
            <a:off x="171450" y="3062881"/>
            <a:ext cx="5010150" cy="3790950"/>
          </a:xfrm>
          <a:prstGeom prst="rect">
            <a:avLst/>
          </a:prstGeom>
        </p:spPr>
      </p:pic>
    </p:spTree>
    <p:extLst>
      <p:ext uri="{BB962C8B-B14F-4D97-AF65-F5344CB8AC3E}">
        <p14:creationId xmlns:p14="http://schemas.microsoft.com/office/powerpoint/2010/main" val="833677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4610-A50D-59F0-01DC-27CC3912D6A3}"/>
              </a:ext>
            </a:extLst>
          </p:cNvPr>
          <p:cNvSpPr>
            <a:spLocks noGrp="1"/>
          </p:cNvSpPr>
          <p:nvPr>
            <p:ph type="ctrTitle"/>
          </p:nvPr>
        </p:nvSpPr>
        <p:spPr>
          <a:xfrm>
            <a:off x="647700" y="1122363"/>
            <a:ext cx="10020300" cy="182562"/>
          </a:xfrm>
        </p:spPr>
        <p:txBody>
          <a:bodyPr>
            <a:normAutofit fontScale="90000"/>
          </a:bodyPr>
          <a:lstStyle/>
          <a:p>
            <a:r>
              <a:rPr lang="en-US" sz="2400" dirty="0">
                <a:latin typeface="Arial" panose="020B0604020202020204" pitchFamily="34" charset="0"/>
                <a:cs typeface="Arial" panose="020B0604020202020204" pitchFamily="34" charset="0"/>
              </a:rPr>
              <a:t>References</a:t>
            </a: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1D15970-BF1D-7FA5-67E2-638F8C79D5EE}"/>
              </a:ext>
            </a:extLst>
          </p:cNvPr>
          <p:cNvSpPr>
            <a:spLocks noGrp="1"/>
          </p:cNvSpPr>
          <p:nvPr>
            <p:ph type="subTitle" idx="1"/>
          </p:nvPr>
        </p:nvSpPr>
        <p:spPr>
          <a:xfrm>
            <a:off x="476250" y="1476375"/>
            <a:ext cx="10906126" cy="5038725"/>
          </a:xfrm>
        </p:spPr>
        <p:txBody>
          <a:bodyPr>
            <a:normAutofit fontScale="85000" lnSpcReduction="10000"/>
          </a:bodyPr>
          <a:lstStyle/>
          <a:p>
            <a:pPr marL="285750" indent="-285750" algn="l">
              <a:buFont typeface="Arial" panose="020B0604020202020204" pitchFamily="34" charset="0"/>
              <a:buChar char="•"/>
            </a:pPr>
            <a:r>
              <a:rPr lang="en-US" sz="1700" dirty="0">
                <a:effectLst/>
                <a:latin typeface="Arial" panose="020B0604020202020204" pitchFamily="34" charset="0"/>
                <a:ea typeface="Calibri" panose="020F0502020204030204" pitchFamily="34" charset="0"/>
                <a:cs typeface="Arial" panose="020B0604020202020204" pitchFamily="34" charset="0"/>
              </a:rPr>
              <a:t>9(Staff Writer, 2020)  </a:t>
            </a:r>
            <a:r>
              <a:rPr lang="en-US" sz="1700" i="1" dirty="0">
                <a:effectLst/>
                <a:latin typeface="Arial" panose="020B0604020202020204" pitchFamily="34" charset="0"/>
                <a:ea typeface="Calibri" panose="020F0502020204030204" pitchFamily="34" charset="0"/>
                <a:cs typeface="Arial" panose="020B0604020202020204" pitchFamily="34" charset="0"/>
              </a:rPr>
              <a:t>Why are employees important to a business? </a:t>
            </a:r>
            <a:r>
              <a:rPr lang="en-US" sz="17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dirty="0">
                <a:effectLst/>
                <a:latin typeface="Arial" panose="020B0604020202020204" pitchFamily="34" charset="0"/>
                <a:ea typeface="Calibri" panose="020F0502020204030204" pitchFamily="34" charset="0"/>
                <a:cs typeface="Arial" panose="020B0604020202020204" pitchFamily="34" charset="0"/>
                <a:hlinkClick r:id="rId2"/>
              </a:rPr>
              <a:t>https://www.references.com/business-finance/employees-important-business</a:t>
            </a:r>
            <a:r>
              <a:rPr lang="en-US" sz="1700" dirty="0">
                <a:effectLst/>
                <a:latin typeface="Arial" panose="020B0604020202020204" pitchFamily="34" charset="0"/>
                <a:ea typeface="Calibri" panose="020F0502020204030204" pitchFamily="34" charset="0"/>
                <a:cs typeface="Arial" panose="020B0604020202020204" pitchFamily="34" charset="0"/>
              </a:rPr>
              <a:t> (Accessed:28 November2022)</a:t>
            </a:r>
          </a:p>
          <a:p>
            <a:pPr marL="285750" indent="-285750" algn="l">
              <a:buFont typeface="Arial" panose="020B0604020202020204" pitchFamily="34" charset="0"/>
              <a:buChar char="•"/>
            </a:pPr>
            <a:r>
              <a:rPr lang="en-US" sz="1700" dirty="0">
                <a:effectLst/>
                <a:latin typeface="Arial" panose="020B0604020202020204" pitchFamily="34" charset="0"/>
                <a:ea typeface="Calibri" panose="020F0502020204030204" pitchFamily="34" charset="0"/>
                <a:cs typeface="Arial" panose="020B0604020202020204" pitchFamily="34" charset="0"/>
              </a:rPr>
              <a:t>(Turner, 2022) </a:t>
            </a:r>
            <a:r>
              <a:rPr lang="en-US" sz="1700" i="1" dirty="0">
                <a:effectLst/>
                <a:latin typeface="Arial" panose="020B0604020202020204" pitchFamily="34" charset="0"/>
                <a:ea typeface="Calibri" panose="020F0502020204030204" pitchFamily="34" charset="0"/>
                <a:cs typeface="Arial" panose="020B0604020202020204" pitchFamily="34" charset="0"/>
              </a:rPr>
              <a:t>16 Proven strategies to improve manager and employee engagement </a:t>
            </a:r>
            <a:r>
              <a:rPr lang="en-US" sz="1700" dirty="0">
                <a:effectLst/>
                <a:latin typeface="Arial" panose="020B0604020202020204" pitchFamily="34" charset="0"/>
                <a:ea typeface="Calibri" panose="020F0502020204030204" pitchFamily="34" charset="0"/>
                <a:cs typeface="Arial" panose="020B0604020202020204" pitchFamily="34" charset="0"/>
              </a:rPr>
              <a:t>Available at: </a:t>
            </a:r>
            <a:r>
              <a:rPr lang="en-US" sz="1700" dirty="0">
                <a:effectLst/>
                <a:latin typeface="Arial" panose="020B0604020202020204" pitchFamily="34" charset="0"/>
                <a:ea typeface="Calibri" panose="020F0502020204030204" pitchFamily="34" charset="0"/>
                <a:cs typeface="Arial" panose="020B0604020202020204" pitchFamily="34" charset="0"/>
                <a:hlinkClick r:id="rId3"/>
              </a:rPr>
              <a:t>https://www.Insperity.com/blog/employee-engagement/</a:t>
            </a:r>
            <a:r>
              <a:rPr lang="en-US" sz="1700" dirty="0">
                <a:effectLst/>
                <a:latin typeface="Arial" panose="020B0604020202020204" pitchFamily="34" charset="0"/>
                <a:ea typeface="Calibri" panose="020F0502020204030204" pitchFamily="34" charset="0"/>
                <a:cs typeface="Arial" panose="020B0604020202020204" pitchFamily="34" charset="0"/>
              </a:rPr>
              <a:t> (Accessed:28 November2022)</a:t>
            </a:r>
          </a:p>
          <a:p>
            <a:pPr marL="285750" indent="-285750" algn="l">
              <a:buFont typeface="Arial" panose="020B0604020202020204" pitchFamily="34" charset="0"/>
              <a:buChar char="•"/>
            </a:pPr>
            <a:r>
              <a:rPr lang="en-US" sz="1700" dirty="0">
                <a:effectLst/>
                <a:latin typeface="Arial" panose="020B0604020202020204" pitchFamily="34" charset="0"/>
                <a:ea typeface="Calibri" panose="020F0502020204030204" pitchFamily="34" charset="0"/>
                <a:cs typeface="Arial" panose="020B0604020202020204" pitchFamily="34" charset="0"/>
              </a:rPr>
              <a:t>( Personal Group, 2022) </a:t>
            </a:r>
            <a:r>
              <a:rPr lang="en-US" sz="1700" i="1" dirty="0">
                <a:effectLst/>
                <a:latin typeface="Arial" panose="020B0604020202020204" pitchFamily="34" charset="0"/>
                <a:ea typeface="Calibri" panose="020F0502020204030204" pitchFamily="34" charset="0"/>
                <a:cs typeface="Arial" panose="020B0604020202020204" pitchFamily="34" charset="0"/>
              </a:rPr>
              <a:t>Employee Benefits</a:t>
            </a:r>
            <a:r>
              <a:rPr lang="en-US" sz="1700" dirty="0">
                <a:effectLst/>
                <a:latin typeface="Arial" panose="020B0604020202020204" pitchFamily="34" charset="0"/>
                <a:ea typeface="Calibri" panose="020F0502020204030204" pitchFamily="34" charset="0"/>
                <a:cs typeface="Arial" panose="020B0604020202020204" pitchFamily="34" charset="0"/>
              </a:rPr>
              <a:t> Available at: </a:t>
            </a:r>
            <a:r>
              <a:rPr lang="en-US" sz="1700" dirty="0">
                <a:effectLst/>
                <a:latin typeface="Arial" panose="020B0604020202020204" pitchFamily="34" charset="0"/>
                <a:ea typeface="Calibri" panose="020F0502020204030204" pitchFamily="34" charset="0"/>
                <a:cs typeface="Arial" panose="020B0604020202020204" pitchFamily="34" charset="0"/>
                <a:hlinkClick r:id="rId4"/>
              </a:rPr>
              <a:t>https://www.hapi.co.uk/employee-benefits</a:t>
            </a:r>
            <a:r>
              <a:rPr lang="en-US" sz="1700" dirty="0">
                <a:effectLst/>
                <a:latin typeface="Arial" panose="020B0604020202020204" pitchFamily="34" charset="0"/>
                <a:ea typeface="Calibri" panose="020F0502020204030204" pitchFamily="34" charset="0"/>
                <a:cs typeface="Arial" panose="020B0604020202020204" pitchFamily="34" charset="0"/>
              </a:rPr>
              <a:t>? (Accessed:28 November 20220)</a:t>
            </a:r>
          </a:p>
          <a:p>
            <a:pPr marL="285750" indent="-285750" algn="l">
              <a:buFont typeface="Arial" panose="020B0604020202020204" pitchFamily="34" charset="0"/>
              <a:buChar char="•"/>
            </a:pPr>
            <a:r>
              <a:rPr lang="en-GB" sz="1700" dirty="0">
                <a:effectLst/>
                <a:latin typeface="Arial" panose="020B0604020202020204" pitchFamily="34" charset="0"/>
                <a:ea typeface="Calibri" panose="020F0502020204030204" pitchFamily="34" charset="0"/>
                <a:cs typeface="Arial" panose="020B0604020202020204" pitchFamily="34" charset="0"/>
              </a:rPr>
              <a:t> </a:t>
            </a:r>
            <a:r>
              <a:rPr lang="en-US" sz="1700" dirty="0">
                <a:effectLst/>
                <a:latin typeface="Arial" panose="020B0604020202020204" pitchFamily="34" charset="0"/>
                <a:ea typeface="Calibri" panose="020F0502020204030204" pitchFamily="34" charset="0"/>
                <a:cs typeface="Arial" panose="020B0604020202020204" pitchFamily="34" charset="0"/>
              </a:rPr>
              <a:t>(Watson, 2022) </a:t>
            </a:r>
            <a:r>
              <a:rPr lang="en-US" sz="1700" i="1" dirty="0">
                <a:effectLst/>
                <a:latin typeface="Arial" panose="020B0604020202020204" pitchFamily="34" charset="0"/>
                <a:ea typeface="Calibri" panose="020F0502020204030204" pitchFamily="34" charset="0"/>
                <a:cs typeface="Arial" panose="020B0604020202020204" pitchFamily="34" charset="0"/>
              </a:rPr>
              <a:t>When did employee engagement start: its history and future </a:t>
            </a:r>
            <a:r>
              <a:rPr lang="en-US" sz="1700" dirty="0">
                <a:effectLst/>
                <a:latin typeface="Arial" panose="020B0604020202020204" pitchFamily="34" charset="0"/>
                <a:ea typeface="Calibri" panose="020F0502020204030204" pitchFamily="34" charset="0"/>
                <a:cs typeface="Arial" panose="020B0604020202020204" pitchFamily="34" charset="0"/>
              </a:rPr>
              <a:t>Available at:    </a:t>
            </a:r>
            <a:r>
              <a:rPr lang="en-US" sz="1700" dirty="0">
                <a:effectLst/>
                <a:latin typeface="Arial" panose="020B0604020202020204" pitchFamily="34" charset="0"/>
                <a:ea typeface="Calibri" panose="020F0502020204030204" pitchFamily="34" charset="0"/>
                <a:cs typeface="Arial" panose="020B0604020202020204" pitchFamily="34" charset="0"/>
                <a:hlinkClick r:id="rId5"/>
              </a:rPr>
              <a:t>https://www.qlearsite.com/blog/when-did-employee-engagement-start-its-history-and-future/                           (Accessed</a:t>
            </a:r>
            <a:r>
              <a:rPr lang="en-US" sz="1700" dirty="0">
                <a:effectLst/>
                <a:latin typeface="Arial" panose="020B0604020202020204" pitchFamily="34" charset="0"/>
                <a:ea typeface="Calibri" panose="020F0502020204030204" pitchFamily="34" charset="0"/>
                <a:cs typeface="Arial" panose="020B0604020202020204" pitchFamily="34" charset="0"/>
              </a:rPr>
              <a:t> :28 November 2022)</a:t>
            </a:r>
          </a:p>
          <a:p>
            <a:pPr marL="285750" indent="-285750" algn="l">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(Lindenberger Group, 2022)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Why engaged employees are critical to success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dirty="0">
                <a:effectLst/>
                <a:latin typeface="Calibri" panose="020F0502020204030204" pitchFamily="34" charset="0"/>
                <a:ea typeface="Calibri" panose="020F0502020204030204" pitchFamily="34" charset="0"/>
                <a:cs typeface="Times New Roman" panose="02020603050405020304" pitchFamily="18" charset="0"/>
                <a:hlinkClick r:id="rId6"/>
              </a:rPr>
              <a:t>https://lindenbergergroup.com/why-engaged-employees-are-critical-to-success/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(Accessed :28 November 2022)</a:t>
            </a:r>
          </a:p>
          <a:p>
            <a:pPr algn="l"/>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Management Study Guide,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Zinger Model Of Employee Engagement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7"/>
              </a:rPr>
              <a:t>https://www.managementstudyguide.com/zinger-model-employee-engagement.htm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 28 November 2022)</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Management Study Guide,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Zinger Model Of Employee Engagement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7"/>
              </a:rPr>
              <a:t>https://www.managementstudyguide.com/zinger-model-employee-engagement.htm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 28 November 2022)</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(Zinger, 2014) Employee Engagement pyramid  Available at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8"/>
              </a:rPr>
              <a:t>https://www.davidzinger.com/employee-engagement-pyramid-10-keys-to-engaging-thepoer-of-one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:28 November 2022)</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US" sz="1800" i="1"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US" sz="17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l">
              <a:buFont typeface="Arial" panose="020B0604020202020204" pitchFamily="34" charset="0"/>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0007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1B8E0-E0BD-923A-0E21-371B09599022}"/>
              </a:ext>
            </a:extLst>
          </p:cNvPr>
          <p:cNvSpPr>
            <a:spLocks noGrp="1"/>
          </p:cNvSpPr>
          <p:nvPr>
            <p:ph type="ctrTitle"/>
          </p:nvPr>
        </p:nvSpPr>
        <p:spPr>
          <a:xfrm>
            <a:off x="1236663" y="1057275"/>
            <a:ext cx="8915399" cy="2262781"/>
          </a:xfrm>
        </p:spPr>
        <p:txBody>
          <a:bodyPr>
            <a:normAutofit/>
          </a:bodyPr>
          <a:lstStyle/>
          <a:p>
            <a:pPr marL="285750" indent="-285750">
              <a:buFont typeface="Arial" panose="020B0604020202020204" pitchFamily="34" charset="0"/>
              <a:buChar char="•"/>
            </a:pPr>
            <a:r>
              <a:rPr lang="en-GB" sz="1600" dirty="0">
                <a:effectLst/>
                <a:latin typeface="Arial" panose="020B0604020202020204" pitchFamily="34" charset="0"/>
                <a:ea typeface="Calibri" panose="020F0502020204030204" pitchFamily="34" charset="0"/>
                <a:cs typeface="Arial" panose="020B0604020202020204" pitchFamily="34" charset="0"/>
              </a:rPr>
              <a:t>(1996 - 2022 Marriott International, 2022) AT MARRIOTT, WE BELIEVE  Available at </a:t>
            </a:r>
            <a:r>
              <a:rPr lang="en-GB" sz="1600" dirty="0">
                <a:effectLst/>
                <a:latin typeface="Arial" panose="020B0604020202020204" pitchFamily="34" charset="0"/>
                <a:ea typeface="Calibri" panose="020F0502020204030204" pitchFamily="34" charset="0"/>
                <a:cs typeface="Arial" panose="020B0604020202020204" pitchFamily="34" charset="0"/>
                <a:hlinkClick r:id="rId2"/>
              </a:rPr>
              <a:t>https://careers.marriott.com/en-gb/life-at-</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marriott</a:t>
            </a:r>
            <a:r>
              <a:rPr lang="en-GB" sz="1600" dirty="0">
                <a:effectLst/>
                <a:latin typeface="Arial" panose="020B0604020202020204" pitchFamily="34" charset="0"/>
                <a:ea typeface="Calibri" panose="020F0502020204030204" pitchFamily="34" charset="0"/>
                <a:cs typeface="Arial" panose="020B0604020202020204" pitchFamily="34" charset="0"/>
              </a:rPr>
              <a:t>  (Accessed 28 November 2022)</a:t>
            </a:r>
            <a:br>
              <a:rPr lang="en-GB" sz="1600" dirty="0">
                <a:effectLst/>
                <a:latin typeface="Arial" panose="020B0604020202020204" pitchFamily="34" charset="0"/>
                <a:ea typeface="Calibri" panose="020F0502020204030204" pitchFamily="34" charset="0"/>
                <a:cs typeface="Arial" panose="020B0604020202020204" pitchFamily="34" charset="0"/>
              </a:rPr>
            </a:br>
            <a:br>
              <a:rPr lang="en-GB" sz="1600" dirty="0">
                <a:effectLst/>
                <a:latin typeface="Arial" panose="020B0604020202020204" pitchFamily="34" charset="0"/>
                <a:ea typeface="Calibri" panose="020F050202020403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11A5DBF-8D0A-0504-1025-FD9845D64062}"/>
              </a:ext>
            </a:extLst>
          </p:cNvPr>
          <p:cNvSpPr>
            <a:spLocks noGrp="1"/>
          </p:cNvSpPr>
          <p:nvPr>
            <p:ph type="subTitle" idx="1"/>
          </p:nvPr>
        </p:nvSpPr>
        <p:spPr>
          <a:xfrm>
            <a:off x="1236662" y="3320056"/>
            <a:ext cx="8915399" cy="1126283"/>
          </a:xfrm>
        </p:spPr>
        <p:txBody>
          <a:bodyPr>
            <a:normAutofit fontScale="92500" lnSpcReduction="10000"/>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(1996 - 2022 Marriott International, 2022) AT MARRIOTT, WE BELIEVE  Available at </a:t>
            </a:r>
            <a:r>
              <a:rPr lang="en-GB" sz="1800" dirty="0">
                <a:effectLst/>
                <a:latin typeface="Arial" panose="020B0604020202020204" pitchFamily="34" charset="0"/>
                <a:ea typeface="Calibri" panose="020F0502020204030204" pitchFamily="34" charset="0"/>
                <a:cs typeface="Arial" panose="020B0604020202020204" pitchFamily="34" charset="0"/>
                <a:hlinkClick r:id="rId2"/>
              </a:rPr>
              <a:t>https://careers.marriott.com/en-gb/life-at-</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err="1">
                <a:effectLst/>
                <a:latin typeface="Arial" panose="020B0604020202020204" pitchFamily="34" charset="0"/>
                <a:ea typeface="Calibri" panose="020F0502020204030204" pitchFamily="34" charset="0"/>
                <a:cs typeface="Arial" panose="020B0604020202020204" pitchFamily="34" charset="0"/>
              </a:rPr>
              <a:t>marriott</a:t>
            </a:r>
            <a:r>
              <a:rPr lang="en-GB" sz="1800" dirty="0">
                <a:effectLst/>
                <a:latin typeface="Arial" panose="020B0604020202020204" pitchFamily="34" charset="0"/>
                <a:ea typeface="Calibri" panose="020F0502020204030204" pitchFamily="34" charset="0"/>
                <a:cs typeface="Arial" panose="020B0604020202020204" pitchFamily="34" charset="0"/>
              </a:rPr>
              <a:t>  (Accessed 28 November 2022)</a:t>
            </a:r>
            <a:br>
              <a:rPr lang="en-GB" sz="1800" dirty="0">
                <a:effectLst/>
                <a:latin typeface="Arial" panose="020B0604020202020204" pitchFamily="34" charset="0"/>
                <a:ea typeface="Calibri" panose="020F0502020204030204" pitchFamily="34" charset="0"/>
                <a:cs typeface="Arial" panose="020B0604020202020204" pitchFamily="34" charset="0"/>
              </a:rPr>
            </a:br>
            <a:br>
              <a:rPr lang="en-GB" sz="1800" dirty="0">
                <a:effectLst/>
                <a:latin typeface="Arial" panose="020B0604020202020204" pitchFamily="34" charset="0"/>
                <a:ea typeface="Calibri" panose="020F0502020204030204" pitchFamily="34" charset="0"/>
                <a:cs typeface="Arial" panose="020B0604020202020204" pitchFamily="34" charset="0"/>
              </a:rPr>
            </a:br>
            <a:endParaRPr lang="en-GB" dirty="0"/>
          </a:p>
        </p:txBody>
      </p:sp>
    </p:spTree>
    <p:extLst>
      <p:ext uri="{BB962C8B-B14F-4D97-AF65-F5344CB8AC3E}">
        <p14:creationId xmlns:p14="http://schemas.microsoft.com/office/powerpoint/2010/main" val="283754245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683</TotalTime>
  <Words>996</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Roboto</vt:lpstr>
      <vt:lpstr>Wingdings 3</vt:lpstr>
      <vt:lpstr>Wisp</vt:lpstr>
      <vt:lpstr>STUDENT NAME – Thivya Vivekananthan  STUDENT NO - 2118239 </vt:lpstr>
      <vt:lpstr>Employee Engagement</vt:lpstr>
      <vt:lpstr>Why  Employee engagement is very important in the industry  </vt:lpstr>
      <vt:lpstr>Benefits of  Employee Engagement </vt:lpstr>
      <vt:lpstr>Employee Engagement Model</vt:lpstr>
      <vt:lpstr>Achieve Results – Employee engagement is directed towards achieve results, the first key of the model starts with results the organization , team, department , induvial wants to achieve. ( Management Study Guide, 2022)  Craft Strategy – How will we get the results and does everyone know the organizations aims and plans  Connect – A central key of the employee engagement is connection.it is help to check how well are employees connected to the other elements of engagements ranging their organization. It is starting the central keys of Care fixed in the employee engagement.  Authentic -  Authenticity is the care of A level. Employee engagement must be authentic  Recognition – Care of recognition powerful employee engagement.  Engage – always everyone talk about engagement. Engage focus on the actions of engagement.   Enliven work roles – so many variety of roles that we must fulfil to fully engage  </vt:lpstr>
      <vt:lpstr>Excel at Performance – Engagement for results can contribute to current performance management. Good employee engagement should substitute star performers.  Esteem organization – Employee need to feel that they are part of the organization also feel proud to work for their organization.  Foster community – A strong key of employee engagements our connection to relationships and community.  Serve customers – Employees to serve the organizations also customers maintain the relationship with community  Develop Career – Work should offer benefits back to employees. They should experience personal and professional developments.    </vt:lpstr>
      <vt:lpstr>Marriot hotel making the environment is physically and mentally good so they call it “ Take Care”  welcoming People is the most important think so the Marriot hotel handle it very well  (1996 - 2022 Marriott International, 2022) (1996 - 2022 Marriott International, 2022)</vt:lpstr>
      <vt:lpstr>References</vt:lpstr>
      <vt:lpstr>(1996 - 2022 Marriott International, 2022) AT MARRIOTT, WE BELIEVE  Available at https://careers.marriott.com/en-gb/life-at- marriott  (Accessed 28 November 2022)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Thivya Vivekananthan (2118239)</dc:creator>
  <cp:lastModifiedBy>Thivya Vivekananthan (2118239)</cp:lastModifiedBy>
  <cp:revision>6</cp:revision>
  <dcterms:created xsi:type="dcterms:W3CDTF">2022-11-25T00:31:27Z</dcterms:created>
  <dcterms:modified xsi:type="dcterms:W3CDTF">2022-11-28T12:53:58Z</dcterms:modified>
</cp:coreProperties>
</file>