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81" r:id="rId3"/>
    <p:sldId id="268" r:id="rId4"/>
    <p:sldId id="269" r:id="rId5"/>
    <p:sldId id="282" r:id="rId6"/>
    <p:sldId id="270" r:id="rId7"/>
    <p:sldId id="274" r:id="rId8"/>
    <p:sldId id="275" r:id="rId9"/>
    <p:sldId id="276" r:id="rId10"/>
    <p:sldId id="277" r:id="rId11"/>
    <p:sldId id="278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58" autoAdjust="0"/>
    <p:restoredTop sz="94660"/>
  </p:normalViewPr>
  <p:slideViewPr>
    <p:cSldViewPr snapToGrid="0">
      <p:cViewPr varScale="1">
        <p:scale>
          <a:sx n="97" d="100"/>
          <a:sy n="97" d="100"/>
        </p:scale>
        <p:origin x="76" y="5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71CD57E-6B8C-4658-8998-3BAA046045DC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557806DE-FD82-4379-B94C-1B69A7B3E225}">
      <dgm:prSet/>
      <dgm:spPr/>
      <dgm:t>
        <a:bodyPr/>
        <a:lstStyle/>
        <a:p>
          <a:r>
            <a:rPr lang="en-GB"/>
            <a:t>The origins of Social Marketing came from Kotler and Levy, after they became interested in Wiebe’s 1951-1952 famous question:</a:t>
          </a:r>
          <a:endParaRPr lang="en-US"/>
        </a:p>
      </dgm:t>
    </dgm:pt>
    <dgm:pt modelId="{CB959B29-916D-46CE-A5DE-D66D31E22ED3}" type="parTrans" cxnId="{DA4C2F5B-9C8C-4B72-B499-C695E97C12F5}">
      <dgm:prSet/>
      <dgm:spPr/>
      <dgm:t>
        <a:bodyPr/>
        <a:lstStyle/>
        <a:p>
          <a:endParaRPr lang="en-US"/>
        </a:p>
      </dgm:t>
    </dgm:pt>
    <dgm:pt modelId="{E0DCCC6F-5A7B-4E5A-A49F-0A74EEB880F3}" type="sibTrans" cxnId="{DA4C2F5B-9C8C-4B72-B499-C695E97C12F5}">
      <dgm:prSet/>
      <dgm:spPr/>
      <dgm:t>
        <a:bodyPr/>
        <a:lstStyle/>
        <a:p>
          <a:endParaRPr lang="en-US"/>
        </a:p>
      </dgm:t>
    </dgm:pt>
    <dgm:pt modelId="{C47CDE39-4936-4E50-B3A6-F12C3439D6C0}">
      <dgm:prSet/>
      <dgm:spPr/>
      <dgm:t>
        <a:bodyPr/>
        <a:lstStyle/>
        <a:p>
          <a:r>
            <a:rPr lang="en-GB"/>
            <a:t>“Why can’t you sell Brotherhood like you sell soap?”</a:t>
          </a:r>
          <a:endParaRPr lang="en-US"/>
        </a:p>
      </dgm:t>
    </dgm:pt>
    <dgm:pt modelId="{C242F12D-9AD8-49E1-A32E-28C9779EAFE5}" type="parTrans" cxnId="{ED7336F5-CA92-4712-8CE8-FB8557455D03}">
      <dgm:prSet/>
      <dgm:spPr/>
      <dgm:t>
        <a:bodyPr/>
        <a:lstStyle/>
        <a:p>
          <a:endParaRPr lang="en-US"/>
        </a:p>
      </dgm:t>
    </dgm:pt>
    <dgm:pt modelId="{F78E9B82-6993-4311-91A0-B0F9EB728FF6}" type="sibTrans" cxnId="{ED7336F5-CA92-4712-8CE8-FB8557455D03}">
      <dgm:prSet/>
      <dgm:spPr/>
      <dgm:t>
        <a:bodyPr/>
        <a:lstStyle/>
        <a:p>
          <a:endParaRPr lang="en-US"/>
        </a:p>
      </dgm:t>
    </dgm:pt>
    <dgm:pt modelId="{8429B36F-722C-4F6B-B3A8-847E558C77F5}">
      <dgm:prSet/>
      <dgm:spPr/>
      <dgm:t>
        <a:bodyPr/>
        <a:lstStyle/>
        <a:p>
          <a:r>
            <a:rPr lang="en-GB"/>
            <a:t>What do you think of this?  </a:t>
          </a:r>
          <a:endParaRPr lang="en-US"/>
        </a:p>
      </dgm:t>
    </dgm:pt>
    <dgm:pt modelId="{9226607E-A213-441C-9AB1-EF7918148B5A}" type="parTrans" cxnId="{B6A1E133-4079-401C-9573-C1228EC7ABB0}">
      <dgm:prSet/>
      <dgm:spPr/>
      <dgm:t>
        <a:bodyPr/>
        <a:lstStyle/>
        <a:p>
          <a:endParaRPr lang="en-US"/>
        </a:p>
      </dgm:t>
    </dgm:pt>
    <dgm:pt modelId="{34D4DF3A-DC03-4B4C-AB40-216B92E90570}" type="sibTrans" cxnId="{B6A1E133-4079-401C-9573-C1228EC7ABB0}">
      <dgm:prSet/>
      <dgm:spPr/>
      <dgm:t>
        <a:bodyPr/>
        <a:lstStyle/>
        <a:p>
          <a:endParaRPr lang="en-US"/>
        </a:p>
      </dgm:t>
    </dgm:pt>
    <dgm:pt modelId="{6C7FF213-3094-4018-99BB-1848DA4CA648}" type="pres">
      <dgm:prSet presAssocID="{471CD57E-6B8C-4658-8998-3BAA046045DC}" presName="linear" presStyleCnt="0">
        <dgm:presLayoutVars>
          <dgm:animLvl val="lvl"/>
          <dgm:resizeHandles val="exact"/>
        </dgm:presLayoutVars>
      </dgm:prSet>
      <dgm:spPr/>
    </dgm:pt>
    <dgm:pt modelId="{4F5B0C05-4C6B-4447-B3C6-2BFBB7DDD03B}" type="pres">
      <dgm:prSet presAssocID="{557806DE-FD82-4379-B94C-1B69A7B3E225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9E54EC98-A468-4A1A-A68D-6BD160B3B565}" type="pres">
      <dgm:prSet presAssocID="{E0DCCC6F-5A7B-4E5A-A49F-0A74EEB880F3}" presName="spacer" presStyleCnt="0"/>
      <dgm:spPr/>
    </dgm:pt>
    <dgm:pt modelId="{BA28E90D-2083-461E-A4FF-836B5D1EC2FC}" type="pres">
      <dgm:prSet presAssocID="{C47CDE39-4936-4E50-B3A6-F12C3439D6C0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E7D230D5-5479-4D1D-B65F-D6296749EFE9}" type="pres">
      <dgm:prSet presAssocID="{F78E9B82-6993-4311-91A0-B0F9EB728FF6}" presName="spacer" presStyleCnt="0"/>
      <dgm:spPr/>
    </dgm:pt>
    <dgm:pt modelId="{EAD6DE49-9322-4FF8-8388-E7DA2879E75A}" type="pres">
      <dgm:prSet presAssocID="{8429B36F-722C-4F6B-B3A8-847E558C77F5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9819C22E-DD38-4BC6-A405-BA1B1F61ABE0}" type="presOf" srcId="{557806DE-FD82-4379-B94C-1B69A7B3E225}" destId="{4F5B0C05-4C6B-4447-B3C6-2BFBB7DDD03B}" srcOrd="0" destOrd="0" presId="urn:microsoft.com/office/officeart/2005/8/layout/vList2"/>
    <dgm:cxn modelId="{B6A1E133-4079-401C-9573-C1228EC7ABB0}" srcId="{471CD57E-6B8C-4658-8998-3BAA046045DC}" destId="{8429B36F-722C-4F6B-B3A8-847E558C77F5}" srcOrd="2" destOrd="0" parTransId="{9226607E-A213-441C-9AB1-EF7918148B5A}" sibTransId="{34D4DF3A-DC03-4B4C-AB40-216B92E90570}"/>
    <dgm:cxn modelId="{DA4C2F5B-9C8C-4B72-B499-C695E97C12F5}" srcId="{471CD57E-6B8C-4658-8998-3BAA046045DC}" destId="{557806DE-FD82-4379-B94C-1B69A7B3E225}" srcOrd="0" destOrd="0" parTransId="{CB959B29-916D-46CE-A5DE-D66D31E22ED3}" sibTransId="{E0DCCC6F-5A7B-4E5A-A49F-0A74EEB880F3}"/>
    <dgm:cxn modelId="{72605041-88D9-44E7-9500-900102ECAF93}" type="presOf" srcId="{8429B36F-722C-4F6B-B3A8-847E558C77F5}" destId="{EAD6DE49-9322-4FF8-8388-E7DA2879E75A}" srcOrd="0" destOrd="0" presId="urn:microsoft.com/office/officeart/2005/8/layout/vList2"/>
    <dgm:cxn modelId="{EA571AB6-54E3-42FD-8684-265B04CA2A93}" type="presOf" srcId="{C47CDE39-4936-4E50-B3A6-F12C3439D6C0}" destId="{BA28E90D-2083-461E-A4FF-836B5D1EC2FC}" srcOrd="0" destOrd="0" presId="urn:microsoft.com/office/officeart/2005/8/layout/vList2"/>
    <dgm:cxn modelId="{CE6FD5DE-7AD1-474C-9CF7-86DCF5180043}" type="presOf" srcId="{471CD57E-6B8C-4658-8998-3BAA046045DC}" destId="{6C7FF213-3094-4018-99BB-1848DA4CA648}" srcOrd="0" destOrd="0" presId="urn:microsoft.com/office/officeart/2005/8/layout/vList2"/>
    <dgm:cxn modelId="{ED7336F5-CA92-4712-8CE8-FB8557455D03}" srcId="{471CD57E-6B8C-4658-8998-3BAA046045DC}" destId="{C47CDE39-4936-4E50-B3A6-F12C3439D6C0}" srcOrd="1" destOrd="0" parTransId="{C242F12D-9AD8-49E1-A32E-28C9779EAFE5}" sibTransId="{F78E9B82-6993-4311-91A0-B0F9EB728FF6}"/>
    <dgm:cxn modelId="{0A688325-D256-498E-B4F2-180F303330A1}" type="presParOf" srcId="{6C7FF213-3094-4018-99BB-1848DA4CA648}" destId="{4F5B0C05-4C6B-4447-B3C6-2BFBB7DDD03B}" srcOrd="0" destOrd="0" presId="urn:microsoft.com/office/officeart/2005/8/layout/vList2"/>
    <dgm:cxn modelId="{90035C49-0368-4AAC-B193-82FC6C6A6C14}" type="presParOf" srcId="{6C7FF213-3094-4018-99BB-1848DA4CA648}" destId="{9E54EC98-A468-4A1A-A68D-6BD160B3B565}" srcOrd="1" destOrd="0" presId="urn:microsoft.com/office/officeart/2005/8/layout/vList2"/>
    <dgm:cxn modelId="{4E3F2427-3BE8-4DE5-AC86-C8E32E37CED3}" type="presParOf" srcId="{6C7FF213-3094-4018-99BB-1848DA4CA648}" destId="{BA28E90D-2083-461E-A4FF-836B5D1EC2FC}" srcOrd="2" destOrd="0" presId="urn:microsoft.com/office/officeart/2005/8/layout/vList2"/>
    <dgm:cxn modelId="{B3C32357-2FC6-4D78-B6AC-834505442674}" type="presParOf" srcId="{6C7FF213-3094-4018-99BB-1848DA4CA648}" destId="{E7D230D5-5479-4D1D-B65F-D6296749EFE9}" srcOrd="3" destOrd="0" presId="urn:microsoft.com/office/officeart/2005/8/layout/vList2"/>
    <dgm:cxn modelId="{1A286064-D90D-41F8-9FF7-484DC80599EB}" type="presParOf" srcId="{6C7FF213-3094-4018-99BB-1848DA4CA648}" destId="{EAD6DE49-9322-4FF8-8388-E7DA2879E75A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F585666-DD21-4482-8B17-DE3B040B0F3F}" type="doc">
      <dgm:prSet loTypeId="urn:microsoft.com/office/officeart/2005/8/layout/hierarchy1" loCatId="hierarchy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D6735F1F-80C4-4B8C-B962-8E7F44914D0C}">
      <dgm:prSet/>
      <dgm:spPr/>
      <dgm:t>
        <a:bodyPr/>
        <a:lstStyle/>
        <a:p>
          <a:r>
            <a:rPr lang="en-GB" dirty="0"/>
            <a:t>Think about any social marketing campaigns that you have seen recently.  </a:t>
          </a:r>
          <a:endParaRPr lang="en-US" dirty="0"/>
        </a:p>
      </dgm:t>
    </dgm:pt>
    <dgm:pt modelId="{A66B5E73-0D20-4008-8748-275BFBDB76D5}" type="parTrans" cxnId="{5CD5EB8D-2FCE-4574-9466-430FC3F0AAAE}">
      <dgm:prSet/>
      <dgm:spPr/>
      <dgm:t>
        <a:bodyPr/>
        <a:lstStyle/>
        <a:p>
          <a:endParaRPr lang="en-US"/>
        </a:p>
      </dgm:t>
    </dgm:pt>
    <dgm:pt modelId="{2F004790-5816-4EF5-B7E8-6A8DDF29F5E7}" type="sibTrans" cxnId="{5CD5EB8D-2FCE-4574-9466-430FC3F0AAAE}">
      <dgm:prSet/>
      <dgm:spPr/>
      <dgm:t>
        <a:bodyPr/>
        <a:lstStyle/>
        <a:p>
          <a:endParaRPr lang="en-US"/>
        </a:p>
      </dgm:t>
    </dgm:pt>
    <dgm:pt modelId="{4DBCF53D-7B74-435C-AF3A-32911A3A47C9}">
      <dgm:prSet/>
      <dgm:spPr/>
      <dgm:t>
        <a:bodyPr/>
        <a:lstStyle/>
        <a:p>
          <a:r>
            <a:rPr lang="en-GB" dirty="0"/>
            <a:t>What was the message?  You could use your phones to rewatch them and discuss in the chat.</a:t>
          </a:r>
          <a:endParaRPr lang="en-US" dirty="0"/>
        </a:p>
      </dgm:t>
    </dgm:pt>
    <dgm:pt modelId="{7196C4B6-E28F-4C97-9D7B-453731CFBFC1}" type="parTrans" cxnId="{357C6947-4780-4C7A-8C36-0EBAB73190CB}">
      <dgm:prSet/>
      <dgm:spPr/>
      <dgm:t>
        <a:bodyPr/>
        <a:lstStyle/>
        <a:p>
          <a:endParaRPr lang="en-US"/>
        </a:p>
      </dgm:t>
    </dgm:pt>
    <dgm:pt modelId="{C1942CAF-3F4C-43A6-A8A5-1FDF8307ABC8}" type="sibTrans" cxnId="{357C6947-4780-4C7A-8C36-0EBAB73190CB}">
      <dgm:prSet/>
      <dgm:spPr/>
      <dgm:t>
        <a:bodyPr/>
        <a:lstStyle/>
        <a:p>
          <a:endParaRPr lang="en-US"/>
        </a:p>
      </dgm:t>
    </dgm:pt>
    <dgm:pt modelId="{5BDAA1D5-C4E7-4434-AA59-A912FBAD92DB}" type="pres">
      <dgm:prSet presAssocID="{5F585666-DD21-4482-8B17-DE3B040B0F3F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0E21D74B-31F9-4C2E-BB7F-9207891DC2CE}" type="pres">
      <dgm:prSet presAssocID="{D6735F1F-80C4-4B8C-B962-8E7F44914D0C}" presName="hierRoot1" presStyleCnt="0"/>
      <dgm:spPr/>
    </dgm:pt>
    <dgm:pt modelId="{0A550488-1EE3-4996-862B-E49B7BB7C183}" type="pres">
      <dgm:prSet presAssocID="{D6735F1F-80C4-4B8C-B962-8E7F44914D0C}" presName="composite" presStyleCnt="0"/>
      <dgm:spPr/>
    </dgm:pt>
    <dgm:pt modelId="{CA89BB5E-D6F9-47AF-BC10-844AFEE39C7B}" type="pres">
      <dgm:prSet presAssocID="{D6735F1F-80C4-4B8C-B962-8E7F44914D0C}" presName="background" presStyleLbl="node0" presStyleIdx="0" presStyleCnt="2"/>
      <dgm:spPr/>
    </dgm:pt>
    <dgm:pt modelId="{32E31826-6439-4AB6-9F55-C5F5B2E17BE7}" type="pres">
      <dgm:prSet presAssocID="{D6735F1F-80C4-4B8C-B962-8E7F44914D0C}" presName="text" presStyleLbl="fgAcc0" presStyleIdx="0" presStyleCnt="2">
        <dgm:presLayoutVars>
          <dgm:chPref val="3"/>
        </dgm:presLayoutVars>
      </dgm:prSet>
      <dgm:spPr/>
    </dgm:pt>
    <dgm:pt modelId="{5797F028-9682-4DCD-A0EF-CB5667F1D4B7}" type="pres">
      <dgm:prSet presAssocID="{D6735F1F-80C4-4B8C-B962-8E7F44914D0C}" presName="hierChild2" presStyleCnt="0"/>
      <dgm:spPr/>
    </dgm:pt>
    <dgm:pt modelId="{0164B0CE-E687-4084-AC34-9AA703474B4D}" type="pres">
      <dgm:prSet presAssocID="{4DBCF53D-7B74-435C-AF3A-32911A3A47C9}" presName="hierRoot1" presStyleCnt="0"/>
      <dgm:spPr/>
    </dgm:pt>
    <dgm:pt modelId="{99A9E53D-1E6E-4CAD-AA16-0979739D4922}" type="pres">
      <dgm:prSet presAssocID="{4DBCF53D-7B74-435C-AF3A-32911A3A47C9}" presName="composite" presStyleCnt="0"/>
      <dgm:spPr/>
    </dgm:pt>
    <dgm:pt modelId="{ED3A63FA-D9FA-4190-A4CB-43272BB2995A}" type="pres">
      <dgm:prSet presAssocID="{4DBCF53D-7B74-435C-AF3A-32911A3A47C9}" presName="background" presStyleLbl="node0" presStyleIdx="1" presStyleCnt="2"/>
      <dgm:spPr/>
    </dgm:pt>
    <dgm:pt modelId="{78D6DBE0-7450-48F3-A202-603DA63C6628}" type="pres">
      <dgm:prSet presAssocID="{4DBCF53D-7B74-435C-AF3A-32911A3A47C9}" presName="text" presStyleLbl="fgAcc0" presStyleIdx="1" presStyleCnt="2">
        <dgm:presLayoutVars>
          <dgm:chPref val="3"/>
        </dgm:presLayoutVars>
      </dgm:prSet>
      <dgm:spPr/>
    </dgm:pt>
    <dgm:pt modelId="{16FFFBBD-502C-4E25-A2C1-23D11168381B}" type="pres">
      <dgm:prSet presAssocID="{4DBCF53D-7B74-435C-AF3A-32911A3A47C9}" presName="hierChild2" presStyleCnt="0"/>
      <dgm:spPr/>
    </dgm:pt>
  </dgm:ptLst>
  <dgm:cxnLst>
    <dgm:cxn modelId="{357C6947-4780-4C7A-8C36-0EBAB73190CB}" srcId="{5F585666-DD21-4482-8B17-DE3B040B0F3F}" destId="{4DBCF53D-7B74-435C-AF3A-32911A3A47C9}" srcOrd="1" destOrd="0" parTransId="{7196C4B6-E28F-4C97-9D7B-453731CFBFC1}" sibTransId="{C1942CAF-3F4C-43A6-A8A5-1FDF8307ABC8}"/>
    <dgm:cxn modelId="{5CD5EB8D-2FCE-4574-9466-430FC3F0AAAE}" srcId="{5F585666-DD21-4482-8B17-DE3B040B0F3F}" destId="{D6735F1F-80C4-4B8C-B962-8E7F44914D0C}" srcOrd="0" destOrd="0" parTransId="{A66B5E73-0D20-4008-8748-275BFBDB76D5}" sibTransId="{2F004790-5816-4EF5-B7E8-6A8DDF29F5E7}"/>
    <dgm:cxn modelId="{B0DB15A6-4B07-4886-B0A3-48B62DF82A70}" type="presOf" srcId="{D6735F1F-80C4-4B8C-B962-8E7F44914D0C}" destId="{32E31826-6439-4AB6-9F55-C5F5B2E17BE7}" srcOrd="0" destOrd="0" presId="urn:microsoft.com/office/officeart/2005/8/layout/hierarchy1"/>
    <dgm:cxn modelId="{A670B0B1-5BFC-49A9-9E90-68436E422AD0}" type="presOf" srcId="{4DBCF53D-7B74-435C-AF3A-32911A3A47C9}" destId="{78D6DBE0-7450-48F3-A202-603DA63C6628}" srcOrd="0" destOrd="0" presId="urn:microsoft.com/office/officeart/2005/8/layout/hierarchy1"/>
    <dgm:cxn modelId="{0001D9C5-CA35-4C09-B3C2-C48524085356}" type="presOf" srcId="{5F585666-DD21-4482-8B17-DE3B040B0F3F}" destId="{5BDAA1D5-C4E7-4434-AA59-A912FBAD92DB}" srcOrd="0" destOrd="0" presId="urn:microsoft.com/office/officeart/2005/8/layout/hierarchy1"/>
    <dgm:cxn modelId="{0E341CCD-AF94-4269-AD76-8E539F145163}" type="presParOf" srcId="{5BDAA1D5-C4E7-4434-AA59-A912FBAD92DB}" destId="{0E21D74B-31F9-4C2E-BB7F-9207891DC2CE}" srcOrd="0" destOrd="0" presId="urn:microsoft.com/office/officeart/2005/8/layout/hierarchy1"/>
    <dgm:cxn modelId="{AF3621C9-0A7B-4E7F-A912-41FF7450DE28}" type="presParOf" srcId="{0E21D74B-31F9-4C2E-BB7F-9207891DC2CE}" destId="{0A550488-1EE3-4996-862B-E49B7BB7C183}" srcOrd="0" destOrd="0" presId="urn:microsoft.com/office/officeart/2005/8/layout/hierarchy1"/>
    <dgm:cxn modelId="{F1EF1493-A830-4F05-A0B8-52DEB4154378}" type="presParOf" srcId="{0A550488-1EE3-4996-862B-E49B7BB7C183}" destId="{CA89BB5E-D6F9-47AF-BC10-844AFEE39C7B}" srcOrd="0" destOrd="0" presId="urn:microsoft.com/office/officeart/2005/8/layout/hierarchy1"/>
    <dgm:cxn modelId="{6048D3E7-BC2A-4AE9-847F-CEBBA2069EC8}" type="presParOf" srcId="{0A550488-1EE3-4996-862B-E49B7BB7C183}" destId="{32E31826-6439-4AB6-9F55-C5F5B2E17BE7}" srcOrd="1" destOrd="0" presId="urn:microsoft.com/office/officeart/2005/8/layout/hierarchy1"/>
    <dgm:cxn modelId="{7798EEBC-6ED0-4ADF-984C-2538093AA975}" type="presParOf" srcId="{0E21D74B-31F9-4C2E-BB7F-9207891DC2CE}" destId="{5797F028-9682-4DCD-A0EF-CB5667F1D4B7}" srcOrd="1" destOrd="0" presId="urn:microsoft.com/office/officeart/2005/8/layout/hierarchy1"/>
    <dgm:cxn modelId="{347D1207-2D84-490C-AF53-D3C24241AF93}" type="presParOf" srcId="{5BDAA1D5-C4E7-4434-AA59-A912FBAD92DB}" destId="{0164B0CE-E687-4084-AC34-9AA703474B4D}" srcOrd="1" destOrd="0" presId="urn:microsoft.com/office/officeart/2005/8/layout/hierarchy1"/>
    <dgm:cxn modelId="{16EDD3BB-B77A-4C1F-A405-D7413375852B}" type="presParOf" srcId="{0164B0CE-E687-4084-AC34-9AA703474B4D}" destId="{99A9E53D-1E6E-4CAD-AA16-0979739D4922}" srcOrd="0" destOrd="0" presId="urn:microsoft.com/office/officeart/2005/8/layout/hierarchy1"/>
    <dgm:cxn modelId="{CEC347F8-D691-49BD-AC3B-54868E60A91B}" type="presParOf" srcId="{99A9E53D-1E6E-4CAD-AA16-0979739D4922}" destId="{ED3A63FA-D9FA-4190-A4CB-43272BB2995A}" srcOrd="0" destOrd="0" presId="urn:microsoft.com/office/officeart/2005/8/layout/hierarchy1"/>
    <dgm:cxn modelId="{623F8C52-2023-44A5-99BC-B82F0D286A68}" type="presParOf" srcId="{99A9E53D-1E6E-4CAD-AA16-0979739D4922}" destId="{78D6DBE0-7450-48F3-A202-603DA63C6628}" srcOrd="1" destOrd="0" presId="urn:microsoft.com/office/officeart/2005/8/layout/hierarchy1"/>
    <dgm:cxn modelId="{6318C61D-B170-4D57-A807-69F3539867F3}" type="presParOf" srcId="{0164B0CE-E687-4084-AC34-9AA703474B4D}" destId="{16FFFBBD-502C-4E25-A2C1-23D11168381B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F5B0C05-4C6B-4447-B3C6-2BFBB7DDD03B}">
      <dsp:nvSpPr>
        <dsp:cNvPr id="0" name=""/>
        <dsp:cNvSpPr/>
      </dsp:nvSpPr>
      <dsp:spPr>
        <a:xfrm>
          <a:off x="0" y="3968"/>
          <a:ext cx="5257800" cy="178425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The origins of Social Marketing came from Kotler and Levy, after they became interested in Wiebe’s 1951-1952 famous question:</a:t>
          </a:r>
          <a:endParaRPr lang="en-US" sz="2500" kern="1200"/>
        </a:p>
      </dsp:txBody>
      <dsp:txXfrm>
        <a:off x="87100" y="91068"/>
        <a:ext cx="5083600" cy="1610050"/>
      </dsp:txXfrm>
    </dsp:sp>
    <dsp:sp modelId="{BA28E90D-2083-461E-A4FF-836B5D1EC2FC}">
      <dsp:nvSpPr>
        <dsp:cNvPr id="0" name=""/>
        <dsp:cNvSpPr/>
      </dsp:nvSpPr>
      <dsp:spPr>
        <a:xfrm>
          <a:off x="0" y="1860218"/>
          <a:ext cx="5257800" cy="1784250"/>
        </a:xfrm>
        <a:prstGeom prst="roundRect">
          <a:avLst/>
        </a:prstGeom>
        <a:solidFill>
          <a:schemeClr val="accent5">
            <a:hueOff val="-3676672"/>
            <a:satOff val="-5114"/>
            <a:lumOff val="-196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“Why can’t you sell Brotherhood like you sell soap?”</a:t>
          </a:r>
          <a:endParaRPr lang="en-US" sz="2500" kern="1200"/>
        </a:p>
      </dsp:txBody>
      <dsp:txXfrm>
        <a:off x="87100" y="1947318"/>
        <a:ext cx="5083600" cy="1610050"/>
      </dsp:txXfrm>
    </dsp:sp>
    <dsp:sp modelId="{EAD6DE49-9322-4FF8-8388-E7DA2879E75A}">
      <dsp:nvSpPr>
        <dsp:cNvPr id="0" name=""/>
        <dsp:cNvSpPr/>
      </dsp:nvSpPr>
      <dsp:spPr>
        <a:xfrm>
          <a:off x="0" y="3716469"/>
          <a:ext cx="5257800" cy="1784250"/>
        </a:xfrm>
        <a:prstGeom prst="roundRect">
          <a:avLst/>
        </a:prstGeom>
        <a:solidFill>
          <a:schemeClr val="accent5">
            <a:hueOff val="-7353344"/>
            <a:satOff val="-10228"/>
            <a:lumOff val="-392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What do you think of this?  </a:t>
          </a:r>
          <a:endParaRPr lang="en-US" sz="2500" kern="1200"/>
        </a:p>
      </dsp:txBody>
      <dsp:txXfrm>
        <a:off x="87100" y="3803569"/>
        <a:ext cx="5083600" cy="161005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A89BB5E-D6F9-47AF-BC10-844AFEE39C7B}">
      <dsp:nvSpPr>
        <dsp:cNvPr id="0" name=""/>
        <dsp:cNvSpPr/>
      </dsp:nvSpPr>
      <dsp:spPr>
        <a:xfrm>
          <a:off x="130938" y="1393"/>
          <a:ext cx="4224635" cy="268264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E31826-6439-4AB6-9F55-C5F5B2E17BE7}">
      <dsp:nvSpPr>
        <dsp:cNvPr id="0" name=""/>
        <dsp:cNvSpPr/>
      </dsp:nvSpPr>
      <dsp:spPr>
        <a:xfrm>
          <a:off x="600342" y="447327"/>
          <a:ext cx="4224635" cy="268264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Think about any social marketing campaigns that you have seen recently.  </a:t>
          </a:r>
          <a:endParaRPr lang="en-US" sz="3200" kern="1200" dirty="0"/>
        </a:p>
      </dsp:txBody>
      <dsp:txXfrm>
        <a:off x="678914" y="525899"/>
        <a:ext cx="4067491" cy="2525499"/>
      </dsp:txXfrm>
    </dsp:sp>
    <dsp:sp modelId="{ED3A63FA-D9FA-4190-A4CB-43272BB2995A}">
      <dsp:nvSpPr>
        <dsp:cNvPr id="0" name=""/>
        <dsp:cNvSpPr/>
      </dsp:nvSpPr>
      <dsp:spPr>
        <a:xfrm>
          <a:off x="5294381" y="1393"/>
          <a:ext cx="4224635" cy="268264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8D6DBE0-7450-48F3-A202-603DA63C6628}">
      <dsp:nvSpPr>
        <dsp:cNvPr id="0" name=""/>
        <dsp:cNvSpPr/>
      </dsp:nvSpPr>
      <dsp:spPr>
        <a:xfrm>
          <a:off x="5763785" y="447327"/>
          <a:ext cx="4224635" cy="268264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What was the message?  You could use your phones to rewatch them and discuss in the chat.</a:t>
          </a:r>
          <a:endParaRPr lang="en-US" sz="3200" kern="1200" dirty="0"/>
        </a:p>
      </dsp:txBody>
      <dsp:txXfrm>
        <a:off x="5842357" y="525899"/>
        <a:ext cx="4067491" cy="252549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4C576C-8FD3-44CE-A2A5-590467BBE434}" type="datetimeFigureOut">
              <a:rPr lang="en-GB" smtClean="0"/>
              <a:t>17/01/2024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C180C5-1DB9-4464-BCDB-EB0632C17B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33321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4C576C-8FD3-44CE-A2A5-590467BBE434}" type="datetimeFigureOut">
              <a:rPr lang="en-GB" smtClean="0"/>
              <a:t>17/01/2024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C180C5-1DB9-4464-BCDB-EB0632C17B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1871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4C576C-8FD3-44CE-A2A5-590467BBE434}" type="datetimeFigureOut">
              <a:rPr lang="en-GB" smtClean="0"/>
              <a:t>17/01/2024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C180C5-1DB9-4464-BCDB-EB0632C17B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65457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4C576C-8FD3-44CE-A2A5-590467BBE434}" type="datetimeFigureOut">
              <a:rPr lang="en-GB" smtClean="0"/>
              <a:t>17/01/2024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C180C5-1DB9-4464-BCDB-EB0632C17B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20857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4C576C-8FD3-44CE-A2A5-590467BBE434}" type="datetimeFigureOut">
              <a:rPr lang="en-GB" smtClean="0"/>
              <a:t>17/01/2024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C180C5-1DB9-4464-BCDB-EB0632C17B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41861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4C576C-8FD3-44CE-A2A5-590467BBE434}" type="datetimeFigureOut">
              <a:rPr lang="en-GB" smtClean="0"/>
              <a:t>17/01/2024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C180C5-1DB9-4464-BCDB-EB0632C17B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70603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4C576C-8FD3-44CE-A2A5-590467BBE434}" type="datetimeFigureOut">
              <a:rPr lang="en-GB" smtClean="0"/>
              <a:t>17/01/2024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C180C5-1DB9-4464-BCDB-EB0632C17B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68263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4C576C-8FD3-44CE-A2A5-590467BBE434}" type="datetimeFigureOut">
              <a:rPr lang="en-GB" smtClean="0"/>
              <a:t>17/01/2024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C180C5-1DB9-4464-BCDB-EB0632C17B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59068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4C576C-8FD3-44CE-A2A5-590467BBE434}" type="datetimeFigureOut">
              <a:rPr lang="en-GB" smtClean="0"/>
              <a:t>17/01/2024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C180C5-1DB9-4464-BCDB-EB0632C17B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73688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4C576C-8FD3-44CE-A2A5-590467BBE434}" type="datetimeFigureOut">
              <a:rPr lang="en-GB" smtClean="0"/>
              <a:t>17/01/2024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C180C5-1DB9-4464-BCDB-EB0632C17B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24705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4C576C-8FD3-44CE-A2A5-590467BBE434}" type="datetimeFigureOut">
              <a:rPr lang="en-GB" smtClean="0"/>
              <a:t>17/01/2024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C180C5-1DB9-4464-BCDB-EB0632C17B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74076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4C576C-8FD3-44CE-A2A5-590467BBE434}" type="datetimeFigureOut">
              <a:rPr lang="en-GB" smtClean="0"/>
              <a:t>17/01/2024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3C180C5-1DB9-4464-BCDB-EB0632C17B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99586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://en.wikipedia.org/wiki/File:Logo_of_The_Message_Trust.jpg" TargetMode="External"/><Relationship Id="rId3" Type="http://schemas.openxmlformats.org/officeDocument/2006/relationships/hyperlink" Target="https://openreflections.wordpress.com/2011/01/22/the-academic-publisher-in-2020/" TargetMode="External"/><Relationship Id="rId7" Type="http://schemas.openxmlformats.org/officeDocument/2006/relationships/image" Target="../media/image5.jp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5" Type="http://schemas.openxmlformats.org/officeDocument/2006/relationships/hyperlink" Target="https://www.travelpa.co.za/services/" TargetMode="Externa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h-8PBx7isoM&amp;list=PLCA9CC18204062AA2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koPmuEyP3a0" TargetMode="Externa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Rr7U49RPpTs" TargetMode="Externa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Z7RTykOCcuI" TargetMode="Externa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5">
            <a:extLst>
              <a:ext uri="{FF2B5EF4-FFF2-40B4-BE49-F238E27FC236}">
                <a16:creationId xmlns:a16="http://schemas.microsoft.com/office/drawing/2014/main" id="{07322A9E-F1EC-405E-8971-BA906EFFCC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-329674" y="1290909"/>
            <a:ext cx="9702800" cy="5573512"/>
          </a:xfrm>
          <a:custGeom>
            <a:avLst/>
            <a:gdLst>
              <a:gd name="T0" fmla="*/ 1752 w 2038"/>
              <a:gd name="T1" fmla="*/ 1169 h 1169"/>
              <a:gd name="T2" fmla="*/ 1487 w 2038"/>
              <a:gd name="T3" fmla="*/ 334 h 1169"/>
              <a:gd name="T4" fmla="*/ 860 w 2038"/>
              <a:gd name="T5" fmla="*/ 22 h 1169"/>
              <a:gd name="T6" fmla="*/ 199 w 2038"/>
              <a:gd name="T7" fmla="*/ 318 h 1169"/>
              <a:gd name="T8" fmla="*/ 399 w 2038"/>
              <a:gd name="T9" fmla="*/ 1165 h 116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38" h="1169">
                <a:moveTo>
                  <a:pt x="1752" y="1169"/>
                </a:moveTo>
                <a:cubicBezTo>
                  <a:pt x="2038" y="928"/>
                  <a:pt x="1673" y="513"/>
                  <a:pt x="1487" y="334"/>
                </a:cubicBezTo>
                <a:cubicBezTo>
                  <a:pt x="1316" y="170"/>
                  <a:pt x="1099" y="43"/>
                  <a:pt x="860" y="22"/>
                </a:cubicBezTo>
                <a:cubicBezTo>
                  <a:pt x="621" y="0"/>
                  <a:pt x="341" y="128"/>
                  <a:pt x="199" y="318"/>
                </a:cubicBezTo>
                <a:cubicBezTo>
                  <a:pt x="0" y="586"/>
                  <a:pt x="184" y="965"/>
                  <a:pt x="399" y="1165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6">
            <a:extLst>
              <a:ext uri="{FF2B5EF4-FFF2-40B4-BE49-F238E27FC236}">
                <a16:creationId xmlns:a16="http://schemas.microsoft.com/office/drawing/2014/main" id="{A5704422-1118-4FD1-95AD-29A064EB80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70451" y="2010741"/>
            <a:ext cx="7373938" cy="4848892"/>
          </a:xfrm>
          <a:custGeom>
            <a:avLst/>
            <a:gdLst>
              <a:gd name="T0" fmla="*/ 1025 w 1549"/>
              <a:gd name="T1" fmla="*/ 1016 h 1017"/>
              <a:gd name="T2" fmla="*/ 1443 w 1549"/>
              <a:gd name="T3" fmla="*/ 592 h 1017"/>
              <a:gd name="T4" fmla="*/ 782 w 1549"/>
              <a:gd name="T5" fmla="*/ 53 h 1017"/>
              <a:gd name="T6" fmla="*/ 150 w 1549"/>
              <a:gd name="T7" fmla="*/ 329 h 1017"/>
              <a:gd name="T8" fmla="*/ 477 w 1549"/>
              <a:gd name="T9" fmla="*/ 1017 h 101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549" h="1017">
                <a:moveTo>
                  <a:pt x="1025" y="1016"/>
                </a:moveTo>
                <a:cubicBezTo>
                  <a:pt x="1223" y="971"/>
                  <a:pt x="1549" y="857"/>
                  <a:pt x="1443" y="592"/>
                </a:cubicBezTo>
                <a:cubicBezTo>
                  <a:pt x="1344" y="344"/>
                  <a:pt x="1041" y="111"/>
                  <a:pt x="782" y="53"/>
                </a:cubicBezTo>
                <a:cubicBezTo>
                  <a:pt x="545" y="0"/>
                  <a:pt x="275" y="117"/>
                  <a:pt x="150" y="329"/>
                </a:cubicBezTo>
                <a:cubicBezTo>
                  <a:pt x="0" y="584"/>
                  <a:pt x="243" y="911"/>
                  <a:pt x="477" y="1017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3" name="Freeform 7">
            <a:extLst>
              <a:ext uri="{FF2B5EF4-FFF2-40B4-BE49-F238E27FC236}">
                <a16:creationId xmlns:a16="http://schemas.microsoft.com/office/drawing/2014/main" id="{A88B2AAA-B805-498E-A9E6-98B8858554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251351" y="1780905"/>
            <a:ext cx="8035925" cy="5083516"/>
          </a:xfrm>
          <a:custGeom>
            <a:avLst/>
            <a:gdLst>
              <a:gd name="T0" fmla="*/ 1302 w 1688"/>
              <a:gd name="T1" fmla="*/ 1066 h 1066"/>
              <a:gd name="T2" fmla="*/ 1613 w 1688"/>
              <a:gd name="T3" fmla="*/ 850 h 1066"/>
              <a:gd name="T4" fmla="*/ 1517 w 1688"/>
              <a:gd name="T5" fmla="*/ 471 h 1066"/>
              <a:gd name="T6" fmla="*/ 798 w 1688"/>
              <a:gd name="T7" fmla="*/ 28 h 1066"/>
              <a:gd name="T8" fmla="*/ 181 w 1688"/>
              <a:gd name="T9" fmla="*/ 333 h 1066"/>
              <a:gd name="T10" fmla="*/ 420 w 1688"/>
              <a:gd name="T11" fmla="*/ 1066 h 106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688" h="1066">
                <a:moveTo>
                  <a:pt x="1302" y="1066"/>
                </a:moveTo>
                <a:cubicBezTo>
                  <a:pt x="1416" y="1024"/>
                  <a:pt x="1551" y="962"/>
                  <a:pt x="1613" y="850"/>
                </a:cubicBezTo>
                <a:cubicBezTo>
                  <a:pt x="1688" y="715"/>
                  <a:pt x="1606" y="575"/>
                  <a:pt x="1517" y="471"/>
                </a:cubicBezTo>
                <a:cubicBezTo>
                  <a:pt x="1336" y="258"/>
                  <a:pt x="1084" y="62"/>
                  <a:pt x="798" y="28"/>
                </a:cubicBezTo>
                <a:cubicBezTo>
                  <a:pt x="559" y="0"/>
                  <a:pt x="317" y="138"/>
                  <a:pt x="181" y="333"/>
                </a:cubicBezTo>
                <a:cubicBezTo>
                  <a:pt x="0" y="592"/>
                  <a:pt x="191" y="907"/>
                  <a:pt x="420" y="1066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9B8051E0-19D7-43E1-BFD9-E6DBFEB3A3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-1061" y="542347"/>
            <a:ext cx="10334625" cy="6322075"/>
          </a:xfrm>
          <a:custGeom>
            <a:avLst/>
            <a:gdLst>
              <a:gd name="T0" fmla="*/ 1873 w 2171"/>
              <a:gd name="T1" fmla="*/ 1326 h 1326"/>
              <a:gd name="T2" fmla="*/ 1609 w 2171"/>
              <a:gd name="T3" fmla="*/ 473 h 1326"/>
              <a:gd name="T4" fmla="*/ 880 w 2171"/>
              <a:gd name="T5" fmla="*/ 63 h 1326"/>
              <a:gd name="T6" fmla="*/ 0 w 2171"/>
              <a:gd name="T7" fmla="*/ 423 h 13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171" h="1326">
                <a:moveTo>
                  <a:pt x="1873" y="1326"/>
                </a:moveTo>
                <a:cubicBezTo>
                  <a:pt x="2171" y="1045"/>
                  <a:pt x="1825" y="678"/>
                  <a:pt x="1609" y="473"/>
                </a:cubicBezTo>
                <a:cubicBezTo>
                  <a:pt x="1406" y="281"/>
                  <a:pt x="1159" y="116"/>
                  <a:pt x="880" y="63"/>
                </a:cubicBezTo>
                <a:cubicBezTo>
                  <a:pt x="545" y="0"/>
                  <a:pt x="214" y="161"/>
                  <a:pt x="0" y="423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7" name="Freeform 9">
            <a:extLst>
              <a:ext uri="{FF2B5EF4-FFF2-40B4-BE49-F238E27FC236}">
                <a16:creationId xmlns:a16="http://schemas.microsoft.com/office/drawing/2014/main" id="{4EDB2B02-86A2-46F5-A4BE-B7D9B10411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701" y="6178751"/>
            <a:ext cx="504825" cy="681527"/>
          </a:xfrm>
          <a:custGeom>
            <a:avLst/>
            <a:gdLst>
              <a:gd name="T0" fmla="*/ 0 w 106"/>
              <a:gd name="T1" fmla="*/ 0 h 143"/>
              <a:gd name="T2" fmla="*/ 106 w 106"/>
              <a:gd name="T3" fmla="*/ 143 h 143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06" h="143">
                <a:moveTo>
                  <a:pt x="0" y="0"/>
                </a:moveTo>
                <a:cubicBezTo>
                  <a:pt x="35" y="54"/>
                  <a:pt x="70" y="101"/>
                  <a:pt x="106" y="143"/>
                </a:cubicBezTo>
              </a:path>
            </a:pathLst>
          </a:custGeom>
          <a:noFill/>
          <a:ln w="4763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9" name="Freeform 10">
            <a:extLst>
              <a:ext uri="{FF2B5EF4-FFF2-40B4-BE49-F238E27FC236}">
                <a16:creationId xmlns:a16="http://schemas.microsoft.com/office/drawing/2014/main" id="{43954639-FB5D-41F4-9560-6F6DFE7784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-1061" y="-59376"/>
            <a:ext cx="11091863" cy="6923796"/>
          </a:xfrm>
          <a:custGeom>
            <a:avLst/>
            <a:gdLst>
              <a:gd name="T0" fmla="*/ 2046 w 2330"/>
              <a:gd name="T1" fmla="*/ 1452 h 1452"/>
              <a:gd name="T2" fmla="*/ 1813 w 2330"/>
              <a:gd name="T3" fmla="*/ 601 h 1452"/>
              <a:gd name="T4" fmla="*/ 956 w 2330"/>
              <a:gd name="T5" fmla="*/ 97 h 1452"/>
              <a:gd name="T6" fmla="*/ 0 w 2330"/>
              <a:gd name="T7" fmla="*/ 366 h 145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330" h="1452">
                <a:moveTo>
                  <a:pt x="2046" y="1452"/>
                </a:moveTo>
                <a:cubicBezTo>
                  <a:pt x="2330" y="1153"/>
                  <a:pt x="2049" y="821"/>
                  <a:pt x="1813" y="601"/>
                </a:cubicBezTo>
                <a:cubicBezTo>
                  <a:pt x="1569" y="375"/>
                  <a:pt x="1282" y="179"/>
                  <a:pt x="956" y="97"/>
                </a:cubicBezTo>
                <a:cubicBezTo>
                  <a:pt x="572" y="0"/>
                  <a:pt x="292" y="101"/>
                  <a:pt x="0" y="366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1" name="Freeform 12">
            <a:extLst>
              <a:ext uri="{FF2B5EF4-FFF2-40B4-BE49-F238E27FC236}">
                <a16:creationId xmlns:a16="http://schemas.microsoft.com/office/drawing/2014/main" id="{E898931C-0323-41FA-A036-20F818B1FF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-1061" y="-1916"/>
            <a:ext cx="1057275" cy="614491"/>
          </a:xfrm>
          <a:custGeom>
            <a:avLst/>
            <a:gdLst>
              <a:gd name="T0" fmla="*/ 222 w 222"/>
              <a:gd name="T1" fmla="*/ 0 h 129"/>
              <a:gd name="T2" fmla="*/ 0 w 222"/>
              <a:gd name="T3" fmla="*/ 129 h 129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222" h="129">
                <a:moveTo>
                  <a:pt x="222" y="0"/>
                </a:moveTo>
                <a:cubicBezTo>
                  <a:pt x="152" y="35"/>
                  <a:pt x="76" y="78"/>
                  <a:pt x="0" y="129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3" name="Freeform 14">
            <a:extLst>
              <a:ext uri="{FF2B5EF4-FFF2-40B4-BE49-F238E27FC236}">
                <a16:creationId xmlns:a16="http://schemas.microsoft.com/office/drawing/2014/main" id="{89AFE9DD-0792-4B98-B4EB-97ACA17E6A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701" y="-6705"/>
            <a:ext cx="595313" cy="352734"/>
          </a:xfrm>
          <a:custGeom>
            <a:avLst/>
            <a:gdLst>
              <a:gd name="T0" fmla="*/ 125 w 125"/>
              <a:gd name="T1" fmla="*/ 0 h 74"/>
              <a:gd name="T2" fmla="*/ 0 w 125"/>
              <a:gd name="T3" fmla="*/ 74 h 74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25" h="74">
                <a:moveTo>
                  <a:pt x="125" y="0"/>
                </a:moveTo>
                <a:cubicBezTo>
                  <a:pt x="85" y="22"/>
                  <a:pt x="43" y="47"/>
                  <a:pt x="0" y="74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5" name="Freeform 16">
            <a:extLst>
              <a:ext uri="{FF2B5EF4-FFF2-40B4-BE49-F238E27FC236}">
                <a16:creationId xmlns:a16="http://schemas.microsoft.com/office/drawing/2014/main" id="{3981F5C4-9AE1-404E-AF44-A4E6DB374F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-1061" y="-1916"/>
            <a:ext cx="357188" cy="213875"/>
          </a:xfrm>
          <a:custGeom>
            <a:avLst/>
            <a:gdLst>
              <a:gd name="T0" fmla="*/ 75 w 75"/>
              <a:gd name="T1" fmla="*/ 0 h 45"/>
              <a:gd name="T2" fmla="*/ 0 w 75"/>
              <a:gd name="T3" fmla="*/ 45 h 45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75" h="45">
                <a:moveTo>
                  <a:pt x="75" y="0"/>
                </a:moveTo>
                <a:cubicBezTo>
                  <a:pt x="50" y="14"/>
                  <a:pt x="25" y="29"/>
                  <a:pt x="0" y="45"/>
                </a:cubicBezTo>
              </a:path>
            </a:pathLst>
          </a:custGeom>
          <a:noFill/>
          <a:ln w="12700" cap="flat">
            <a:solidFill>
              <a:schemeClr val="tx1">
                <a:alpha val="20000"/>
              </a:schemeClr>
            </a:solidFill>
            <a:prstDash val="dash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7" name="Freeform 11">
            <a:extLst>
              <a:ext uri="{FF2B5EF4-FFF2-40B4-BE49-F238E27FC236}">
                <a16:creationId xmlns:a16="http://schemas.microsoft.com/office/drawing/2014/main" id="{763C1781-8726-4FAC-8C45-FF40376BE4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426601" y="-1916"/>
            <a:ext cx="5788025" cy="6847184"/>
          </a:xfrm>
          <a:custGeom>
            <a:avLst/>
            <a:gdLst>
              <a:gd name="T0" fmla="*/ 1094 w 1216"/>
              <a:gd name="T1" fmla="*/ 1436 h 1436"/>
              <a:gd name="T2" fmla="*/ 709 w 1216"/>
              <a:gd name="T3" fmla="*/ 551 h 1436"/>
              <a:gd name="T4" fmla="*/ 0 w 1216"/>
              <a:gd name="T5" fmla="*/ 0 h 143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1216" h="1436">
                <a:moveTo>
                  <a:pt x="1094" y="1436"/>
                </a:moveTo>
                <a:cubicBezTo>
                  <a:pt x="1216" y="1114"/>
                  <a:pt x="904" y="770"/>
                  <a:pt x="709" y="551"/>
                </a:cubicBezTo>
                <a:cubicBezTo>
                  <a:pt x="509" y="327"/>
                  <a:pt x="274" y="127"/>
                  <a:pt x="0" y="0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9" name="Freeform 21">
            <a:extLst>
              <a:ext uri="{FF2B5EF4-FFF2-40B4-BE49-F238E27FC236}">
                <a16:creationId xmlns:a16="http://schemas.microsoft.com/office/drawing/2014/main" id="{301491B5-56C7-43DC-A3D9-861EECCA05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9235014" y="2872"/>
            <a:ext cx="2951163" cy="2555325"/>
          </a:xfrm>
          <a:custGeom>
            <a:avLst/>
            <a:gdLst>
              <a:gd name="T0" fmla="*/ 620 w 620"/>
              <a:gd name="T1" fmla="*/ 536 h 536"/>
              <a:gd name="T2" fmla="*/ 0 w 620"/>
              <a:gd name="T3" fmla="*/ 0 h 536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620" h="536">
                <a:moveTo>
                  <a:pt x="620" y="536"/>
                </a:moveTo>
                <a:cubicBezTo>
                  <a:pt x="404" y="314"/>
                  <a:pt x="196" y="138"/>
                  <a:pt x="0" y="0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842248" y="1481328"/>
            <a:ext cx="2926080" cy="2468880"/>
          </a:xfrm>
        </p:spPr>
        <p:txBody>
          <a:bodyPr>
            <a:normAutofit/>
          </a:bodyPr>
          <a:lstStyle/>
          <a:p>
            <a:pPr algn="l"/>
            <a:r>
              <a:rPr lang="en-GB" sz="4000" dirty="0"/>
              <a:t>Digital Marketing</a:t>
            </a:r>
          </a:p>
        </p:txBody>
      </p:sp>
      <p:sp>
        <p:nvSpPr>
          <p:cNvPr id="31" name="Freeform 22">
            <a:extLst>
              <a:ext uri="{FF2B5EF4-FFF2-40B4-BE49-F238E27FC236}">
                <a16:creationId xmlns:a16="http://schemas.microsoft.com/office/drawing/2014/main" id="{237E2353-22DF-46E0-A200-FB30F8F394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0020826" y="-1916"/>
            <a:ext cx="2165350" cy="1358265"/>
          </a:xfrm>
          <a:custGeom>
            <a:avLst/>
            <a:gdLst>
              <a:gd name="T0" fmla="*/ 0 w 455"/>
              <a:gd name="T1" fmla="*/ 0 h 285"/>
              <a:gd name="T2" fmla="*/ 455 w 455"/>
              <a:gd name="T3" fmla="*/ 285 h 285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455" h="285">
                <a:moveTo>
                  <a:pt x="0" y="0"/>
                </a:moveTo>
                <a:cubicBezTo>
                  <a:pt x="153" y="85"/>
                  <a:pt x="308" y="180"/>
                  <a:pt x="455" y="285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3" name="Freeform 23">
            <a:extLst>
              <a:ext uri="{FF2B5EF4-FFF2-40B4-BE49-F238E27FC236}">
                <a16:creationId xmlns:a16="http://schemas.microsoft.com/office/drawing/2014/main" id="{DD6138DB-057B-45F7-A5F4-E7BFDA20D0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290826" y="-1916"/>
            <a:ext cx="895350" cy="534687"/>
          </a:xfrm>
          <a:custGeom>
            <a:avLst/>
            <a:gdLst>
              <a:gd name="T0" fmla="*/ 0 w 188"/>
              <a:gd name="T1" fmla="*/ 0 h 112"/>
              <a:gd name="T2" fmla="*/ 188 w 188"/>
              <a:gd name="T3" fmla="*/ 112 h 112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88" h="112">
                <a:moveTo>
                  <a:pt x="0" y="0"/>
                </a:moveTo>
                <a:cubicBezTo>
                  <a:pt x="63" y="36"/>
                  <a:pt x="126" y="73"/>
                  <a:pt x="188" y="112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79A54AB1-B64F-4843-BFAB-81CB74E66B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931529">
            <a:off x="752078" y="2218040"/>
            <a:ext cx="4418757" cy="4259609"/>
          </a:xfrm>
          <a:custGeom>
            <a:avLst/>
            <a:gdLst>
              <a:gd name="connsiteX0" fmla="*/ 404107 w 4507111"/>
              <a:gd name="connsiteY0" fmla="*/ 0 h 4344781"/>
              <a:gd name="connsiteX1" fmla="*/ 371857 w 4507111"/>
              <a:gd name="connsiteY1" fmla="*/ 117359 h 4344781"/>
              <a:gd name="connsiteX2" fmla="*/ 307833 w 4507111"/>
              <a:gd name="connsiteY2" fmla="*/ 632970 h 4344781"/>
              <a:gd name="connsiteX3" fmla="*/ 3569418 w 4507111"/>
              <a:gd name="connsiteY3" fmla="*/ 4141149 h 4344781"/>
              <a:gd name="connsiteX4" fmla="*/ 4440861 w 4507111"/>
              <a:gd name="connsiteY4" fmla="*/ 4332480 h 4344781"/>
              <a:gd name="connsiteX5" fmla="*/ 4507111 w 4507111"/>
              <a:gd name="connsiteY5" fmla="*/ 4341752 h 4344781"/>
              <a:gd name="connsiteX6" fmla="*/ 4296045 w 4507111"/>
              <a:gd name="connsiteY6" fmla="*/ 4344781 h 4344781"/>
              <a:gd name="connsiteX7" fmla="*/ 3749565 w 4507111"/>
              <a:gd name="connsiteY7" fmla="*/ 4321853 h 4344781"/>
              <a:gd name="connsiteX8" fmla="*/ 36764 w 4507111"/>
              <a:gd name="connsiteY8" fmla="*/ 1629794 h 4344781"/>
              <a:gd name="connsiteX9" fmla="*/ 300069 w 4507111"/>
              <a:gd name="connsiteY9" fmla="*/ 144750 h 43447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507111" h="4344781">
                <a:moveTo>
                  <a:pt x="404107" y="0"/>
                </a:moveTo>
                <a:lnTo>
                  <a:pt x="371857" y="117359"/>
                </a:lnTo>
                <a:cubicBezTo>
                  <a:pt x="333827" y="278567"/>
                  <a:pt x="311875" y="450459"/>
                  <a:pt x="307833" y="632970"/>
                </a:cubicBezTo>
                <a:cubicBezTo>
                  <a:pt x="264711" y="2579752"/>
                  <a:pt x="2253987" y="3769243"/>
                  <a:pt x="3569418" y="4141149"/>
                </a:cubicBezTo>
                <a:cubicBezTo>
                  <a:pt x="3816061" y="4210881"/>
                  <a:pt x="4114807" y="4279754"/>
                  <a:pt x="4440861" y="4332480"/>
                </a:cubicBezTo>
                <a:lnTo>
                  <a:pt x="4507111" y="4341752"/>
                </a:lnTo>
                <a:lnTo>
                  <a:pt x="4296045" y="4344781"/>
                </a:lnTo>
                <a:cubicBezTo>
                  <a:pt x="4097363" y="4343711"/>
                  <a:pt x="3912623" y="4335104"/>
                  <a:pt x="3749565" y="4321853"/>
                </a:cubicBezTo>
                <a:cubicBezTo>
                  <a:pt x="2445102" y="4215850"/>
                  <a:pt x="356405" y="3466499"/>
                  <a:pt x="36764" y="1629794"/>
                </a:cubicBezTo>
                <a:cubicBezTo>
                  <a:pt x="-63123" y="1055823"/>
                  <a:pt x="45741" y="555869"/>
                  <a:pt x="300069" y="144750"/>
                </a:cubicBezTo>
                <a:close/>
              </a:path>
            </a:pathLst>
          </a:custGeom>
          <a:solidFill>
            <a:schemeClr val="tx1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" panose="02060603020205020403"/>
              <a:ea typeface="+mn-ea"/>
              <a:cs typeface="+mn-cs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81" r="371" b="-1"/>
          <a:stretch/>
        </p:blipFill>
        <p:spPr>
          <a:xfrm>
            <a:off x="921910" y="465243"/>
            <a:ext cx="7761924" cy="5343065"/>
          </a:xfrm>
          <a:custGeom>
            <a:avLst/>
            <a:gdLst/>
            <a:ahLst/>
            <a:cxnLst/>
            <a:rect l="l" t="t" r="r" b="b"/>
            <a:pathLst>
              <a:path w="7761924" h="5343065">
                <a:moveTo>
                  <a:pt x="3025687" y="76"/>
                </a:moveTo>
                <a:cubicBezTo>
                  <a:pt x="3140786" y="756"/>
                  <a:pt x="3256631" y="6055"/>
                  <a:pt x="3372722" y="16088"/>
                </a:cubicBezTo>
                <a:cubicBezTo>
                  <a:pt x="5230178" y="176616"/>
                  <a:pt x="7761924" y="1424594"/>
                  <a:pt x="7761924" y="3316816"/>
                </a:cubicBezTo>
                <a:cubicBezTo>
                  <a:pt x="7646022" y="5237647"/>
                  <a:pt x="4988715" y="5423921"/>
                  <a:pt x="3701109" y="5320611"/>
                </a:cubicBezTo>
                <a:cubicBezTo>
                  <a:pt x="2413504" y="5217301"/>
                  <a:pt x="351800" y="4486992"/>
                  <a:pt x="36290" y="2696959"/>
                </a:cubicBezTo>
                <a:cubicBezTo>
                  <a:pt x="-259500" y="1018804"/>
                  <a:pt x="1299198" y="-10133"/>
                  <a:pt x="3025687" y="76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22065262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456309-080B-4224-9E79-A5A5965EB5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Marketing Journey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94F028DB-EC6A-4A49-B68B-A9BBD0D0D8E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68852" y="2009606"/>
            <a:ext cx="1587689" cy="1419394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373A59C-C550-4E8F-A0D6-73B66DA9C2BB}"/>
              </a:ext>
            </a:extLst>
          </p:cNvPr>
          <p:cNvSpPr txBox="1"/>
          <p:nvPr/>
        </p:nvSpPr>
        <p:spPr>
          <a:xfrm>
            <a:off x="668852" y="3582878"/>
            <a:ext cx="1500483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Marketing Physical Products </a:t>
            </a:r>
          </a:p>
          <a:p>
            <a:endParaRPr lang="en-GB" sz="2400" dirty="0"/>
          </a:p>
          <a:p>
            <a:r>
              <a:rPr lang="en-GB" sz="2400" dirty="0"/>
              <a:t>Sell products</a:t>
            </a:r>
          </a:p>
        </p:txBody>
      </p:sp>
      <p:sp>
        <p:nvSpPr>
          <p:cNvPr id="7" name="Arrow: Right 6">
            <a:extLst>
              <a:ext uri="{FF2B5EF4-FFF2-40B4-BE49-F238E27FC236}">
                <a16:creationId xmlns:a16="http://schemas.microsoft.com/office/drawing/2014/main" id="{05410D79-61BE-4074-8FED-180AA2DBF3A6}"/>
              </a:ext>
            </a:extLst>
          </p:cNvPr>
          <p:cNvSpPr/>
          <p:nvPr/>
        </p:nvSpPr>
        <p:spPr>
          <a:xfrm>
            <a:off x="2421583" y="2541401"/>
            <a:ext cx="1343223" cy="59278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9" name="Picture 8" descr="A close up of a sign&#10;&#10;Description automatically generated">
            <a:extLst>
              <a:ext uri="{FF2B5EF4-FFF2-40B4-BE49-F238E27FC236}">
                <a16:creationId xmlns:a16="http://schemas.microsoft.com/office/drawing/2014/main" id="{67A22731-9C40-47F8-BFA4-CF2F46E0012D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3764806" y="2446042"/>
            <a:ext cx="3335241" cy="864043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81852B72-A227-4B61-9D75-632472A261B6}"/>
              </a:ext>
            </a:extLst>
          </p:cNvPr>
          <p:cNvSpPr txBox="1"/>
          <p:nvPr/>
        </p:nvSpPr>
        <p:spPr>
          <a:xfrm>
            <a:off x="4458488" y="3436259"/>
            <a:ext cx="2293408" cy="23852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Marketing Services</a:t>
            </a:r>
          </a:p>
          <a:p>
            <a:endParaRPr lang="en-GB" sz="2800" dirty="0"/>
          </a:p>
          <a:p>
            <a:r>
              <a:rPr lang="en-GB" sz="2800" dirty="0"/>
              <a:t>Build brand</a:t>
            </a:r>
          </a:p>
          <a:p>
            <a:r>
              <a:rPr lang="en-GB" sz="2800" dirty="0"/>
              <a:t>Sell services</a:t>
            </a:r>
          </a:p>
          <a:p>
            <a:endParaRPr lang="en-GB" sz="900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17E77E67-9314-4489-BE5F-DD443636884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185639" y="2564092"/>
            <a:ext cx="1365622" cy="627942"/>
          </a:xfrm>
          <a:prstGeom prst="rect">
            <a:avLst/>
          </a:prstGeom>
        </p:spPr>
      </p:pic>
      <p:pic>
        <p:nvPicPr>
          <p:cNvPr id="13" name="Picture 12" descr="A picture containing drawing&#10;&#10;Description automatically generated">
            <a:extLst>
              <a:ext uri="{FF2B5EF4-FFF2-40B4-BE49-F238E27FC236}">
                <a16:creationId xmlns:a16="http://schemas.microsoft.com/office/drawing/2014/main" id="{8976C65C-90B5-49FF-842E-BCC895618998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8784331" y="2362495"/>
            <a:ext cx="3120512" cy="947590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DFDEABC5-F8E1-4972-9FBB-AF631E70C48D}"/>
              </a:ext>
            </a:extLst>
          </p:cNvPr>
          <p:cNvSpPr txBox="1"/>
          <p:nvPr/>
        </p:nvSpPr>
        <p:spPr>
          <a:xfrm>
            <a:off x="8784330" y="3408939"/>
            <a:ext cx="2933821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Marketing Messages</a:t>
            </a:r>
          </a:p>
          <a:p>
            <a:endParaRPr lang="en-GB" sz="2800" dirty="0"/>
          </a:p>
          <a:p>
            <a:r>
              <a:rPr lang="en-GB" sz="2800" dirty="0"/>
              <a:t>Aimed at making behavioural Change</a:t>
            </a:r>
          </a:p>
        </p:txBody>
      </p:sp>
    </p:spTree>
    <p:extLst>
      <p:ext uri="{BB962C8B-B14F-4D97-AF65-F5344CB8AC3E}">
        <p14:creationId xmlns:p14="http://schemas.microsoft.com/office/powerpoint/2010/main" val="193291239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9545" y="621792"/>
            <a:ext cx="5181503" cy="5504688"/>
          </a:xfrm>
        </p:spPr>
        <p:txBody>
          <a:bodyPr>
            <a:normAutofit/>
          </a:bodyPr>
          <a:lstStyle/>
          <a:p>
            <a:r>
              <a:rPr lang="en-GB" sz="4800"/>
              <a:t>Social Marketing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F56F8EA-3356-4455-9899-320874F6E4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6124" cy="6858000"/>
          </a:xfrm>
          <a:prstGeom prst="rect">
            <a:avLst/>
          </a:prstGeom>
          <a:solidFill>
            <a:srgbClr val="4472C4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1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0745493-1965-442D-A43F-FCE84F27AA5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15846918"/>
              </p:ext>
            </p:extLst>
          </p:nvPr>
        </p:nvGraphicFramePr>
        <p:xfrm>
          <a:off x="6099048" y="621792"/>
          <a:ext cx="525780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3726254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27B839B-9ADE-406B-8590-F1CAEDED45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45">
            <a:extLst>
              <a:ext uri="{FF2B5EF4-FFF2-40B4-BE49-F238E27FC236}">
                <a16:creationId xmlns:a16="http://schemas.microsoft.com/office/drawing/2014/main" id="{CFE45BF0-46DB-408C-B5F7-7B1171680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09710" y="1022350"/>
            <a:ext cx="709612" cy="2095501"/>
          </a:xfrm>
          <a:custGeom>
            <a:avLst/>
            <a:gdLst>
              <a:gd name="T0" fmla="*/ 447 w 447"/>
              <a:gd name="T1" fmla="*/ 1363 h 1363"/>
              <a:gd name="T2" fmla="*/ 0 w 447"/>
              <a:gd name="T3" fmla="*/ 987 h 1363"/>
              <a:gd name="T4" fmla="*/ 0 w 447"/>
              <a:gd name="T5" fmla="*/ 0 h 1363"/>
              <a:gd name="T6" fmla="*/ 447 w 447"/>
              <a:gd name="T7" fmla="*/ 376 h 1363"/>
              <a:gd name="T8" fmla="*/ 447 w 447"/>
              <a:gd name="T9" fmla="*/ 1363 h 136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47" h="1363">
                <a:moveTo>
                  <a:pt x="447" y="1363"/>
                </a:moveTo>
                <a:lnTo>
                  <a:pt x="0" y="987"/>
                </a:lnTo>
                <a:lnTo>
                  <a:pt x="0" y="0"/>
                </a:lnTo>
                <a:lnTo>
                  <a:pt x="447" y="376"/>
                </a:lnTo>
                <a:lnTo>
                  <a:pt x="447" y="1363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46">
            <a:extLst>
              <a:ext uri="{FF2B5EF4-FFF2-40B4-BE49-F238E27FC236}">
                <a16:creationId xmlns:a16="http://schemas.microsoft.com/office/drawing/2014/main" id="{2AEBC8F2-97B1-41B4-93F1-2D289E197F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09710" y="837744"/>
            <a:ext cx="403225" cy="1705431"/>
          </a:xfrm>
          <a:custGeom>
            <a:avLst/>
            <a:gdLst>
              <a:gd name="T0" fmla="*/ 254 w 254"/>
              <a:gd name="T1" fmla="*/ 987 h 1109"/>
              <a:gd name="T2" fmla="*/ 0 w 254"/>
              <a:gd name="T3" fmla="*/ 1109 h 1109"/>
              <a:gd name="T4" fmla="*/ 0 w 254"/>
              <a:gd name="T5" fmla="*/ 119 h 1109"/>
              <a:gd name="T6" fmla="*/ 254 w 254"/>
              <a:gd name="T7" fmla="*/ 0 h 1109"/>
              <a:gd name="T8" fmla="*/ 254 w 254"/>
              <a:gd name="T9" fmla="*/ 987 h 110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4" h="1109">
                <a:moveTo>
                  <a:pt x="254" y="987"/>
                </a:moveTo>
                <a:lnTo>
                  <a:pt x="0" y="1109"/>
                </a:lnTo>
                <a:lnTo>
                  <a:pt x="0" y="119"/>
                </a:lnTo>
                <a:lnTo>
                  <a:pt x="254" y="0"/>
                </a:lnTo>
                <a:lnTo>
                  <a:pt x="254" y="98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" name="Freeform 47">
            <a:extLst>
              <a:ext uri="{FF2B5EF4-FFF2-40B4-BE49-F238E27FC236}">
                <a16:creationId xmlns:a16="http://schemas.microsoft.com/office/drawing/2014/main" id="{472E3A19-F5D5-48FC-BB9C-48C2F68F59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44660" y="640894"/>
            <a:ext cx="168275" cy="1713195"/>
          </a:xfrm>
          <a:custGeom>
            <a:avLst/>
            <a:gdLst>
              <a:gd name="T0" fmla="*/ 106 w 106"/>
              <a:gd name="T1" fmla="*/ 1114 h 1114"/>
              <a:gd name="T2" fmla="*/ 0 w 106"/>
              <a:gd name="T3" fmla="*/ 1005 h 1114"/>
              <a:gd name="T4" fmla="*/ 0 w 106"/>
              <a:gd name="T5" fmla="*/ 0 h 1114"/>
              <a:gd name="T6" fmla="*/ 106 w 106"/>
              <a:gd name="T7" fmla="*/ 110 h 1114"/>
              <a:gd name="T8" fmla="*/ 106 w 106"/>
              <a:gd name="T9" fmla="*/ 1114 h 111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06" h="1114">
                <a:moveTo>
                  <a:pt x="106" y="1114"/>
                </a:moveTo>
                <a:lnTo>
                  <a:pt x="0" y="1005"/>
                </a:lnTo>
                <a:lnTo>
                  <a:pt x="0" y="0"/>
                </a:lnTo>
                <a:lnTo>
                  <a:pt x="106" y="110"/>
                </a:lnTo>
                <a:lnTo>
                  <a:pt x="106" y="1114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6" name="Freeform 44">
            <a:extLst>
              <a:ext uri="{FF2B5EF4-FFF2-40B4-BE49-F238E27FC236}">
                <a16:creationId xmlns:a16="http://schemas.microsoft.com/office/drawing/2014/main" id="{7A62E32F-BB65-43A8-8EB5-92346890E5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223203" y="635716"/>
            <a:ext cx="328612" cy="1742360"/>
          </a:xfrm>
          <a:custGeom>
            <a:avLst/>
            <a:gdLst>
              <a:gd name="T0" fmla="*/ 207 w 207"/>
              <a:gd name="T1" fmla="*/ 987 h 1114"/>
              <a:gd name="T2" fmla="*/ 0 w 207"/>
              <a:gd name="T3" fmla="*/ 1114 h 1114"/>
              <a:gd name="T4" fmla="*/ 0 w 207"/>
              <a:gd name="T5" fmla="*/ 127 h 1114"/>
              <a:gd name="T6" fmla="*/ 207 w 207"/>
              <a:gd name="T7" fmla="*/ 0 h 1114"/>
              <a:gd name="T8" fmla="*/ 207 w 207"/>
              <a:gd name="T9" fmla="*/ 987 h 111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7" h="1114">
                <a:moveTo>
                  <a:pt x="207" y="987"/>
                </a:moveTo>
                <a:lnTo>
                  <a:pt x="0" y="1114"/>
                </a:lnTo>
                <a:lnTo>
                  <a:pt x="0" y="127"/>
                </a:lnTo>
                <a:lnTo>
                  <a:pt x="207" y="0"/>
                </a:lnTo>
                <a:lnTo>
                  <a:pt x="207" y="987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14E91B64-9FCC-451E-AFB4-A827D63293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44055" y="635715"/>
            <a:ext cx="10907863" cy="154145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58506" y="800392"/>
            <a:ext cx="10264697" cy="1212102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Example of Social Marketing Campaign</a:t>
            </a:r>
            <a:br>
              <a:rPr lang="en-GB" sz="4000">
                <a:solidFill>
                  <a:srgbClr val="FFFFFF"/>
                </a:solidFill>
              </a:rPr>
            </a:br>
            <a:r>
              <a:rPr lang="en-GB" sz="4000">
                <a:solidFill>
                  <a:srgbClr val="FFFFFF"/>
                </a:solidFill>
              </a:rPr>
              <a:t>Wear your seatbelt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67624" y="2490436"/>
            <a:ext cx="9708995" cy="3567173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400">
                <a:hlinkClick r:id="rId2"/>
              </a:rPr>
              <a:t>https://www.youtube.com/watch?v=h-8PBx7isoM&amp;list=PLCA9CC18204062AA2</a:t>
            </a:r>
            <a:endParaRPr lang="en-GB" sz="2400"/>
          </a:p>
          <a:p>
            <a:pPr marL="0" indent="0">
              <a:buNone/>
            </a:pPr>
            <a:endParaRPr lang="en-GB" sz="2400"/>
          </a:p>
          <a:p>
            <a:pPr marL="0" indent="0">
              <a:buNone/>
            </a:pPr>
            <a:r>
              <a:rPr lang="en-GB" sz="2400"/>
              <a:t>This is an example of a Government initative, a Social Marketing campaign that aims to change mass behaviours.</a:t>
            </a:r>
          </a:p>
        </p:txBody>
      </p:sp>
    </p:spTree>
    <p:extLst>
      <p:ext uri="{BB962C8B-B14F-4D97-AF65-F5344CB8AC3E}">
        <p14:creationId xmlns:p14="http://schemas.microsoft.com/office/powerpoint/2010/main" val="334053439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351DFE5-F63D-4BE0-BDA9-E3EB88F01A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5601" y="0"/>
            <a:ext cx="11480494" cy="2753936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3AA16612-ACD2-4A16-8F2B-4514FD6BF2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FDFF903-6A7B-47B9-B85D-4DC1A3C3AC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9226" y="826680"/>
            <a:ext cx="9833548" cy="1325563"/>
          </a:xfrm>
        </p:spPr>
        <p:txBody>
          <a:bodyPr>
            <a:normAutofit/>
          </a:bodyPr>
          <a:lstStyle/>
          <a:p>
            <a:pPr algn="ctr"/>
            <a:r>
              <a:rPr lang="en-GB" sz="4000" dirty="0">
                <a:solidFill>
                  <a:srgbClr val="FFFFFF"/>
                </a:solidFill>
              </a:rPr>
              <a:t>Social Marketing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B08BAC-1F6D-4968-8D36-AA755B835D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79226" y="3092970"/>
            <a:ext cx="9833548" cy="269397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>
                <a:solidFill>
                  <a:srgbClr val="000000"/>
                </a:solidFill>
                <a:hlinkClick r:id="rId3"/>
              </a:rPr>
              <a:t>https://www.youtube.com/watch?v=koPmuEyP3a0</a:t>
            </a:r>
            <a:endParaRPr lang="en-GB" sz="2000" dirty="0">
              <a:solidFill>
                <a:srgbClr val="000000"/>
              </a:solidFill>
            </a:endParaRPr>
          </a:p>
          <a:p>
            <a:pPr marL="0" indent="0">
              <a:buNone/>
            </a:pPr>
            <a:endParaRPr lang="en-GB" sz="2000" dirty="0">
              <a:solidFill>
                <a:srgbClr val="000000"/>
              </a:solidFill>
            </a:endParaRPr>
          </a:p>
          <a:p>
            <a:pPr marL="0" indent="0">
              <a:buNone/>
            </a:pPr>
            <a:r>
              <a:rPr lang="en-GB" sz="2000" dirty="0">
                <a:solidFill>
                  <a:srgbClr val="000000"/>
                </a:solidFill>
              </a:rPr>
              <a:t>What do you think of this?</a:t>
            </a:r>
          </a:p>
          <a:p>
            <a:pPr marL="0" indent="0">
              <a:buNone/>
            </a:pPr>
            <a:endParaRPr lang="en-GB" sz="2000" dirty="0">
              <a:solidFill>
                <a:srgbClr val="000000"/>
              </a:solidFill>
            </a:endParaRPr>
          </a:p>
          <a:p>
            <a:pPr marL="0" indent="0">
              <a:buNone/>
            </a:pPr>
            <a:r>
              <a:rPr lang="en-GB" sz="2000" dirty="0">
                <a:solidFill>
                  <a:srgbClr val="000000"/>
                </a:solidFill>
              </a:rPr>
              <a:t>What is the objective of this advert?</a:t>
            </a:r>
          </a:p>
        </p:txBody>
      </p:sp>
    </p:spTree>
    <p:extLst>
      <p:ext uri="{BB962C8B-B14F-4D97-AF65-F5344CB8AC3E}">
        <p14:creationId xmlns:p14="http://schemas.microsoft.com/office/powerpoint/2010/main" val="370296044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Reaction to change….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dirty="0"/>
              <a:t>Marketers find themselves deep within a digital era, a time of vast technological change, in which fundamental changes in consumer behaviour are taking place.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The rising expectation upon voluntary organisations, charities and communities to deliver former public services.</a:t>
            </a:r>
          </a:p>
        </p:txBody>
      </p:sp>
    </p:spTree>
    <p:extLst>
      <p:ext uri="{BB962C8B-B14F-4D97-AF65-F5344CB8AC3E}">
        <p14:creationId xmlns:p14="http://schemas.microsoft.com/office/powerpoint/2010/main" val="146829502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D2F5602-6586-46E4-8645-2CDA442ABF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9434B85-DB0D-4010-A6A1-147F28D47D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20715C8-3EAC-489F-B7D4-640F69DE02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9226" y="320231"/>
            <a:ext cx="9833548" cy="1325563"/>
          </a:xfrm>
        </p:spPr>
        <p:txBody>
          <a:bodyPr>
            <a:normAutofit/>
          </a:bodyPr>
          <a:lstStyle/>
          <a:p>
            <a:pPr algn="ctr"/>
            <a:r>
              <a:rPr lang="en-GB" sz="4000">
                <a:solidFill>
                  <a:schemeClr val="tx2"/>
                </a:solidFill>
              </a:rPr>
              <a:t>Discussion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F2E5F4F0-80C0-49F3-84A2-453DE42F20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2915607" cy="2187829"/>
            <a:chOff x="-305" y="-1"/>
            <a:chExt cx="3832880" cy="2876136"/>
          </a:xfrm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342FEDB6-5432-4162-8648-3827572AF0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B9FE345E-092D-4A20-A43A-0F9258D969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7A313FCF-0EE7-4C6B-BAB3-EFC9451D3D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0B9ECD02-BE1B-4347-8C2E-EEA690082F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CCDFE81-436F-4986-B43E-5FCF53A8EFB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89487984"/>
              </p:ext>
            </p:extLst>
          </p:nvPr>
        </p:nvGraphicFramePr>
        <p:xfrm>
          <a:off x="1036320" y="2899956"/>
          <a:ext cx="10119360" cy="31313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9595934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23962611-DFD5-4092-AAFD-559E3DFCE2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5488" y="0"/>
            <a:ext cx="10910292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2270F1FA-0425-408F-9861-80BF5AFB27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7BE90DB-E07B-498D-8DD6-BF10B8C212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45368" y="2043663"/>
            <a:ext cx="6105194" cy="2031055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What is Ethics?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087762-3AFD-4E54-89FD-9AB131FB49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45368" y="4074718"/>
            <a:ext cx="6105194" cy="682079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algn="ctr">
              <a:buNone/>
            </a:pPr>
            <a:r>
              <a:rPr lang="en-US" sz="2200" kern="1200">
                <a:solidFill>
                  <a:srgbClr val="FFFFFF"/>
                </a:solidFill>
                <a:latin typeface="+mn-lt"/>
                <a:ea typeface="+mn-ea"/>
                <a:cs typeface="+mn-cs"/>
                <a:hlinkClick r:id="rId3"/>
              </a:rPr>
              <a:t>https://www.youtube.com/watch?v=Rr7U49RPpTs</a:t>
            </a:r>
            <a:endParaRPr lang="en-US" sz="2200" kern="1200">
              <a:solidFill>
                <a:srgbClr val="FFFFFF"/>
              </a:solidFill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0635010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01C9CC24-B375-4226-BF2B-61FADBBA69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D70A28E-4FD8-4474-A206-E15B5EBB30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1084747"/>
            <a:ext cx="12188952" cy="3294207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39647E21-5366-4638-AC97-D8CD4111EB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235" r="8214" b="45501"/>
          <a:stretch>
            <a:fillRect/>
          </a:stretch>
        </p:blipFill>
        <p:spPr>
          <a:xfrm flipV="1">
            <a:off x="0" y="0"/>
            <a:ext cx="12191999" cy="4473360"/>
          </a:xfrm>
          <a:custGeom>
            <a:avLst/>
            <a:gdLst>
              <a:gd name="connsiteX0" fmla="*/ 0 w 12191999"/>
              <a:gd name="connsiteY0" fmla="*/ 4473360 h 4473360"/>
              <a:gd name="connsiteX1" fmla="*/ 12191999 w 12191999"/>
              <a:gd name="connsiteY1" fmla="*/ 4473360 h 4473360"/>
              <a:gd name="connsiteX2" fmla="*/ 12191999 w 12191999"/>
              <a:gd name="connsiteY2" fmla="*/ 0 h 4473360"/>
              <a:gd name="connsiteX3" fmla="*/ 0 w 12191999"/>
              <a:gd name="connsiteY3" fmla="*/ 0 h 44733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4473360">
                <a:moveTo>
                  <a:pt x="0" y="4473360"/>
                </a:moveTo>
                <a:lnTo>
                  <a:pt x="12191999" y="4473360"/>
                </a:lnTo>
                <a:lnTo>
                  <a:pt x="12191999" y="0"/>
                </a:lnTo>
                <a:lnTo>
                  <a:pt x="0" y="0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1EB6B99-A913-4A69-8E44-8BA3397A7D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925" y="2076450"/>
            <a:ext cx="10684151" cy="134513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56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Discussion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728455-BE16-4F1B-83DA-3612B2417D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71575" y="4473360"/>
            <a:ext cx="9469211" cy="86563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 algn="ctr">
              <a:buNone/>
            </a:pPr>
            <a:r>
              <a:rPr lang="en-US" kern="1200">
                <a:solidFill>
                  <a:srgbClr val="000000"/>
                </a:solidFill>
                <a:latin typeface="+mn-lt"/>
                <a:ea typeface="+mn-ea"/>
                <a:cs typeface="+mn-cs"/>
              </a:rPr>
              <a:t>What does Ethics mean to you?</a:t>
            </a:r>
          </a:p>
        </p:txBody>
      </p:sp>
    </p:spTree>
    <p:extLst>
      <p:ext uri="{BB962C8B-B14F-4D97-AF65-F5344CB8AC3E}">
        <p14:creationId xmlns:p14="http://schemas.microsoft.com/office/powerpoint/2010/main" val="92119487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23962611-DFD5-4092-AAFD-559E3DFCE2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5488" y="0"/>
            <a:ext cx="10910292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2270F1FA-0425-408F-9861-80BF5AFB27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8C5BFEB-D091-4484-A299-4D14E2AE18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45368" y="2043663"/>
            <a:ext cx="6105194" cy="2031055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Moral Dilemma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640CBA-241B-4527-8411-781ADBB0C9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45368" y="4074718"/>
            <a:ext cx="6105194" cy="682079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algn="ctr">
              <a:buNone/>
            </a:pPr>
            <a:r>
              <a:rPr lang="en-US" sz="2200" kern="1200">
                <a:solidFill>
                  <a:srgbClr val="FFFFFF"/>
                </a:solidFill>
                <a:latin typeface="+mn-lt"/>
                <a:ea typeface="+mn-ea"/>
                <a:cs typeface="+mn-cs"/>
                <a:hlinkClick r:id="rId3"/>
              </a:rPr>
              <a:t>https://www.youtube.com/watch?v=Z7RTykOCcuI</a:t>
            </a:r>
            <a:endParaRPr lang="en-US" sz="2200" kern="1200">
              <a:solidFill>
                <a:srgbClr val="FFFFFF"/>
              </a:solidFill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85408446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FA67CD3-AB4E-4A7A-BEB8-53C445D8C4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3726"/>
            <a:ext cx="5614875" cy="6858000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07CF545F-9C2E-4446-97CD-AD92990C2B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287C328-EB7C-4A4D-A0A4-CDF6429530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4105" y="802955"/>
            <a:ext cx="4977976" cy="1454051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000000"/>
                </a:solidFill>
              </a:rPr>
              <a:t>Activity</a:t>
            </a:r>
          </a:p>
        </p:txBody>
      </p:sp>
      <p:sp>
        <p:nvSpPr>
          <p:cNvPr id="14" name="Freeform 62">
            <a:extLst>
              <a:ext uri="{FF2B5EF4-FFF2-40B4-BE49-F238E27FC236}">
                <a16:creationId xmlns:a16="http://schemas.microsoft.com/office/drawing/2014/main" id="{339C8D78-A644-462F-B674-F440635E53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38619"/>
            <a:ext cx="5000438" cy="5400962"/>
          </a:xfrm>
          <a:custGeom>
            <a:avLst/>
            <a:gdLst>
              <a:gd name="connsiteX0" fmla="*/ 2299956 w 5000438"/>
              <a:gd name="connsiteY0" fmla="*/ 0 h 5400962"/>
              <a:gd name="connsiteX1" fmla="*/ 5000438 w 5000438"/>
              <a:gd name="connsiteY1" fmla="*/ 2700481 h 5400962"/>
              <a:gd name="connsiteX2" fmla="*/ 2299956 w 5000438"/>
              <a:gd name="connsiteY2" fmla="*/ 5400962 h 5400962"/>
              <a:gd name="connsiteX3" fmla="*/ 60675 w 5000438"/>
              <a:gd name="connsiteY3" fmla="*/ 4210346 h 5400962"/>
              <a:gd name="connsiteX4" fmla="*/ 0 w 5000438"/>
              <a:gd name="connsiteY4" fmla="*/ 4110472 h 5400962"/>
              <a:gd name="connsiteX5" fmla="*/ 0 w 5000438"/>
              <a:gd name="connsiteY5" fmla="*/ 1290491 h 5400962"/>
              <a:gd name="connsiteX6" fmla="*/ 60675 w 5000438"/>
              <a:gd name="connsiteY6" fmla="*/ 1190617 h 5400962"/>
              <a:gd name="connsiteX7" fmla="*/ 2299956 w 5000438"/>
              <a:gd name="connsiteY7" fmla="*/ 0 h 54009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000438" h="5400962">
                <a:moveTo>
                  <a:pt x="2299956" y="0"/>
                </a:moveTo>
                <a:cubicBezTo>
                  <a:pt x="3791390" y="0"/>
                  <a:pt x="5000438" y="1209047"/>
                  <a:pt x="5000438" y="2700481"/>
                </a:cubicBezTo>
                <a:cubicBezTo>
                  <a:pt x="5000438" y="4191915"/>
                  <a:pt x="3791390" y="5400962"/>
                  <a:pt x="2299956" y="5400962"/>
                </a:cubicBezTo>
                <a:cubicBezTo>
                  <a:pt x="1367810" y="5400962"/>
                  <a:pt x="545971" y="4928678"/>
                  <a:pt x="60675" y="4210346"/>
                </a:cubicBezTo>
                <a:lnTo>
                  <a:pt x="0" y="4110472"/>
                </a:lnTo>
                <a:lnTo>
                  <a:pt x="0" y="1290491"/>
                </a:lnTo>
                <a:lnTo>
                  <a:pt x="60675" y="1190617"/>
                </a:lnTo>
                <a:cubicBezTo>
                  <a:pt x="545971" y="472284"/>
                  <a:pt x="1367810" y="0"/>
                  <a:pt x="2299956" y="0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bg2">
                    <a:lumMod val="85000"/>
                  </a:schemeClr>
                </a:gs>
                <a:gs pos="100000">
                  <a:schemeClr val="bg2">
                    <a:lumMod val="85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7" name="Graphic 6" descr="Head with Gears">
            <a:extLst>
              <a:ext uri="{FF2B5EF4-FFF2-40B4-BE49-F238E27FC236}">
                <a16:creationId xmlns:a16="http://schemas.microsoft.com/office/drawing/2014/main" id="{AEE34804-ADFC-4730-8A92-CB2B03DBAF1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50254" y="1629089"/>
            <a:ext cx="3620021" cy="362002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7E7065-EE57-4E80-BCA2-C9B3D074E5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2421682"/>
            <a:ext cx="4977578" cy="363928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000">
                <a:solidFill>
                  <a:srgbClr val="000000"/>
                </a:solidFill>
              </a:rPr>
              <a:t>Consider a time when you faced a Moral Dilemma.</a:t>
            </a:r>
          </a:p>
          <a:p>
            <a:pPr marL="0" indent="0">
              <a:buNone/>
            </a:pPr>
            <a:endParaRPr lang="en-GB" sz="2000">
              <a:solidFill>
                <a:srgbClr val="000000"/>
              </a:solidFill>
            </a:endParaRPr>
          </a:p>
          <a:p>
            <a:pPr marL="0" indent="0">
              <a:buNone/>
            </a:pPr>
            <a:r>
              <a:rPr lang="en-GB" sz="2000">
                <a:solidFill>
                  <a:srgbClr val="000000"/>
                </a:solidFill>
              </a:rPr>
              <a:t>What was the situation?</a:t>
            </a:r>
          </a:p>
          <a:p>
            <a:pPr marL="0" indent="0">
              <a:buNone/>
            </a:pPr>
            <a:r>
              <a:rPr lang="en-GB" sz="2000">
                <a:solidFill>
                  <a:srgbClr val="000000"/>
                </a:solidFill>
              </a:rPr>
              <a:t>How did it make you feel?</a:t>
            </a:r>
          </a:p>
          <a:p>
            <a:pPr marL="0" indent="0">
              <a:buNone/>
            </a:pPr>
            <a:r>
              <a:rPr lang="en-GB" sz="2000">
                <a:solidFill>
                  <a:srgbClr val="000000"/>
                </a:solidFill>
              </a:rPr>
              <a:t>What decision did you make?</a:t>
            </a:r>
          </a:p>
          <a:p>
            <a:pPr marL="0" indent="0">
              <a:buNone/>
            </a:pPr>
            <a:endParaRPr lang="en-GB" sz="2000">
              <a:solidFill>
                <a:srgbClr val="000000"/>
              </a:solidFill>
            </a:endParaRPr>
          </a:p>
          <a:p>
            <a:pPr marL="0" indent="0">
              <a:buNone/>
            </a:pPr>
            <a:r>
              <a:rPr lang="en-GB" sz="2000">
                <a:solidFill>
                  <a:srgbClr val="000000"/>
                </a:solidFill>
              </a:rPr>
              <a:t>Tell the group about your Moral Dilemma.  Would the group make the same decision?  </a:t>
            </a:r>
          </a:p>
        </p:txBody>
      </p:sp>
    </p:spTree>
    <p:extLst>
      <p:ext uri="{BB962C8B-B14F-4D97-AF65-F5344CB8AC3E}">
        <p14:creationId xmlns:p14="http://schemas.microsoft.com/office/powerpoint/2010/main" val="344175797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57</TotalTime>
  <Words>304</Words>
  <Application>Microsoft Office PowerPoint</Application>
  <PresentationFormat>Widescreen</PresentationFormat>
  <Paragraphs>47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Calibri</vt:lpstr>
      <vt:lpstr>Calibri Light</vt:lpstr>
      <vt:lpstr>Rockwell</vt:lpstr>
      <vt:lpstr>Office Theme</vt:lpstr>
      <vt:lpstr>Digital Marketing</vt:lpstr>
      <vt:lpstr>The Marketing Journey</vt:lpstr>
      <vt:lpstr>Social Marketing</vt:lpstr>
      <vt:lpstr>Example of Social Marketing Campaign Wear your seatbelt</vt:lpstr>
      <vt:lpstr>Social Marketing</vt:lpstr>
      <vt:lpstr>Reaction to change….</vt:lpstr>
      <vt:lpstr>Discussion</vt:lpstr>
      <vt:lpstr>What is Ethics?</vt:lpstr>
      <vt:lpstr>Discussion</vt:lpstr>
      <vt:lpstr>Moral Dilemma</vt:lpstr>
      <vt:lpstr>Activity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Social and Ethical Marketing</dc:title>
  <dc:creator>Jessica Shore</dc:creator>
  <cp:lastModifiedBy>Jessica Shore</cp:lastModifiedBy>
  <cp:revision>5</cp:revision>
  <dcterms:created xsi:type="dcterms:W3CDTF">2020-09-15T09:18:35Z</dcterms:created>
  <dcterms:modified xsi:type="dcterms:W3CDTF">2024-01-17T11:10:35Z</dcterms:modified>
</cp:coreProperties>
</file>