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Masters/slideMaster4.xml" ContentType="application/vnd.openxmlformats-officedocument.presentationml.slideMaster+xml"/>
  <Override PartName="/ppt/slideMasters/slideMaster5.xml" ContentType="application/vnd.openxmlformats-officedocument.presentationml.slideMaster+xml"/>
  <Override PartName="/ppt/slideMasters/slideMaster6.xml" ContentType="application/vnd.openxmlformats-officedocument.presentationml.slideMaster+xml"/>
  <Override PartName="/ppt/slideMasters/slideMaster7.xml" ContentType="application/vnd.openxmlformats-officedocument.presentationml.slideMaster+xml"/>
  <Override PartName="/ppt/slideMasters/slideMaster8.xml" ContentType="application/vnd.openxmlformats-officedocument.presentationml.slideMaster+xml"/>
  <Override PartName="/ppt/slideMasters/slideMaster9.xml" ContentType="application/vnd.openxmlformats-officedocument.presentationml.slideMaster+xml"/>
  <Override PartName="/ppt/slideMasters/slideMaster10.xml" ContentType="application/vnd.openxmlformats-officedocument.presentationml.slideMaster+xml"/>
  <Override PartName="/ppt/slideMasters/slideMaster11.xml" ContentType="application/vnd.openxmlformats-officedocument.presentationml.slideMaster+xml"/>
  <Override PartName="/ppt/slideMasters/slideMaster12.xml" ContentType="application/vnd.openxmlformats-officedocument.presentationml.slideMaster+xml"/>
  <Override PartName="/ppt/slideMasters/slideMaster13.xml" ContentType="application/vnd.openxmlformats-officedocument.presentationml.slideMaster+xml"/>
  <Override PartName="/ppt/slideMasters/slideMaster14.xml" ContentType="application/vnd.openxmlformats-officedocument.presentationml.slideMaster+xml"/>
  <Override PartName="/ppt/slideMasters/slideMaster15.xml" ContentType="application/vnd.openxmlformats-officedocument.presentationml.slideMaster+xml"/>
  <Override PartName="/ppt/slideMasters/slideMaster16.xml" ContentType="application/vnd.openxmlformats-officedocument.presentationml.slideMaster+xml"/>
  <Override PartName="/ppt/slideMasters/slideMaster17.xml" ContentType="application/vnd.openxmlformats-officedocument.presentationml.slideMaster+xml"/>
  <Override PartName="/ppt/slideMasters/slideMaster18.xml" ContentType="application/vnd.openxmlformats-officedocument.presentationml.slideMaster+xml"/>
  <Override PartName="/ppt/slideMasters/slideMaster19.xml" ContentType="application/vnd.openxmlformats-officedocument.presentationml.slideMaster+xml"/>
  <Override PartName="/ppt/slideMasters/slideMaster20.xml" ContentType="application/vnd.openxmlformats-officedocument.presentationml.slideMaster+xml"/>
  <Override PartName="/ppt/slideMasters/slideMaster2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theme/theme2.xml" ContentType="application/vnd.openxmlformats-officedocument.theme+xml"/>
  <Override PartName="/ppt/slideLayouts/slideLayout3.xml" ContentType="application/vnd.openxmlformats-officedocument.presentationml.slideLayout+xml"/>
  <Override PartName="/ppt/theme/theme3.xml" ContentType="application/vnd.openxmlformats-officedocument.theme+xml"/>
  <Override PartName="/ppt/slideLayouts/slideLayout4.xml" ContentType="application/vnd.openxmlformats-officedocument.presentationml.slideLayout+xml"/>
  <Override PartName="/ppt/theme/theme4.xml" ContentType="application/vnd.openxmlformats-officedocument.theme+xml"/>
  <Override PartName="/ppt/slideLayouts/slideLayout5.xml" ContentType="application/vnd.openxmlformats-officedocument.presentationml.slideLayout+xml"/>
  <Override PartName="/ppt/theme/theme5.xml" ContentType="application/vnd.openxmlformats-officedocument.theme+xml"/>
  <Override PartName="/ppt/slideLayouts/slideLayout6.xml" ContentType="application/vnd.openxmlformats-officedocument.presentationml.slideLayout+xml"/>
  <Override PartName="/ppt/theme/theme6.xml" ContentType="application/vnd.openxmlformats-officedocument.them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7.xml" ContentType="application/vnd.openxmlformats-officedocument.theme+xml"/>
  <Override PartName="/ppt/slideLayouts/slideLayout12.xml" ContentType="application/vnd.openxmlformats-officedocument.presentationml.slideLayout+xml"/>
  <Override PartName="/ppt/theme/theme8.xml" ContentType="application/vnd.openxmlformats-officedocument.theme+xml"/>
  <Override PartName="/ppt/slideLayouts/slideLayout13.xml" ContentType="application/vnd.openxmlformats-officedocument.presentationml.slideLayout+xml"/>
  <Override PartName="/ppt/theme/theme9.xml" ContentType="application/vnd.openxmlformats-officedocument.theme+xml"/>
  <Override PartName="/ppt/slideLayouts/slideLayout14.xml" ContentType="application/vnd.openxmlformats-officedocument.presentationml.slideLayout+xml"/>
  <Override PartName="/ppt/theme/theme10.xml" ContentType="application/vnd.openxmlformats-officedocument.theme+xml"/>
  <Override PartName="/ppt/slideLayouts/slideLayout15.xml" ContentType="application/vnd.openxmlformats-officedocument.presentationml.slideLayout+xml"/>
  <Override PartName="/ppt/theme/theme11.xml" ContentType="application/vnd.openxmlformats-officedocument.theme+xml"/>
  <Override PartName="/ppt/slideLayouts/slideLayout16.xml" ContentType="application/vnd.openxmlformats-officedocument.presentationml.slideLayout+xml"/>
  <Override PartName="/ppt/theme/theme12.xml" ContentType="application/vnd.openxmlformats-officedocument.theme+xml"/>
  <Override PartName="/ppt/slideLayouts/slideLayout17.xml" ContentType="application/vnd.openxmlformats-officedocument.presentationml.slideLayout+xml"/>
  <Override PartName="/ppt/theme/theme13.xml" ContentType="application/vnd.openxmlformats-officedocument.theme+xml"/>
  <Override PartName="/ppt/slideLayouts/slideLayout18.xml" ContentType="application/vnd.openxmlformats-officedocument.presentationml.slideLayout+xml"/>
  <Override PartName="/ppt/theme/theme14.xml" ContentType="application/vnd.openxmlformats-officedocument.theme+xml"/>
  <Override PartName="/ppt/slideLayouts/slideLayout19.xml" ContentType="application/vnd.openxmlformats-officedocument.presentationml.slideLayout+xml"/>
  <Override PartName="/ppt/theme/theme15.xml" ContentType="application/vnd.openxmlformats-officedocument.theme+xml"/>
  <Override PartName="/ppt/slideLayouts/slideLayout20.xml" ContentType="application/vnd.openxmlformats-officedocument.presentationml.slideLayout+xml"/>
  <Override PartName="/ppt/theme/theme16.xml" ContentType="application/vnd.openxmlformats-officedocument.theme+xml"/>
  <Override PartName="/ppt/slideLayouts/slideLayout21.xml" ContentType="application/vnd.openxmlformats-officedocument.presentationml.slideLayout+xml"/>
  <Override PartName="/ppt/theme/theme17.xml" ContentType="application/vnd.openxmlformats-officedocument.theme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slideLayouts/slideLayout29.xml" ContentType="application/vnd.openxmlformats-officedocument.presentationml.slideLayout+xml"/>
  <Override PartName="/ppt/theme/theme18.xml" ContentType="application/vnd.openxmlformats-officedocument.theme+xml"/>
  <Override PartName="/ppt/slideLayouts/slideLayout30.xml" ContentType="application/vnd.openxmlformats-officedocument.presentationml.slideLayout+xml"/>
  <Override PartName="/ppt/theme/theme19.xml" ContentType="application/vnd.openxmlformats-officedocument.theme+xml"/>
  <Override PartName="/ppt/slideLayouts/slideLayout31.xml" ContentType="application/vnd.openxmlformats-officedocument.presentationml.slideLayout+xml"/>
  <Override PartName="/ppt/theme/theme20.xml" ContentType="application/vnd.openxmlformats-officedocument.theme+xml"/>
  <Override PartName="/ppt/slideLayouts/slideLayout32.xml" ContentType="application/vnd.openxmlformats-officedocument.presentationml.slideLayout+xml"/>
  <Override PartName="/ppt/theme/theme21.xml" ContentType="application/vnd.openxmlformats-officedocument.theme+xml"/>
  <Override PartName="/ppt/theme/theme2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4"/>
    <p:sldMasterId id="2147483651" r:id="rId5"/>
    <p:sldMasterId id="2147483650" r:id="rId6"/>
    <p:sldMasterId id="2147483652" r:id="rId7"/>
    <p:sldMasterId id="2147483653" r:id="rId8"/>
    <p:sldMasterId id="2147483654" r:id="rId9"/>
    <p:sldMasterId id="2147483655" r:id="rId10"/>
    <p:sldMasterId id="2147483656" r:id="rId11"/>
    <p:sldMasterId id="2147483657" r:id="rId12"/>
    <p:sldMasterId id="2147483658" r:id="rId13"/>
    <p:sldMasterId id="2147483660" r:id="rId14"/>
    <p:sldMasterId id="2147483659" r:id="rId15"/>
    <p:sldMasterId id="2147483661" r:id="rId16"/>
    <p:sldMasterId id="2147483662" r:id="rId17"/>
    <p:sldMasterId id="2147483663" r:id="rId18"/>
    <p:sldMasterId id="2147483664" r:id="rId19"/>
    <p:sldMasterId id="2147483665" r:id="rId20"/>
    <p:sldMasterId id="2147483666" r:id="rId21"/>
    <p:sldMasterId id="2147483673" r:id="rId22"/>
    <p:sldMasterId id="2147483670" r:id="rId23"/>
    <p:sldMasterId id="2147483671" r:id="rId24"/>
  </p:sldMasterIdLst>
  <p:notesMasterIdLst>
    <p:notesMasterId r:id="rId46"/>
  </p:notesMasterIdLst>
  <p:sldIdLst>
    <p:sldId id="256" r:id="rId25"/>
    <p:sldId id="258" r:id="rId26"/>
    <p:sldId id="265" r:id="rId27"/>
    <p:sldId id="266" r:id="rId28"/>
    <p:sldId id="257" r:id="rId29"/>
    <p:sldId id="491" r:id="rId30"/>
    <p:sldId id="711" r:id="rId31"/>
    <p:sldId id="280" r:id="rId32"/>
    <p:sldId id="714" r:id="rId33"/>
    <p:sldId id="281" r:id="rId34"/>
    <p:sldId id="267" r:id="rId35"/>
    <p:sldId id="282" r:id="rId36"/>
    <p:sldId id="283" r:id="rId37"/>
    <p:sldId id="277" r:id="rId38"/>
    <p:sldId id="275" r:id="rId39"/>
    <p:sldId id="712" r:id="rId40"/>
    <p:sldId id="713" r:id="rId41"/>
    <p:sldId id="284" r:id="rId42"/>
    <p:sldId id="278" r:id="rId43"/>
    <p:sldId id="273" r:id="rId44"/>
    <p:sldId id="274" r:id="rId45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3782"/>
    <p:restoredTop sz="77253"/>
  </p:normalViewPr>
  <p:slideViewPr>
    <p:cSldViewPr snapToGrid="0">
      <p:cViewPr varScale="1">
        <p:scale>
          <a:sx n="159" d="100"/>
          <a:sy n="159" d="100"/>
        </p:scale>
        <p:origin x="1528" y="184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Master" Target="slideMasters/slideMaster10.xml"/><Relationship Id="rId18" Type="http://schemas.openxmlformats.org/officeDocument/2006/relationships/slideMaster" Target="slideMasters/slideMaster15.xml"/><Relationship Id="rId26" Type="http://schemas.openxmlformats.org/officeDocument/2006/relationships/slide" Target="slides/slide2.xml"/><Relationship Id="rId39" Type="http://schemas.openxmlformats.org/officeDocument/2006/relationships/slide" Target="slides/slide15.xml"/><Relationship Id="rId21" Type="http://schemas.openxmlformats.org/officeDocument/2006/relationships/slideMaster" Target="slideMasters/slideMaster18.xml"/><Relationship Id="rId34" Type="http://schemas.openxmlformats.org/officeDocument/2006/relationships/slide" Target="slides/slide10.xml"/><Relationship Id="rId42" Type="http://schemas.openxmlformats.org/officeDocument/2006/relationships/slide" Target="slides/slide18.xml"/><Relationship Id="rId47" Type="http://schemas.openxmlformats.org/officeDocument/2006/relationships/presProps" Target="presProps.xml"/><Relationship Id="rId50" Type="http://schemas.openxmlformats.org/officeDocument/2006/relationships/tableStyles" Target="tableStyles.xml"/><Relationship Id="rId7" Type="http://schemas.openxmlformats.org/officeDocument/2006/relationships/slideMaster" Target="slideMasters/slideMaster4.xml"/><Relationship Id="rId2" Type="http://schemas.openxmlformats.org/officeDocument/2006/relationships/customXml" Target="../customXml/item2.xml"/><Relationship Id="rId16" Type="http://schemas.openxmlformats.org/officeDocument/2006/relationships/slideMaster" Target="slideMasters/slideMaster13.xml"/><Relationship Id="rId29" Type="http://schemas.openxmlformats.org/officeDocument/2006/relationships/slide" Target="slides/slide5.xml"/><Relationship Id="rId11" Type="http://schemas.openxmlformats.org/officeDocument/2006/relationships/slideMaster" Target="slideMasters/slideMaster8.xml"/><Relationship Id="rId24" Type="http://schemas.openxmlformats.org/officeDocument/2006/relationships/slideMaster" Target="slideMasters/slideMaster21.xml"/><Relationship Id="rId32" Type="http://schemas.openxmlformats.org/officeDocument/2006/relationships/slide" Target="slides/slide8.xml"/><Relationship Id="rId37" Type="http://schemas.openxmlformats.org/officeDocument/2006/relationships/slide" Target="slides/slide13.xml"/><Relationship Id="rId40" Type="http://schemas.openxmlformats.org/officeDocument/2006/relationships/slide" Target="slides/slide16.xml"/><Relationship Id="rId45" Type="http://schemas.openxmlformats.org/officeDocument/2006/relationships/slide" Target="slides/slide21.xml"/><Relationship Id="rId5" Type="http://schemas.openxmlformats.org/officeDocument/2006/relationships/slideMaster" Target="slideMasters/slideMaster2.xml"/><Relationship Id="rId15" Type="http://schemas.openxmlformats.org/officeDocument/2006/relationships/slideMaster" Target="slideMasters/slideMaster12.xml"/><Relationship Id="rId23" Type="http://schemas.openxmlformats.org/officeDocument/2006/relationships/slideMaster" Target="slideMasters/slideMaster20.xml"/><Relationship Id="rId28" Type="http://schemas.openxmlformats.org/officeDocument/2006/relationships/slide" Target="slides/slide4.xml"/><Relationship Id="rId36" Type="http://schemas.openxmlformats.org/officeDocument/2006/relationships/slide" Target="slides/slide12.xml"/><Relationship Id="rId49" Type="http://schemas.openxmlformats.org/officeDocument/2006/relationships/theme" Target="theme/theme1.xml"/><Relationship Id="rId10" Type="http://schemas.openxmlformats.org/officeDocument/2006/relationships/slideMaster" Target="slideMasters/slideMaster7.xml"/><Relationship Id="rId19" Type="http://schemas.openxmlformats.org/officeDocument/2006/relationships/slideMaster" Target="slideMasters/slideMaster16.xml"/><Relationship Id="rId31" Type="http://schemas.openxmlformats.org/officeDocument/2006/relationships/slide" Target="slides/slide7.xml"/><Relationship Id="rId44" Type="http://schemas.openxmlformats.org/officeDocument/2006/relationships/slide" Target="slides/slide20.xml"/><Relationship Id="rId4" Type="http://schemas.openxmlformats.org/officeDocument/2006/relationships/slideMaster" Target="slideMasters/slideMaster1.xml"/><Relationship Id="rId9" Type="http://schemas.openxmlformats.org/officeDocument/2006/relationships/slideMaster" Target="slideMasters/slideMaster6.xml"/><Relationship Id="rId14" Type="http://schemas.openxmlformats.org/officeDocument/2006/relationships/slideMaster" Target="slideMasters/slideMaster11.xml"/><Relationship Id="rId22" Type="http://schemas.openxmlformats.org/officeDocument/2006/relationships/slideMaster" Target="slideMasters/slideMaster19.xml"/><Relationship Id="rId27" Type="http://schemas.openxmlformats.org/officeDocument/2006/relationships/slide" Target="slides/slide3.xml"/><Relationship Id="rId30" Type="http://schemas.openxmlformats.org/officeDocument/2006/relationships/slide" Target="slides/slide6.xml"/><Relationship Id="rId35" Type="http://schemas.openxmlformats.org/officeDocument/2006/relationships/slide" Target="slides/slide11.xml"/><Relationship Id="rId43" Type="http://schemas.openxmlformats.org/officeDocument/2006/relationships/slide" Target="slides/slide19.xml"/><Relationship Id="rId48" Type="http://schemas.openxmlformats.org/officeDocument/2006/relationships/viewProps" Target="viewProps.xml"/><Relationship Id="rId8" Type="http://schemas.openxmlformats.org/officeDocument/2006/relationships/slideMaster" Target="slideMasters/slideMaster5.xml"/><Relationship Id="rId3" Type="http://schemas.openxmlformats.org/officeDocument/2006/relationships/customXml" Target="../customXml/item3.xml"/><Relationship Id="rId12" Type="http://schemas.openxmlformats.org/officeDocument/2006/relationships/slideMaster" Target="slideMasters/slideMaster9.xml"/><Relationship Id="rId17" Type="http://schemas.openxmlformats.org/officeDocument/2006/relationships/slideMaster" Target="slideMasters/slideMaster14.xml"/><Relationship Id="rId25" Type="http://schemas.openxmlformats.org/officeDocument/2006/relationships/slide" Target="slides/slide1.xml"/><Relationship Id="rId33" Type="http://schemas.openxmlformats.org/officeDocument/2006/relationships/slide" Target="slides/slide9.xml"/><Relationship Id="rId38" Type="http://schemas.openxmlformats.org/officeDocument/2006/relationships/slide" Target="slides/slide14.xml"/><Relationship Id="rId46" Type="http://schemas.openxmlformats.org/officeDocument/2006/relationships/notesMaster" Target="notesMasters/notesMaster1.xml"/><Relationship Id="rId20" Type="http://schemas.openxmlformats.org/officeDocument/2006/relationships/slideMaster" Target="slideMasters/slideMaster17.xml"/><Relationship Id="rId41" Type="http://schemas.openxmlformats.org/officeDocument/2006/relationships/slide" Target="slides/slide17.xml"/><Relationship Id="rId1" Type="http://schemas.openxmlformats.org/officeDocument/2006/relationships/customXml" Target="../customXml/item1.xml"/><Relationship Id="rId6" Type="http://schemas.openxmlformats.org/officeDocument/2006/relationships/slideMaster" Target="slideMasters/slideMaster3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BB43E031-8EA7-4CC5-A13E-73C0167506AA}" type="datetimeFigureOut">
              <a:rPr lang="en-GB" smtClean="0"/>
              <a:t>23/09/2022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8374F67A-0874-45E3-BD6B-71B178B0D08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9015350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374F67A-0874-45E3-BD6B-71B178B0D08F}" type="slidenum">
              <a:rPr lang="en-GB" smtClean="0"/>
              <a:t>14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52447204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Equality – 9mins video</a:t>
            </a:r>
          </a:p>
          <a:p>
            <a:r>
              <a:rPr lang="en-GB" dirty="0"/>
              <a:t>Health and Safety module – coming soon on Moodle</a:t>
            </a:r>
          </a:p>
          <a:p>
            <a:r>
              <a:rPr lang="en-GB" dirty="0"/>
              <a:t>Safeguarding – 9mins	</a:t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374F67A-0874-45E3-BD6B-71B178B0D08F}" type="slidenum">
              <a:rPr lang="en-GB" smtClean="0"/>
              <a:t>15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11591298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Health and Safety module – coming soon on Moodle</a:t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374F67A-0874-45E3-BD6B-71B178B0D08F}" type="slidenum">
              <a:rPr lang="en-GB" smtClean="0"/>
              <a:t>16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10265262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Student money support video – 2mins</a:t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374F67A-0874-45E3-BD6B-71B178B0D08F}" type="slidenum">
              <a:rPr lang="en-GB" smtClean="0"/>
              <a:t>17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7655461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8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g"/><Relationship Id="rId1" Type="http://schemas.openxmlformats.org/officeDocument/2006/relationships/slideMaster" Target="../slideMasters/slideMaster7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3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4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5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6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7.xml"/></Relationships>
</file>

<file path=ppt/slideLayouts/_rels/slideLayout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png"/><Relationship Id="rId1" Type="http://schemas.openxmlformats.org/officeDocument/2006/relationships/slideMaster" Target="../slideMasters/slideMaster18.xml"/></Relationships>
</file>

<file path=ppt/slideLayouts/_rels/slideLayout2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png"/><Relationship Id="rId1" Type="http://schemas.openxmlformats.org/officeDocument/2006/relationships/slideMaster" Target="../slideMasters/slideMaster18.xml"/></Relationships>
</file>

<file path=ppt/slideLayouts/_rels/slideLayout2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1.png"/><Relationship Id="rId1" Type="http://schemas.openxmlformats.org/officeDocument/2006/relationships/slideMaster" Target="../slideMasters/slideMaster18.xml"/></Relationships>
</file>

<file path=ppt/slideLayouts/_rels/slideLayout2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2.png"/><Relationship Id="rId1" Type="http://schemas.openxmlformats.org/officeDocument/2006/relationships/slideMaster" Target="../slideMasters/slideMaster18.xml"/></Relationships>
</file>

<file path=ppt/slideLayouts/_rels/slideLayout2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3.png"/><Relationship Id="rId1" Type="http://schemas.openxmlformats.org/officeDocument/2006/relationships/slideMaster" Target="../slideMasters/slideMaster18.xml"/></Relationships>
</file>

<file path=ppt/slideLayouts/_rels/slideLayout2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4.png"/><Relationship Id="rId1" Type="http://schemas.openxmlformats.org/officeDocument/2006/relationships/slideMaster" Target="../slideMasters/slideMaster18.xml"/></Relationships>
</file>

<file path=ppt/slideLayouts/_rels/slideLayout2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5.png"/><Relationship Id="rId1" Type="http://schemas.openxmlformats.org/officeDocument/2006/relationships/slideMaster" Target="../slideMasters/slideMaster18.xml"/></Relationships>
</file>

<file path=ppt/slideLayouts/_rels/slideLayout2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6.png"/><Relationship Id="rId1" Type="http://schemas.openxmlformats.org/officeDocument/2006/relationships/slideMaster" Target="../slideMasters/slideMaster18.xml"/></Relationships>
</file>

<file path=ppt/slideLayouts/_rels/slideLayout3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9.xml"/></Relationships>
</file>

<file path=ppt/slideLayouts/_rels/slideLayout3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0.xml"/></Relationships>
</file>

<file path=ppt/slideLayouts/_rels/slideLayout3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64041091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127313769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3367D72-5AB2-8643-8633-40F3233CA8F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2"/>
            <a:ext cx="5213809" cy="3751868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417546287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F497BB8-93F1-3841-8173-4DF1241A59E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01F42012-9474-4F46-BD54-028036C91EB5}"/>
              </a:ext>
            </a:extLst>
          </p:cNvPr>
          <p:cNvSpPr>
            <a:spLocks noGrp="1"/>
          </p:cNvSpPr>
          <p:nvPr>
            <p:ph idx="10"/>
          </p:nvPr>
        </p:nvSpPr>
        <p:spPr>
          <a:xfrm>
            <a:off x="7026111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1479726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DAB39B9-1950-2646-9CCB-5BADF16EFB5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192652" y="1470581"/>
            <a:ext cx="4242061" cy="4166648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421690508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D6D3499-4F82-EB48-9C14-EEBFDE13123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10803903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9492380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816A415-C468-5944-85A1-00EECAE1DE2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10803903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40893865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fld id="{9C64F3F4-CE19-49F8-9EF4-FF4EE52031C2}" type="datetimeFigureOut">
              <a:rPr lang="en-GB" smtClean="0"/>
              <a:t>23/09/2022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2042991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23/09/2022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0417609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C764DE79-268F-4C1A-8933-263129D2AF90}" type="datetimeFigureOut">
              <a:rPr lang="en-US" smtClean="0"/>
              <a:t>9/23/22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BD717-F643-F042-9830-F1AF085B69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7204744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594AE048-867B-9A4B-9A50-CA9AED7B45B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4F9D5FEE-F4AC-D64A-9EE2-89DD7CCAA62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32156385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70920AB-AA6F-3D43-B3EC-0910E10972C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C4FD0158-1FCA-E74C-B123-8A32383F3E85}"/>
              </a:ext>
            </a:extLst>
          </p:cNvPr>
          <p:cNvSpPr>
            <a:spLocks noGrp="1"/>
          </p:cNvSpPr>
          <p:nvPr>
            <p:ph idx="10"/>
          </p:nvPr>
        </p:nvSpPr>
        <p:spPr>
          <a:xfrm>
            <a:off x="7026111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3130719715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BAABAF2-22C1-AC4B-8333-FD1A2385CB9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BDBEAAAA-701D-1142-BD3E-4627645949BB}"/>
              </a:ext>
            </a:extLst>
          </p:cNvPr>
          <p:cNvSpPr>
            <a:spLocks noGrp="1"/>
          </p:cNvSpPr>
          <p:nvPr>
            <p:ph idx="10"/>
          </p:nvPr>
        </p:nvSpPr>
        <p:spPr>
          <a:xfrm>
            <a:off x="7026111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2783529864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594AE048-867B-9A4B-9A50-CA9AED7B45B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4F9D5FEE-F4AC-D64A-9EE2-89DD7CCAA62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56723426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3769E6E2-2C3C-634F-A2E7-89D13D5132E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FC0E9760-8394-E24C-A197-D2A1FDDE5E2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75296125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BA0C2117-DFB0-B54B-BDD0-012C8CCE958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1657" y="1420926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09628F5D-9BAE-634B-AE20-8E87CB48908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01657" y="2881426"/>
            <a:ext cx="11594969" cy="365134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97148504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738CBCBA-DB53-6A4F-BFAA-F2617D64B96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1657" y="1420926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3EFA7E1F-A405-5E4D-B3BE-1635EAA19E3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01657" y="2881426"/>
            <a:ext cx="11594969" cy="365134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24236427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3AD7AE1B-CAB1-FF45-8F86-0600ABC4696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80148" y="365125"/>
            <a:ext cx="795622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AABF4F5A-6240-3A4F-AE33-F19CDD7FB82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780148" y="1825625"/>
            <a:ext cx="7956222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6634507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946B8C49-F046-7544-B210-8A57A47EE12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80148" y="365125"/>
            <a:ext cx="795622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0C7AD169-458D-844F-87D0-E86ADE99496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780148" y="1825625"/>
            <a:ext cx="7956222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17885063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4A92ADF8-47B7-6B4A-B238-A057A73B01F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7646" y="365125"/>
            <a:ext cx="8295588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0773D9E3-3B36-3040-8C61-C6D71B056A8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67646" y="1825625"/>
            <a:ext cx="8295588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63020717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D221C0F8-8767-7347-8567-33EC2C43A16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7646" y="365125"/>
            <a:ext cx="8295588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C47C00D9-A76E-0A47-9B36-E891DB84A9C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67646" y="1825625"/>
            <a:ext cx="8295588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24528723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white text_image bckgrn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Picture Placeholder 5">
            <a:extLst>
              <a:ext uri="{FF2B5EF4-FFF2-40B4-BE49-F238E27FC236}">
                <a16:creationId xmlns:a16="http://schemas.microsoft.com/office/drawing/2014/main" id="{2DCBFE8A-C6F7-A544-8F31-0CCDED409EB0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7" name="Picture 6" descr="A picture containing text&#10;&#10;Description automatically generated">
            <a:extLst>
              <a:ext uri="{FF2B5EF4-FFF2-40B4-BE49-F238E27FC236}">
                <a16:creationId xmlns:a16="http://schemas.microsoft.com/office/drawing/2014/main" id="{FA6CC141-D3C3-CF46-8806-6EF9ECBF04AB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32846485"/>
      </p:ext>
    </p:extLst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white text_image bckgrnd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37C85027-557F-564E-B900-62504E7DC9C7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3" name="Picture 2" descr="A picture containing text&#10;&#10;Description automatically generated">
            <a:extLst>
              <a:ext uri="{FF2B5EF4-FFF2-40B4-BE49-F238E27FC236}">
                <a16:creationId xmlns:a16="http://schemas.microsoft.com/office/drawing/2014/main" id="{01604F21-C270-C641-937C-5D69615E4757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38318787"/>
      </p:ext>
    </p:extLst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colour_image bckgrn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3" name="Picture 2" descr="A picture containing text&#10;&#10;Description automatically generated">
            <a:extLst>
              <a:ext uri="{FF2B5EF4-FFF2-40B4-BE49-F238E27FC236}">
                <a16:creationId xmlns:a16="http://schemas.microsoft.com/office/drawing/2014/main" id="{DF0ADC39-9337-C84C-96D4-EC36AD5080A5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88994691"/>
      </p:ext>
    </p:extLst>
  </p:cSld>
  <p:clrMapOvr>
    <a:masterClrMapping/>
  </p:clrMapOvr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colour_image bckgrnd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5" name="Picture 4" descr="A picture containing text&#10;&#10;Description automatically generated">
            <a:extLst>
              <a:ext uri="{FF2B5EF4-FFF2-40B4-BE49-F238E27FC236}">
                <a16:creationId xmlns:a16="http://schemas.microsoft.com/office/drawing/2014/main" id="{CD7CB20A-5151-0345-9977-F500A5DBB68F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68414652"/>
      </p:ext>
    </p:extLst>
  </p:cSld>
  <p:clrMapOvr>
    <a:masterClrMapping/>
  </p:clrMapOvr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white_image bckgrn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6" name="Picture 5" descr="A picture containing text&#10;&#10;Description automatically generated">
            <a:extLst>
              <a:ext uri="{FF2B5EF4-FFF2-40B4-BE49-F238E27FC236}">
                <a16:creationId xmlns:a16="http://schemas.microsoft.com/office/drawing/2014/main" id="{6F16E7EC-321A-E845-A511-9309819FB9FB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76813219"/>
      </p:ext>
    </p:extLst>
  </p:cSld>
  <p:clrMapOvr>
    <a:masterClrMapping/>
  </p:clrMapOvr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white_image bckgrnd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5" name="Picture 4" descr="A picture containing text&#10;&#10;Description automatically generated">
            <a:extLst>
              <a:ext uri="{FF2B5EF4-FFF2-40B4-BE49-F238E27FC236}">
                <a16:creationId xmlns:a16="http://schemas.microsoft.com/office/drawing/2014/main" id="{727A1AA7-7246-A143-9534-34C47E4562E8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22761775"/>
      </p:ext>
    </p:extLst>
  </p:cSld>
  <p:clrMapOvr>
    <a:masterClrMapping/>
  </p:clrMapOvr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mono_image bckgrn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6" name="Picture 5" descr="Shape&#10;&#10;Description automatically generated with medium confidence">
            <a:extLst>
              <a:ext uri="{FF2B5EF4-FFF2-40B4-BE49-F238E27FC236}">
                <a16:creationId xmlns:a16="http://schemas.microsoft.com/office/drawing/2014/main" id="{DF7E1276-06FD-3A4E-A9FD-24D0E92EAD0D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02491513"/>
      </p:ext>
    </p:extLst>
  </p:cSld>
  <p:clrMapOvr>
    <a:masterClrMapping/>
  </p:clrMapOvr>
</p:sldLayout>
</file>

<file path=ppt/slideLayouts/slideLayout2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mono_image bckgrnd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5" name="Picture 4" descr="Shape&#10;&#10;Description automatically generated with medium confidence">
            <a:extLst>
              <a:ext uri="{FF2B5EF4-FFF2-40B4-BE49-F238E27FC236}">
                <a16:creationId xmlns:a16="http://schemas.microsoft.com/office/drawing/2014/main" id="{71967FB5-4373-9146-B347-1A00A0CD5A53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61865558"/>
      </p:ext>
    </p:extLst>
  </p:cSld>
  <p:clrMapOvr>
    <a:masterClrMapping/>
  </p:clrMapOvr>
</p:sldLayout>
</file>

<file path=ppt/slideLayouts/slideLayout3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24980695"/>
      </p:ext>
    </p:extLst>
  </p:cSld>
  <p:clrMapOvr>
    <a:masterClrMapping/>
  </p:clrMapOvr>
</p:sldLayout>
</file>

<file path=ppt/slideLayouts/slideLayout3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583415931"/>
      </p:ext>
    </p:extLst>
  </p:cSld>
  <p:clrMapOvr>
    <a:masterClrMapping/>
  </p:clrMapOvr>
</p:sldLayout>
</file>

<file path=ppt/slideLayouts/slideLayout3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71454805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theme" Target="../theme/theme1.xml"/><Relationship Id="rId1" Type="http://schemas.openxmlformats.org/officeDocument/2006/relationships/slideLayout" Target="../slideLayouts/slideLayout1.xml"/></Relationships>
</file>

<file path=ppt/slideMasters/_rels/slideMaster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theme" Target="../theme/theme2.xml"/><Relationship Id="rId1" Type="http://schemas.openxmlformats.org/officeDocument/2006/relationships/slideLayout" Target="../slideLayouts/slideLayout2.xml"/></Relationships>
</file>

<file path=ppt/slideMasters/_rels/slideMaster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theme" Target="../theme/theme3.xml"/><Relationship Id="rId1" Type="http://schemas.openxmlformats.org/officeDocument/2006/relationships/slideLayout" Target="../slideLayouts/slideLayout3.xml"/></Relationships>
</file>

<file path=ppt/slideMasters/_rels/slideMaster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theme" Target="../theme/theme4.xml"/><Relationship Id="rId1" Type="http://schemas.openxmlformats.org/officeDocument/2006/relationships/slideLayout" Target="../slideLayouts/slideLayout4.xml"/></Relationships>
</file>

<file path=ppt/slideMasters/_rels/slideMaster5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theme" Target="../theme/theme5.xml"/><Relationship Id="rId1" Type="http://schemas.openxmlformats.org/officeDocument/2006/relationships/slideLayout" Target="../slideLayouts/slideLayout5.xml"/></Relationships>
</file>

<file path=ppt/slideMasters/_rels/slideMaster6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theme" Target="../theme/theme6.xml"/><Relationship Id="rId1" Type="http://schemas.openxmlformats.org/officeDocument/2006/relationships/slideLayout" Target="../slideLayouts/slideLayout6.xml"/></Relationships>
</file>

<file path=ppt/slideMasters/_rels/slideMaster7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9.xml"/><Relationship Id="rId7" Type="http://schemas.openxmlformats.org/officeDocument/2006/relationships/image" Target="../media/image7.png"/><Relationship Id="rId2" Type="http://schemas.openxmlformats.org/officeDocument/2006/relationships/slideLayout" Target="../slideLayouts/slideLayout8.xml"/><Relationship Id="rId1" Type="http://schemas.openxmlformats.org/officeDocument/2006/relationships/slideLayout" Target="../slideLayouts/slideLayout7.xml"/><Relationship Id="rId6" Type="http://schemas.openxmlformats.org/officeDocument/2006/relationships/theme" Target="../theme/theme7.xml"/><Relationship Id="rId5" Type="http://schemas.openxmlformats.org/officeDocument/2006/relationships/slideLayout" Target="../slideLayouts/slideLayout11.xml"/><Relationship Id="rId4" Type="http://schemas.openxmlformats.org/officeDocument/2006/relationships/slideLayout" Target="../slideLayouts/slideLayout10.xml"/></Relationships>
</file>

<file path=ppt/slideMasters/_rels/slideMaster8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theme" Target="../theme/theme8.xml"/><Relationship Id="rId1" Type="http://schemas.openxmlformats.org/officeDocument/2006/relationships/slideLayout" Target="../slideLayouts/slideLayout12.xml"/></Relationships>
</file>

<file path=ppt/slideMasters/_rels/slideMaster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theme" Target="../theme/theme9.xml"/><Relationship Id="rId1" Type="http://schemas.openxmlformats.org/officeDocument/2006/relationships/slideLayout" Target="../slideLayouts/slideLayout13.xml"/></Relationships>
</file>

<file path=ppt/slideMasters/_rels/slideMaster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theme" Target="../theme/theme10.xml"/><Relationship Id="rId1" Type="http://schemas.openxmlformats.org/officeDocument/2006/relationships/slideLayout" Target="../slideLayouts/slideLayout14.xml"/></Relationships>
</file>

<file path=ppt/slideMasters/_rels/slideMaster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theme" Target="../theme/theme11.xml"/><Relationship Id="rId1" Type="http://schemas.openxmlformats.org/officeDocument/2006/relationships/slideLayout" Target="../slideLayouts/slideLayout15.xml"/></Relationships>
</file>

<file path=ppt/slideMasters/_rels/slideMaster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2" Type="http://schemas.openxmlformats.org/officeDocument/2006/relationships/theme" Target="../theme/theme12.xml"/><Relationship Id="rId1" Type="http://schemas.openxmlformats.org/officeDocument/2006/relationships/slideLayout" Target="../slideLayouts/slideLayout16.xml"/></Relationships>
</file>

<file path=ppt/slideMasters/_rels/slideMaster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png"/><Relationship Id="rId2" Type="http://schemas.openxmlformats.org/officeDocument/2006/relationships/theme" Target="../theme/theme13.xml"/><Relationship Id="rId1" Type="http://schemas.openxmlformats.org/officeDocument/2006/relationships/slideLayout" Target="../slideLayouts/slideLayout17.xml"/></Relationships>
</file>

<file path=ppt/slideMasters/_rels/slideMaster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png"/><Relationship Id="rId2" Type="http://schemas.openxmlformats.org/officeDocument/2006/relationships/theme" Target="../theme/theme14.xml"/><Relationship Id="rId1" Type="http://schemas.openxmlformats.org/officeDocument/2006/relationships/slideLayout" Target="../slideLayouts/slideLayout18.xml"/></Relationships>
</file>

<file path=ppt/slideMasters/_rels/slideMaster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png"/><Relationship Id="rId2" Type="http://schemas.openxmlformats.org/officeDocument/2006/relationships/theme" Target="../theme/theme15.xml"/><Relationship Id="rId1" Type="http://schemas.openxmlformats.org/officeDocument/2006/relationships/slideLayout" Target="../slideLayouts/slideLayout19.xml"/></Relationships>
</file>

<file path=ppt/slideMasters/_rels/slideMaster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png"/><Relationship Id="rId2" Type="http://schemas.openxmlformats.org/officeDocument/2006/relationships/theme" Target="../theme/theme16.xml"/><Relationship Id="rId1" Type="http://schemas.openxmlformats.org/officeDocument/2006/relationships/slideLayout" Target="../slideLayouts/slideLayout20.xml"/></Relationships>
</file>

<file path=ppt/slideMasters/_rels/slideMaster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png"/><Relationship Id="rId2" Type="http://schemas.openxmlformats.org/officeDocument/2006/relationships/theme" Target="../theme/theme17.xml"/><Relationship Id="rId1" Type="http://schemas.openxmlformats.org/officeDocument/2006/relationships/slideLayout" Target="../slideLayouts/slideLayout21.xml"/></Relationships>
</file>

<file path=ppt/slideMasters/_rels/slideMaster18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29.xml"/><Relationship Id="rId3" Type="http://schemas.openxmlformats.org/officeDocument/2006/relationships/slideLayout" Target="../slideLayouts/slideLayout24.xml"/><Relationship Id="rId7" Type="http://schemas.openxmlformats.org/officeDocument/2006/relationships/slideLayout" Target="../slideLayouts/slideLayout28.xml"/><Relationship Id="rId2" Type="http://schemas.openxmlformats.org/officeDocument/2006/relationships/slideLayout" Target="../slideLayouts/slideLayout23.xml"/><Relationship Id="rId1" Type="http://schemas.openxmlformats.org/officeDocument/2006/relationships/slideLayout" Target="../slideLayouts/slideLayout22.xml"/><Relationship Id="rId6" Type="http://schemas.openxmlformats.org/officeDocument/2006/relationships/slideLayout" Target="../slideLayouts/slideLayout27.xml"/><Relationship Id="rId5" Type="http://schemas.openxmlformats.org/officeDocument/2006/relationships/slideLayout" Target="../slideLayouts/slideLayout26.xml"/><Relationship Id="rId4" Type="http://schemas.openxmlformats.org/officeDocument/2006/relationships/slideLayout" Target="../slideLayouts/slideLayout25.xml"/><Relationship Id="rId9" Type="http://schemas.openxmlformats.org/officeDocument/2006/relationships/theme" Target="../theme/theme18.xml"/></Relationships>
</file>

<file path=ppt/slideMasters/_rels/slideMaster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2.png"/><Relationship Id="rId2" Type="http://schemas.openxmlformats.org/officeDocument/2006/relationships/theme" Target="../theme/theme19.xml"/><Relationship Id="rId1" Type="http://schemas.openxmlformats.org/officeDocument/2006/relationships/slideLayout" Target="../slideLayouts/slideLayout30.xml"/></Relationships>
</file>

<file path=ppt/slideMasters/_rels/slideMaster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5.png"/><Relationship Id="rId2" Type="http://schemas.openxmlformats.org/officeDocument/2006/relationships/theme" Target="../theme/theme20.xml"/><Relationship Id="rId1" Type="http://schemas.openxmlformats.org/officeDocument/2006/relationships/slideLayout" Target="../slideLayouts/slideLayout31.xml"/></Relationships>
</file>

<file path=ppt/slideMasters/_rels/slideMaster2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6.png"/><Relationship Id="rId2" Type="http://schemas.openxmlformats.org/officeDocument/2006/relationships/theme" Target="../theme/theme21.xml"/><Relationship Id="rId1" Type="http://schemas.openxmlformats.org/officeDocument/2006/relationships/slideLayout" Target="../slideLayouts/slideLayout32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ACB22E8A-2C50-AF4C-A53B-9FE993FD647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458BCFA-3574-8B4C-9AEE-81F9601D6860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EEB10D2-CA13-2643-B658-FFD9F6492BD9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E540C29-F910-6D43-9045-53D256484F6D}" type="datetimeFigureOut">
              <a:rPr lang="en-US" smtClean="0"/>
              <a:t>9/23/22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9DF4703-3493-3B42-BBD9-E9BB85FDC834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CB9E5F2-30AB-A84C-8130-66352CCDFF27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FF188F3-1707-3C44-A904-58D86E3FE638}" type="slidenum">
              <a:rPr lang="en-US" smtClean="0"/>
              <a:t>‹#›</a:t>
            </a:fld>
            <a:endParaRPr lang="en-US"/>
          </a:p>
        </p:txBody>
      </p:sp>
      <p:pic>
        <p:nvPicPr>
          <p:cNvPr id="8" name="Picture 7" descr="Logo&#10;&#10;Description automatically generated">
            <a:extLst>
              <a:ext uri="{FF2B5EF4-FFF2-40B4-BE49-F238E27FC236}">
                <a16:creationId xmlns:a16="http://schemas.microsoft.com/office/drawing/2014/main" id="{8EA94852-2BA4-0A45-840B-96DCEE0E009D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2364260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>
            <a:extLst>
              <a:ext uri="{FF2B5EF4-FFF2-40B4-BE49-F238E27FC236}">
                <a16:creationId xmlns:a16="http://schemas.microsoft.com/office/drawing/2014/main" id="{F0FD76DA-018B-3547-8990-82DB73013FC5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292112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4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A screenshot of a building&#10;&#10;Description automatically generated with low confidence">
            <a:extLst>
              <a:ext uri="{FF2B5EF4-FFF2-40B4-BE49-F238E27FC236}">
                <a16:creationId xmlns:a16="http://schemas.microsoft.com/office/drawing/2014/main" id="{652246B8-F90A-D54D-9365-58AB53D76FF0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12111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9418733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5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Arial" panose="020B0604020202020204" pitchFamily="34" charset="0"/>
          <a:ea typeface="+mn-ea"/>
          <a:cs typeface="Arial" panose="020B0604020202020204" pitchFamily="34" charset="0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4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DBBAB934-017A-D042-9617-3501BD1449E9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12111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943098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6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5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A2D7B8D1-75EF-D947-959C-87044A2449FF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0396688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7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6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&#10;&#10;Description automatically generated with low confidence">
            <a:extLst>
              <a:ext uri="{FF2B5EF4-FFF2-40B4-BE49-F238E27FC236}">
                <a16:creationId xmlns:a16="http://schemas.microsoft.com/office/drawing/2014/main" id="{8561490A-6980-ED46-8095-7572CAE878CD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ext Placeholder 2">
            <a:extLst>
              <a:ext uri="{FF2B5EF4-FFF2-40B4-BE49-F238E27FC236}">
                <a16:creationId xmlns:a16="http://schemas.microsoft.com/office/drawing/2014/main" id="{04C61A7C-4809-A943-A5D0-A39547C69297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30810" y="1470581"/>
            <a:ext cx="10803903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941814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8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7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, website&#10;&#10;Description automatically generated">
            <a:extLst>
              <a:ext uri="{FF2B5EF4-FFF2-40B4-BE49-F238E27FC236}">
                <a16:creationId xmlns:a16="http://schemas.microsoft.com/office/drawing/2014/main" id="{DFB84B04-0FF3-C442-88A6-731D9253B970}"/>
              </a:ext>
            </a:extLst>
          </p:cNvPr>
          <p:cNvPicPr>
            <a:picLocks noChangeAspect="1"/>
          </p:cNvPicPr>
          <p:nvPr userDrawn="1"/>
        </p:nvPicPr>
        <p:blipFill>
          <a:blip r:embed="rId7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ext Placeholder 2">
            <a:extLst>
              <a:ext uri="{FF2B5EF4-FFF2-40B4-BE49-F238E27FC236}">
                <a16:creationId xmlns:a16="http://schemas.microsoft.com/office/drawing/2014/main" id="{1F471F12-1C66-E44E-AD4E-4DC26AA43AE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30810" y="1470581"/>
            <a:ext cx="10803903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08698250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9" r:id="rId1"/>
    <p:sldLayoutId id="2147483706" r:id="rId2"/>
    <p:sldLayoutId id="2147483707" r:id="rId3"/>
    <p:sldLayoutId id="2147483708" r:id="rId4"/>
    <p:sldLayoutId id="2147483709" r:id="rId5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8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&#10;&#10;Description automatically generated with medium confidence">
            <a:extLst>
              <a:ext uri="{FF2B5EF4-FFF2-40B4-BE49-F238E27FC236}">
                <a16:creationId xmlns:a16="http://schemas.microsoft.com/office/drawing/2014/main" id="{239F8A73-144A-9540-B398-7210BE8543A5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ext Placeholder 2">
            <a:extLst>
              <a:ext uri="{FF2B5EF4-FFF2-40B4-BE49-F238E27FC236}">
                <a16:creationId xmlns:a16="http://schemas.microsoft.com/office/drawing/2014/main" id="{AC265FAA-23A0-0C4C-B5BB-9498790FB07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53736247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0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9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251BAB70-5F78-8E45-BF3D-7FB372DD419C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ext Placeholder 2">
            <a:extLst>
              <a:ext uri="{FF2B5EF4-FFF2-40B4-BE49-F238E27FC236}">
                <a16:creationId xmlns:a16="http://schemas.microsoft.com/office/drawing/2014/main" id="{5E0E4F28-8131-874E-B467-742C87EEE44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327563455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1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0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&#10;&#10;Description automatically generated with medium confidence">
            <a:extLst>
              <a:ext uri="{FF2B5EF4-FFF2-40B4-BE49-F238E27FC236}">
                <a16:creationId xmlns:a16="http://schemas.microsoft.com/office/drawing/2014/main" id="{4939C035-3B3A-3141-87AF-3CED54A86634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29291BCB-9C09-E24A-899A-13554DBEFA2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6273185-EDC6-2448-AE66-1EE933FA5C7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8419681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2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1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8A66B088-E0A6-B04B-A848-48BB056A166C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A0237886-34D3-1D41-A6F8-63E64987855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20511" y="365125"/>
            <a:ext cx="1155726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0F1874A-6B5E-4345-A666-BDEBFF41900B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20511" y="1825625"/>
            <a:ext cx="11557262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1579492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3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2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text, application&#10;&#10;Description automatically generated with medium confidence">
            <a:extLst>
              <a:ext uri="{FF2B5EF4-FFF2-40B4-BE49-F238E27FC236}">
                <a16:creationId xmlns:a16="http://schemas.microsoft.com/office/drawing/2014/main" id="{5B8E6985-ED3E-5140-B1DC-7EB25AF90A75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D6999A67-4D82-1343-ADCB-91ABB33698E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19725" y="1383220"/>
            <a:ext cx="115580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EEF9B43-36A1-A24C-9E5C-E80D6AD9221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19725" y="2843720"/>
            <a:ext cx="11558047" cy="369848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0009373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4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3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AFD05A6E-26E7-4B4E-8DE8-CB8D0F5570F8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9427"/>
            <a:ext cx="12192000" cy="6858000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787BDEAF-B28A-E341-BAF2-958203DC71C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1657" y="1420926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36AE5CE-D53C-2D4A-A704-799BDE06A29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01657" y="2881426"/>
            <a:ext cx="11594969" cy="365134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0839021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5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4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A picture containing graphical user interface&#10;&#10;Description automatically generated">
            <a:extLst>
              <a:ext uri="{FF2B5EF4-FFF2-40B4-BE49-F238E27FC236}">
                <a16:creationId xmlns:a16="http://schemas.microsoft.com/office/drawing/2014/main" id="{FDFDA30E-911E-924E-87B8-67036FC886EE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D12D4C3F-9A76-2E42-B34F-7CEA258C0E9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80148" y="365125"/>
            <a:ext cx="795622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3413055-A589-1D46-8D68-568B73DF5B4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780148" y="1825625"/>
            <a:ext cx="7956222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8126785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6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5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A picture containing graphical user interface&#10;&#10;Description automatically generated">
            <a:extLst>
              <a:ext uri="{FF2B5EF4-FFF2-40B4-BE49-F238E27FC236}">
                <a16:creationId xmlns:a16="http://schemas.microsoft.com/office/drawing/2014/main" id="{44C1E5E2-1953-F94D-BA36-344020BF6A90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itle Placeholder 1">
            <a:extLst>
              <a:ext uri="{FF2B5EF4-FFF2-40B4-BE49-F238E27FC236}">
                <a16:creationId xmlns:a16="http://schemas.microsoft.com/office/drawing/2014/main" id="{846CF1DF-DD44-224C-A546-3E1E2E3B8DD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80148" y="365125"/>
            <a:ext cx="795622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10" name="Text Placeholder 2">
            <a:extLst>
              <a:ext uri="{FF2B5EF4-FFF2-40B4-BE49-F238E27FC236}">
                <a16:creationId xmlns:a16="http://schemas.microsoft.com/office/drawing/2014/main" id="{59022366-0B75-6F48-AD0F-02EC835D793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780148" y="1825625"/>
            <a:ext cx="7956222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7222036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7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6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A screenshot of a computer&#10;&#10;Description automatically generated with medium confidence">
            <a:extLst>
              <a:ext uri="{FF2B5EF4-FFF2-40B4-BE49-F238E27FC236}">
                <a16:creationId xmlns:a16="http://schemas.microsoft.com/office/drawing/2014/main" id="{7D2BEAE9-BB48-F248-AB05-5997B0428915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itle Placeholder 1">
            <a:extLst>
              <a:ext uri="{FF2B5EF4-FFF2-40B4-BE49-F238E27FC236}">
                <a16:creationId xmlns:a16="http://schemas.microsoft.com/office/drawing/2014/main" id="{5F599EEE-BCD6-714D-9202-CD1509AFE4E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7646" y="365125"/>
            <a:ext cx="8295588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10" name="Text Placeholder 2">
            <a:extLst>
              <a:ext uri="{FF2B5EF4-FFF2-40B4-BE49-F238E27FC236}">
                <a16:creationId xmlns:a16="http://schemas.microsoft.com/office/drawing/2014/main" id="{D8EE71EC-2AC3-BF46-B2FA-DA688BA7E20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67646" y="1825625"/>
            <a:ext cx="8295588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4104006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8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7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2" name="Picture 11" descr="A screenshot of a computer&#10;&#10;Description automatically generated">
            <a:extLst>
              <a:ext uri="{FF2B5EF4-FFF2-40B4-BE49-F238E27FC236}">
                <a16:creationId xmlns:a16="http://schemas.microsoft.com/office/drawing/2014/main" id="{CFFC19FE-DD40-FF48-B65B-C885291D438B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itle Placeholder 1">
            <a:extLst>
              <a:ext uri="{FF2B5EF4-FFF2-40B4-BE49-F238E27FC236}">
                <a16:creationId xmlns:a16="http://schemas.microsoft.com/office/drawing/2014/main" id="{9A889E4D-83E5-4448-9028-B2B53F3B637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7646" y="365125"/>
            <a:ext cx="8295588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10" name="Text Placeholder 2">
            <a:extLst>
              <a:ext uri="{FF2B5EF4-FFF2-40B4-BE49-F238E27FC236}">
                <a16:creationId xmlns:a16="http://schemas.microsoft.com/office/drawing/2014/main" id="{30E283CE-FBE6-DF40-B49B-94A7FF1EBFB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67646" y="1825625"/>
            <a:ext cx="8295588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882245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9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8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75437871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0" r:id="rId1"/>
    <p:sldLayoutId id="2147483698" r:id="rId2"/>
    <p:sldLayoutId id="2147483699" r:id="rId3"/>
    <p:sldLayoutId id="2147483700" r:id="rId4"/>
    <p:sldLayoutId id="2147483701" r:id="rId5"/>
    <p:sldLayoutId id="2147483703" r:id="rId6"/>
    <p:sldLayoutId id="2147483704" r:id="rId7"/>
    <p:sldLayoutId id="2147483705" r:id="rId8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9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A picture containing text&#10;&#10;Description automatically generated">
            <a:extLst>
              <a:ext uri="{FF2B5EF4-FFF2-40B4-BE49-F238E27FC236}">
                <a16:creationId xmlns:a16="http://schemas.microsoft.com/office/drawing/2014/main" id="{6FC97BDC-4AE5-5B4F-9174-C56779FB876A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017522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3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0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Shape&#10;&#10;Description automatically generated with medium confidence">
            <a:extLst>
              <a:ext uri="{FF2B5EF4-FFF2-40B4-BE49-F238E27FC236}">
                <a16:creationId xmlns:a16="http://schemas.microsoft.com/office/drawing/2014/main" id="{0A9F7686-190C-1F40-BEEB-680ECBB5F76A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709549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6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1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Shape&#10;&#10;Description automatically generated with medium confidence">
            <a:extLst>
              <a:ext uri="{FF2B5EF4-FFF2-40B4-BE49-F238E27FC236}">
                <a16:creationId xmlns:a16="http://schemas.microsoft.com/office/drawing/2014/main" id="{E0330C9C-EE50-174D-9971-646EB3635715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4318062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7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8.jpeg"/><Relationship Id="rId2" Type="http://schemas.openxmlformats.org/officeDocument/2006/relationships/image" Target="../media/image27.jpeg"/><Relationship Id="rId1" Type="http://schemas.openxmlformats.org/officeDocument/2006/relationships/slideLayout" Target="../slideLayouts/slideLayout8.xml"/><Relationship Id="rId5" Type="http://schemas.openxmlformats.org/officeDocument/2006/relationships/image" Target="../media/image30.jpeg"/><Relationship Id="rId4" Type="http://schemas.openxmlformats.org/officeDocument/2006/relationships/image" Target="../media/image29.jpeg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1.png"/><Relationship Id="rId1" Type="http://schemas.openxmlformats.org/officeDocument/2006/relationships/slideLayout" Target="../slideLayouts/slideLayout9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2.JPG"/><Relationship Id="rId1" Type="http://schemas.openxmlformats.org/officeDocument/2006/relationships/slideLayout" Target="../slideLayouts/slideLayout9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1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0.xml"/></Relationships>
</file>

<file path=ppt/slides/_rels/slide8.xml.rels><?xml version="1.0" encoding="UTF-8" standalone="yes"?>
<Relationships xmlns="http://schemas.openxmlformats.org/package/2006/relationships"><Relationship Id="rId8" Type="http://schemas.openxmlformats.org/officeDocument/2006/relationships/image" Target="../media/image39.jpg"/><Relationship Id="rId3" Type="http://schemas.openxmlformats.org/officeDocument/2006/relationships/image" Target="../media/image34.jpeg"/><Relationship Id="rId7" Type="http://schemas.openxmlformats.org/officeDocument/2006/relationships/image" Target="../media/image38.jpeg"/><Relationship Id="rId2" Type="http://schemas.openxmlformats.org/officeDocument/2006/relationships/image" Target="../media/image33.jpeg"/><Relationship Id="rId1" Type="http://schemas.openxmlformats.org/officeDocument/2006/relationships/slideLayout" Target="../slideLayouts/slideLayout9.xml"/><Relationship Id="rId6" Type="http://schemas.openxmlformats.org/officeDocument/2006/relationships/image" Target="../media/image37.jpeg"/><Relationship Id="rId11" Type="http://schemas.openxmlformats.org/officeDocument/2006/relationships/image" Target="../media/image42.png"/><Relationship Id="rId5" Type="http://schemas.openxmlformats.org/officeDocument/2006/relationships/image" Target="../media/image36.jpeg"/><Relationship Id="rId10" Type="http://schemas.openxmlformats.org/officeDocument/2006/relationships/image" Target="../media/image41.jpeg"/><Relationship Id="rId4" Type="http://schemas.openxmlformats.org/officeDocument/2006/relationships/image" Target="../media/image35.jpeg"/><Relationship Id="rId9" Type="http://schemas.openxmlformats.org/officeDocument/2006/relationships/image" Target="../media/image40.png"/></Relationships>
</file>

<file path=ppt/slides/_rels/slide9.xml.rels><?xml version="1.0" encoding="UTF-8" standalone="yes"?>
<Relationships xmlns="http://schemas.openxmlformats.org/package/2006/relationships"><Relationship Id="rId8" Type="http://schemas.openxmlformats.org/officeDocument/2006/relationships/image" Target="../media/image49.png"/><Relationship Id="rId3" Type="http://schemas.openxmlformats.org/officeDocument/2006/relationships/image" Target="../media/image44.jpeg"/><Relationship Id="rId7" Type="http://schemas.openxmlformats.org/officeDocument/2006/relationships/image" Target="../media/image48.png"/><Relationship Id="rId2" Type="http://schemas.openxmlformats.org/officeDocument/2006/relationships/image" Target="../media/image43.jpeg"/><Relationship Id="rId1" Type="http://schemas.openxmlformats.org/officeDocument/2006/relationships/slideLayout" Target="../slideLayouts/slideLayout9.xml"/><Relationship Id="rId6" Type="http://schemas.openxmlformats.org/officeDocument/2006/relationships/image" Target="../media/image47.png"/><Relationship Id="rId5" Type="http://schemas.openxmlformats.org/officeDocument/2006/relationships/image" Target="../media/image46.jpeg"/><Relationship Id="rId10" Type="http://schemas.openxmlformats.org/officeDocument/2006/relationships/image" Target="../media/image51.png"/><Relationship Id="rId4" Type="http://schemas.openxmlformats.org/officeDocument/2006/relationships/image" Target="../media/image45.jpeg"/><Relationship Id="rId9" Type="http://schemas.openxmlformats.org/officeDocument/2006/relationships/image" Target="../media/image50.jpeg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9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9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9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9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9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youtube.com/watch?v=gtePFvYP7A0" TargetMode="External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9.xml"/><Relationship Id="rId4" Type="http://schemas.openxmlformats.org/officeDocument/2006/relationships/hyperlink" Target="https://www.youtube.com/watch?v=AKCue0kuOn0" TargetMode="Externa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uwtsd.ac.uk/library/student-essentials/getting-started-guides/" TargetMode="External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9.xml"/><Relationship Id="rId5" Type="http://schemas.openxmlformats.org/officeDocument/2006/relationships/hyperlink" Target="https://jisc.potential.ly/signin" TargetMode="External"/><Relationship Id="rId4" Type="http://schemas.openxmlformats.org/officeDocument/2006/relationships/hyperlink" Target="https://www.uwtsd.ac.uk/library/student-essentials/referencing-handbooks/" TargetMode="Externa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youtube.com/watch?v=1jsSAI1Vrjo" TargetMode="External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9.xml"/><Relationship Id="rId6" Type="http://schemas.openxmlformats.org/officeDocument/2006/relationships/hyperlink" Target="https://www.uwtsd.ac.uk/student-services/wellbeing-support/" TargetMode="External"/><Relationship Id="rId5" Type="http://schemas.openxmlformats.org/officeDocument/2006/relationships/hyperlink" Target="https://www.uwtsd.ac.uk/student-services/learning-support/" TargetMode="External"/><Relationship Id="rId4" Type="http://schemas.openxmlformats.org/officeDocument/2006/relationships/hyperlink" Target="https://www.uwtsd.ac.uk/money-support/" TargetMode="Externa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52.png"/><Relationship Id="rId1" Type="http://schemas.openxmlformats.org/officeDocument/2006/relationships/slideLayout" Target="../slideLayouts/slideLayout9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hyperlink" Target="https://hwb.uwtsd.ac.uk/pages/student/resources_welcomeandinduction/inductionresources" TargetMode="External"/><Relationship Id="rId1" Type="http://schemas.openxmlformats.org/officeDocument/2006/relationships/slideLayout" Target="../slideLayouts/slideLayout9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53.png"/><Relationship Id="rId1" Type="http://schemas.openxmlformats.org/officeDocument/2006/relationships/slideLayout" Target="../slideLayouts/slideLayout9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9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559048624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16332228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44217" y="2162674"/>
            <a:ext cx="10744200" cy="2290056"/>
          </a:xfrm>
        </p:spPr>
        <p:txBody>
          <a:bodyPr>
            <a:normAutofit/>
          </a:bodyPr>
          <a:lstStyle/>
          <a:p>
            <a:pPr algn="r"/>
            <a:r>
              <a:rPr lang="en-GB" sz="6000" dirty="0">
                <a:solidFill>
                  <a:schemeClr val="bg1"/>
                </a:solidFill>
              </a:rPr>
              <a:t>Applied Computing</a:t>
            </a:r>
            <a:br>
              <a:rPr lang="en-GB" dirty="0">
                <a:solidFill>
                  <a:schemeClr val="bg1"/>
                </a:solidFill>
              </a:rPr>
            </a:br>
            <a:r>
              <a:rPr lang="en-GB" dirty="0">
                <a:solidFill>
                  <a:schemeClr val="bg1"/>
                </a:solidFill>
              </a:rPr>
              <a:t>Wales Institute of Science and Art (WISA)</a:t>
            </a:r>
            <a:endParaRPr lang="en-GB" sz="5400" dirty="0">
              <a:solidFill>
                <a:schemeClr val="bg1"/>
              </a:solidFill>
            </a:endParaRP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2FA4A25C-5932-4EB6-9528-F433191E8E1A}"/>
              </a:ext>
            </a:extLst>
          </p:cNvPr>
          <p:cNvPicPr/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832305" y="5813249"/>
            <a:ext cx="555759" cy="699398"/>
          </a:xfrm>
          <a:prstGeom prst="rect">
            <a:avLst/>
          </a:prstGeom>
        </p:spPr>
      </p:pic>
      <p:pic>
        <p:nvPicPr>
          <p:cNvPr id="4" name="Picture 3">
            <a:extLst>
              <a:ext uri="{FF2B5EF4-FFF2-40B4-BE49-F238E27FC236}">
                <a16:creationId xmlns:a16="http://schemas.microsoft.com/office/drawing/2014/main" id="{961390BA-6482-4793-8E13-AAF02E89961F}"/>
              </a:ext>
            </a:extLst>
          </p:cNvPr>
          <p:cNvPicPr/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025481" y="5813249"/>
            <a:ext cx="707013" cy="699398"/>
          </a:xfrm>
          <a:prstGeom prst="rect">
            <a:avLst/>
          </a:prstGeom>
          <a:noFill/>
          <a:ln>
            <a:noFill/>
          </a:ln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E2059D90-FF17-4043-9C97-7CB2A6EF6DD1}"/>
              </a:ext>
            </a:extLst>
          </p:cNvPr>
          <p:cNvPicPr/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663952" y="6245164"/>
            <a:ext cx="1678208" cy="246676"/>
          </a:xfrm>
          <a:prstGeom prst="rect">
            <a:avLst/>
          </a:prstGeom>
          <a:noFill/>
          <a:ln>
            <a:noFill/>
          </a:ln>
        </p:spPr>
      </p:pic>
      <p:pic>
        <p:nvPicPr>
          <p:cNvPr id="1026" name="Picture 2" descr="Image result for tef silver">
            <a:extLst>
              <a:ext uri="{FF2B5EF4-FFF2-40B4-BE49-F238E27FC236}">
                <a16:creationId xmlns:a16="http://schemas.microsoft.com/office/drawing/2014/main" id="{C735C6D0-8C18-4742-B20E-3DEE68681177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392144" y="5794007"/>
            <a:ext cx="583430" cy="71917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408955283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itle 1">
            <a:extLst>
              <a:ext uri="{FF2B5EF4-FFF2-40B4-BE49-F238E27FC236}">
                <a16:creationId xmlns:a16="http://schemas.microsoft.com/office/drawing/2014/main" id="{32823476-35C7-4B4C-A6E5-CA0463946952}"/>
              </a:ext>
            </a:extLst>
          </p:cNvPr>
          <p:cNvSpPr txBox="1">
            <a:spLocks/>
          </p:cNvSpPr>
          <p:nvPr/>
        </p:nvSpPr>
        <p:spPr>
          <a:xfrm>
            <a:off x="2324301" y="1081195"/>
            <a:ext cx="7632848" cy="681923"/>
          </a:xfrm>
          <a:prstGeom prst="rect">
            <a:avLst/>
          </a:prstGeom>
        </p:spPr>
        <p:txBody>
          <a:bodyPr vert="horz" lIns="68580" tIns="34290" rIns="68580" bIns="34290" rtlCol="0" anchor="b">
            <a:normAutofit lnSpcReduction="10000"/>
          </a:bodyPr>
          <a:lstStyle>
            <a:lvl1pPr algn="l" defTabSz="457200" rtl="0" eaLnBrk="1" latinLnBrk="0" hangingPunct="1">
              <a:spcBef>
                <a:spcPct val="0"/>
              </a:spcBef>
              <a:buNone/>
              <a:defRPr sz="5400" kern="1200">
                <a:solidFill>
                  <a:schemeClr val="accent2">
                    <a:lumMod val="75000"/>
                  </a:schemeClr>
                </a:solidFill>
                <a:latin typeface="+mj-lt"/>
                <a:ea typeface="+mj-ea"/>
                <a:cs typeface="+mj-cs"/>
              </a:defRPr>
            </a:lvl1pPr>
            <a:lvl2pPr eaLnBrk="1" hangingPunct="1">
              <a:defRPr>
                <a:solidFill>
                  <a:schemeClr val="tx2"/>
                </a:solidFill>
              </a:defRPr>
            </a:lvl2pPr>
            <a:lvl3pPr eaLnBrk="1" hangingPunct="1">
              <a:defRPr>
                <a:solidFill>
                  <a:schemeClr val="tx2"/>
                </a:solidFill>
              </a:defRPr>
            </a:lvl3pPr>
            <a:lvl4pPr eaLnBrk="1" hangingPunct="1">
              <a:defRPr>
                <a:solidFill>
                  <a:schemeClr val="tx2"/>
                </a:solidFill>
              </a:defRPr>
            </a:lvl4pPr>
            <a:lvl5pPr eaLnBrk="1" hangingPunct="1">
              <a:defRPr>
                <a:solidFill>
                  <a:schemeClr val="tx2"/>
                </a:solidFill>
              </a:defRPr>
            </a:lvl5pPr>
            <a:lvl6pPr eaLnBrk="1" hangingPunct="1">
              <a:defRPr>
                <a:solidFill>
                  <a:schemeClr val="tx2"/>
                </a:solidFill>
              </a:defRPr>
            </a:lvl6pPr>
            <a:lvl7pPr eaLnBrk="1" hangingPunct="1">
              <a:defRPr>
                <a:solidFill>
                  <a:schemeClr val="tx2"/>
                </a:solidFill>
              </a:defRPr>
            </a:lvl7pPr>
            <a:lvl8pPr eaLnBrk="1" hangingPunct="1">
              <a:defRPr>
                <a:solidFill>
                  <a:schemeClr val="tx2"/>
                </a:solidFill>
              </a:defRPr>
            </a:lvl8pPr>
            <a:lvl9pPr eaLnBrk="1" hangingPunct="1">
              <a:defRPr>
                <a:solidFill>
                  <a:schemeClr val="tx2"/>
                </a:solidFill>
              </a:defRPr>
            </a:lvl9pPr>
          </a:lstStyle>
          <a:p>
            <a:r>
              <a:rPr lang="en-GB" sz="4050" dirty="0">
                <a:solidFill>
                  <a:schemeClr val="bg1"/>
                </a:solidFill>
              </a:rPr>
              <a:t>Today Your Journey starts with us</a:t>
            </a:r>
          </a:p>
        </p:txBody>
      </p:sp>
      <p:pic>
        <p:nvPicPr>
          <p:cNvPr id="3074" name="Picture 2" descr="Youtube Blog Cartoon Clip Art For Listening - Powerpoint Thank You Animation Cute - Png Download (825x510), Png Download">
            <a:extLst>
              <a:ext uri="{FF2B5EF4-FFF2-40B4-BE49-F238E27FC236}">
                <a16:creationId xmlns:a16="http://schemas.microsoft.com/office/drawing/2014/main" id="{CD3243BE-ED18-4FA8-8C0D-89951C907335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25236" y="2056176"/>
            <a:ext cx="7292090" cy="242620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Rectangle 1">
            <a:extLst>
              <a:ext uri="{FF2B5EF4-FFF2-40B4-BE49-F238E27FC236}">
                <a16:creationId xmlns:a16="http://schemas.microsoft.com/office/drawing/2014/main" id="{7DE99135-03D7-48CA-A22B-0B1F74412678}"/>
              </a:ext>
            </a:extLst>
          </p:cNvPr>
          <p:cNvSpPr/>
          <p:nvPr/>
        </p:nvSpPr>
        <p:spPr>
          <a:xfrm>
            <a:off x="2842087" y="4676521"/>
            <a:ext cx="6150017" cy="992579"/>
          </a:xfrm>
          <a:prstGeom prst="rect">
            <a:avLst/>
          </a:prstGeom>
          <a:noFill/>
        </p:spPr>
        <p:txBody>
          <a:bodyPr wrap="none" lIns="68580" tIns="34290" rIns="68580" bIns="34290">
            <a:spAutoFit/>
          </a:bodyPr>
          <a:lstStyle/>
          <a:p>
            <a:pPr algn="ctr"/>
            <a:r>
              <a:rPr lang="en-US" sz="3000" dirty="0">
                <a:ln w="0"/>
                <a:solidFill>
                  <a:schemeClr val="bg1"/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</a:rPr>
              <a:t>Welcome to Applied Computing family</a:t>
            </a:r>
          </a:p>
          <a:p>
            <a:pPr algn="ctr"/>
            <a:r>
              <a:rPr lang="en-US" sz="3000" dirty="0">
                <a:ln w="0"/>
                <a:solidFill>
                  <a:schemeClr val="bg1"/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</a:rPr>
              <a:t>#TurnOnYourFuture</a:t>
            </a:r>
          </a:p>
        </p:txBody>
      </p:sp>
    </p:spTree>
    <p:extLst>
      <p:ext uri="{BB962C8B-B14F-4D97-AF65-F5344CB8AC3E}">
        <p14:creationId xmlns:p14="http://schemas.microsoft.com/office/powerpoint/2010/main" val="750216334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>
            <a:extLst>
              <a:ext uri="{FF2B5EF4-FFF2-40B4-BE49-F238E27FC236}">
                <a16:creationId xmlns:a16="http://schemas.microsoft.com/office/drawing/2014/main" id="{F314278E-F763-4029-BB8F-59444BC14174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1" y="0"/>
            <a:ext cx="12192001" cy="685592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47463288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DFD9A0B-F8C5-40C4-B8DB-77649AD3A84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10153" y="942299"/>
            <a:ext cx="11481847" cy="1325563"/>
          </a:xfrm>
        </p:spPr>
        <p:txBody>
          <a:bodyPr/>
          <a:lstStyle/>
          <a:p>
            <a:br>
              <a:rPr lang="en-GB" dirty="0"/>
            </a:b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2CF1BF3-F43E-4286-A44B-9EE721DAF1A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033736" y="401765"/>
            <a:ext cx="7788528" cy="803275"/>
          </a:xfrm>
        </p:spPr>
        <p:txBody>
          <a:bodyPr>
            <a:normAutofit/>
          </a:bodyPr>
          <a:lstStyle/>
          <a:p>
            <a:pPr marL="0" indent="0" algn="ctr">
              <a:buNone/>
            </a:pPr>
            <a:r>
              <a:rPr lang="en-GB" sz="4000" dirty="0"/>
              <a:t>Wales Institute of Science &amp; Art</a:t>
            </a:r>
          </a:p>
        </p:txBody>
      </p:sp>
      <p:sp>
        <p:nvSpPr>
          <p:cNvPr id="6" name="Rectangle: Rounded Corners 5">
            <a:extLst>
              <a:ext uri="{FF2B5EF4-FFF2-40B4-BE49-F238E27FC236}">
                <a16:creationId xmlns:a16="http://schemas.microsoft.com/office/drawing/2014/main" id="{42092FFE-5E50-4A28-A3BF-047B100D0255}"/>
              </a:ext>
            </a:extLst>
          </p:cNvPr>
          <p:cNvSpPr/>
          <p:nvPr/>
        </p:nvSpPr>
        <p:spPr>
          <a:xfrm>
            <a:off x="533389" y="2052188"/>
            <a:ext cx="674915" cy="4142015"/>
          </a:xfrm>
          <a:prstGeom prst="roundRect">
            <a:avLst/>
          </a:prstGeom>
          <a:solidFill>
            <a:schemeClr val="accent1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vert270" rtlCol="0" anchor="ctr"/>
          <a:lstStyle/>
          <a:p>
            <a:pPr algn="ctr"/>
            <a:r>
              <a:rPr lang="en-GB" dirty="0">
                <a:solidFill>
                  <a:schemeClr val="tx2">
                    <a:lumMod val="75000"/>
                  </a:schemeClr>
                </a:solidFill>
              </a:rPr>
              <a:t>Architecture, Construction &amp; the Environment</a:t>
            </a:r>
          </a:p>
        </p:txBody>
      </p:sp>
      <p:sp>
        <p:nvSpPr>
          <p:cNvPr id="7" name="Rectangle: Rounded Corners 6">
            <a:extLst>
              <a:ext uri="{FF2B5EF4-FFF2-40B4-BE49-F238E27FC236}">
                <a16:creationId xmlns:a16="http://schemas.microsoft.com/office/drawing/2014/main" id="{D0B57BA3-374E-4479-B4E7-D74C9F50CFCE}"/>
              </a:ext>
            </a:extLst>
          </p:cNvPr>
          <p:cNvSpPr/>
          <p:nvPr/>
        </p:nvSpPr>
        <p:spPr>
          <a:xfrm>
            <a:off x="1319613" y="2052188"/>
            <a:ext cx="674915" cy="4142016"/>
          </a:xfrm>
          <a:prstGeom prst="roundRect">
            <a:avLst/>
          </a:prstGeom>
          <a:solidFill>
            <a:schemeClr val="accent1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vert270" rtlCol="0" anchor="ctr"/>
          <a:lstStyle/>
          <a:p>
            <a:pPr algn="ctr"/>
            <a:r>
              <a:rPr lang="en-GB" dirty="0">
                <a:solidFill>
                  <a:schemeClr val="tx2">
                    <a:lumMod val="75000"/>
                  </a:schemeClr>
                </a:solidFill>
              </a:rPr>
              <a:t>Engineering, Manufacturing &amp; Automotive</a:t>
            </a:r>
          </a:p>
        </p:txBody>
      </p:sp>
      <p:sp>
        <p:nvSpPr>
          <p:cNvPr id="8" name="Rectangle: Rounded Corners 7">
            <a:extLst>
              <a:ext uri="{FF2B5EF4-FFF2-40B4-BE49-F238E27FC236}">
                <a16:creationId xmlns:a16="http://schemas.microsoft.com/office/drawing/2014/main" id="{E67296F9-0C65-4219-B9A4-21143ED7363A}"/>
              </a:ext>
            </a:extLst>
          </p:cNvPr>
          <p:cNvSpPr/>
          <p:nvPr/>
        </p:nvSpPr>
        <p:spPr>
          <a:xfrm>
            <a:off x="2128429" y="2052188"/>
            <a:ext cx="674915" cy="4142016"/>
          </a:xfrm>
          <a:prstGeom prst="roundRect">
            <a:avLst/>
          </a:prstGeom>
          <a:solidFill>
            <a:schemeClr val="accent1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vert270" rtlCol="0" anchor="ctr"/>
          <a:lstStyle/>
          <a:p>
            <a:pPr algn="ctr"/>
            <a:r>
              <a:rPr lang="en-GB" dirty="0">
                <a:solidFill>
                  <a:schemeClr val="tx2">
                    <a:lumMod val="75000"/>
                  </a:schemeClr>
                </a:solidFill>
              </a:rPr>
              <a:t>Applied Computing</a:t>
            </a:r>
          </a:p>
        </p:txBody>
      </p:sp>
      <p:sp>
        <p:nvSpPr>
          <p:cNvPr id="9" name="Rectangle: Rounded Corners 8">
            <a:extLst>
              <a:ext uri="{FF2B5EF4-FFF2-40B4-BE49-F238E27FC236}">
                <a16:creationId xmlns:a16="http://schemas.microsoft.com/office/drawing/2014/main" id="{B8E0B5A2-E1E2-429A-BC30-44218C395F5D}"/>
              </a:ext>
            </a:extLst>
          </p:cNvPr>
          <p:cNvSpPr/>
          <p:nvPr/>
        </p:nvSpPr>
        <p:spPr>
          <a:xfrm>
            <a:off x="2939161" y="2052187"/>
            <a:ext cx="674915" cy="2993574"/>
          </a:xfrm>
          <a:prstGeom prst="roundRect">
            <a:avLst/>
          </a:prstGeom>
          <a:solidFill>
            <a:schemeClr val="accent1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vert270" rtlCol="0" anchor="ctr"/>
          <a:lstStyle/>
          <a:p>
            <a:pPr algn="ctr"/>
            <a:r>
              <a:rPr lang="en-GB" dirty="0">
                <a:solidFill>
                  <a:schemeClr val="tx2">
                    <a:lumMod val="75000"/>
                  </a:schemeClr>
                </a:solidFill>
              </a:rPr>
              <a:t>Design &amp; Performing Industries</a:t>
            </a:r>
          </a:p>
        </p:txBody>
      </p:sp>
      <p:sp>
        <p:nvSpPr>
          <p:cNvPr id="10" name="Rectangle: Rounded Corners 9">
            <a:extLst>
              <a:ext uri="{FF2B5EF4-FFF2-40B4-BE49-F238E27FC236}">
                <a16:creationId xmlns:a16="http://schemas.microsoft.com/office/drawing/2014/main" id="{EE90CD62-75E1-4183-989E-22E538EA4575}"/>
              </a:ext>
            </a:extLst>
          </p:cNvPr>
          <p:cNvSpPr/>
          <p:nvPr/>
        </p:nvSpPr>
        <p:spPr>
          <a:xfrm>
            <a:off x="3789380" y="2065794"/>
            <a:ext cx="674915" cy="2979968"/>
          </a:xfrm>
          <a:prstGeom prst="roundRect">
            <a:avLst>
              <a:gd name="adj" fmla="val 16667"/>
            </a:avLst>
          </a:prstGeom>
          <a:solidFill>
            <a:schemeClr val="accent1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vert270" rtlCol="0" anchor="ctr"/>
          <a:lstStyle/>
          <a:p>
            <a:pPr algn="ctr"/>
            <a:r>
              <a:rPr lang="en-GB" dirty="0">
                <a:solidFill>
                  <a:schemeClr val="tx2">
                    <a:lumMod val="75000"/>
                  </a:schemeClr>
                </a:solidFill>
              </a:rPr>
              <a:t>Art &amp; Media</a:t>
            </a:r>
          </a:p>
        </p:txBody>
      </p:sp>
      <p:sp>
        <p:nvSpPr>
          <p:cNvPr id="11" name="Rectangle: Rounded Corners 10">
            <a:extLst>
              <a:ext uri="{FF2B5EF4-FFF2-40B4-BE49-F238E27FC236}">
                <a16:creationId xmlns:a16="http://schemas.microsoft.com/office/drawing/2014/main" id="{DA190A1D-21CB-4BA5-B349-6E8ED9449967}"/>
              </a:ext>
            </a:extLst>
          </p:cNvPr>
          <p:cNvSpPr/>
          <p:nvPr/>
        </p:nvSpPr>
        <p:spPr>
          <a:xfrm>
            <a:off x="5837515" y="2041299"/>
            <a:ext cx="674915" cy="4142015"/>
          </a:xfrm>
          <a:prstGeom prst="roundRect">
            <a:avLst/>
          </a:prstGeom>
          <a:solidFill>
            <a:schemeClr val="accent3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vert270" rtlCol="0" anchor="ctr"/>
          <a:lstStyle/>
          <a:p>
            <a:pPr algn="ctr"/>
            <a:r>
              <a:rPr lang="en-GB" dirty="0">
                <a:solidFill>
                  <a:schemeClr val="accent1"/>
                </a:solidFill>
              </a:rPr>
              <a:t>Apprenticeships</a:t>
            </a:r>
          </a:p>
        </p:txBody>
      </p:sp>
      <p:sp>
        <p:nvSpPr>
          <p:cNvPr id="12" name="Rectangle: Rounded Corners 11">
            <a:extLst>
              <a:ext uri="{FF2B5EF4-FFF2-40B4-BE49-F238E27FC236}">
                <a16:creationId xmlns:a16="http://schemas.microsoft.com/office/drawing/2014/main" id="{5E8B2667-C7F1-4F31-BF65-66E5048A2561}"/>
              </a:ext>
            </a:extLst>
          </p:cNvPr>
          <p:cNvSpPr/>
          <p:nvPr/>
        </p:nvSpPr>
        <p:spPr>
          <a:xfrm>
            <a:off x="6640219" y="2041299"/>
            <a:ext cx="674915" cy="4142015"/>
          </a:xfrm>
          <a:prstGeom prst="roundRect">
            <a:avLst/>
          </a:prstGeom>
          <a:solidFill>
            <a:schemeClr val="accent3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vert270" rtlCol="0" anchor="ctr"/>
          <a:lstStyle/>
          <a:p>
            <a:pPr algn="ctr"/>
            <a:r>
              <a:rPr lang="en-GB" dirty="0">
                <a:solidFill>
                  <a:schemeClr val="accent1"/>
                </a:solidFill>
              </a:rPr>
              <a:t>Construction Wales Innovation Centre</a:t>
            </a:r>
          </a:p>
        </p:txBody>
      </p:sp>
      <p:sp>
        <p:nvSpPr>
          <p:cNvPr id="13" name="Rectangle: Rounded Corners 12">
            <a:extLst>
              <a:ext uri="{FF2B5EF4-FFF2-40B4-BE49-F238E27FC236}">
                <a16:creationId xmlns:a16="http://schemas.microsoft.com/office/drawing/2014/main" id="{477A5B5C-D9CC-48D7-917C-98CB7678A6A5}"/>
              </a:ext>
            </a:extLst>
          </p:cNvPr>
          <p:cNvSpPr/>
          <p:nvPr/>
        </p:nvSpPr>
        <p:spPr>
          <a:xfrm>
            <a:off x="7438444" y="2065794"/>
            <a:ext cx="674915" cy="4142015"/>
          </a:xfrm>
          <a:prstGeom prst="roundRect">
            <a:avLst/>
          </a:prstGeom>
          <a:solidFill>
            <a:schemeClr val="accent3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vert270" rtlCol="0" anchor="ctr"/>
          <a:lstStyle/>
          <a:p>
            <a:pPr algn="ctr"/>
            <a:r>
              <a:rPr lang="en-GB" dirty="0">
                <a:solidFill>
                  <a:schemeClr val="accent1"/>
                </a:solidFill>
              </a:rPr>
              <a:t>MADE</a:t>
            </a:r>
            <a:r>
              <a:rPr lang="en-GB" dirty="0"/>
              <a:t>  </a:t>
            </a:r>
            <a:r>
              <a:rPr lang="en-GB" dirty="0">
                <a:solidFill>
                  <a:schemeClr val="accent1"/>
                </a:solidFill>
              </a:rPr>
              <a:t>Projects</a:t>
            </a:r>
          </a:p>
        </p:txBody>
      </p:sp>
      <p:sp>
        <p:nvSpPr>
          <p:cNvPr id="14" name="Rectangle: Rounded Corners 13">
            <a:extLst>
              <a:ext uri="{FF2B5EF4-FFF2-40B4-BE49-F238E27FC236}">
                <a16:creationId xmlns:a16="http://schemas.microsoft.com/office/drawing/2014/main" id="{BCDD6EB2-BC5F-4137-9015-1E6EB264671E}"/>
              </a:ext>
            </a:extLst>
          </p:cNvPr>
          <p:cNvSpPr/>
          <p:nvPr/>
        </p:nvSpPr>
        <p:spPr>
          <a:xfrm>
            <a:off x="8194917" y="2065794"/>
            <a:ext cx="674915" cy="4142015"/>
          </a:xfrm>
          <a:prstGeom prst="roundRect">
            <a:avLst/>
          </a:prstGeom>
          <a:solidFill>
            <a:schemeClr val="accent3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vert270" rtlCol="0" anchor="ctr"/>
          <a:lstStyle/>
          <a:p>
            <a:pPr algn="ctr"/>
            <a:r>
              <a:rPr lang="en-GB" dirty="0">
                <a:solidFill>
                  <a:schemeClr val="accent1"/>
                </a:solidFill>
              </a:rPr>
              <a:t>Centre for Batch Manufacture &amp; Advanced Manufacturing Skills Academy</a:t>
            </a:r>
          </a:p>
        </p:txBody>
      </p:sp>
      <p:sp>
        <p:nvSpPr>
          <p:cNvPr id="15" name="Rectangle: Rounded Corners 14">
            <a:extLst>
              <a:ext uri="{FF2B5EF4-FFF2-40B4-BE49-F238E27FC236}">
                <a16:creationId xmlns:a16="http://schemas.microsoft.com/office/drawing/2014/main" id="{6AD0C486-DEAE-4812-9311-F910E045BB65}"/>
              </a:ext>
            </a:extLst>
          </p:cNvPr>
          <p:cNvSpPr/>
          <p:nvPr/>
        </p:nvSpPr>
        <p:spPr>
          <a:xfrm>
            <a:off x="8966312" y="2052183"/>
            <a:ext cx="674915" cy="4142015"/>
          </a:xfrm>
          <a:prstGeom prst="roundRect">
            <a:avLst/>
          </a:prstGeom>
          <a:solidFill>
            <a:schemeClr val="accent3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vert270" rtlCol="0" anchor="ctr"/>
          <a:lstStyle/>
          <a:p>
            <a:pPr algn="ctr"/>
            <a:r>
              <a:rPr lang="en-GB" dirty="0">
                <a:solidFill>
                  <a:schemeClr val="accent1"/>
                </a:solidFill>
              </a:rPr>
              <a:t>Assistive Technologies Innovation Centre</a:t>
            </a:r>
          </a:p>
        </p:txBody>
      </p:sp>
      <p:sp>
        <p:nvSpPr>
          <p:cNvPr id="18" name="Rectangle: Rounded Corners 17">
            <a:extLst>
              <a:ext uri="{FF2B5EF4-FFF2-40B4-BE49-F238E27FC236}">
                <a16:creationId xmlns:a16="http://schemas.microsoft.com/office/drawing/2014/main" id="{2DF7E290-DF73-4942-9C9D-783495333555}"/>
              </a:ext>
            </a:extLst>
          </p:cNvPr>
          <p:cNvSpPr/>
          <p:nvPr/>
        </p:nvSpPr>
        <p:spPr>
          <a:xfrm>
            <a:off x="2937245" y="5127405"/>
            <a:ext cx="1573852" cy="1066798"/>
          </a:xfrm>
          <a:prstGeom prst="roundRect">
            <a:avLst/>
          </a:prstGeom>
          <a:solidFill>
            <a:schemeClr val="accent1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>
                <a:solidFill>
                  <a:schemeClr val="accent1"/>
                </a:solidFill>
              </a:rPr>
              <a:t>Swansea College of Art</a:t>
            </a:r>
          </a:p>
        </p:txBody>
      </p:sp>
      <p:sp>
        <p:nvSpPr>
          <p:cNvPr id="19" name="Rectangle: Rounded Corners 18">
            <a:extLst>
              <a:ext uri="{FF2B5EF4-FFF2-40B4-BE49-F238E27FC236}">
                <a16:creationId xmlns:a16="http://schemas.microsoft.com/office/drawing/2014/main" id="{16F733C3-BBA9-4E21-B3A9-793A9EDC8728}"/>
              </a:ext>
            </a:extLst>
          </p:cNvPr>
          <p:cNvSpPr/>
          <p:nvPr/>
        </p:nvSpPr>
        <p:spPr>
          <a:xfrm>
            <a:off x="548199" y="1261392"/>
            <a:ext cx="3835374" cy="676493"/>
          </a:xfrm>
          <a:prstGeom prst="roundRect">
            <a:avLst/>
          </a:prstGeom>
          <a:solidFill>
            <a:schemeClr val="accent1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2400" dirty="0">
                <a:solidFill>
                  <a:schemeClr val="accent1"/>
                </a:solidFill>
              </a:rPr>
              <a:t>Academic Disciplines</a:t>
            </a:r>
          </a:p>
        </p:txBody>
      </p:sp>
      <p:sp>
        <p:nvSpPr>
          <p:cNvPr id="20" name="Rectangle: Rounded Corners 19">
            <a:extLst>
              <a:ext uri="{FF2B5EF4-FFF2-40B4-BE49-F238E27FC236}">
                <a16:creationId xmlns:a16="http://schemas.microsoft.com/office/drawing/2014/main" id="{6AE59249-E953-4117-ADF6-32066B81B3A3}"/>
              </a:ext>
            </a:extLst>
          </p:cNvPr>
          <p:cNvSpPr/>
          <p:nvPr/>
        </p:nvSpPr>
        <p:spPr>
          <a:xfrm>
            <a:off x="5709001" y="1261392"/>
            <a:ext cx="3932226" cy="676493"/>
          </a:xfrm>
          <a:prstGeom prst="roundRect">
            <a:avLst/>
          </a:prstGeom>
          <a:solidFill>
            <a:schemeClr val="bg2">
              <a:lumMod val="9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2400" dirty="0">
                <a:solidFill>
                  <a:schemeClr val="accent1"/>
                </a:solidFill>
              </a:rPr>
              <a:t>Innovation &amp; Engagement</a:t>
            </a:r>
          </a:p>
        </p:txBody>
      </p:sp>
      <p:sp>
        <p:nvSpPr>
          <p:cNvPr id="21" name="Rectangle: Rounded Corners 20">
            <a:extLst>
              <a:ext uri="{FF2B5EF4-FFF2-40B4-BE49-F238E27FC236}">
                <a16:creationId xmlns:a16="http://schemas.microsoft.com/office/drawing/2014/main" id="{D8F5292A-C1C9-404D-BE82-D13EB02D6606}"/>
              </a:ext>
            </a:extLst>
          </p:cNvPr>
          <p:cNvSpPr/>
          <p:nvPr/>
        </p:nvSpPr>
        <p:spPr>
          <a:xfrm>
            <a:off x="11088687" y="1275002"/>
            <a:ext cx="914400" cy="4932807"/>
          </a:xfrm>
          <a:prstGeom prst="roundRect">
            <a:avLst/>
          </a:prstGeom>
          <a:solidFill>
            <a:schemeClr val="accent6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vert270" rtlCol="0" anchor="ctr"/>
          <a:lstStyle/>
          <a:p>
            <a:pPr algn="ctr"/>
            <a:r>
              <a:rPr lang="en-GB" sz="2400" dirty="0">
                <a:solidFill>
                  <a:schemeClr val="accent1"/>
                </a:solidFill>
              </a:rPr>
              <a:t>UWTSD INSPIRE</a:t>
            </a:r>
          </a:p>
        </p:txBody>
      </p:sp>
      <p:sp>
        <p:nvSpPr>
          <p:cNvPr id="22" name="Arrow: Left-Right 21">
            <a:extLst>
              <a:ext uri="{FF2B5EF4-FFF2-40B4-BE49-F238E27FC236}">
                <a16:creationId xmlns:a16="http://schemas.microsoft.com/office/drawing/2014/main" id="{C95201CD-519D-4747-AE5A-3CD797E953CE}"/>
              </a:ext>
            </a:extLst>
          </p:cNvPr>
          <p:cNvSpPr/>
          <p:nvPr/>
        </p:nvSpPr>
        <p:spPr>
          <a:xfrm>
            <a:off x="4438211" y="1442477"/>
            <a:ext cx="1216152" cy="484632"/>
          </a:xfrm>
          <a:prstGeom prst="left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3" name="Arrow: Left-Right 22">
            <a:extLst>
              <a:ext uri="{FF2B5EF4-FFF2-40B4-BE49-F238E27FC236}">
                <a16:creationId xmlns:a16="http://schemas.microsoft.com/office/drawing/2014/main" id="{E6C1A866-B746-452A-9B04-6CCE8B52718F}"/>
              </a:ext>
            </a:extLst>
          </p:cNvPr>
          <p:cNvSpPr/>
          <p:nvPr/>
        </p:nvSpPr>
        <p:spPr>
          <a:xfrm>
            <a:off x="9750503" y="1365150"/>
            <a:ext cx="1216152" cy="484632"/>
          </a:xfrm>
          <a:prstGeom prst="left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19124569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93723C5-B02F-4C45-804B-1650020B9EF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Freeform 4">
            <a:extLst>
              <a:ext uri="{FF2B5EF4-FFF2-40B4-BE49-F238E27FC236}">
                <a16:creationId xmlns:a16="http://schemas.microsoft.com/office/drawing/2014/main" id="{E4232654-153B-AA4F-86F6-C50A7EEAF57A}"/>
              </a:ext>
            </a:extLst>
          </p:cNvPr>
          <p:cNvSpPr/>
          <p:nvPr/>
        </p:nvSpPr>
        <p:spPr>
          <a:xfrm>
            <a:off x="4636920" y="250688"/>
            <a:ext cx="5309397" cy="1241955"/>
          </a:xfrm>
          <a:custGeom>
            <a:avLst/>
            <a:gdLst>
              <a:gd name="connsiteX0" fmla="*/ 0 w 11312679"/>
              <a:gd name="connsiteY0" fmla="*/ 167481 h 1674812"/>
              <a:gd name="connsiteX1" fmla="*/ 167481 w 11312679"/>
              <a:gd name="connsiteY1" fmla="*/ 0 h 1674812"/>
              <a:gd name="connsiteX2" fmla="*/ 11145198 w 11312679"/>
              <a:gd name="connsiteY2" fmla="*/ 0 h 1674812"/>
              <a:gd name="connsiteX3" fmla="*/ 11312679 w 11312679"/>
              <a:gd name="connsiteY3" fmla="*/ 167481 h 1674812"/>
              <a:gd name="connsiteX4" fmla="*/ 11312679 w 11312679"/>
              <a:gd name="connsiteY4" fmla="*/ 1507331 h 1674812"/>
              <a:gd name="connsiteX5" fmla="*/ 11145198 w 11312679"/>
              <a:gd name="connsiteY5" fmla="*/ 1674812 h 1674812"/>
              <a:gd name="connsiteX6" fmla="*/ 167481 w 11312679"/>
              <a:gd name="connsiteY6" fmla="*/ 1674812 h 1674812"/>
              <a:gd name="connsiteX7" fmla="*/ 0 w 11312679"/>
              <a:gd name="connsiteY7" fmla="*/ 1507331 h 1674812"/>
              <a:gd name="connsiteX8" fmla="*/ 0 w 11312679"/>
              <a:gd name="connsiteY8" fmla="*/ 167481 h 167481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11312679" h="1674812">
                <a:moveTo>
                  <a:pt x="0" y="167481"/>
                </a:moveTo>
                <a:cubicBezTo>
                  <a:pt x="0" y="74984"/>
                  <a:pt x="74984" y="0"/>
                  <a:pt x="167481" y="0"/>
                </a:cubicBezTo>
                <a:lnTo>
                  <a:pt x="11145198" y="0"/>
                </a:lnTo>
                <a:cubicBezTo>
                  <a:pt x="11237695" y="0"/>
                  <a:pt x="11312679" y="74984"/>
                  <a:pt x="11312679" y="167481"/>
                </a:cubicBezTo>
                <a:lnTo>
                  <a:pt x="11312679" y="1507331"/>
                </a:lnTo>
                <a:cubicBezTo>
                  <a:pt x="11312679" y="1599828"/>
                  <a:pt x="11237695" y="1674812"/>
                  <a:pt x="11145198" y="1674812"/>
                </a:cubicBezTo>
                <a:lnTo>
                  <a:pt x="167481" y="1674812"/>
                </a:lnTo>
                <a:cubicBezTo>
                  <a:pt x="74984" y="1674812"/>
                  <a:pt x="0" y="1599828"/>
                  <a:pt x="0" y="1507331"/>
                </a:cubicBezTo>
                <a:lnTo>
                  <a:pt x="0" y="167481"/>
                </a:lnTo>
                <a:close/>
              </a:path>
            </a:pathLst>
          </a:custGeom>
        </p:spPr>
        <p:style>
          <a:lnRef idx="2">
            <a:schemeClr val="lt1">
              <a:hueOff val="0"/>
              <a:satOff val="0"/>
              <a:lumOff val="0"/>
              <a:alphaOff val="0"/>
            </a:schemeClr>
          </a:lnRef>
          <a:fillRef idx="1">
            <a:schemeClr val="accent4">
              <a:hueOff val="0"/>
              <a:satOff val="0"/>
              <a:lumOff val="0"/>
              <a:alphaOff val="0"/>
            </a:schemeClr>
          </a:fillRef>
          <a:effectRef idx="0">
            <a:schemeClr val="accent4">
              <a:hueOff val="0"/>
              <a:satOff val="0"/>
              <a:lumOff val="0"/>
              <a:alphaOff val="0"/>
            </a:schemeClr>
          </a:effectRef>
          <a:fontRef idx="minor">
            <a:schemeClr val="lt1"/>
          </a:fontRef>
        </p:style>
        <p:txBody>
          <a:bodyPr spcFirstLastPara="0" vert="horz" wrap="square" lIns="296704" tIns="296704" rIns="296704" bIns="296704" numCol="1" spcCol="1270" anchor="ctr" anchorCtr="0">
            <a:noAutofit/>
          </a:bodyPr>
          <a:lstStyle/>
          <a:p>
            <a:pPr marL="0" lvl="0" indent="0" defTabSz="2889250">
              <a:lnSpc>
                <a:spcPct val="90000"/>
              </a:lnSpc>
              <a:spcBef>
                <a:spcPct val="0"/>
              </a:spcBef>
              <a:spcAft>
                <a:spcPct val="35000"/>
              </a:spcAft>
              <a:buNone/>
            </a:pPr>
            <a:r>
              <a:rPr lang="en-GB" sz="4400" kern="1200" dirty="0">
                <a:latin typeface="+mj-lt"/>
              </a:rPr>
              <a:t>Applied Computing</a:t>
            </a:r>
          </a:p>
        </p:txBody>
      </p:sp>
      <p:sp>
        <p:nvSpPr>
          <p:cNvPr id="6" name="Freeform 5">
            <a:extLst>
              <a:ext uri="{FF2B5EF4-FFF2-40B4-BE49-F238E27FC236}">
                <a16:creationId xmlns:a16="http://schemas.microsoft.com/office/drawing/2014/main" id="{714C9C7A-7FD1-7F40-8FFB-1282BD9F51F9}"/>
              </a:ext>
            </a:extLst>
          </p:cNvPr>
          <p:cNvSpPr/>
          <p:nvPr/>
        </p:nvSpPr>
        <p:spPr>
          <a:xfrm>
            <a:off x="432949" y="1700213"/>
            <a:ext cx="3720228" cy="1112260"/>
          </a:xfrm>
          <a:custGeom>
            <a:avLst/>
            <a:gdLst>
              <a:gd name="connsiteX0" fmla="*/ 0 w 3720228"/>
              <a:gd name="connsiteY0" fmla="*/ 167481 h 1674812"/>
              <a:gd name="connsiteX1" fmla="*/ 167481 w 3720228"/>
              <a:gd name="connsiteY1" fmla="*/ 0 h 1674812"/>
              <a:gd name="connsiteX2" fmla="*/ 3552747 w 3720228"/>
              <a:gd name="connsiteY2" fmla="*/ 0 h 1674812"/>
              <a:gd name="connsiteX3" fmla="*/ 3720228 w 3720228"/>
              <a:gd name="connsiteY3" fmla="*/ 167481 h 1674812"/>
              <a:gd name="connsiteX4" fmla="*/ 3720228 w 3720228"/>
              <a:gd name="connsiteY4" fmla="*/ 1507331 h 1674812"/>
              <a:gd name="connsiteX5" fmla="*/ 3552747 w 3720228"/>
              <a:gd name="connsiteY5" fmla="*/ 1674812 h 1674812"/>
              <a:gd name="connsiteX6" fmla="*/ 167481 w 3720228"/>
              <a:gd name="connsiteY6" fmla="*/ 1674812 h 1674812"/>
              <a:gd name="connsiteX7" fmla="*/ 0 w 3720228"/>
              <a:gd name="connsiteY7" fmla="*/ 1507331 h 1674812"/>
              <a:gd name="connsiteX8" fmla="*/ 0 w 3720228"/>
              <a:gd name="connsiteY8" fmla="*/ 167481 h 167481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3720228" h="1674812">
                <a:moveTo>
                  <a:pt x="0" y="167481"/>
                </a:moveTo>
                <a:cubicBezTo>
                  <a:pt x="0" y="74984"/>
                  <a:pt x="74984" y="0"/>
                  <a:pt x="167481" y="0"/>
                </a:cubicBezTo>
                <a:lnTo>
                  <a:pt x="3552747" y="0"/>
                </a:lnTo>
                <a:cubicBezTo>
                  <a:pt x="3645244" y="0"/>
                  <a:pt x="3720228" y="74984"/>
                  <a:pt x="3720228" y="167481"/>
                </a:cubicBezTo>
                <a:lnTo>
                  <a:pt x="3720228" y="1507331"/>
                </a:lnTo>
                <a:cubicBezTo>
                  <a:pt x="3720228" y="1599828"/>
                  <a:pt x="3645244" y="1674812"/>
                  <a:pt x="3552747" y="1674812"/>
                </a:cubicBezTo>
                <a:lnTo>
                  <a:pt x="167481" y="1674812"/>
                </a:lnTo>
                <a:cubicBezTo>
                  <a:pt x="74984" y="1674812"/>
                  <a:pt x="0" y="1599828"/>
                  <a:pt x="0" y="1507331"/>
                </a:cubicBezTo>
                <a:lnTo>
                  <a:pt x="0" y="167481"/>
                </a:lnTo>
                <a:close/>
              </a:path>
            </a:pathLst>
          </a:custGeom>
        </p:spPr>
        <p:style>
          <a:lnRef idx="2">
            <a:schemeClr val="lt1">
              <a:hueOff val="0"/>
              <a:satOff val="0"/>
              <a:lumOff val="0"/>
              <a:alphaOff val="0"/>
            </a:schemeClr>
          </a:lnRef>
          <a:fillRef idx="1">
            <a:schemeClr val="accent6">
              <a:hueOff val="0"/>
              <a:satOff val="0"/>
              <a:lumOff val="0"/>
              <a:alphaOff val="0"/>
            </a:schemeClr>
          </a:fillRef>
          <a:effectRef idx="0">
            <a:schemeClr val="accent6">
              <a:hueOff val="0"/>
              <a:satOff val="0"/>
              <a:lumOff val="0"/>
              <a:alphaOff val="0"/>
            </a:schemeClr>
          </a:effectRef>
          <a:fontRef idx="minor">
            <a:schemeClr val="lt1"/>
          </a:fontRef>
        </p:style>
        <p:txBody>
          <a:bodyPr spcFirstLastPara="0" vert="horz" wrap="square" lIns="224314" tIns="224314" rIns="224314" bIns="224314" numCol="1" spcCol="1270" anchor="ctr" anchorCtr="0">
            <a:noAutofit/>
          </a:bodyPr>
          <a:lstStyle/>
          <a:p>
            <a:pPr marL="0" lvl="0" indent="0" algn="ctr" defTabSz="2044700">
              <a:lnSpc>
                <a:spcPct val="90000"/>
              </a:lnSpc>
              <a:spcBef>
                <a:spcPct val="0"/>
              </a:spcBef>
              <a:spcAft>
                <a:spcPct val="35000"/>
              </a:spcAft>
              <a:buNone/>
            </a:pPr>
            <a:r>
              <a:rPr lang="en-GB" sz="4000" kern="1200" dirty="0"/>
              <a:t>Postgraduate</a:t>
            </a:r>
          </a:p>
        </p:txBody>
      </p:sp>
      <p:sp>
        <p:nvSpPr>
          <p:cNvPr id="7" name="Freeform 6">
            <a:extLst>
              <a:ext uri="{FF2B5EF4-FFF2-40B4-BE49-F238E27FC236}">
                <a16:creationId xmlns:a16="http://schemas.microsoft.com/office/drawing/2014/main" id="{BAC6AF63-6935-2540-8CED-8B2FF2C158D1}"/>
              </a:ext>
            </a:extLst>
          </p:cNvPr>
          <p:cNvSpPr/>
          <p:nvPr/>
        </p:nvSpPr>
        <p:spPr>
          <a:xfrm>
            <a:off x="432950" y="2960688"/>
            <a:ext cx="1098406" cy="3024475"/>
          </a:xfrm>
          <a:custGeom>
            <a:avLst/>
            <a:gdLst>
              <a:gd name="connsiteX0" fmla="*/ 0 w 1206299"/>
              <a:gd name="connsiteY0" fmla="*/ 120630 h 1674812"/>
              <a:gd name="connsiteX1" fmla="*/ 120630 w 1206299"/>
              <a:gd name="connsiteY1" fmla="*/ 0 h 1674812"/>
              <a:gd name="connsiteX2" fmla="*/ 1085669 w 1206299"/>
              <a:gd name="connsiteY2" fmla="*/ 0 h 1674812"/>
              <a:gd name="connsiteX3" fmla="*/ 1206299 w 1206299"/>
              <a:gd name="connsiteY3" fmla="*/ 120630 h 1674812"/>
              <a:gd name="connsiteX4" fmla="*/ 1206299 w 1206299"/>
              <a:gd name="connsiteY4" fmla="*/ 1554182 h 1674812"/>
              <a:gd name="connsiteX5" fmla="*/ 1085669 w 1206299"/>
              <a:gd name="connsiteY5" fmla="*/ 1674812 h 1674812"/>
              <a:gd name="connsiteX6" fmla="*/ 120630 w 1206299"/>
              <a:gd name="connsiteY6" fmla="*/ 1674812 h 1674812"/>
              <a:gd name="connsiteX7" fmla="*/ 0 w 1206299"/>
              <a:gd name="connsiteY7" fmla="*/ 1554182 h 1674812"/>
              <a:gd name="connsiteX8" fmla="*/ 0 w 1206299"/>
              <a:gd name="connsiteY8" fmla="*/ 120630 h 167481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1206299" h="1674812">
                <a:moveTo>
                  <a:pt x="0" y="120630"/>
                </a:moveTo>
                <a:cubicBezTo>
                  <a:pt x="0" y="54008"/>
                  <a:pt x="54008" y="0"/>
                  <a:pt x="120630" y="0"/>
                </a:cubicBezTo>
                <a:lnTo>
                  <a:pt x="1085669" y="0"/>
                </a:lnTo>
                <a:cubicBezTo>
                  <a:pt x="1152291" y="0"/>
                  <a:pt x="1206299" y="54008"/>
                  <a:pt x="1206299" y="120630"/>
                </a:cubicBezTo>
                <a:lnTo>
                  <a:pt x="1206299" y="1554182"/>
                </a:lnTo>
                <a:cubicBezTo>
                  <a:pt x="1206299" y="1620804"/>
                  <a:pt x="1152291" y="1674812"/>
                  <a:pt x="1085669" y="1674812"/>
                </a:cubicBezTo>
                <a:lnTo>
                  <a:pt x="120630" y="1674812"/>
                </a:lnTo>
                <a:cubicBezTo>
                  <a:pt x="54008" y="1674812"/>
                  <a:pt x="0" y="1620804"/>
                  <a:pt x="0" y="1554182"/>
                </a:cubicBezTo>
                <a:lnTo>
                  <a:pt x="0" y="120630"/>
                </a:lnTo>
                <a:close/>
              </a:path>
            </a:pathLst>
          </a:custGeom>
        </p:spPr>
        <p:style>
          <a:lnRef idx="2">
            <a:schemeClr val="lt1">
              <a:hueOff val="0"/>
              <a:satOff val="0"/>
              <a:lumOff val="0"/>
              <a:alphaOff val="0"/>
            </a:schemeClr>
          </a:lnRef>
          <a:fillRef idx="1">
            <a:schemeClr val="accent1">
              <a:hueOff val="0"/>
              <a:satOff val="0"/>
              <a:lumOff val="0"/>
              <a:alphaOff val="0"/>
            </a:schemeClr>
          </a:fillRef>
          <a:effectRef idx="0">
            <a:schemeClr val="accent1">
              <a:hueOff val="0"/>
              <a:satOff val="0"/>
              <a:lumOff val="0"/>
              <a:alphaOff val="0"/>
            </a:schemeClr>
          </a:effectRef>
          <a:fontRef idx="minor">
            <a:schemeClr val="lt1"/>
          </a:fontRef>
        </p:style>
        <p:txBody>
          <a:bodyPr spcFirstLastPara="0" vert="vert270" wrap="square" lIns="81051" tIns="81051" rIns="81051" bIns="81051" numCol="1" spcCol="1270" anchor="ctr" anchorCtr="0">
            <a:noAutofit/>
          </a:bodyPr>
          <a:lstStyle/>
          <a:p>
            <a:pPr marL="0" lvl="0" indent="0" algn="r" defTabSz="533400">
              <a:lnSpc>
                <a:spcPct val="90000"/>
              </a:lnSpc>
              <a:spcBef>
                <a:spcPct val="0"/>
              </a:spcBef>
              <a:spcAft>
                <a:spcPct val="35000"/>
              </a:spcAft>
              <a:buNone/>
            </a:pPr>
            <a:r>
              <a:rPr lang="en-GB" sz="2400" kern="1200" dirty="0"/>
              <a:t>Data Science</a:t>
            </a:r>
          </a:p>
        </p:txBody>
      </p:sp>
      <p:sp>
        <p:nvSpPr>
          <p:cNvPr id="8" name="Freeform 7">
            <a:extLst>
              <a:ext uri="{FF2B5EF4-FFF2-40B4-BE49-F238E27FC236}">
                <a16:creationId xmlns:a16="http://schemas.microsoft.com/office/drawing/2014/main" id="{E970502D-F46E-3445-B0A6-B572D8502F34}"/>
              </a:ext>
            </a:extLst>
          </p:cNvPr>
          <p:cNvSpPr/>
          <p:nvPr/>
        </p:nvSpPr>
        <p:spPr>
          <a:xfrm>
            <a:off x="1689915" y="2960688"/>
            <a:ext cx="994080" cy="3024475"/>
          </a:xfrm>
          <a:custGeom>
            <a:avLst/>
            <a:gdLst>
              <a:gd name="connsiteX0" fmla="*/ 0 w 1206299"/>
              <a:gd name="connsiteY0" fmla="*/ 120630 h 1674812"/>
              <a:gd name="connsiteX1" fmla="*/ 120630 w 1206299"/>
              <a:gd name="connsiteY1" fmla="*/ 0 h 1674812"/>
              <a:gd name="connsiteX2" fmla="*/ 1085669 w 1206299"/>
              <a:gd name="connsiteY2" fmla="*/ 0 h 1674812"/>
              <a:gd name="connsiteX3" fmla="*/ 1206299 w 1206299"/>
              <a:gd name="connsiteY3" fmla="*/ 120630 h 1674812"/>
              <a:gd name="connsiteX4" fmla="*/ 1206299 w 1206299"/>
              <a:gd name="connsiteY4" fmla="*/ 1554182 h 1674812"/>
              <a:gd name="connsiteX5" fmla="*/ 1085669 w 1206299"/>
              <a:gd name="connsiteY5" fmla="*/ 1674812 h 1674812"/>
              <a:gd name="connsiteX6" fmla="*/ 120630 w 1206299"/>
              <a:gd name="connsiteY6" fmla="*/ 1674812 h 1674812"/>
              <a:gd name="connsiteX7" fmla="*/ 0 w 1206299"/>
              <a:gd name="connsiteY7" fmla="*/ 1554182 h 1674812"/>
              <a:gd name="connsiteX8" fmla="*/ 0 w 1206299"/>
              <a:gd name="connsiteY8" fmla="*/ 120630 h 167481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1206299" h="1674812">
                <a:moveTo>
                  <a:pt x="0" y="120630"/>
                </a:moveTo>
                <a:cubicBezTo>
                  <a:pt x="0" y="54008"/>
                  <a:pt x="54008" y="0"/>
                  <a:pt x="120630" y="0"/>
                </a:cubicBezTo>
                <a:lnTo>
                  <a:pt x="1085669" y="0"/>
                </a:lnTo>
                <a:cubicBezTo>
                  <a:pt x="1152291" y="0"/>
                  <a:pt x="1206299" y="54008"/>
                  <a:pt x="1206299" y="120630"/>
                </a:cubicBezTo>
                <a:lnTo>
                  <a:pt x="1206299" y="1554182"/>
                </a:lnTo>
                <a:cubicBezTo>
                  <a:pt x="1206299" y="1620804"/>
                  <a:pt x="1152291" y="1674812"/>
                  <a:pt x="1085669" y="1674812"/>
                </a:cubicBezTo>
                <a:lnTo>
                  <a:pt x="120630" y="1674812"/>
                </a:lnTo>
                <a:cubicBezTo>
                  <a:pt x="54008" y="1674812"/>
                  <a:pt x="0" y="1620804"/>
                  <a:pt x="0" y="1554182"/>
                </a:cubicBezTo>
                <a:lnTo>
                  <a:pt x="0" y="120630"/>
                </a:lnTo>
                <a:close/>
              </a:path>
            </a:pathLst>
          </a:custGeom>
        </p:spPr>
        <p:style>
          <a:lnRef idx="2">
            <a:schemeClr val="lt1">
              <a:hueOff val="0"/>
              <a:satOff val="0"/>
              <a:lumOff val="0"/>
              <a:alphaOff val="0"/>
            </a:schemeClr>
          </a:lnRef>
          <a:fillRef idx="1">
            <a:schemeClr val="accent1">
              <a:hueOff val="0"/>
              <a:satOff val="0"/>
              <a:lumOff val="0"/>
              <a:alphaOff val="0"/>
            </a:schemeClr>
          </a:fillRef>
          <a:effectRef idx="0">
            <a:schemeClr val="accent1">
              <a:hueOff val="0"/>
              <a:satOff val="0"/>
              <a:lumOff val="0"/>
              <a:alphaOff val="0"/>
            </a:schemeClr>
          </a:effectRef>
          <a:fontRef idx="minor">
            <a:schemeClr val="lt1"/>
          </a:fontRef>
        </p:style>
        <p:txBody>
          <a:bodyPr spcFirstLastPara="0" vert="vert270" wrap="square" lIns="81051" tIns="81051" rIns="81051" bIns="81051" numCol="1" spcCol="1270" anchor="ctr" anchorCtr="0">
            <a:noAutofit/>
          </a:bodyPr>
          <a:lstStyle/>
          <a:p>
            <a:pPr marL="0" lvl="0" indent="0" algn="r" defTabSz="533400">
              <a:lnSpc>
                <a:spcPct val="90000"/>
              </a:lnSpc>
              <a:spcBef>
                <a:spcPct val="0"/>
              </a:spcBef>
              <a:spcAft>
                <a:spcPct val="35000"/>
              </a:spcAft>
              <a:buNone/>
            </a:pPr>
            <a:r>
              <a:rPr lang="en-GB" sz="2400" kern="1200" dirty="0"/>
              <a:t>Computer Networks &amp; Cyber Security</a:t>
            </a:r>
          </a:p>
        </p:txBody>
      </p:sp>
      <p:sp>
        <p:nvSpPr>
          <p:cNvPr id="9" name="Freeform 8">
            <a:extLst>
              <a:ext uri="{FF2B5EF4-FFF2-40B4-BE49-F238E27FC236}">
                <a16:creationId xmlns:a16="http://schemas.microsoft.com/office/drawing/2014/main" id="{D2475598-6999-5041-8C9B-764A51D91F3B}"/>
              </a:ext>
            </a:extLst>
          </p:cNvPr>
          <p:cNvSpPr/>
          <p:nvPr/>
        </p:nvSpPr>
        <p:spPr>
          <a:xfrm>
            <a:off x="2946879" y="2960688"/>
            <a:ext cx="994080" cy="3024475"/>
          </a:xfrm>
          <a:custGeom>
            <a:avLst/>
            <a:gdLst>
              <a:gd name="connsiteX0" fmla="*/ 0 w 1206299"/>
              <a:gd name="connsiteY0" fmla="*/ 120630 h 1674812"/>
              <a:gd name="connsiteX1" fmla="*/ 120630 w 1206299"/>
              <a:gd name="connsiteY1" fmla="*/ 0 h 1674812"/>
              <a:gd name="connsiteX2" fmla="*/ 1085669 w 1206299"/>
              <a:gd name="connsiteY2" fmla="*/ 0 h 1674812"/>
              <a:gd name="connsiteX3" fmla="*/ 1206299 w 1206299"/>
              <a:gd name="connsiteY3" fmla="*/ 120630 h 1674812"/>
              <a:gd name="connsiteX4" fmla="*/ 1206299 w 1206299"/>
              <a:gd name="connsiteY4" fmla="*/ 1554182 h 1674812"/>
              <a:gd name="connsiteX5" fmla="*/ 1085669 w 1206299"/>
              <a:gd name="connsiteY5" fmla="*/ 1674812 h 1674812"/>
              <a:gd name="connsiteX6" fmla="*/ 120630 w 1206299"/>
              <a:gd name="connsiteY6" fmla="*/ 1674812 h 1674812"/>
              <a:gd name="connsiteX7" fmla="*/ 0 w 1206299"/>
              <a:gd name="connsiteY7" fmla="*/ 1554182 h 1674812"/>
              <a:gd name="connsiteX8" fmla="*/ 0 w 1206299"/>
              <a:gd name="connsiteY8" fmla="*/ 120630 h 167481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1206299" h="1674812">
                <a:moveTo>
                  <a:pt x="0" y="120630"/>
                </a:moveTo>
                <a:cubicBezTo>
                  <a:pt x="0" y="54008"/>
                  <a:pt x="54008" y="0"/>
                  <a:pt x="120630" y="0"/>
                </a:cubicBezTo>
                <a:lnTo>
                  <a:pt x="1085669" y="0"/>
                </a:lnTo>
                <a:cubicBezTo>
                  <a:pt x="1152291" y="0"/>
                  <a:pt x="1206299" y="54008"/>
                  <a:pt x="1206299" y="120630"/>
                </a:cubicBezTo>
                <a:lnTo>
                  <a:pt x="1206299" y="1554182"/>
                </a:lnTo>
                <a:cubicBezTo>
                  <a:pt x="1206299" y="1620804"/>
                  <a:pt x="1152291" y="1674812"/>
                  <a:pt x="1085669" y="1674812"/>
                </a:cubicBezTo>
                <a:lnTo>
                  <a:pt x="120630" y="1674812"/>
                </a:lnTo>
                <a:cubicBezTo>
                  <a:pt x="54008" y="1674812"/>
                  <a:pt x="0" y="1620804"/>
                  <a:pt x="0" y="1554182"/>
                </a:cubicBezTo>
                <a:lnTo>
                  <a:pt x="0" y="120630"/>
                </a:lnTo>
                <a:close/>
              </a:path>
            </a:pathLst>
          </a:custGeom>
        </p:spPr>
        <p:style>
          <a:lnRef idx="2">
            <a:schemeClr val="lt1">
              <a:hueOff val="0"/>
              <a:satOff val="0"/>
              <a:lumOff val="0"/>
              <a:alphaOff val="0"/>
            </a:schemeClr>
          </a:lnRef>
          <a:fillRef idx="1">
            <a:schemeClr val="accent1">
              <a:hueOff val="0"/>
              <a:satOff val="0"/>
              <a:lumOff val="0"/>
              <a:alphaOff val="0"/>
            </a:schemeClr>
          </a:fillRef>
          <a:effectRef idx="0">
            <a:schemeClr val="accent1">
              <a:hueOff val="0"/>
              <a:satOff val="0"/>
              <a:lumOff val="0"/>
              <a:alphaOff val="0"/>
            </a:schemeClr>
          </a:effectRef>
          <a:fontRef idx="minor">
            <a:schemeClr val="lt1"/>
          </a:fontRef>
        </p:style>
        <p:txBody>
          <a:bodyPr spcFirstLastPara="0" vert="vert270" wrap="square" lIns="81051" tIns="81051" rIns="81051" bIns="81051" numCol="1" spcCol="1270" anchor="ctr" anchorCtr="0">
            <a:noAutofit/>
          </a:bodyPr>
          <a:lstStyle/>
          <a:p>
            <a:pPr marL="0" lvl="0" indent="0" algn="r" defTabSz="533400">
              <a:lnSpc>
                <a:spcPct val="90000"/>
              </a:lnSpc>
              <a:spcBef>
                <a:spcPct val="0"/>
              </a:spcBef>
              <a:spcAft>
                <a:spcPct val="35000"/>
              </a:spcAft>
              <a:buNone/>
            </a:pPr>
            <a:r>
              <a:rPr lang="en-GB" sz="2400" kern="1200" dirty="0"/>
              <a:t>Software Engineering &amp; Artificial Intelligence</a:t>
            </a:r>
          </a:p>
        </p:txBody>
      </p:sp>
      <p:sp>
        <p:nvSpPr>
          <p:cNvPr id="10" name="Freeform 9">
            <a:extLst>
              <a:ext uri="{FF2B5EF4-FFF2-40B4-BE49-F238E27FC236}">
                <a16:creationId xmlns:a16="http://schemas.microsoft.com/office/drawing/2014/main" id="{6CDADB29-1A38-544C-A68A-5DE829B3B438}"/>
              </a:ext>
            </a:extLst>
          </p:cNvPr>
          <p:cNvSpPr/>
          <p:nvPr/>
        </p:nvSpPr>
        <p:spPr>
          <a:xfrm>
            <a:off x="4254507" y="1700213"/>
            <a:ext cx="7491121" cy="1112260"/>
          </a:xfrm>
          <a:custGeom>
            <a:avLst/>
            <a:gdLst>
              <a:gd name="connsiteX0" fmla="*/ 0 w 7491121"/>
              <a:gd name="connsiteY0" fmla="*/ 167481 h 1674812"/>
              <a:gd name="connsiteX1" fmla="*/ 167481 w 7491121"/>
              <a:gd name="connsiteY1" fmla="*/ 0 h 1674812"/>
              <a:gd name="connsiteX2" fmla="*/ 7323640 w 7491121"/>
              <a:gd name="connsiteY2" fmla="*/ 0 h 1674812"/>
              <a:gd name="connsiteX3" fmla="*/ 7491121 w 7491121"/>
              <a:gd name="connsiteY3" fmla="*/ 167481 h 1674812"/>
              <a:gd name="connsiteX4" fmla="*/ 7491121 w 7491121"/>
              <a:gd name="connsiteY4" fmla="*/ 1507331 h 1674812"/>
              <a:gd name="connsiteX5" fmla="*/ 7323640 w 7491121"/>
              <a:gd name="connsiteY5" fmla="*/ 1674812 h 1674812"/>
              <a:gd name="connsiteX6" fmla="*/ 167481 w 7491121"/>
              <a:gd name="connsiteY6" fmla="*/ 1674812 h 1674812"/>
              <a:gd name="connsiteX7" fmla="*/ 0 w 7491121"/>
              <a:gd name="connsiteY7" fmla="*/ 1507331 h 1674812"/>
              <a:gd name="connsiteX8" fmla="*/ 0 w 7491121"/>
              <a:gd name="connsiteY8" fmla="*/ 167481 h 167481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7491121" h="1674812">
                <a:moveTo>
                  <a:pt x="0" y="167481"/>
                </a:moveTo>
                <a:cubicBezTo>
                  <a:pt x="0" y="74984"/>
                  <a:pt x="74984" y="0"/>
                  <a:pt x="167481" y="0"/>
                </a:cubicBezTo>
                <a:lnTo>
                  <a:pt x="7323640" y="0"/>
                </a:lnTo>
                <a:cubicBezTo>
                  <a:pt x="7416137" y="0"/>
                  <a:pt x="7491121" y="74984"/>
                  <a:pt x="7491121" y="167481"/>
                </a:cubicBezTo>
                <a:lnTo>
                  <a:pt x="7491121" y="1507331"/>
                </a:lnTo>
                <a:cubicBezTo>
                  <a:pt x="7491121" y="1599828"/>
                  <a:pt x="7416137" y="1674812"/>
                  <a:pt x="7323640" y="1674812"/>
                </a:cubicBezTo>
                <a:lnTo>
                  <a:pt x="167481" y="1674812"/>
                </a:lnTo>
                <a:cubicBezTo>
                  <a:pt x="74984" y="1674812"/>
                  <a:pt x="0" y="1599828"/>
                  <a:pt x="0" y="1507331"/>
                </a:cubicBezTo>
                <a:lnTo>
                  <a:pt x="0" y="167481"/>
                </a:lnTo>
                <a:close/>
              </a:path>
            </a:pathLst>
          </a:custGeom>
        </p:spPr>
        <p:style>
          <a:lnRef idx="2">
            <a:schemeClr val="lt1">
              <a:hueOff val="0"/>
              <a:satOff val="0"/>
              <a:lumOff val="0"/>
              <a:alphaOff val="0"/>
            </a:schemeClr>
          </a:lnRef>
          <a:fillRef idx="1">
            <a:schemeClr val="accent6">
              <a:hueOff val="0"/>
              <a:satOff val="0"/>
              <a:lumOff val="0"/>
              <a:alphaOff val="0"/>
            </a:schemeClr>
          </a:fillRef>
          <a:effectRef idx="0">
            <a:schemeClr val="accent6">
              <a:hueOff val="0"/>
              <a:satOff val="0"/>
              <a:lumOff val="0"/>
              <a:alphaOff val="0"/>
            </a:schemeClr>
          </a:effectRef>
          <a:fontRef idx="minor">
            <a:schemeClr val="lt1"/>
          </a:fontRef>
        </p:style>
        <p:txBody>
          <a:bodyPr spcFirstLastPara="0" vert="horz" wrap="square" lIns="224314" tIns="224314" rIns="224314" bIns="224314" numCol="1" spcCol="1270" anchor="ctr" anchorCtr="0">
            <a:noAutofit/>
          </a:bodyPr>
          <a:lstStyle/>
          <a:p>
            <a:pPr marL="0" lvl="0" indent="0" algn="ctr" defTabSz="2044700">
              <a:lnSpc>
                <a:spcPct val="90000"/>
              </a:lnSpc>
              <a:spcBef>
                <a:spcPct val="0"/>
              </a:spcBef>
              <a:spcAft>
                <a:spcPct val="35000"/>
              </a:spcAft>
              <a:buNone/>
            </a:pPr>
            <a:r>
              <a:rPr lang="en-GB" sz="4000" kern="1200" dirty="0"/>
              <a:t>Undergraduate</a:t>
            </a:r>
            <a:endParaRPr lang="en-GB" sz="4600" kern="1200" dirty="0"/>
          </a:p>
        </p:txBody>
      </p:sp>
      <p:sp>
        <p:nvSpPr>
          <p:cNvPr id="11" name="Freeform 10">
            <a:extLst>
              <a:ext uri="{FF2B5EF4-FFF2-40B4-BE49-F238E27FC236}">
                <a16:creationId xmlns:a16="http://schemas.microsoft.com/office/drawing/2014/main" id="{74BDB540-91A9-274F-B288-FBE1B5F28611}"/>
              </a:ext>
            </a:extLst>
          </p:cNvPr>
          <p:cNvSpPr/>
          <p:nvPr/>
        </p:nvSpPr>
        <p:spPr>
          <a:xfrm>
            <a:off x="4254508" y="2960688"/>
            <a:ext cx="764824" cy="3024475"/>
          </a:xfrm>
          <a:custGeom>
            <a:avLst/>
            <a:gdLst>
              <a:gd name="connsiteX0" fmla="*/ 0 w 1206299"/>
              <a:gd name="connsiteY0" fmla="*/ 120630 h 1674812"/>
              <a:gd name="connsiteX1" fmla="*/ 120630 w 1206299"/>
              <a:gd name="connsiteY1" fmla="*/ 0 h 1674812"/>
              <a:gd name="connsiteX2" fmla="*/ 1085669 w 1206299"/>
              <a:gd name="connsiteY2" fmla="*/ 0 h 1674812"/>
              <a:gd name="connsiteX3" fmla="*/ 1206299 w 1206299"/>
              <a:gd name="connsiteY3" fmla="*/ 120630 h 1674812"/>
              <a:gd name="connsiteX4" fmla="*/ 1206299 w 1206299"/>
              <a:gd name="connsiteY4" fmla="*/ 1554182 h 1674812"/>
              <a:gd name="connsiteX5" fmla="*/ 1085669 w 1206299"/>
              <a:gd name="connsiteY5" fmla="*/ 1674812 h 1674812"/>
              <a:gd name="connsiteX6" fmla="*/ 120630 w 1206299"/>
              <a:gd name="connsiteY6" fmla="*/ 1674812 h 1674812"/>
              <a:gd name="connsiteX7" fmla="*/ 0 w 1206299"/>
              <a:gd name="connsiteY7" fmla="*/ 1554182 h 1674812"/>
              <a:gd name="connsiteX8" fmla="*/ 0 w 1206299"/>
              <a:gd name="connsiteY8" fmla="*/ 120630 h 167481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1206299" h="1674812">
                <a:moveTo>
                  <a:pt x="0" y="120630"/>
                </a:moveTo>
                <a:cubicBezTo>
                  <a:pt x="0" y="54008"/>
                  <a:pt x="54008" y="0"/>
                  <a:pt x="120630" y="0"/>
                </a:cubicBezTo>
                <a:lnTo>
                  <a:pt x="1085669" y="0"/>
                </a:lnTo>
                <a:cubicBezTo>
                  <a:pt x="1152291" y="0"/>
                  <a:pt x="1206299" y="54008"/>
                  <a:pt x="1206299" y="120630"/>
                </a:cubicBezTo>
                <a:lnTo>
                  <a:pt x="1206299" y="1554182"/>
                </a:lnTo>
                <a:cubicBezTo>
                  <a:pt x="1206299" y="1620804"/>
                  <a:pt x="1152291" y="1674812"/>
                  <a:pt x="1085669" y="1674812"/>
                </a:cubicBezTo>
                <a:lnTo>
                  <a:pt x="120630" y="1674812"/>
                </a:lnTo>
                <a:cubicBezTo>
                  <a:pt x="54008" y="1674812"/>
                  <a:pt x="0" y="1620804"/>
                  <a:pt x="0" y="1554182"/>
                </a:cubicBezTo>
                <a:lnTo>
                  <a:pt x="0" y="120630"/>
                </a:lnTo>
                <a:close/>
              </a:path>
            </a:pathLst>
          </a:custGeom>
        </p:spPr>
        <p:style>
          <a:lnRef idx="2">
            <a:schemeClr val="lt1">
              <a:hueOff val="0"/>
              <a:satOff val="0"/>
              <a:lumOff val="0"/>
              <a:alphaOff val="0"/>
            </a:schemeClr>
          </a:lnRef>
          <a:fillRef idx="1">
            <a:schemeClr val="accent1">
              <a:hueOff val="0"/>
              <a:satOff val="0"/>
              <a:lumOff val="0"/>
              <a:alphaOff val="0"/>
            </a:schemeClr>
          </a:fillRef>
          <a:effectRef idx="0">
            <a:schemeClr val="accent1">
              <a:hueOff val="0"/>
              <a:satOff val="0"/>
              <a:lumOff val="0"/>
              <a:alphaOff val="0"/>
            </a:schemeClr>
          </a:effectRef>
          <a:fontRef idx="minor">
            <a:schemeClr val="lt1"/>
          </a:fontRef>
        </p:style>
        <p:txBody>
          <a:bodyPr spcFirstLastPara="0" vert="vert270" wrap="square" lIns="81051" tIns="81051" rIns="81051" bIns="81051" numCol="1" spcCol="1270" anchor="ctr" anchorCtr="0">
            <a:noAutofit/>
          </a:bodyPr>
          <a:lstStyle/>
          <a:p>
            <a:pPr marL="0" lvl="0" indent="0" algn="r" defTabSz="533400">
              <a:lnSpc>
                <a:spcPct val="90000"/>
              </a:lnSpc>
              <a:spcBef>
                <a:spcPct val="0"/>
              </a:spcBef>
              <a:spcAft>
                <a:spcPct val="35000"/>
              </a:spcAft>
              <a:buNone/>
            </a:pPr>
            <a:r>
              <a:rPr lang="en-GB" sz="2400" kern="1200" dirty="0"/>
              <a:t>Applied Computing</a:t>
            </a:r>
          </a:p>
        </p:txBody>
      </p:sp>
      <p:sp>
        <p:nvSpPr>
          <p:cNvPr id="12" name="Freeform 11">
            <a:extLst>
              <a:ext uri="{FF2B5EF4-FFF2-40B4-BE49-F238E27FC236}">
                <a16:creationId xmlns:a16="http://schemas.microsoft.com/office/drawing/2014/main" id="{A7DE97E0-CF9F-4146-8F8F-00ABAE36F8A7}"/>
              </a:ext>
            </a:extLst>
          </p:cNvPr>
          <p:cNvSpPr/>
          <p:nvPr/>
        </p:nvSpPr>
        <p:spPr>
          <a:xfrm>
            <a:off x="7855261" y="2961469"/>
            <a:ext cx="627652" cy="3024475"/>
          </a:xfrm>
          <a:custGeom>
            <a:avLst/>
            <a:gdLst>
              <a:gd name="connsiteX0" fmla="*/ 0 w 1206299"/>
              <a:gd name="connsiteY0" fmla="*/ 120630 h 1674812"/>
              <a:gd name="connsiteX1" fmla="*/ 120630 w 1206299"/>
              <a:gd name="connsiteY1" fmla="*/ 0 h 1674812"/>
              <a:gd name="connsiteX2" fmla="*/ 1085669 w 1206299"/>
              <a:gd name="connsiteY2" fmla="*/ 0 h 1674812"/>
              <a:gd name="connsiteX3" fmla="*/ 1206299 w 1206299"/>
              <a:gd name="connsiteY3" fmla="*/ 120630 h 1674812"/>
              <a:gd name="connsiteX4" fmla="*/ 1206299 w 1206299"/>
              <a:gd name="connsiteY4" fmla="*/ 1554182 h 1674812"/>
              <a:gd name="connsiteX5" fmla="*/ 1085669 w 1206299"/>
              <a:gd name="connsiteY5" fmla="*/ 1674812 h 1674812"/>
              <a:gd name="connsiteX6" fmla="*/ 120630 w 1206299"/>
              <a:gd name="connsiteY6" fmla="*/ 1674812 h 1674812"/>
              <a:gd name="connsiteX7" fmla="*/ 0 w 1206299"/>
              <a:gd name="connsiteY7" fmla="*/ 1554182 h 1674812"/>
              <a:gd name="connsiteX8" fmla="*/ 0 w 1206299"/>
              <a:gd name="connsiteY8" fmla="*/ 120630 h 167481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1206299" h="1674812">
                <a:moveTo>
                  <a:pt x="0" y="120630"/>
                </a:moveTo>
                <a:cubicBezTo>
                  <a:pt x="0" y="54008"/>
                  <a:pt x="54008" y="0"/>
                  <a:pt x="120630" y="0"/>
                </a:cubicBezTo>
                <a:lnTo>
                  <a:pt x="1085669" y="0"/>
                </a:lnTo>
                <a:cubicBezTo>
                  <a:pt x="1152291" y="0"/>
                  <a:pt x="1206299" y="54008"/>
                  <a:pt x="1206299" y="120630"/>
                </a:cubicBezTo>
                <a:lnTo>
                  <a:pt x="1206299" y="1554182"/>
                </a:lnTo>
                <a:cubicBezTo>
                  <a:pt x="1206299" y="1620804"/>
                  <a:pt x="1152291" y="1674812"/>
                  <a:pt x="1085669" y="1674812"/>
                </a:cubicBezTo>
                <a:lnTo>
                  <a:pt x="120630" y="1674812"/>
                </a:lnTo>
                <a:cubicBezTo>
                  <a:pt x="54008" y="1674812"/>
                  <a:pt x="0" y="1620804"/>
                  <a:pt x="0" y="1554182"/>
                </a:cubicBezTo>
                <a:lnTo>
                  <a:pt x="0" y="120630"/>
                </a:lnTo>
                <a:close/>
              </a:path>
            </a:pathLst>
          </a:custGeom>
        </p:spPr>
        <p:style>
          <a:lnRef idx="2">
            <a:schemeClr val="lt1">
              <a:hueOff val="0"/>
              <a:satOff val="0"/>
              <a:lumOff val="0"/>
              <a:alphaOff val="0"/>
            </a:schemeClr>
          </a:lnRef>
          <a:fillRef idx="1">
            <a:schemeClr val="accent1">
              <a:hueOff val="0"/>
              <a:satOff val="0"/>
              <a:lumOff val="0"/>
              <a:alphaOff val="0"/>
            </a:schemeClr>
          </a:fillRef>
          <a:effectRef idx="0">
            <a:schemeClr val="accent1">
              <a:hueOff val="0"/>
              <a:satOff val="0"/>
              <a:lumOff val="0"/>
              <a:alphaOff val="0"/>
            </a:schemeClr>
          </a:effectRef>
          <a:fontRef idx="minor">
            <a:schemeClr val="lt1"/>
          </a:fontRef>
        </p:style>
        <p:txBody>
          <a:bodyPr spcFirstLastPara="0" vert="vert270" wrap="square" lIns="81051" tIns="81051" rIns="81051" bIns="81051" numCol="1" spcCol="1270" anchor="ctr" anchorCtr="0">
            <a:noAutofit/>
          </a:bodyPr>
          <a:lstStyle/>
          <a:p>
            <a:pPr marL="0" lvl="0" indent="0" algn="r" defTabSz="533400">
              <a:lnSpc>
                <a:spcPct val="90000"/>
              </a:lnSpc>
              <a:spcBef>
                <a:spcPct val="0"/>
              </a:spcBef>
              <a:spcAft>
                <a:spcPct val="35000"/>
              </a:spcAft>
              <a:buNone/>
            </a:pPr>
            <a:r>
              <a:rPr lang="en-GB" sz="2400" kern="1200" dirty="0"/>
              <a:t>Software Engineering</a:t>
            </a:r>
          </a:p>
        </p:txBody>
      </p:sp>
      <p:sp>
        <p:nvSpPr>
          <p:cNvPr id="13" name="Freeform 12">
            <a:extLst>
              <a:ext uri="{FF2B5EF4-FFF2-40B4-BE49-F238E27FC236}">
                <a16:creationId xmlns:a16="http://schemas.microsoft.com/office/drawing/2014/main" id="{262DF51E-FC94-C141-88E4-482800E871E0}"/>
              </a:ext>
            </a:extLst>
          </p:cNvPr>
          <p:cNvSpPr/>
          <p:nvPr/>
        </p:nvSpPr>
        <p:spPr>
          <a:xfrm>
            <a:off x="6912123" y="2960679"/>
            <a:ext cx="764824" cy="3024475"/>
          </a:xfrm>
          <a:custGeom>
            <a:avLst/>
            <a:gdLst>
              <a:gd name="connsiteX0" fmla="*/ 0 w 1206299"/>
              <a:gd name="connsiteY0" fmla="*/ 120630 h 1674812"/>
              <a:gd name="connsiteX1" fmla="*/ 120630 w 1206299"/>
              <a:gd name="connsiteY1" fmla="*/ 0 h 1674812"/>
              <a:gd name="connsiteX2" fmla="*/ 1085669 w 1206299"/>
              <a:gd name="connsiteY2" fmla="*/ 0 h 1674812"/>
              <a:gd name="connsiteX3" fmla="*/ 1206299 w 1206299"/>
              <a:gd name="connsiteY3" fmla="*/ 120630 h 1674812"/>
              <a:gd name="connsiteX4" fmla="*/ 1206299 w 1206299"/>
              <a:gd name="connsiteY4" fmla="*/ 1554182 h 1674812"/>
              <a:gd name="connsiteX5" fmla="*/ 1085669 w 1206299"/>
              <a:gd name="connsiteY5" fmla="*/ 1674812 h 1674812"/>
              <a:gd name="connsiteX6" fmla="*/ 120630 w 1206299"/>
              <a:gd name="connsiteY6" fmla="*/ 1674812 h 1674812"/>
              <a:gd name="connsiteX7" fmla="*/ 0 w 1206299"/>
              <a:gd name="connsiteY7" fmla="*/ 1554182 h 1674812"/>
              <a:gd name="connsiteX8" fmla="*/ 0 w 1206299"/>
              <a:gd name="connsiteY8" fmla="*/ 120630 h 167481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1206299" h="1674812">
                <a:moveTo>
                  <a:pt x="0" y="120630"/>
                </a:moveTo>
                <a:cubicBezTo>
                  <a:pt x="0" y="54008"/>
                  <a:pt x="54008" y="0"/>
                  <a:pt x="120630" y="0"/>
                </a:cubicBezTo>
                <a:lnTo>
                  <a:pt x="1085669" y="0"/>
                </a:lnTo>
                <a:cubicBezTo>
                  <a:pt x="1152291" y="0"/>
                  <a:pt x="1206299" y="54008"/>
                  <a:pt x="1206299" y="120630"/>
                </a:cubicBezTo>
                <a:lnTo>
                  <a:pt x="1206299" y="1554182"/>
                </a:lnTo>
                <a:cubicBezTo>
                  <a:pt x="1206299" y="1620804"/>
                  <a:pt x="1152291" y="1674812"/>
                  <a:pt x="1085669" y="1674812"/>
                </a:cubicBezTo>
                <a:lnTo>
                  <a:pt x="120630" y="1674812"/>
                </a:lnTo>
                <a:cubicBezTo>
                  <a:pt x="54008" y="1674812"/>
                  <a:pt x="0" y="1620804"/>
                  <a:pt x="0" y="1554182"/>
                </a:cubicBezTo>
                <a:lnTo>
                  <a:pt x="0" y="120630"/>
                </a:lnTo>
                <a:close/>
              </a:path>
            </a:pathLst>
          </a:custGeom>
        </p:spPr>
        <p:style>
          <a:lnRef idx="2">
            <a:schemeClr val="lt1">
              <a:hueOff val="0"/>
              <a:satOff val="0"/>
              <a:lumOff val="0"/>
              <a:alphaOff val="0"/>
            </a:schemeClr>
          </a:lnRef>
          <a:fillRef idx="1">
            <a:schemeClr val="accent1">
              <a:hueOff val="0"/>
              <a:satOff val="0"/>
              <a:lumOff val="0"/>
              <a:alphaOff val="0"/>
            </a:schemeClr>
          </a:fillRef>
          <a:effectRef idx="0">
            <a:schemeClr val="accent1">
              <a:hueOff val="0"/>
              <a:satOff val="0"/>
              <a:lumOff val="0"/>
              <a:alphaOff val="0"/>
            </a:schemeClr>
          </a:effectRef>
          <a:fontRef idx="minor">
            <a:schemeClr val="lt1"/>
          </a:fontRef>
        </p:style>
        <p:txBody>
          <a:bodyPr spcFirstLastPara="0" vert="vert270" wrap="square" lIns="81051" tIns="81051" rIns="81051" bIns="81051" numCol="1" spcCol="1270" anchor="ctr" anchorCtr="0">
            <a:noAutofit/>
          </a:bodyPr>
          <a:lstStyle/>
          <a:p>
            <a:pPr marL="0" lvl="0" indent="0" algn="r" defTabSz="533400">
              <a:lnSpc>
                <a:spcPct val="90000"/>
              </a:lnSpc>
              <a:spcBef>
                <a:spcPct val="0"/>
              </a:spcBef>
              <a:spcAft>
                <a:spcPct val="35000"/>
              </a:spcAft>
              <a:buNone/>
            </a:pPr>
            <a:r>
              <a:rPr lang="en-GB" sz="2400" kern="1200" dirty="0"/>
              <a:t>Networks &amp; Cybersecurity</a:t>
            </a:r>
          </a:p>
        </p:txBody>
      </p:sp>
      <p:sp>
        <p:nvSpPr>
          <p:cNvPr id="14" name="Freeform 13">
            <a:extLst>
              <a:ext uri="{FF2B5EF4-FFF2-40B4-BE49-F238E27FC236}">
                <a16:creationId xmlns:a16="http://schemas.microsoft.com/office/drawing/2014/main" id="{BE4F148E-E8E3-B04A-9533-5CB107080C06}"/>
              </a:ext>
            </a:extLst>
          </p:cNvPr>
          <p:cNvSpPr/>
          <p:nvPr/>
        </p:nvSpPr>
        <p:spPr>
          <a:xfrm>
            <a:off x="6051936" y="2961078"/>
            <a:ext cx="721270" cy="3024475"/>
          </a:xfrm>
          <a:custGeom>
            <a:avLst/>
            <a:gdLst>
              <a:gd name="connsiteX0" fmla="*/ 0 w 1206299"/>
              <a:gd name="connsiteY0" fmla="*/ 120630 h 1674812"/>
              <a:gd name="connsiteX1" fmla="*/ 120630 w 1206299"/>
              <a:gd name="connsiteY1" fmla="*/ 0 h 1674812"/>
              <a:gd name="connsiteX2" fmla="*/ 1085669 w 1206299"/>
              <a:gd name="connsiteY2" fmla="*/ 0 h 1674812"/>
              <a:gd name="connsiteX3" fmla="*/ 1206299 w 1206299"/>
              <a:gd name="connsiteY3" fmla="*/ 120630 h 1674812"/>
              <a:gd name="connsiteX4" fmla="*/ 1206299 w 1206299"/>
              <a:gd name="connsiteY4" fmla="*/ 1554182 h 1674812"/>
              <a:gd name="connsiteX5" fmla="*/ 1085669 w 1206299"/>
              <a:gd name="connsiteY5" fmla="*/ 1674812 h 1674812"/>
              <a:gd name="connsiteX6" fmla="*/ 120630 w 1206299"/>
              <a:gd name="connsiteY6" fmla="*/ 1674812 h 1674812"/>
              <a:gd name="connsiteX7" fmla="*/ 0 w 1206299"/>
              <a:gd name="connsiteY7" fmla="*/ 1554182 h 1674812"/>
              <a:gd name="connsiteX8" fmla="*/ 0 w 1206299"/>
              <a:gd name="connsiteY8" fmla="*/ 120630 h 167481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1206299" h="1674812">
                <a:moveTo>
                  <a:pt x="0" y="120630"/>
                </a:moveTo>
                <a:cubicBezTo>
                  <a:pt x="0" y="54008"/>
                  <a:pt x="54008" y="0"/>
                  <a:pt x="120630" y="0"/>
                </a:cubicBezTo>
                <a:lnTo>
                  <a:pt x="1085669" y="0"/>
                </a:lnTo>
                <a:cubicBezTo>
                  <a:pt x="1152291" y="0"/>
                  <a:pt x="1206299" y="54008"/>
                  <a:pt x="1206299" y="120630"/>
                </a:cubicBezTo>
                <a:lnTo>
                  <a:pt x="1206299" y="1554182"/>
                </a:lnTo>
                <a:cubicBezTo>
                  <a:pt x="1206299" y="1620804"/>
                  <a:pt x="1152291" y="1674812"/>
                  <a:pt x="1085669" y="1674812"/>
                </a:cubicBezTo>
                <a:lnTo>
                  <a:pt x="120630" y="1674812"/>
                </a:lnTo>
                <a:cubicBezTo>
                  <a:pt x="54008" y="1674812"/>
                  <a:pt x="0" y="1620804"/>
                  <a:pt x="0" y="1554182"/>
                </a:cubicBezTo>
                <a:lnTo>
                  <a:pt x="0" y="120630"/>
                </a:lnTo>
                <a:close/>
              </a:path>
            </a:pathLst>
          </a:custGeom>
        </p:spPr>
        <p:style>
          <a:lnRef idx="2">
            <a:schemeClr val="lt1">
              <a:hueOff val="0"/>
              <a:satOff val="0"/>
              <a:lumOff val="0"/>
              <a:alphaOff val="0"/>
            </a:schemeClr>
          </a:lnRef>
          <a:fillRef idx="1">
            <a:schemeClr val="accent1">
              <a:hueOff val="0"/>
              <a:satOff val="0"/>
              <a:lumOff val="0"/>
              <a:alphaOff val="0"/>
            </a:schemeClr>
          </a:fillRef>
          <a:effectRef idx="0">
            <a:schemeClr val="accent1">
              <a:hueOff val="0"/>
              <a:satOff val="0"/>
              <a:lumOff val="0"/>
              <a:alphaOff val="0"/>
            </a:schemeClr>
          </a:effectRef>
          <a:fontRef idx="minor">
            <a:schemeClr val="lt1"/>
          </a:fontRef>
        </p:style>
        <p:txBody>
          <a:bodyPr spcFirstLastPara="0" vert="vert270" wrap="square" lIns="81051" tIns="81051" rIns="81051" bIns="81051" numCol="1" spcCol="1270" anchor="ctr" anchorCtr="0">
            <a:noAutofit/>
          </a:bodyPr>
          <a:lstStyle/>
          <a:p>
            <a:pPr marL="0" lvl="0" indent="0" algn="r" defTabSz="533400">
              <a:lnSpc>
                <a:spcPct val="90000"/>
              </a:lnSpc>
              <a:spcBef>
                <a:spcPct val="0"/>
              </a:spcBef>
              <a:spcAft>
                <a:spcPct val="35000"/>
              </a:spcAft>
              <a:buNone/>
            </a:pPr>
            <a:r>
              <a:rPr lang="en-GB" sz="2400" kern="1200" dirty="0"/>
              <a:t>Data Science</a:t>
            </a:r>
          </a:p>
        </p:txBody>
      </p:sp>
      <p:sp>
        <p:nvSpPr>
          <p:cNvPr id="15" name="Freeform 14">
            <a:extLst>
              <a:ext uri="{FF2B5EF4-FFF2-40B4-BE49-F238E27FC236}">
                <a16:creationId xmlns:a16="http://schemas.microsoft.com/office/drawing/2014/main" id="{9BD65BA4-8715-824D-922D-01167A8E0925}"/>
              </a:ext>
            </a:extLst>
          </p:cNvPr>
          <p:cNvSpPr/>
          <p:nvPr/>
        </p:nvSpPr>
        <p:spPr>
          <a:xfrm>
            <a:off x="8689200" y="2960678"/>
            <a:ext cx="686709" cy="3024475"/>
          </a:xfrm>
          <a:custGeom>
            <a:avLst/>
            <a:gdLst>
              <a:gd name="connsiteX0" fmla="*/ 0 w 1206299"/>
              <a:gd name="connsiteY0" fmla="*/ 120630 h 1674812"/>
              <a:gd name="connsiteX1" fmla="*/ 120630 w 1206299"/>
              <a:gd name="connsiteY1" fmla="*/ 0 h 1674812"/>
              <a:gd name="connsiteX2" fmla="*/ 1085669 w 1206299"/>
              <a:gd name="connsiteY2" fmla="*/ 0 h 1674812"/>
              <a:gd name="connsiteX3" fmla="*/ 1206299 w 1206299"/>
              <a:gd name="connsiteY3" fmla="*/ 120630 h 1674812"/>
              <a:gd name="connsiteX4" fmla="*/ 1206299 w 1206299"/>
              <a:gd name="connsiteY4" fmla="*/ 1554182 h 1674812"/>
              <a:gd name="connsiteX5" fmla="*/ 1085669 w 1206299"/>
              <a:gd name="connsiteY5" fmla="*/ 1674812 h 1674812"/>
              <a:gd name="connsiteX6" fmla="*/ 120630 w 1206299"/>
              <a:gd name="connsiteY6" fmla="*/ 1674812 h 1674812"/>
              <a:gd name="connsiteX7" fmla="*/ 0 w 1206299"/>
              <a:gd name="connsiteY7" fmla="*/ 1554182 h 1674812"/>
              <a:gd name="connsiteX8" fmla="*/ 0 w 1206299"/>
              <a:gd name="connsiteY8" fmla="*/ 120630 h 167481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1206299" h="1674812">
                <a:moveTo>
                  <a:pt x="0" y="120630"/>
                </a:moveTo>
                <a:cubicBezTo>
                  <a:pt x="0" y="54008"/>
                  <a:pt x="54008" y="0"/>
                  <a:pt x="120630" y="0"/>
                </a:cubicBezTo>
                <a:lnTo>
                  <a:pt x="1085669" y="0"/>
                </a:lnTo>
                <a:cubicBezTo>
                  <a:pt x="1152291" y="0"/>
                  <a:pt x="1206299" y="54008"/>
                  <a:pt x="1206299" y="120630"/>
                </a:cubicBezTo>
                <a:lnTo>
                  <a:pt x="1206299" y="1554182"/>
                </a:lnTo>
                <a:cubicBezTo>
                  <a:pt x="1206299" y="1620804"/>
                  <a:pt x="1152291" y="1674812"/>
                  <a:pt x="1085669" y="1674812"/>
                </a:cubicBezTo>
                <a:lnTo>
                  <a:pt x="120630" y="1674812"/>
                </a:lnTo>
                <a:cubicBezTo>
                  <a:pt x="54008" y="1674812"/>
                  <a:pt x="0" y="1620804"/>
                  <a:pt x="0" y="1554182"/>
                </a:cubicBezTo>
                <a:lnTo>
                  <a:pt x="0" y="120630"/>
                </a:lnTo>
                <a:close/>
              </a:path>
            </a:pathLst>
          </a:custGeom>
        </p:spPr>
        <p:style>
          <a:lnRef idx="2">
            <a:schemeClr val="lt1">
              <a:hueOff val="0"/>
              <a:satOff val="0"/>
              <a:lumOff val="0"/>
              <a:alphaOff val="0"/>
            </a:schemeClr>
          </a:lnRef>
          <a:fillRef idx="1">
            <a:schemeClr val="accent1">
              <a:hueOff val="0"/>
              <a:satOff val="0"/>
              <a:lumOff val="0"/>
              <a:alphaOff val="0"/>
            </a:schemeClr>
          </a:fillRef>
          <a:effectRef idx="0">
            <a:schemeClr val="accent1">
              <a:hueOff val="0"/>
              <a:satOff val="0"/>
              <a:lumOff val="0"/>
              <a:alphaOff val="0"/>
            </a:schemeClr>
          </a:effectRef>
          <a:fontRef idx="minor">
            <a:schemeClr val="lt1"/>
          </a:fontRef>
        </p:style>
        <p:txBody>
          <a:bodyPr spcFirstLastPara="0" vert="vert270" wrap="square" lIns="81051" tIns="81051" rIns="81051" bIns="81051" numCol="1" spcCol="1270" anchor="ctr" anchorCtr="0">
            <a:noAutofit/>
          </a:bodyPr>
          <a:lstStyle/>
          <a:p>
            <a:pPr marL="0" lvl="0" indent="0" algn="r" defTabSz="533400">
              <a:lnSpc>
                <a:spcPct val="90000"/>
              </a:lnSpc>
              <a:spcBef>
                <a:spcPct val="0"/>
              </a:spcBef>
              <a:spcAft>
                <a:spcPct val="35000"/>
              </a:spcAft>
              <a:buNone/>
            </a:pPr>
            <a:r>
              <a:rPr lang="en-GB" sz="2400" kern="1200" dirty="0"/>
              <a:t>Games &amp; Web Development</a:t>
            </a:r>
          </a:p>
        </p:txBody>
      </p:sp>
      <p:sp>
        <p:nvSpPr>
          <p:cNvPr id="16" name="Freeform 15">
            <a:extLst>
              <a:ext uri="{FF2B5EF4-FFF2-40B4-BE49-F238E27FC236}">
                <a16:creationId xmlns:a16="http://schemas.microsoft.com/office/drawing/2014/main" id="{3B2A223F-89FF-3045-9AB0-BFABBD86D267}"/>
              </a:ext>
            </a:extLst>
          </p:cNvPr>
          <p:cNvSpPr/>
          <p:nvPr/>
        </p:nvSpPr>
        <p:spPr>
          <a:xfrm>
            <a:off x="10369190" y="2961859"/>
            <a:ext cx="686709" cy="3024475"/>
          </a:xfrm>
          <a:custGeom>
            <a:avLst/>
            <a:gdLst>
              <a:gd name="connsiteX0" fmla="*/ 0 w 1206299"/>
              <a:gd name="connsiteY0" fmla="*/ 120630 h 1674812"/>
              <a:gd name="connsiteX1" fmla="*/ 120630 w 1206299"/>
              <a:gd name="connsiteY1" fmla="*/ 0 h 1674812"/>
              <a:gd name="connsiteX2" fmla="*/ 1085669 w 1206299"/>
              <a:gd name="connsiteY2" fmla="*/ 0 h 1674812"/>
              <a:gd name="connsiteX3" fmla="*/ 1206299 w 1206299"/>
              <a:gd name="connsiteY3" fmla="*/ 120630 h 1674812"/>
              <a:gd name="connsiteX4" fmla="*/ 1206299 w 1206299"/>
              <a:gd name="connsiteY4" fmla="*/ 1554182 h 1674812"/>
              <a:gd name="connsiteX5" fmla="*/ 1085669 w 1206299"/>
              <a:gd name="connsiteY5" fmla="*/ 1674812 h 1674812"/>
              <a:gd name="connsiteX6" fmla="*/ 120630 w 1206299"/>
              <a:gd name="connsiteY6" fmla="*/ 1674812 h 1674812"/>
              <a:gd name="connsiteX7" fmla="*/ 0 w 1206299"/>
              <a:gd name="connsiteY7" fmla="*/ 1554182 h 1674812"/>
              <a:gd name="connsiteX8" fmla="*/ 0 w 1206299"/>
              <a:gd name="connsiteY8" fmla="*/ 120630 h 167481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1206299" h="1674812">
                <a:moveTo>
                  <a:pt x="0" y="120630"/>
                </a:moveTo>
                <a:cubicBezTo>
                  <a:pt x="0" y="54008"/>
                  <a:pt x="54008" y="0"/>
                  <a:pt x="120630" y="0"/>
                </a:cubicBezTo>
                <a:lnTo>
                  <a:pt x="1085669" y="0"/>
                </a:lnTo>
                <a:cubicBezTo>
                  <a:pt x="1152291" y="0"/>
                  <a:pt x="1206299" y="54008"/>
                  <a:pt x="1206299" y="120630"/>
                </a:cubicBezTo>
                <a:lnTo>
                  <a:pt x="1206299" y="1554182"/>
                </a:lnTo>
                <a:cubicBezTo>
                  <a:pt x="1206299" y="1620804"/>
                  <a:pt x="1152291" y="1674812"/>
                  <a:pt x="1085669" y="1674812"/>
                </a:cubicBezTo>
                <a:lnTo>
                  <a:pt x="120630" y="1674812"/>
                </a:lnTo>
                <a:cubicBezTo>
                  <a:pt x="54008" y="1674812"/>
                  <a:pt x="0" y="1620804"/>
                  <a:pt x="0" y="1554182"/>
                </a:cubicBezTo>
                <a:lnTo>
                  <a:pt x="0" y="120630"/>
                </a:lnTo>
                <a:close/>
              </a:path>
            </a:pathLst>
          </a:custGeom>
        </p:spPr>
        <p:style>
          <a:lnRef idx="2">
            <a:schemeClr val="lt1">
              <a:hueOff val="0"/>
              <a:satOff val="0"/>
              <a:lumOff val="0"/>
              <a:alphaOff val="0"/>
            </a:schemeClr>
          </a:lnRef>
          <a:fillRef idx="1">
            <a:schemeClr val="accent1">
              <a:hueOff val="0"/>
              <a:satOff val="0"/>
              <a:lumOff val="0"/>
              <a:alphaOff val="0"/>
            </a:schemeClr>
          </a:fillRef>
          <a:effectRef idx="0">
            <a:schemeClr val="accent1">
              <a:hueOff val="0"/>
              <a:satOff val="0"/>
              <a:lumOff val="0"/>
              <a:alphaOff val="0"/>
            </a:schemeClr>
          </a:effectRef>
          <a:fontRef idx="minor">
            <a:schemeClr val="lt1"/>
          </a:fontRef>
        </p:style>
        <p:txBody>
          <a:bodyPr spcFirstLastPara="0" vert="vert270" wrap="square" lIns="81051" tIns="81051" rIns="81051" bIns="81051" numCol="1" spcCol="1270" anchor="ctr" anchorCtr="0">
            <a:noAutofit/>
          </a:bodyPr>
          <a:lstStyle/>
          <a:p>
            <a:pPr marL="0" lvl="0" indent="0" algn="r" defTabSz="533400">
              <a:lnSpc>
                <a:spcPct val="90000"/>
              </a:lnSpc>
              <a:spcBef>
                <a:spcPct val="0"/>
              </a:spcBef>
              <a:spcAft>
                <a:spcPct val="35000"/>
              </a:spcAft>
              <a:buNone/>
            </a:pPr>
            <a:r>
              <a:rPr lang="en-GB" sz="2400" kern="1200" dirty="0"/>
              <a:t>Electrical &amp; Electronics Engineering</a:t>
            </a:r>
          </a:p>
        </p:txBody>
      </p:sp>
      <p:sp>
        <p:nvSpPr>
          <p:cNvPr id="18" name="Freeform 13">
            <a:extLst>
              <a:ext uri="{FF2B5EF4-FFF2-40B4-BE49-F238E27FC236}">
                <a16:creationId xmlns:a16="http://schemas.microsoft.com/office/drawing/2014/main" id="{6E0CF1A9-A214-4056-899E-A4860C48A2F3}"/>
              </a:ext>
            </a:extLst>
          </p:cNvPr>
          <p:cNvSpPr/>
          <p:nvPr/>
        </p:nvSpPr>
        <p:spPr>
          <a:xfrm>
            <a:off x="5171416" y="2960682"/>
            <a:ext cx="728436" cy="3024475"/>
          </a:xfrm>
          <a:custGeom>
            <a:avLst/>
            <a:gdLst>
              <a:gd name="connsiteX0" fmla="*/ 0 w 1206299"/>
              <a:gd name="connsiteY0" fmla="*/ 120630 h 1674812"/>
              <a:gd name="connsiteX1" fmla="*/ 120630 w 1206299"/>
              <a:gd name="connsiteY1" fmla="*/ 0 h 1674812"/>
              <a:gd name="connsiteX2" fmla="*/ 1085669 w 1206299"/>
              <a:gd name="connsiteY2" fmla="*/ 0 h 1674812"/>
              <a:gd name="connsiteX3" fmla="*/ 1206299 w 1206299"/>
              <a:gd name="connsiteY3" fmla="*/ 120630 h 1674812"/>
              <a:gd name="connsiteX4" fmla="*/ 1206299 w 1206299"/>
              <a:gd name="connsiteY4" fmla="*/ 1554182 h 1674812"/>
              <a:gd name="connsiteX5" fmla="*/ 1085669 w 1206299"/>
              <a:gd name="connsiteY5" fmla="*/ 1674812 h 1674812"/>
              <a:gd name="connsiteX6" fmla="*/ 120630 w 1206299"/>
              <a:gd name="connsiteY6" fmla="*/ 1674812 h 1674812"/>
              <a:gd name="connsiteX7" fmla="*/ 0 w 1206299"/>
              <a:gd name="connsiteY7" fmla="*/ 1554182 h 1674812"/>
              <a:gd name="connsiteX8" fmla="*/ 0 w 1206299"/>
              <a:gd name="connsiteY8" fmla="*/ 120630 h 167481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1206299" h="1674812">
                <a:moveTo>
                  <a:pt x="0" y="120630"/>
                </a:moveTo>
                <a:cubicBezTo>
                  <a:pt x="0" y="54008"/>
                  <a:pt x="54008" y="0"/>
                  <a:pt x="120630" y="0"/>
                </a:cubicBezTo>
                <a:lnTo>
                  <a:pt x="1085669" y="0"/>
                </a:lnTo>
                <a:cubicBezTo>
                  <a:pt x="1152291" y="0"/>
                  <a:pt x="1206299" y="54008"/>
                  <a:pt x="1206299" y="120630"/>
                </a:cubicBezTo>
                <a:lnTo>
                  <a:pt x="1206299" y="1554182"/>
                </a:lnTo>
                <a:cubicBezTo>
                  <a:pt x="1206299" y="1620804"/>
                  <a:pt x="1152291" y="1674812"/>
                  <a:pt x="1085669" y="1674812"/>
                </a:cubicBezTo>
                <a:lnTo>
                  <a:pt x="120630" y="1674812"/>
                </a:lnTo>
                <a:cubicBezTo>
                  <a:pt x="54008" y="1674812"/>
                  <a:pt x="0" y="1620804"/>
                  <a:pt x="0" y="1554182"/>
                </a:cubicBezTo>
                <a:lnTo>
                  <a:pt x="0" y="120630"/>
                </a:lnTo>
                <a:close/>
              </a:path>
            </a:pathLst>
          </a:custGeom>
        </p:spPr>
        <p:style>
          <a:lnRef idx="2">
            <a:schemeClr val="lt1">
              <a:hueOff val="0"/>
              <a:satOff val="0"/>
              <a:lumOff val="0"/>
              <a:alphaOff val="0"/>
            </a:schemeClr>
          </a:lnRef>
          <a:fillRef idx="1">
            <a:schemeClr val="accent1">
              <a:hueOff val="0"/>
              <a:satOff val="0"/>
              <a:lumOff val="0"/>
              <a:alphaOff val="0"/>
            </a:schemeClr>
          </a:fillRef>
          <a:effectRef idx="0">
            <a:schemeClr val="accent1">
              <a:hueOff val="0"/>
              <a:satOff val="0"/>
              <a:lumOff val="0"/>
              <a:alphaOff val="0"/>
            </a:schemeClr>
          </a:effectRef>
          <a:fontRef idx="minor">
            <a:schemeClr val="lt1"/>
          </a:fontRef>
        </p:style>
        <p:txBody>
          <a:bodyPr spcFirstLastPara="0" vert="vert270" wrap="square" lIns="81051" tIns="81051" rIns="81051" bIns="81051" numCol="1" spcCol="1270" anchor="ctr" anchorCtr="0">
            <a:noAutofit/>
          </a:bodyPr>
          <a:lstStyle/>
          <a:p>
            <a:pPr marL="0" lvl="0" indent="0" algn="r" defTabSz="533400">
              <a:lnSpc>
                <a:spcPct val="90000"/>
              </a:lnSpc>
              <a:spcBef>
                <a:spcPct val="0"/>
              </a:spcBef>
              <a:spcAft>
                <a:spcPct val="35000"/>
              </a:spcAft>
              <a:buNone/>
            </a:pPr>
            <a:r>
              <a:rPr lang="en-GB" sz="2400" kern="1200" dirty="0"/>
              <a:t>Animation and VFX</a:t>
            </a:r>
          </a:p>
        </p:txBody>
      </p:sp>
      <p:sp>
        <p:nvSpPr>
          <p:cNvPr id="4" name="Freeform 15">
            <a:extLst>
              <a:ext uri="{FF2B5EF4-FFF2-40B4-BE49-F238E27FC236}">
                <a16:creationId xmlns:a16="http://schemas.microsoft.com/office/drawing/2014/main" id="{3CD9716E-51CC-0ED6-E87F-DF74C787B2F7}"/>
              </a:ext>
            </a:extLst>
          </p:cNvPr>
          <p:cNvSpPr/>
          <p:nvPr/>
        </p:nvSpPr>
        <p:spPr>
          <a:xfrm>
            <a:off x="9524495" y="2961859"/>
            <a:ext cx="686709" cy="3024475"/>
          </a:xfrm>
          <a:custGeom>
            <a:avLst/>
            <a:gdLst>
              <a:gd name="connsiteX0" fmla="*/ 0 w 1206299"/>
              <a:gd name="connsiteY0" fmla="*/ 120630 h 1674812"/>
              <a:gd name="connsiteX1" fmla="*/ 120630 w 1206299"/>
              <a:gd name="connsiteY1" fmla="*/ 0 h 1674812"/>
              <a:gd name="connsiteX2" fmla="*/ 1085669 w 1206299"/>
              <a:gd name="connsiteY2" fmla="*/ 0 h 1674812"/>
              <a:gd name="connsiteX3" fmla="*/ 1206299 w 1206299"/>
              <a:gd name="connsiteY3" fmla="*/ 120630 h 1674812"/>
              <a:gd name="connsiteX4" fmla="*/ 1206299 w 1206299"/>
              <a:gd name="connsiteY4" fmla="*/ 1554182 h 1674812"/>
              <a:gd name="connsiteX5" fmla="*/ 1085669 w 1206299"/>
              <a:gd name="connsiteY5" fmla="*/ 1674812 h 1674812"/>
              <a:gd name="connsiteX6" fmla="*/ 120630 w 1206299"/>
              <a:gd name="connsiteY6" fmla="*/ 1674812 h 1674812"/>
              <a:gd name="connsiteX7" fmla="*/ 0 w 1206299"/>
              <a:gd name="connsiteY7" fmla="*/ 1554182 h 1674812"/>
              <a:gd name="connsiteX8" fmla="*/ 0 w 1206299"/>
              <a:gd name="connsiteY8" fmla="*/ 120630 h 167481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1206299" h="1674812">
                <a:moveTo>
                  <a:pt x="0" y="120630"/>
                </a:moveTo>
                <a:cubicBezTo>
                  <a:pt x="0" y="54008"/>
                  <a:pt x="54008" y="0"/>
                  <a:pt x="120630" y="0"/>
                </a:cubicBezTo>
                <a:lnTo>
                  <a:pt x="1085669" y="0"/>
                </a:lnTo>
                <a:cubicBezTo>
                  <a:pt x="1152291" y="0"/>
                  <a:pt x="1206299" y="54008"/>
                  <a:pt x="1206299" y="120630"/>
                </a:cubicBezTo>
                <a:lnTo>
                  <a:pt x="1206299" y="1554182"/>
                </a:lnTo>
                <a:cubicBezTo>
                  <a:pt x="1206299" y="1620804"/>
                  <a:pt x="1152291" y="1674812"/>
                  <a:pt x="1085669" y="1674812"/>
                </a:cubicBezTo>
                <a:lnTo>
                  <a:pt x="120630" y="1674812"/>
                </a:lnTo>
                <a:cubicBezTo>
                  <a:pt x="54008" y="1674812"/>
                  <a:pt x="0" y="1620804"/>
                  <a:pt x="0" y="1554182"/>
                </a:cubicBezTo>
                <a:lnTo>
                  <a:pt x="0" y="120630"/>
                </a:lnTo>
                <a:close/>
              </a:path>
            </a:pathLst>
          </a:custGeom>
        </p:spPr>
        <p:style>
          <a:lnRef idx="2">
            <a:schemeClr val="lt1">
              <a:hueOff val="0"/>
              <a:satOff val="0"/>
              <a:lumOff val="0"/>
              <a:alphaOff val="0"/>
            </a:schemeClr>
          </a:lnRef>
          <a:fillRef idx="1">
            <a:schemeClr val="accent1">
              <a:hueOff val="0"/>
              <a:satOff val="0"/>
              <a:lumOff val="0"/>
              <a:alphaOff val="0"/>
            </a:schemeClr>
          </a:fillRef>
          <a:effectRef idx="0">
            <a:schemeClr val="accent1">
              <a:hueOff val="0"/>
              <a:satOff val="0"/>
              <a:lumOff val="0"/>
              <a:alphaOff val="0"/>
            </a:schemeClr>
          </a:effectRef>
          <a:fontRef idx="minor">
            <a:schemeClr val="lt1"/>
          </a:fontRef>
        </p:style>
        <p:txBody>
          <a:bodyPr spcFirstLastPara="0" vert="vert270" wrap="square" lIns="81051" tIns="81051" rIns="81051" bIns="81051" numCol="1" spcCol="1270" anchor="ctr" anchorCtr="0">
            <a:noAutofit/>
          </a:bodyPr>
          <a:lstStyle/>
          <a:p>
            <a:pPr marL="0" lvl="0" indent="0" algn="r" defTabSz="533400">
              <a:lnSpc>
                <a:spcPct val="90000"/>
              </a:lnSpc>
              <a:spcBef>
                <a:spcPct val="0"/>
              </a:spcBef>
              <a:spcAft>
                <a:spcPct val="35000"/>
              </a:spcAft>
              <a:buNone/>
            </a:pPr>
            <a:r>
              <a:rPr lang="en-GB" sz="2400" kern="1200" dirty="0"/>
              <a:t>Embedded Electronic Systems</a:t>
            </a:r>
          </a:p>
        </p:txBody>
      </p:sp>
      <p:sp>
        <p:nvSpPr>
          <p:cNvPr id="17" name="Freeform 15">
            <a:extLst>
              <a:ext uri="{FF2B5EF4-FFF2-40B4-BE49-F238E27FC236}">
                <a16:creationId xmlns:a16="http://schemas.microsoft.com/office/drawing/2014/main" id="{B46D65BF-22C3-2041-E0B8-10AC7A250444}"/>
              </a:ext>
            </a:extLst>
          </p:cNvPr>
          <p:cNvSpPr/>
          <p:nvPr/>
        </p:nvSpPr>
        <p:spPr>
          <a:xfrm>
            <a:off x="11214458" y="2977683"/>
            <a:ext cx="686709" cy="3024475"/>
          </a:xfrm>
          <a:custGeom>
            <a:avLst/>
            <a:gdLst>
              <a:gd name="connsiteX0" fmla="*/ 0 w 1206299"/>
              <a:gd name="connsiteY0" fmla="*/ 120630 h 1674812"/>
              <a:gd name="connsiteX1" fmla="*/ 120630 w 1206299"/>
              <a:gd name="connsiteY1" fmla="*/ 0 h 1674812"/>
              <a:gd name="connsiteX2" fmla="*/ 1085669 w 1206299"/>
              <a:gd name="connsiteY2" fmla="*/ 0 h 1674812"/>
              <a:gd name="connsiteX3" fmla="*/ 1206299 w 1206299"/>
              <a:gd name="connsiteY3" fmla="*/ 120630 h 1674812"/>
              <a:gd name="connsiteX4" fmla="*/ 1206299 w 1206299"/>
              <a:gd name="connsiteY4" fmla="*/ 1554182 h 1674812"/>
              <a:gd name="connsiteX5" fmla="*/ 1085669 w 1206299"/>
              <a:gd name="connsiteY5" fmla="*/ 1674812 h 1674812"/>
              <a:gd name="connsiteX6" fmla="*/ 120630 w 1206299"/>
              <a:gd name="connsiteY6" fmla="*/ 1674812 h 1674812"/>
              <a:gd name="connsiteX7" fmla="*/ 0 w 1206299"/>
              <a:gd name="connsiteY7" fmla="*/ 1554182 h 1674812"/>
              <a:gd name="connsiteX8" fmla="*/ 0 w 1206299"/>
              <a:gd name="connsiteY8" fmla="*/ 120630 h 167481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1206299" h="1674812">
                <a:moveTo>
                  <a:pt x="0" y="120630"/>
                </a:moveTo>
                <a:cubicBezTo>
                  <a:pt x="0" y="54008"/>
                  <a:pt x="54008" y="0"/>
                  <a:pt x="120630" y="0"/>
                </a:cubicBezTo>
                <a:lnTo>
                  <a:pt x="1085669" y="0"/>
                </a:lnTo>
                <a:cubicBezTo>
                  <a:pt x="1152291" y="0"/>
                  <a:pt x="1206299" y="54008"/>
                  <a:pt x="1206299" y="120630"/>
                </a:cubicBezTo>
                <a:lnTo>
                  <a:pt x="1206299" y="1554182"/>
                </a:lnTo>
                <a:cubicBezTo>
                  <a:pt x="1206299" y="1620804"/>
                  <a:pt x="1152291" y="1674812"/>
                  <a:pt x="1085669" y="1674812"/>
                </a:cubicBezTo>
                <a:lnTo>
                  <a:pt x="120630" y="1674812"/>
                </a:lnTo>
                <a:cubicBezTo>
                  <a:pt x="54008" y="1674812"/>
                  <a:pt x="0" y="1620804"/>
                  <a:pt x="0" y="1554182"/>
                </a:cubicBezTo>
                <a:lnTo>
                  <a:pt x="0" y="120630"/>
                </a:lnTo>
                <a:close/>
              </a:path>
            </a:pathLst>
          </a:custGeom>
        </p:spPr>
        <p:style>
          <a:lnRef idx="2">
            <a:schemeClr val="lt1">
              <a:hueOff val="0"/>
              <a:satOff val="0"/>
              <a:lumOff val="0"/>
              <a:alphaOff val="0"/>
            </a:schemeClr>
          </a:lnRef>
          <a:fillRef idx="1">
            <a:schemeClr val="accent1">
              <a:hueOff val="0"/>
              <a:satOff val="0"/>
              <a:lumOff val="0"/>
              <a:alphaOff val="0"/>
            </a:schemeClr>
          </a:fillRef>
          <a:effectRef idx="0">
            <a:schemeClr val="accent1">
              <a:hueOff val="0"/>
              <a:satOff val="0"/>
              <a:lumOff val="0"/>
              <a:alphaOff val="0"/>
            </a:schemeClr>
          </a:effectRef>
          <a:fontRef idx="minor">
            <a:schemeClr val="lt1"/>
          </a:fontRef>
        </p:style>
        <p:txBody>
          <a:bodyPr spcFirstLastPara="0" vert="vert270" wrap="square" lIns="81051" tIns="81051" rIns="81051" bIns="81051" numCol="1" spcCol="1270" anchor="ctr" anchorCtr="0">
            <a:noAutofit/>
          </a:bodyPr>
          <a:lstStyle/>
          <a:p>
            <a:pPr marL="0" lvl="0" indent="0" algn="r" defTabSz="533400">
              <a:lnSpc>
                <a:spcPct val="90000"/>
              </a:lnSpc>
              <a:spcBef>
                <a:spcPct val="0"/>
              </a:spcBef>
              <a:spcAft>
                <a:spcPct val="35000"/>
              </a:spcAft>
              <a:buNone/>
            </a:pPr>
            <a:r>
              <a:rPr lang="en-GB" sz="2400" kern="1200" dirty="0"/>
              <a:t>Ordnance, Munitions and Explosives</a:t>
            </a:r>
          </a:p>
        </p:txBody>
      </p:sp>
    </p:spTree>
    <p:extLst>
      <p:ext uri="{BB962C8B-B14F-4D97-AF65-F5344CB8AC3E}">
        <p14:creationId xmlns:p14="http://schemas.microsoft.com/office/powerpoint/2010/main" val="3422097348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E5003A3-0CA0-4B9B-8D21-ADE95AE6740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607919" y="494892"/>
            <a:ext cx="5643850" cy="606549"/>
          </a:xfrm>
        </p:spPr>
        <p:txBody>
          <a:bodyPr>
            <a:noAutofit/>
          </a:bodyPr>
          <a:lstStyle/>
          <a:p>
            <a:r>
              <a:rPr lang="en-GB" sz="3600" b="1" dirty="0">
                <a:solidFill>
                  <a:schemeClr val="bg1"/>
                </a:solidFill>
              </a:rPr>
              <a:t>Applied Computing Staff</a:t>
            </a:r>
          </a:p>
        </p:txBody>
      </p:sp>
      <p:pic>
        <p:nvPicPr>
          <p:cNvPr id="1026" name="Picture 2" descr="kapilan radhakrishnan">
            <a:extLst>
              <a:ext uri="{FF2B5EF4-FFF2-40B4-BE49-F238E27FC236}">
                <a16:creationId xmlns:a16="http://schemas.microsoft.com/office/drawing/2014/main" id="{E0F63ECF-0FAD-49EC-ABA2-4725FC896F91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92335" y="1439052"/>
            <a:ext cx="1493008" cy="1928469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7" name="Content Placeholder 2">
            <a:extLst>
              <a:ext uri="{FF2B5EF4-FFF2-40B4-BE49-F238E27FC236}">
                <a16:creationId xmlns:a16="http://schemas.microsoft.com/office/drawing/2014/main" id="{F329E87E-E14D-4A9E-9970-2AEE75F9D1C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450158" y="1828281"/>
            <a:ext cx="2639047" cy="725072"/>
          </a:xfrm>
        </p:spPr>
        <p:txBody>
          <a:bodyPr>
            <a:normAutofit/>
          </a:bodyPr>
          <a:lstStyle/>
          <a:p>
            <a:r>
              <a:rPr lang="en-GB" sz="1800" b="1" dirty="0" err="1"/>
              <a:t>Kapilan</a:t>
            </a:r>
            <a:endParaRPr lang="en-GB" sz="1800" b="1" dirty="0"/>
          </a:p>
          <a:p>
            <a:r>
              <a:rPr lang="en-GB" sz="1800" b="1" dirty="0"/>
              <a:t>Academic Director</a:t>
            </a:r>
          </a:p>
        </p:txBody>
      </p:sp>
      <p:pic>
        <p:nvPicPr>
          <p:cNvPr id="1029" name="Picture 5" descr="Tim">
            <a:extLst>
              <a:ext uri="{FF2B5EF4-FFF2-40B4-BE49-F238E27FC236}">
                <a16:creationId xmlns:a16="http://schemas.microsoft.com/office/drawing/2014/main" id="{13690200-3101-4D87-9E92-D9F9C3D0349B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743359" y="3940580"/>
            <a:ext cx="1096383" cy="116770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031" name="Picture 7" descr="gt">
            <a:extLst>
              <a:ext uri="{FF2B5EF4-FFF2-40B4-BE49-F238E27FC236}">
                <a16:creationId xmlns:a16="http://schemas.microsoft.com/office/drawing/2014/main" id="{1792AF0C-2C13-48FD-9CA2-D6A0C4156599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43593" y="3802227"/>
            <a:ext cx="1126569" cy="108367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4" name="Content Placeholder 2">
            <a:extLst>
              <a:ext uri="{FF2B5EF4-FFF2-40B4-BE49-F238E27FC236}">
                <a16:creationId xmlns:a16="http://schemas.microsoft.com/office/drawing/2014/main" id="{A3A79A9F-3BCF-4EC8-887C-8F6B944048B3}"/>
              </a:ext>
            </a:extLst>
          </p:cNvPr>
          <p:cNvSpPr txBox="1">
            <a:spLocks/>
          </p:cNvSpPr>
          <p:nvPr/>
        </p:nvSpPr>
        <p:spPr>
          <a:xfrm>
            <a:off x="10053929" y="5131129"/>
            <a:ext cx="475241" cy="361536"/>
          </a:xfrm>
          <a:prstGeom prst="rect">
            <a:avLst/>
          </a:prstGeom>
        </p:spPr>
        <p:txBody>
          <a:bodyPr vert="horz" lIns="68580" tIns="34290" rIns="68580" bIns="34290" rtlCol="0">
            <a:normAutofit/>
          </a:bodyPr>
          <a:lstStyle>
            <a:lvl1pPr marL="342900" indent="-3429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8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6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en-GB" sz="1350" b="1" dirty="0">
                <a:solidFill>
                  <a:schemeClr val="bg1"/>
                </a:solidFill>
              </a:rPr>
              <a:t>Tim</a:t>
            </a:r>
          </a:p>
        </p:txBody>
      </p:sp>
      <p:sp>
        <p:nvSpPr>
          <p:cNvPr id="16" name="Content Placeholder 2">
            <a:extLst>
              <a:ext uri="{FF2B5EF4-FFF2-40B4-BE49-F238E27FC236}">
                <a16:creationId xmlns:a16="http://schemas.microsoft.com/office/drawing/2014/main" id="{17642110-127E-41E2-B613-FFD7F3DDF4FC}"/>
              </a:ext>
            </a:extLst>
          </p:cNvPr>
          <p:cNvSpPr txBox="1">
            <a:spLocks/>
          </p:cNvSpPr>
          <p:nvPr/>
        </p:nvSpPr>
        <p:spPr>
          <a:xfrm>
            <a:off x="1031809" y="5033433"/>
            <a:ext cx="684701" cy="361536"/>
          </a:xfrm>
          <a:prstGeom prst="rect">
            <a:avLst/>
          </a:prstGeom>
        </p:spPr>
        <p:txBody>
          <a:bodyPr vert="horz" lIns="68580" tIns="34290" rIns="68580" bIns="34290" rtlCol="0">
            <a:normAutofit/>
          </a:bodyPr>
          <a:lstStyle>
            <a:lvl1pPr marL="342900" indent="-3429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8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6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en-GB" sz="1350" b="1" dirty="0">
                <a:solidFill>
                  <a:schemeClr val="bg1"/>
                </a:solidFill>
              </a:rPr>
              <a:t>Gaynor</a:t>
            </a:r>
          </a:p>
        </p:txBody>
      </p:sp>
      <p:pic>
        <p:nvPicPr>
          <p:cNvPr id="1032" name="Picture 8" descr="glj">
            <a:extLst>
              <a:ext uri="{FF2B5EF4-FFF2-40B4-BE49-F238E27FC236}">
                <a16:creationId xmlns:a16="http://schemas.microsoft.com/office/drawing/2014/main" id="{5F5FF55E-2A75-463E-9912-E42FAF6BB884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285343" y="3819503"/>
            <a:ext cx="1074921" cy="107798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9" name="Content Placeholder 2">
            <a:extLst>
              <a:ext uri="{FF2B5EF4-FFF2-40B4-BE49-F238E27FC236}">
                <a16:creationId xmlns:a16="http://schemas.microsoft.com/office/drawing/2014/main" id="{D5961EF9-5A93-4F54-A579-B735176A5441}"/>
              </a:ext>
            </a:extLst>
          </p:cNvPr>
          <p:cNvSpPr txBox="1">
            <a:spLocks/>
          </p:cNvSpPr>
          <p:nvPr/>
        </p:nvSpPr>
        <p:spPr>
          <a:xfrm>
            <a:off x="2367342" y="5085444"/>
            <a:ext cx="734582" cy="407221"/>
          </a:xfrm>
          <a:prstGeom prst="rect">
            <a:avLst/>
          </a:prstGeom>
        </p:spPr>
        <p:txBody>
          <a:bodyPr vert="horz" lIns="68580" tIns="34290" rIns="68580" bIns="34290" rtlCol="0">
            <a:normAutofit/>
          </a:bodyPr>
          <a:lstStyle>
            <a:lvl1pPr marL="342900" indent="-3429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8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6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en-GB" sz="1350" b="1" dirty="0">
                <a:solidFill>
                  <a:schemeClr val="bg1"/>
                </a:solidFill>
              </a:rPr>
              <a:t>Gareth</a:t>
            </a:r>
          </a:p>
        </p:txBody>
      </p:sp>
      <p:pic>
        <p:nvPicPr>
          <p:cNvPr id="1036" name="Picture 12" descr="md">
            <a:extLst>
              <a:ext uri="{FF2B5EF4-FFF2-40B4-BE49-F238E27FC236}">
                <a16:creationId xmlns:a16="http://schemas.microsoft.com/office/drawing/2014/main" id="{DA6AE1D7-6B7E-4752-ABEC-6D0465ECCFB4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685335" y="1531601"/>
            <a:ext cx="1095442" cy="114471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037" name="Picture 13" descr="gd">
            <a:extLst>
              <a:ext uri="{FF2B5EF4-FFF2-40B4-BE49-F238E27FC236}">
                <a16:creationId xmlns:a16="http://schemas.microsoft.com/office/drawing/2014/main" id="{A4577DA6-A63B-40FB-9BCC-4E91D1D82B57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735221" y="3858614"/>
            <a:ext cx="998958" cy="108638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32" name="Content Placeholder 2">
            <a:extLst>
              <a:ext uri="{FF2B5EF4-FFF2-40B4-BE49-F238E27FC236}">
                <a16:creationId xmlns:a16="http://schemas.microsoft.com/office/drawing/2014/main" id="{BA84AC81-55A9-4B21-8016-712469890562}"/>
              </a:ext>
            </a:extLst>
          </p:cNvPr>
          <p:cNvSpPr txBox="1">
            <a:spLocks/>
          </p:cNvSpPr>
          <p:nvPr/>
        </p:nvSpPr>
        <p:spPr>
          <a:xfrm>
            <a:off x="6953663" y="2857082"/>
            <a:ext cx="539487" cy="361536"/>
          </a:xfrm>
          <a:prstGeom prst="rect">
            <a:avLst/>
          </a:prstGeom>
        </p:spPr>
        <p:txBody>
          <a:bodyPr vert="horz" lIns="68580" tIns="34290" rIns="68580" bIns="34290" rtlCol="0">
            <a:normAutofit/>
          </a:bodyPr>
          <a:lstStyle>
            <a:lvl1pPr marL="342900" indent="-3429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8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6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en-GB" sz="1350" dirty="0">
                <a:solidFill>
                  <a:schemeClr val="bg1"/>
                </a:solidFill>
              </a:rPr>
              <a:t>Mike</a:t>
            </a:r>
          </a:p>
        </p:txBody>
      </p:sp>
      <p:sp>
        <p:nvSpPr>
          <p:cNvPr id="37" name="Content Placeholder 2">
            <a:extLst>
              <a:ext uri="{FF2B5EF4-FFF2-40B4-BE49-F238E27FC236}">
                <a16:creationId xmlns:a16="http://schemas.microsoft.com/office/drawing/2014/main" id="{5A3217E5-5DB8-4DBB-B448-1B5CD9DC382D}"/>
              </a:ext>
            </a:extLst>
          </p:cNvPr>
          <p:cNvSpPr txBox="1">
            <a:spLocks/>
          </p:cNvSpPr>
          <p:nvPr/>
        </p:nvSpPr>
        <p:spPr>
          <a:xfrm>
            <a:off x="3865470" y="5108286"/>
            <a:ext cx="890588" cy="361536"/>
          </a:xfrm>
          <a:prstGeom prst="rect">
            <a:avLst/>
          </a:prstGeom>
        </p:spPr>
        <p:txBody>
          <a:bodyPr vert="horz" lIns="68580" tIns="34290" rIns="68580" bIns="34290" rtlCol="0">
            <a:normAutofit/>
          </a:bodyPr>
          <a:lstStyle>
            <a:lvl1pPr marL="342900" indent="-3429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8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6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en-GB" sz="1350" b="1" dirty="0">
                <a:solidFill>
                  <a:schemeClr val="bg1"/>
                </a:solidFill>
              </a:rPr>
              <a:t>Gordon</a:t>
            </a:r>
          </a:p>
        </p:txBody>
      </p:sp>
      <p:sp>
        <p:nvSpPr>
          <p:cNvPr id="41" name="Content Placeholder 2">
            <a:extLst>
              <a:ext uri="{FF2B5EF4-FFF2-40B4-BE49-F238E27FC236}">
                <a16:creationId xmlns:a16="http://schemas.microsoft.com/office/drawing/2014/main" id="{9F87CDB7-2794-40AC-AAD4-4E8711DD1AFB}"/>
              </a:ext>
            </a:extLst>
          </p:cNvPr>
          <p:cNvSpPr txBox="1">
            <a:spLocks/>
          </p:cNvSpPr>
          <p:nvPr/>
        </p:nvSpPr>
        <p:spPr>
          <a:xfrm>
            <a:off x="10040994" y="2894392"/>
            <a:ext cx="789792" cy="344504"/>
          </a:xfrm>
          <a:prstGeom prst="rect">
            <a:avLst/>
          </a:prstGeom>
        </p:spPr>
        <p:txBody>
          <a:bodyPr vert="horz" lIns="68580" tIns="34290" rIns="68580" bIns="34290" rtlCol="0">
            <a:normAutofit/>
          </a:bodyPr>
          <a:lstStyle>
            <a:lvl1pPr marL="342900" indent="-3429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8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6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en-GB" sz="1350" b="1" dirty="0">
                <a:solidFill>
                  <a:schemeClr val="bg1"/>
                </a:solidFill>
              </a:rPr>
              <a:t>Nitheesh</a:t>
            </a:r>
          </a:p>
        </p:txBody>
      </p:sp>
      <p:pic>
        <p:nvPicPr>
          <p:cNvPr id="45" name="Picture 44">
            <a:extLst>
              <a:ext uri="{FF2B5EF4-FFF2-40B4-BE49-F238E27FC236}">
                <a16:creationId xmlns:a16="http://schemas.microsoft.com/office/drawing/2014/main" id="{A196C1CA-F3B5-43CF-9E74-8749318CE8F8}"/>
              </a:ext>
            </a:extLst>
          </p:cNvPr>
          <p:cNvPicPr/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725691" y="3937855"/>
            <a:ext cx="1095442" cy="1144712"/>
          </a:xfrm>
          <a:prstGeom prst="rect">
            <a:avLst/>
          </a:prstGeom>
        </p:spPr>
      </p:pic>
      <p:pic>
        <p:nvPicPr>
          <p:cNvPr id="46" name="Picture 45">
            <a:extLst>
              <a:ext uri="{FF2B5EF4-FFF2-40B4-BE49-F238E27FC236}">
                <a16:creationId xmlns:a16="http://schemas.microsoft.com/office/drawing/2014/main" id="{4E7FB0C6-285E-4F76-89FD-83C0654C00EA}"/>
              </a:ext>
            </a:extLst>
          </p:cNvPr>
          <p:cNvPicPr/>
          <p:nvPr/>
        </p:nvPicPr>
        <p:blipFill>
          <a:blip r:embed="rId9"/>
          <a:stretch>
            <a:fillRect/>
          </a:stretch>
        </p:blipFill>
        <p:spPr>
          <a:xfrm>
            <a:off x="8286366" y="1583256"/>
            <a:ext cx="1095442" cy="1144712"/>
          </a:xfrm>
          <a:prstGeom prst="rect">
            <a:avLst/>
          </a:prstGeom>
        </p:spPr>
      </p:pic>
      <p:sp>
        <p:nvSpPr>
          <p:cNvPr id="49" name="Content Placeholder 2">
            <a:extLst>
              <a:ext uri="{FF2B5EF4-FFF2-40B4-BE49-F238E27FC236}">
                <a16:creationId xmlns:a16="http://schemas.microsoft.com/office/drawing/2014/main" id="{738B2F09-6DA3-4C3C-9C08-92BC1B55C702}"/>
              </a:ext>
            </a:extLst>
          </p:cNvPr>
          <p:cNvSpPr txBox="1">
            <a:spLocks/>
          </p:cNvSpPr>
          <p:nvPr/>
        </p:nvSpPr>
        <p:spPr>
          <a:xfrm>
            <a:off x="8556916" y="5200731"/>
            <a:ext cx="539487" cy="361536"/>
          </a:xfrm>
          <a:prstGeom prst="rect">
            <a:avLst/>
          </a:prstGeom>
        </p:spPr>
        <p:txBody>
          <a:bodyPr vert="horz" lIns="68580" tIns="34290" rIns="68580" bIns="34290" rtlCol="0">
            <a:normAutofit/>
          </a:bodyPr>
          <a:lstStyle>
            <a:lvl1pPr marL="342900" indent="-3429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8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6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en-GB" sz="1350" dirty="0">
                <a:solidFill>
                  <a:schemeClr val="bg1"/>
                </a:solidFill>
              </a:rPr>
              <a:t>Steve</a:t>
            </a:r>
          </a:p>
        </p:txBody>
      </p:sp>
      <p:sp>
        <p:nvSpPr>
          <p:cNvPr id="50" name="Content Placeholder 2">
            <a:extLst>
              <a:ext uri="{FF2B5EF4-FFF2-40B4-BE49-F238E27FC236}">
                <a16:creationId xmlns:a16="http://schemas.microsoft.com/office/drawing/2014/main" id="{BA72F2DF-43EA-489F-827E-BF9A4DE9EF5C}"/>
              </a:ext>
            </a:extLst>
          </p:cNvPr>
          <p:cNvSpPr txBox="1">
            <a:spLocks/>
          </p:cNvSpPr>
          <p:nvPr/>
        </p:nvSpPr>
        <p:spPr>
          <a:xfrm>
            <a:off x="7089996" y="5214201"/>
            <a:ext cx="539487" cy="361536"/>
          </a:xfrm>
          <a:prstGeom prst="rect">
            <a:avLst/>
          </a:prstGeom>
        </p:spPr>
        <p:txBody>
          <a:bodyPr vert="horz" lIns="68580" tIns="34290" rIns="68580" bIns="34290" rtlCol="0">
            <a:normAutofit/>
          </a:bodyPr>
          <a:lstStyle>
            <a:lvl1pPr marL="342900" indent="-3429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8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6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en-GB" sz="1350" dirty="0">
                <a:solidFill>
                  <a:schemeClr val="bg1"/>
                </a:solidFill>
              </a:rPr>
              <a:t>Rich</a:t>
            </a:r>
          </a:p>
        </p:txBody>
      </p:sp>
      <p:sp>
        <p:nvSpPr>
          <p:cNvPr id="52" name="Content Placeholder 2">
            <a:extLst>
              <a:ext uri="{FF2B5EF4-FFF2-40B4-BE49-F238E27FC236}">
                <a16:creationId xmlns:a16="http://schemas.microsoft.com/office/drawing/2014/main" id="{B21DDFEB-7A6E-453F-8861-52EF0837037A}"/>
              </a:ext>
            </a:extLst>
          </p:cNvPr>
          <p:cNvSpPr txBox="1">
            <a:spLocks/>
          </p:cNvSpPr>
          <p:nvPr/>
        </p:nvSpPr>
        <p:spPr>
          <a:xfrm>
            <a:off x="8503413" y="2897380"/>
            <a:ext cx="661348" cy="361536"/>
          </a:xfrm>
          <a:prstGeom prst="rect">
            <a:avLst/>
          </a:prstGeom>
        </p:spPr>
        <p:txBody>
          <a:bodyPr vert="horz" lIns="68580" tIns="34290" rIns="68580" bIns="34290" rtlCol="0">
            <a:normAutofit/>
          </a:bodyPr>
          <a:lstStyle>
            <a:lvl1pPr marL="342900" indent="-3429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8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6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en-GB" sz="1350" dirty="0">
                <a:solidFill>
                  <a:schemeClr val="bg1"/>
                </a:solidFill>
              </a:rPr>
              <a:t>Nabeel</a:t>
            </a:r>
          </a:p>
        </p:txBody>
      </p:sp>
      <p:pic>
        <p:nvPicPr>
          <p:cNvPr id="1028" name="Picture 4" descr="Nitheesh Murugan Kaliyamurthy">
            <a:extLst>
              <a:ext uri="{FF2B5EF4-FFF2-40B4-BE49-F238E27FC236}">
                <a16:creationId xmlns:a16="http://schemas.microsoft.com/office/drawing/2014/main" id="{3D99B13B-0059-7622-0A94-BFB2E3836EE6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1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952094" y="1583256"/>
            <a:ext cx="961690" cy="118119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DD40337-EB3A-5193-6BE7-77EE00BA61CA}"/>
              </a:ext>
            </a:extLst>
          </p:cNvPr>
          <p:cNvSpPr txBox="1">
            <a:spLocks/>
          </p:cNvSpPr>
          <p:nvPr/>
        </p:nvSpPr>
        <p:spPr>
          <a:xfrm>
            <a:off x="4170949" y="3257065"/>
            <a:ext cx="3535872" cy="642342"/>
          </a:xfrm>
          <a:prstGeom prst="rect">
            <a:avLst/>
          </a:prstGeom>
        </p:spPr>
        <p:txBody>
          <a:bodyPr vert="horz" wrap="none" lIns="0" tIns="0" rIns="0" bIns="0" rtlCol="0" anchor="t" anchorCtr="0">
            <a:normAutofit/>
          </a:bodyPr>
          <a:lstStyle>
            <a:lvl1pPr marL="0" indent="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  <a:defRPr sz="2800" kern="1200">
                <a:solidFill>
                  <a:schemeClr val="bg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3200" b="1" dirty="0"/>
              <a:t>Programme Managers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F3A8C8F4-4C0E-FD62-4323-7F4F45F54343}"/>
              </a:ext>
            </a:extLst>
      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8286367" y="3937202"/>
            <a:ext cx="1095442" cy="119392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47766460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E5003A3-0CA0-4B9B-8D21-ADE95AE6740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437687" y="515369"/>
            <a:ext cx="5380130" cy="606549"/>
          </a:xfrm>
        </p:spPr>
        <p:txBody>
          <a:bodyPr>
            <a:noAutofit/>
          </a:bodyPr>
          <a:lstStyle/>
          <a:p>
            <a:r>
              <a:rPr lang="en-GB" sz="3600" b="1" dirty="0">
                <a:solidFill>
                  <a:schemeClr val="bg1"/>
                </a:solidFill>
              </a:rPr>
              <a:t>Applied Computing Staff</a:t>
            </a:r>
          </a:p>
        </p:txBody>
      </p:sp>
      <p:pic>
        <p:nvPicPr>
          <p:cNvPr id="1033" name="Picture 9" descr="car">
            <a:extLst>
              <a:ext uri="{FF2B5EF4-FFF2-40B4-BE49-F238E27FC236}">
                <a16:creationId xmlns:a16="http://schemas.microsoft.com/office/drawing/2014/main" id="{76A03283-FDF4-45E9-90C8-3A61C9F7C819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366966" y="1545503"/>
            <a:ext cx="1161802" cy="112401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034" name="Picture 10" descr="lc">
            <a:extLst>
              <a:ext uri="{FF2B5EF4-FFF2-40B4-BE49-F238E27FC236}">
                <a16:creationId xmlns:a16="http://schemas.microsoft.com/office/drawing/2014/main" id="{972E5BA7-4DE9-4A16-BB33-14C7CCA0A5D8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72742" y="3603220"/>
            <a:ext cx="1203799" cy="112913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4" name="Content Placeholder 2">
            <a:extLst>
              <a:ext uri="{FF2B5EF4-FFF2-40B4-BE49-F238E27FC236}">
                <a16:creationId xmlns:a16="http://schemas.microsoft.com/office/drawing/2014/main" id="{A2B42555-3337-46C0-92E4-62D4870B27BE}"/>
              </a:ext>
            </a:extLst>
          </p:cNvPr>
          <p:cNvSpPr txBox="1">
            <a:spLocks/>
          </p:cNvSpPr>
          <p:nvPr/>
        </p:nvSpPr>
        <p:spPr>
          <a:xfrm>
            <a:off x="6899065" y="4913119"/>
            <a:ext cx="1075409" cy="476781"/>
          </a:xfrm>
          <a:prstGeom prst="rect">
            <a:avLst/>
          </a:prstGeom>
        </p:spPr>
        <p:txBody>
          <a:bodyPr vert="horz" lIns="68580" tIns="34290" rIns="68580" bIns="34290" rtlCol="0">
            <a:normAutofit fontScale="85000" lnSpcReduction="20000"/>
          </a:bodyPr>
          <a:lstStyle>
            <a:lvl1pPr marL="342900" indent="-3429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8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6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en-GB" sz="1350" b="1" dirty="0">
                <a:solidFill>
                  <a:schemeClr val="bg1"/>
                </a:solidFill>
              </a:rPr>
              <a:t>Technician</a:t>
            </a:r>
          </a:p>
          <a:p>
            <a:pPr marL="0" indent="0">
              <a:buNone/>
            </a:pPr>
            <a:r>
              <a:rPr lang="en-GB" sz="1350" b="1" dirty="0">
                <a:solidFill>
                  <a:schemeClr val="bg1"/>
                </a:solidFill>
              </a:rPr>
              <a:t>Lee</a:t>
            </a:r>
          </a:p>
        </p:txBody>
      </p:sp>
      <p:pic>
        <p:nvPicPr>
          <p:cNvPr id="1039" name="Picture 15" descr="nik">
            <a:extLst>
              <a:ext uri="{FF2B5EF4-FFF2-40B4-BE49-F238E27FC236}">
                <a16:creationId xmlns:a16="http://schemas.microsoft.com/office/drawing/2014/main" id="{55C90069-F24F-47D2-AD3F-7B97D859A7F9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191453" y="1602407"/>
            <a:ext cx="1060253" cy="103090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040" name="Picture 16" descr="jw">
            <a:extLst>
              <a:ext uri="{FF2B5EF4-FFF2-40B4-BE49-F238E27FC236}">
                <a16:creationId xmlns:a16="http://schemas.microsoft.com/office/drawing/2014/main" id="{74DFF716-E59F-4D59-8E23-87FA93BA3940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620328" y="1589102"/>
            <a:ext cx="1131754" cy="10797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31" name="Content Placeholder 2">
            <a:extLst>
              <a:ext uri="{FF2B5EF4-FFF2-40B4-BE49-F238E27FC236}">
                <a16:creationId xmlns:a16="http://schemas.microsoft.com/office/drawing/2014/main" id="{39DC1C42-DD7C-4270-9901-F318D1FC7FBA}"/>
              </a:ext>
            </a:extLst>
          </p:cNvPr>
          <p:cNvSpPr txBox="1">
            <a:spLocks/>
          </p:cNvSpPr>
          <p:nvPr/>
        </p:nvSpPr>
        <p:spPr>
          <a:xfrm>
            <a:off x="2502573" y="2874556"/>
            <a:ext cx="890588" cy="361536"/>
          </a:xfrm>
          <a:prstGeom prst="rect">
            <a:avLst/>
          </a:prstGeom>
        </p:spPr>
        <p:txBody>
          <a:bodyPr vert="horz" lIns="68580" tIns="34290" rIns="68580" bIns="34290" rtlCol="0">
            <a:normAutofit/>
          </a:bodyPr>
          <a:lstStyle>
            <a:lvl1pPr marL="342900" indent="-3429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8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6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en-GB" sz="1350" b="1" dirty="0">
                <a:solidFill>
                  <a:schemeClr val="bg1"/>
                </a:solidFill>
              </a:rPr>
              <a:t>Carlene</a:t>
            </a:r>
          </a:p>
        </p:txBody>
      </p:sp>
      <p:sp>
        <p:nvSpPr>
          <p:cNvPr id="35" name="Content Placeholder 2">
            <a:extLst>
              <a:ext uri="{FF2B5EF4-FFF2-40B4-BE49-F238E27FC236}">
                <a16:creationId xmlns:a16="http://schemas.microsoft.com/office/drawing/2014/main" id="{C846FC29-21A4-41AD-9938-0A9972DAD310}"/>
              </a:ext>
            </a:extLst>
          </p:cNvPr>
          <p:cNvSpPr txBox="1">
            <a:spLocks/>
          </p:cNvSpPr>
          <p:nvPr/>
        </p:nvSpPr>
        <p:spPr>
          <a:xfrm>
            <a:off x="8553810" y="2917663"/>
            <a:ext cx="539487" cy="483193"/>
          </a:xfrm>
          <a:prstGeom prst="rect">
            <a:avLst/>
          </a:prstGeom>
        </p:spPr>
        <p:txBody>
          <a:bodyPr vert="horz" lIns="68580" tIns="34290" rIns="68580" bIns="34290" rtlCol="0">
            <a:normAutofit/>
          </a:bodyPr>
          <a:lstStyle>
            <a:lvl1pPr marL="342900" indent="-3429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8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6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en-GB" sz="1350" b="1" dirty="0">
                <a:solidFill>
                  <a:schemeClr val="bg1"/>
                </a:solidFill>
              </a:rPr>
              <a:t>Nik</a:t>
            </a:r>
          </a:p>
        </p:txBody>
      </p:sp>
      <p:sp>
        <p:nvSpPr>
          <p:cNvPr id="36" name="Content Placeholder 2">
            <a:extLst>
              <a:ext uri="{FF2B5EF4-FFF2-40B4-BE49-F238E27FC236}">
                <a16:creationId xmlns:a16="http://schemas.microsoft.com/office/drawing/2014/main" id="{A981833E-2FB0-462A-B62E-4F6CDA28AFDB}"/>
              </a:ext>
            </a:extLst>
          </p:cNvPr>
          <p:cNvSpPr txBox="1">
            <a:spLocks/>
          </p:cNvSpPr>
          <p:nvPr/>
        </p:nvSpPr>
        <p:spPr>
          <a:xfrm>
            <a:off x="6899065" y="2881131"/>
            <a:ext cx="807195" cy="460484"/>
          </a:xfrm>
          <a:prstGeom prst="rect">
            <a:avLst/>
          </a:prstGeom>
        </p:spPr>
        <p:txBody>
          <a:bodyPr vert="horz" lIns="68580" tIns="34290" rIns="68580" bIns="34290" rtlCol="0">
            <a:normAutofit/>
          </a:bodyPr>
          <a:lstStyle>
            <a:lvl1pPr marL="342900" indent="-3429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8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6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en-GB" sz="1350" b="1" dirty="0">
                <a:solidFill>
                  <a:schemeClr val="bg1"/>
                </a:solidFill>
              </a:rPr>
              <a:t>James</a:t>
            </a:r>
          </a:p>
        </p:txBody>
      </p:sp>
      <p:pic>
        <p:nvPicPr>
          <p:cNvPr id="42" name="Picture 41">
            <a:extLst>
              <a:ext uri="{FF2B5EF4-FFF2-40B4-BE49-F238E27FC236}">
                <a16:creationId xmlns:a16="http://schemas.microsoft.com/office/drawing/2014/main" id="{EF16B9C7-29DD-4549-8BC9-FD5B24110A57}"/>
              </a:ext>
            </a:extLst>
          </p:cNvPr>
          <p:cNvPicPr/>
          <p:nvPr/>
        </p:nvPicPr>
        <p:blipFill>
          <a:blip r:embed="rId6"/>
          <a:stretch>
            <a:fillRect/>
          </a:stretch>
        </p:blipFill>
        <p:spPr>
          <a:xfrm>
            <a:off x="863026" y="1545503"/>
            <a:ext cx="968635" cy="1144712"/>
          </a:xfrm>
          <a:prstGeom prst="rect">
            <a:avLst/>
          </a:prstGeom>
        </p:spPr>
      </p:pic>
      <p:pic>
        <p:nvPicPr>
          <p:cNvPr id="44" name="Picture 43">
            <a:extLst>
              <a:ext uri="{FF2B5EF4-FFF2-40B4-BE49-F238E27FC236}">
                <a16:creationId xmlns:a16="http://schemas.microsoft.com/office/drawing/2014/main" id="{10BFCC0D-D020-40E7-A270-6D08D219E0AE}"/>
              </a:ext>
            </a:extLst>
          </p:cNvPr>
          <p:cNvPicPr/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196606" y="1597414"/>
            <a:ext cx="1021651" cy="1128868"/>
          </a:xfrm>
          <a:prstGeom prst="rect">
            <a:avLst/>
          </a:prstGeom>
        </p:spPr>
      </p:pic>
      <p:pic>
        <p:nvPicPr>
          <p:cNvPr id="48" name="Picture 47">
            <a:extLst>
              <a:ext uri="{FF2B5EF4-FFF2-40B4-BE49-F238E27FC236}">
                <a16:creationId xmlns:a16="http://schemas.microsoft.com/office/drawing/2014/main" id="{E39C56ED-5CD0-4854-BE58-0697EC3A15D8}"/>
              </a:ext>
            </a:extLst>
          </p:cNvPr>
          <p:cNvPicPr/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69459" y="3603220"/>
            <a:ext cx="1030315" cy="1129131"/>
          </a:xfrm>
          <a:prstGeom prst="rect">
            <a:avLst/>
          </a:prstGeom>
        </p:spPr>
      </p:pic>
      <p:sp>
        <p:nvSpPr>
          <p:cNvPr id="51" name="Content Placeholder 2">
            <a:extLst>
              <a:ext uri="{FF2B5EF4-FFF2-40B4-BE49-F238E27FC236}">
                <a16:creationId xmlns:a16="http://schemas.microsoft.com/office/drawing/2014/main" id="{C0280276-7AAE-44B5-AD7D-7A689356E1B4}"/>
              </a:ext>
            </a:extLst>
          </p:cNvPr>
          <p:cNvSpPr txBox="1">
            <a:spLocks/>
          </p:cNvSpPr>
          <p:nvPr/>
        </p:nvSpPr>
        <p:spPr>
          <a:xfrm>
            <a:off x="1114872" y="4913119"/>
            <a:ext cx="539487" cy="361536"/>
          </a:xfrm>
          <a:prstGeom prst="rect">
            <a:avLst/>
          </a:prstGeom>
        </p:spPr>
        <p:txBody>
          <a:bodyPr vert="horz" lIns="68580" tIns="34290" rIns="68580" bIns="34290" rtlCol="0">
            <a:normAutofit/>
          </a:bodyPr>
          <a:lstStyle>
            <a:lvl1pPr marL="342900" indent="-3429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8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6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en-GB" sz="1350" dirty="0">
                <a:solidFill>
                  <a:schemeClr val="bg1"/>
                </a:solidFill>
              </a:rPr>
              <a:t>Phil</a:t>
            </a:r>
          </a:p>
        </p:txBody>
      </p:sp>
      <p:sp>
        <p:nvSpPr>
          <p:cNvPr id="53" name="Content Placeholder 2">
            <a:extLst>
              <a:ext uri="{FF2B5EF4-FFF2-40B4-BE49-F238E27FC236}">
                <a16:creationId xmlns:a16="http://schemas.microsoft.com/office/drawing/2014/main" id="{D9407967-F8DB-40E5-85FE-21922A595F97}"/>
              </a:ext>
            </a:extLst>
          </p:cNvPr>
          <p:cNvSpPr txBox="1">
            <a:spLocks/>
          </p:cNvSpPr>
          <p:nvPr/>
        </p:nvSpPr>
        <p:spPr>
          <a:xfrm>
            <a:off x="1058564" y="2909139"/>
            <a:ext cx="539487" cy="361536"/>
          </a:xfrm>
          <a:prstGeom prst="rect">
            <a:avLst/>
          </a:prstGeom>
        </p:spPr>
        <p:txBody>
          <a:bodyPr vert="horz" lIns="68580" tIns="34290" rIns="68580" bIns="34290" rtlCol="0">
            <a:normAutofit fontScale="92500"/>
          </a:bodyPr>
          <a:lstStyle>
            <a:lvl1pPr marL="342900" indent="-3429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8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6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en-GB" sz="1350" dirty="0">
                <a:solidFill>
                  <a:schemeClr val="bg1"/>
                </a:solidFill>
              </a:rPr>
              <a:t>Adam</a:t>
            </a:r>
          </a:p>
        </p:txBody>
      </p:sp>
      <p:sp>
        <p:nvSpPr>
          <p:cNvPr id="54" name="Content Placeholder 2">
            <a:extLst>
              <a:ext uri="{FF2B5EF4-FFF2-40B4-BE49-F238E27FC236}">
                <a16:creationId xmlns:a16="http://schemas.microsoft.com/office/drawing/2014/main" id="{87911C23-B4A2-41BC-A1B1-6AF156BCE62C}"/>
              </a:ext>
            </a:extLst>
          </p:cNvPr>
          <p:cNvSpPr txBox="1">
            <a:spLocks/>
          </p:cNvSpPr>
          <p:nvPr/>
        </p:nvSpPr>
        <p:spPr>
          <a:xfrm>
            <a:off x="5437687" y="2903028"/>
            <a:ext cx="539487" cy="361536"/>
          </a:xfrm>
          <a:prstGeom prst="rect">
            <a:avLst/>
          </a:prstGeom>
        </p:spPr>
        <p:txBody>
          <a:bodyPr vert="horz" lIns="68580" tIns="34290" rIns="68580" bIns="34290" rtlCol="0">
            <a:normAutofit/>
          </a:bodyPr>
          <a:lstStyle>
            <a:lvl1pPr marL="342900" indent="-3429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8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6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en-GB" sz="1350" dirty="0">
                <a:solidFill>
                  <a:schemeClr val="bg1"/>
                </a:solidFill>
              </a:rPr>
              <a:t>Gary</a:t>
            </a:r>
          </a:p>
        </p:txBody>
      </p:sp>
      <p:sp>
        <p:nvSpPr>
          <p:cNvPr id="5" name="Content Placeholder 2">
            <a:extLst>
              <a:ext uri="{FF2B5EF4-FFF2-40B4-BE49-F238E27FC236}">
                <a16:creationId xmlns:a16="http://schemas.microsoft.com/office/drawing/2014/main" id="{034BED1A-A940-17B1-FCB2-F3BFEEEB88D8}"/>
              </a:ext>
            </a:extLst>
          </p:cNvPr>
          <p:cNvSpPr txBox="1">
            <a:spLocks/>
          </p:cNvSpPr>
          <p:nvPr/>
        </p:nvSpPr>
        <p:spPr>
          <a:xfrm>
            <a:off x="9791547" y="4927551"/>
            <a:ext cx="717216" cy="462349"/>
          </a:xfrm>
          <a:prstGeom prst="rect">
            <a:avLst/>
          </a:prstGeom>
        </p:spPr>
        <p:txBody>
          <a:bodyPr vert="horz" lIns="68580" tIns="34290" rIns="68580" bIns="34290" rtlCol="0">
            <a:normAutofit fontScale="77500" lnSpcReduction="20000"/>
          </a:bodyPr>
          <a:lstStyle>
            <a:lvl1pPr marL="342900" indent="-3429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8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6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en-GB" sz="1350" b="1" dirty="0">
                <a:solidFill>
                  <a:schemeClr val="bg1"/>
                </a:solidFill>
              </a:rPr>
              <a:t>Dylan, Electronics Technician</a:t>
            </a:r>
          </a:p>
        </p:txBody>
      </p:sp>
      <p:sp>
        <p:nvSpPr>
          <p:cNvPr id="6" name="Content Placeholder 2">
            <a:extLst>
              <a:ext uri="{FF2B5EF4-FFF2-40B4-BE49-F238E27FC236}">
                <a16:creationId xmlns:a16="http://schemas.microsoft.com/office/drawing/2014/main" id="{3AF1534A-E216-FFE1-E5D3-F45A2176E8A7}"/>
              </a:ext>
            </a:extLst>
          </p:cNvPr>
          <p:cNvSpPr txBox="1">
            <a:spLocks/>
          </p:cNvSpPr>
          <p:nvPr/>
        </p:nvSpPr>
        <p:spPr>
          <a:xfrm>
            <a:off x="4365962" y="4907710"/>
            <a:ext cx="539487" cy="361536"/>
          </a:xfrm>
          <a:prstGeom prst="rect">
            <a:avLst/>
          </a:prstGeom>
        </p:spPr>
        <p:txBody>
          <a:bodyPr vert="horz" lIns="68580" tIns="34290" rIns="68580" bIns="34290" rtlCol="0">
            <a:normAutofit/>
          </a:bodyPr>
          <a:lstStyle>
            <a:lvl1pPr marL="342900" indent="-3429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8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6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en-GB" sz="1350" dirty="0">
                <a:solidFill>
                  <a:schemeClr val="bg1"/>
                </a:solidFill>
              </a:rPr>
              <a:t>Terry</a:t>
            </a:r>
          </a:p>
        </p:txBody>
      </p:sp>
      <p:sp>
        <p:nvSpPr>
          <p:cNvPr id="8" name="Content Placeholder 2">
            <a:extLst>
              <a:ext uri="{FF2B5EF4-FFF2-40B4-BE49-F238E27FC236}">
                <a16:creationId xmlns:a16="http://schemas.microsoft.com/office/drawing/2014/main" id="{07F77F82-7EB5-A24A-EE98-EC4BE6AE09BD}"/>
              </a:ext>
            </a:extLst>
          </p:cNvPr>
          <p:cNvSpPr txBox="1">
            <a:spLocks/>
          </p:cNvSpPr>
          <p:nvPr/>
        </p:nvSpPr>
        <p:spPr>
          <a:xfrm>
            <a:off x="10012277" y="2888870"/>
            <a:ext cx="539487" cy="361536"/>
          </a:xfrm>
          <a:prstGeom prst="rect">
            <a:avLst/>
          </a:prstGeom>
        </p:spPr>
        <p:txBody>
          <a:bodyPr vert="horz" lIns="68580" tIns="34290" rIns="68580" bIns="34290" rtlCol="0">
            <a:normAutofit fontScale="85000" lnSpcReduction="10000"/>
          </a:bodyPr>
          <a:lstStyle>
            <a:lvl1pPr marL="342900" indent="-3429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8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6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en-GB" sz="1350" dirty="0" err="1">
                <a:solidFill>
                  <a:schemeClr val="bg1"/>
                </a:solidFill>
              </a:rPr>
              <a:t>Munya</a:t>
            </a:r>
            <a:endParaRPr lang="en-GB" sz="1350" dirty="0">
              <a:solidFill>
                <a:schemeClr val="bg1"/>
              </a:solidFill>
            </a:endParaRPr>
          </a:p>
        </p:txBody>
      </p:sp>
      <p:sp>
        <p:nvSpPr>
          <p:cNvPr id="9" name="Content Placeholder 2">
            <a:extLst>
              <a:ext uri="{FF2B5EF4-FFF2-40B4-BE49-F238E27FC236}">
                <a16:creationId xmlns:a16="http://schemas.microsoft.com/office/drawing/2014/main" id="{82058F30-0F69-AB0F-741E-A40092602A35}"/>
              </a:ext>
            </a:extLst>
          </p:cNvPr>
          <p:cNvSpPr txBox="1">
            <a:spLocks/>
          </p:cNvSpPr>
          <p:nvPr/>
        </p:nvSpPr>
        <p:spPr>
          <a:xfrm>
            <a:off x="4107044" y="2922174"/>
            <a:ext cx="539487" cy="361536"/>
          </a:xfrm>
          <a:prstGeom prst="rect">
            <a:avLst/>
          </a:prstGeom>
        </p:spPr>
        <p:txBody>
          <a:bodyPr vert="horz" lIns="68580" tIns="34290" rIns="68580" bIns="34290" rtlCol="0">
            <a:normAutofit/>
          </a:bodyPr>
          <a:lstStyle>
            <a:lvl1pPr marL="342900" indent="-3429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8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6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en-GB" sz="1350" dirty="0">
                <a:solidFill>
                  <a:schemeClr val="bg1"/>
                </a:solidFill>
              </a:rPr>
              <a:t>Divya</a:t>
            </a:r>
          </a:p>
        </p:txBody>
      </p:sp>
      <p:sp>
        <p:nvSpPr>
          <p:cNvPr id="10" name="Content Placeholder 2">
            <a:extLst>
              <a:ext uri="{FF2B5EF4-FFF2-40B4-BE49-F238E27FC236}">
                <a16:creationId xmlns:a16="http://schemas.microsoft.com/office/drawing/2014/main" id="{7F94A32E-EEA9-F3D7-491B-6AEC16838FFF}"/>
              </a:ext>
            </a:extLst>
          </p:cNvPr>
          <p:cNvSpPr txBox="1">
            <a:spLocks/>
          </p:cNvSpPr>
          <p:nvPr/>
        </p:nvSpPr>
        <p:spPr>
          <a:xfrm>
            <a:off x="2847784" y="4907710"/>
            <a:ext cx="539487" cy="361536"/>
          </a:xfrm>
          <a:prstGeom prst="rect">
            <a:avLst/>
          </a:prstGeom>
        </p:spPr>
        <p:txBody>
          <a:bodyPr vert="horz" lIns="68580" tIns="34290" rIns="68580" bIns="34290" rtlCol="0">
            <a:normAutofit/>
          </a:bodyPr>
          <a:lstStyle>
            <a:lvl1pPr marL="342900" indent="-3429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8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6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en-GB" sz="1350" dirty="0">
                <a:solidFill>
                  <a:schemeClr val="bg1"/>
                </a:solidFill>
              </a:rPr>
              <a:t>Stalin</a:t>
            </a:r>
          </a:p>
        </p:txBody>
      </p:sp>
      <p:pic>
        <p:nvPicPr>
          <p:cNvPr id="11" name="Picture 2" descr="Divya looks towards the camera. She wears a bindi and a pale blue scarf over a dark blue top. a">
            <a:extLst>
              <a:ext uri="{FF2B5EF4-FFF2-40B4-BE49-F238E27FC236}">
                <a16:creationId xmlns:a16="http://schemas.microsoft.com/office/drawing/2014/main" id="{62780212-F1A8-9403-6922-0149FF9A5E0D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16830" y="1545503"/>
            <a:ext cx="1021651" cy="114471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" name="Picture 2">
            <a:extLst>
              <a:ext uri="{FF2B5EF4-FFF2-40B4-BE49-F238E27FC236}">
                <a16:creationId xmlns:a16="http://schemas.microsoft.com/office/drawing/2014/main" id="{EE4E17BA-56B0-D375-5B3F-29B9BC5D3297}"/>
              </a:ext>
            </a:extLst>
      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9691077" y="1589102"/>
            <a:ext cx="1126740" cy="104420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35726228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56CFB91-1EAC-4BAE-A0A4-F5F3F98C9CF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 dirty="0">
              <a:solidFill>
                <a:schemeClr val="bg1"/>
              </a:solidFill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0FA6840-00FB-4322-A19A-2A72C906988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922681" y="1400911"/>
            <a:ext cx="10718085" cy="4383804"/>
          </a:xfrm>
        </p:spPr>
        <p:txBody>
          <a:bodyPr wrap="square">
            <a:normAutofit/>
          </a:bodyPr>
          <a:lstStyle/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dirty="0"/>
              <a:t>First point of contact for you!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dirty="0"/>
              <a:t>Gaynor Thomas – Digital Degree Apprenticeships 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dirty="0"/>
              <a:t>Gordon Dickers and Gareth Jones– Comp, DIS, CNCS, SE, Web, Games Dev, Cloud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dirty="0"/>
              <a:t>Richard Morgan – Games Design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dirty="0"/>
              <a:t>Nabeel Masih - Animation and VFX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dirty="0"/>
              <a:t>Steve Mosey – Electronics Cluster (EEE and Embedded)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dirty="0"/>
              <a:t>Tim Bashford and Mike Dacey – PG Computing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dirty="0"/>
              <a:t>Nitheesh Kaliyamurthy – CertHE Digital &amp; Electronics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44080EDE-A85F-43D0-84A4-E6D68D9523DB}"/>
              </a:ext>
            </a:extLst>
          </p:cNvPr>
          <p:cNvSpPr txBox="1"/>
          <p:nvPr/>
        </p:nvSpPr>
        <p:spPr>
          <a:xfrm>
            <a:off x="5432977" y="272620"/>
            <a:ext cx="6264136" cy="64633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3600" dirty="0">
                <a:solidFill>
                  <a:schemeClr val="bg1"/>
                </a:solidFill>
              </a:rPr>
              <a:t>Programme Managers</a:t>
            </a:r>
          </a:p>
        </p:txBody>
      </p:sp>
    </p:spTree>
    <p:extLst>
      <p:ext uri="{BB962C8B-B14F-4D97-AF65-F5344CB8AC3E}">
        <p14:creationId xmlns:p14="http://schemas.microsoft.com/office/powerpoint/2010/main" val="3562392783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57FE54B-3901-41A1-9ACF-6F65B06FE90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endParaRPr lang="en-GB" dirty="0">
              <a:solidFill>
                <a:schemeClr val="bg1"/>
              </a:solidFill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87FE88A-1C43-4FDA-825F-EBCCA506F68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921869" y="1839854"/>
            <a:ext cx="8136904" cy="2736304"/>
          </a:xfrm>
        </p:spPr>
        <p:txBody>
          <a:bodyPr>
            <a:normAutofit/>
          </a:bodyPr>
          <a:lstStyle/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dirty="0"/>
              <a:t>Respect and support every individual 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dirty="0"/>
              <a:t>Provide you with best learning and teaching experience 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dirty="0"/>
              <a:t>Work with industries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dirty="0"/>
              <a:t>Inclusive and team working 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dirty="0"/>
              <a:t>Student voice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endParaRPr lang="en-GB" dirty="0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2D88F47B-26DB-4347-990A-D765C3651730}"/>
              </a:ext>
            </a:extLst>
          </p:cNvPr>
          <p:cNvSpPr txBox="1"/>
          <p:nvPr/>
        </p:nvSpPr>
        <p:spPr>
          <a:xfrm>
            <a:off x="4968323" y="456407"/>
            <a:ext cx="2908438" cy="707886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4000" dirty="0">
                <a:solidFill>
                  <a:schemeClr val="bg1"/>
                </a:solidFill>
              </a:rPr>
              <a:t>Our Ethos</a:t>
            </a:r>
          </a:p>
        </p:txBody>
      </p:sp>
    </p:spTree>
    <p:extLst>
      <p:ext uri="{BB962C8B-B14F-4D97-AF65-F5344CB8AC3E}">
        <p14:creationId xmlns:p14="http://schemas.microsoft.com/office/powerpoint/2010/main" val="1035899430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8873105-1FD3-477E-93EF-3FD5EBE0894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508881" y="610850"/>
            <a:ext cx="4722292" cy="720080"/>
          </a:xfrm>
        </p:spPr>
        <p:txBody>
          <a:bodyPr>
            <a:normAutofit/>
          </a:bodyPr>
          <a:lstStyle/>
          <a:p>
            <a:r>
              <a:rPr lang="en-GB" sz="4000" dirty="0">
                <a:solidFill>
                  <a:schemeClr val="bg1"/>
                </a:solidFill>
              </a:rPr>
              <a:t>Who is here today?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3276897-779B-4254-95A3-6274B6F31ED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82758" y="1720887"/>
            <a:ext cx="5739138" cy="3879813"/>
          </a:xfrm>
        </p:spPr>
        <p:txBody>
          <a:bodyPr>
            <a:noAutofit/>
          </a:bodyPr>
          <a:lstStyle/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dirty="0"/>
              <a:t>Applied Computing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dirty="0"/>
              <a:t>Cloud Computing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dirty="0"/>
              <a:t>Cloud Software Development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dirty="0"/>
              <a:t>Animation and VFX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dirty="0"/>
              <a:t>Computer Games Design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dirty="0"/>
              <a:t>Computer Networks and Cyber Security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endParaRPr lang="en-GB" dirty="0"/>
          </a:p>
        </p:txBody>
      </p:sp>
      <p:sp>
        <p:nvSpPr>
          <p:cNvPr id="5" name="Content Placeholder 2">
            <a:extLst>
              <a:ext uri="{FF2B5EF4-FFF2-40B4-BE49-F238E27FC236}">
                <a16:creationId xmlns:a16="http://schemas.microsoft.com/office/drawing/2014/main" id="{895EB636-0389-4867-9664-CD66531C7F34}"/>
              </a:ext>
            </a:extLst>
          </p:cNvPr>
          <p:cNvSpPr txBox="1">
            <a:spLocks/>
          </p:cNvSpPr>
          <p:nvPr/>
        </p:nvSpPr>
        <p:spPr>
          <a:xfrm>
            <a:off x="6446197" y="1933869"/>
            <a:ext cx="5084812" cy="2990261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 marL="0" indent="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  <a:defRPr sz="2800" kern="1200">
                <a:solidFill>
                  <a:schemeClr val="bg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dirty="0"/>
              <a:t>Data Information and Systems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dirty="0"/>
              <a:t>Electrical &amp; Electronics Engineering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dirty="0"/>
              <a:t>Games Development 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dirty="0"/>
              <a:t>Software Engineering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dirty="0"/>
              <a:t>Web Development </a:t>
            </a:r>
          </a:p>
        </p:txBody>
      </p:sp>
    </p:spTree>
    <p:extLst>
      <p:ext uri="{BB962C8B-B14F-4D97-AF65-F5344CB8AC3E}">
        <p14:creationId xmlns:p14="http://schemas.microsoft.com/office/powerpoint/2010/main" val="2598404272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EA0D0E7-2D7B-4E4B-8679-C488C58123D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>
                <a:solidFill>
                  <a:schemeClr val="accent1">
                    <a:lumMod val="50000"/>
                  </a:schemeClr>
                </a:solidFill>
              </a:rPr>
              <a:t>1</a:t>
            </a:r>
            <a:r>
              <a:rPr lang="en-GB" baseline="30000" dirty="0">
                <a:solidFill>
                  <a:schemeClr val="accent1">
                    <a:lumMod val="50000"/>
                  </a:schemeClr>
                </a:solidFill>
              </a:rPr>
              <a:t>st</a:t>
            </a:r>
            <a:r>
              <a:rPr lang="en-GB" dirty="0">
                <a:solidFill>
                  <a:schemeClr val="accent1">
                    <a:lumMod val="50000"/>
                  </a:schemeClr>
                </a:solidFill>
              </a:rPr>
              <a:t> Year…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86FC53B-CCE7-45AF-8F06-4CD5E293921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84016" y="1459516"/>
            <a:ext cx="6326704" cy="4412645"/>
          </a:xfrm>
        </p:spPr>
        <p:txBody>
          <a:bodyPr wrap="square">
            <a:noAutofit/>
          </a:bodyPr>
          <a:lstStyle/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400" dirty="0"/>
              <a:t>Induction 26 – 30/09/2022. 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400" dirty="0"/>
              <a:t>Semester 1 teaching starts from 03/10/2022</a:t>
            </a:r>
          </a:p>
          <a:p>
            <a:pPr marL="1028700" lvl="1" indent="-342900"/>
            <a:r>
              <a:rPr lang="en-GB" dirty="0">
                <a:solidFill>
                  <a:schemeClr val="bg1"/>
                </a:solidFill>
              </a:rPr>
              <a:t>Block 1: 03/10/22 to 04/11/22</a:t>
            </a:r>
          </a:p>
          <a:p>
            <a:pPr marL="1028700" lvl="1" indent="-342900"/>
            <a:r>
              <a:rPr lang="en-GB" dirty="0">
                <a:solidFill>
                  <a:schemeClr val="bg1"/>
                </a:solidFill>
              </a:rPr>
              <a:t>Mid assessment point/reading week: 07 -11/11/2022</a:t>
            </a:r>
          </a:p>
          <a:p>
            <a:pPr marL="1028700" lvl="1" indent="-342900"/>
            <a:r>
              <a:rPr lang="en-GB" dirty="0">
                <a:solidFill>
                  <a:schemeClr val="bg1"/>
                </a:solidFill>
              </a:rPr>
              <a:t>Block 2: 14/11/2022 to 16/12/22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400" dirty="0"/>
              <a:t>Christmas break 19/12/22 to 02/01/23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400" dirty="0"/>
              <a:t>Exam period: 03/01/23 to 13/01/23</a:t>
            </a:r>
          </a:p>
          <a:p>
            <a:endParaRPr lang="en-GB" sz="2400" dirty="0"/>
          </a:p>
        </p:txBody>
      </p:sp>
      <p:sp>
        <p:nvSpPr>
          <p:cNvPr id="4" name="Content Placeholder 2">
            <a:extLst>
              <a:ext uri="{FF2B5EF4-FFF2-40B4-BE49-F238E27FC236}">
                <a16:creationId xmlns:a16="http://schemas.microsoft.com/office/drawing/2014/main" id="{56CB9F27-2BDC-4992-AF35-DBACD70D279F}"/>
              </a:ext>
            </a:extLst>
          </p:cNvPr>
          <p:cNvSpPr txBox="1">
            <a:spLocks/>
          </p:cNvSpPr>
          <p:nvPr/>
        </p:nvSpPr>
        <p:spPr>
          <a:xfrm>
            <a:off x="6586538" y="1330928"/>
            <a:ext cx="5221446" cy="1704561"/>
          </a:xfrm>
          <a:prstGeom prst="rect">
            <a:avLst/>
          </a:prstGeom>
        </p:spPr>
        <p:txBody>
          <a:bodyPr vert="horz" wrap="square" lIns="0" tIns="0" rIns="0" bIns="0" rtlCol="0" anchor="t" anchorCtr="0">
            <a:noAutofit/>
          </a:bodyPr>
          <a:lstStyle>
            <a:lvl1pPr marL="0" indent="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  <a:defRPr sz="2800" kern="1200">
                <a:solidFill>
                  <a:schemeClr val="bg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200" dirty="0"/>
              <a:t>Semester 2 teaching starts from 30/01/2023</a:t>
            </a:r>
          </a:p>
          <a:p>
            <a:pPr marL="1028700" lvl="1" indent="-342900"/>
            <a:r>
              <a:rPr lang="en-GB" sz="2200" dirty="0">
                <a:solidFill>
                  <a:schemeClr val="bg1"/>
                </a:solidFill>
              </a:rPr>
              <a:t>Block 1: 30/01/23 to 03/03/2023</a:t>
            </a:r>
          </a:p>
          <a:p>
            <a:pPr marL="1028700" lvl="1" indent="-342900"/>
            <a:r>
              <a:rPr lang="en-GB" sz="2200" dirty="0">
                <a:solidFill>
                  <a:schemeClr val="bg1"/>
                </a:solidFill>
              </a:rPr>
              <a:t>Mid assessment point/reading week: 06 -10/03/2023</a:t>
            </a:r>
          </a:p>
          <a:p>
            <a:pPr marL="1028700" lvl="1" indent="-342900"/>
            <a:r>
              <a:rPr lang="en-GB" sz="2200" dirty="0">
                <a:solidFill>
                  <a:schemeClr val="bg1"/>
                </a:solidFill>
              </a:rPr>
              <a:t>Block 2: 13/03/2023 to 31/03/23</a:t>
            </a:r>
          </a:p>
          <a:p>
            <a:pPr marL="1028700" lvl="1" indent="-342900"/>
            <a:r>
              <a:rPr lang="en-GB" sz="2200" dirty="0">
                <a:solidFill>
                  <a:schemeClr val="bg1"/>
                </a:solidFill>
              </a:rPr>
              <a:t>Easter break 03/04/23 to 21/04/23</a:t>
            </a:r>
          </a:p>
          <a:p>
            <a:pPr marL="1028700" lvl="1" indent="-342900"/>
            <a:r>
              <a:rPr lang="en-GB" sz="2200" dirty="0">
                <a:solidFill>
                  <a:schemeClr val="bg1"/>
                </a:solidFill>
              </a:rPr>
              <a:t>Block 3: 24/04/23 to 05/05/2023</a:t>
            </a:r>
            <a:endParaRPr lang="en-GB" sz="2200" dirty="0"/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200" dirty="0"/>
              <a:t>Semester 2 assessment period: 08/05/2023 to 17/05/2023</a:t>
            </a:r>
          </a:p>
          <a:p>
            <a:endParaRPr lang="en-GB" sz="2200" dirty="0"/>
          </a:p>
        </p:txBody>
      </p:sp>
      <p:sp>
        <p:nvSpPr>
          <p:cNvPr id="5" name="Title 1">
            <a:extLst>
              <a:ext uri="{FF2B5EF4-FFF2-40B4-BE49-F238E27FC236}">
                <a16:creationId xmlns:a16="http://schemas.microsoft.com/office/drawing/2014/main" id="{70B16C3D-8543-4245-9EDE-05BC080787B3}"/>
              </a:ext>
            </a:extLst>
          </p:cNvPr>
          <p:cNvSpPr txBox="1">
            <a:spLocks/>
          </p:cNvSpPr>
          <p:nvPr/>
        </p:nvSpPr>
        <p:spPr>
          <a:xfrm>
            <a:off x="5608893" y="394346"/>
            <a:ext cx="4722292" cy="720080"/>
          </a:xfrm>
        </p:spPr>
        <p:txBody>
          <a:bodyPr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sz="4000" dirty="0">
                <a:solidFill>
                  <a:schemeClr val="bg1"/>
                </a:solidFill>
              </a:rPr>
              <a:t>Key Dates</a:t>
            </a:r>
          </a:p>
        </p:txBody>
      </p:sp>
      <p:sp>
        <p:nvSpPr>
          <p:cNvPr id="6" name="Content Placeholder 2">
            <a:extLst>
              <a:ext uri="{FF2B5EF4-FFF2-40B4-BE49-F238E27FC236}">
                <a16:creationId xmlns:a16="http://schemas.microsoft.com/office/drawing/2014/main" id="{3BD244A7-544D-DD51-6A93-812C9AC12856}"/>
              </a:ext>
            </a:extLst>
          </p:cNvPr>
          <p:cNvSpPr txBox="1">
            <a:spLocks/>
          </p:cNvSpPr>
          <p:nvPr/>
        </p:nvSpPr>
        <p:spPr>
          <a:xfrm>
            <a:off x="3842464" y="4958842"/>
            <a:ext cx="5221446" cy="1136460"/>
          </a:xfrm>
          <a:prstGeom prst="rect">
            <a:avLst/>
          </a:prstGeom>
        </p:spPr>
        <p:txBody>
          <a:bodyPr vert="horz" wrap="square" lIns="0" tIns="0" rIns="0" bIns="0" rtlCol="0" anchor="t" anchorCtr="0">
            <a:noAutofit/>
          </a:bodyPr>
          <a:lstStyle>
            <a:lvl1pPr marL="0" indent="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  <a:defRPr sz="2800" kern="1200">
                <a:solidFill>
                  <a:schemeClr val="bg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200" dirty="0"/>
              <a:t>Resit: 17 – 21/07/2023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200" dirty="0">
                <a:solidFill>
                  <a:srgbClr val="FF0000"/>
                </a:solidFill>
              </a:rPr>
              <a:t>Results portal – </a:t>
            </a:r>
            <a:r>
              <a:rPr lang="en-GB" sz="2200" b="1" dirty="0">
                <a:solidFill>
                  <a:srgbClr val="FF0000"/>
                </a:solidFill>
              </a:rPr>
              <a:t>Feb, June, and Aug</a:t>
            </a:r>
          </a:p>
          <a:p>
            <a:endParaRPr lang="en-GB" sz="2200" dirty="0"/>
          </a:p>
        </p:txBody>
      </p:sp>
    </p:spTree>
    <p:extLst>
      <p:ext uri="{BB962C8B-B14F-4D97-AF65-F5344CB8AC3E}">
        <p14:creationId xmlns:p14="http://schemas.microsoft.com/office/powerpoint/2010/main" val="1627323841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FB9E388-17E3-4F30-A8E4-A520A79AEA9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526EB31-42FC-4340-A92E-0B032F223CC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09600" y="1470484"/>
            <a:ext cx="5706717" cy="3917032"/>
          </a:xfrm>
        </p:spPr>
        <p:txBody>
          <a:bodyPr/>
          <a:lstStyle/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dirty="0"/>
              <a:t>Enrolment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dirty="0"/>
              <a:t>UWTSD Hwb App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dirty="0"/>
              <a:t>IT Support – Login, Moodle, etc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dirty="0"/>
              <a:t>Parking 	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dirty="0"/>
              <a:t>Timetable 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endParaRPr lang="en-GB" dirty="0"/>
          </a:p>
        </p:txBody>
      </p:sp>
      <p:sp>
        <p:nvSpPr>
          <p:cNvPr id="4" name="Title 1">
            <a:extLst>
              <a:ext uri="{FF2B5EF4-FFF2-40B4-BE49-F238E27FC236}">
                <a16:creationId xmlns:a16="http://schemas.microsoft.com/office/drawing/2014/main" id="{A86CB0F3-BD6E-44FA-984F-B1189878822D}"/>
              </a:ext>
            </a:extLst>
          </p:cNvPr>
          <p:cNvSpPr txBox="1">
            <a:spLocks/>
          </p:cNvSpPr>
          <p:nvPr/>
        </p:nvSpPr>
        <p:spPr>
          <a:xfrm>
            <a:off x="5014292" y="397903"/>
            <a:ext cx="4999383" cy="646343"/>
          </a:xfrm>
        </p:spPr>
        <p:txBody>
          <a:bodyPr>
            <a:no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sz="4800" b="1" dirty="0">
                <a:solidFill>
                  <a:schemeClr val="bg1"/>
                </a:solidFill>
              </a:rPr>
              <a:t>Getting Started</a:t>
            </a:r>
          </a:p>
        </p:txBody>
      </p:sp>
    </p:spTree>
    <p:extLst>
      <p:ext uri="{BB962C8B-B14F-4D97-AF65-F5344CB8AC3E}">
        <p14:creationId xmlns:p14="http://schemas.microsoft.com/office/powerpoint/2010/main" val="3491963846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843DB1F-90B0-42CC-ABF2-3259D70B318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>
                <a:solidFill>
                  <a:schemeClr val="accent1">
                    <a:lumMod val="50000"/>
                  </a:schemeClr>
                </a:solidFill>
              </a:rPr>
              <a:t>Covid-19 </a:t>
            </a:r>
          </a:p>
        </p:txBody>
      </p:sp>
      <p:sp>
        <p:nvSpPr>
          <p:cNvPr id="4" name="Title 1">
            <a:extLst>
              <a:ext uri="{FF2B5EF4-FFF2-40B4-BE49-F238E27FC236}">
                <a16:creationId xmlns:a16="http://schemas.microsoft.com/office/drawing/2014/main" id="{32C3C7A6-E982-4ABF-9D9D-B78A86B2D4DF}"/>
              </a:ext>
            </a:extLst>
          </p:cNvPr>
          <p:cNvSpPr txBox="1">
            <a:spLocks/>
          </p:cNvSpPr>
          <p:nvPr/>
        </p:nvSpPr>
        <p:spPr>
          <a:xfrm>
            <a:off x="5336578" y="330774"/>
            <a:ext cx="4803709" cy="720080"/>
          </a:xfrm>
        </p:spPr>
        <p:txBody>
          <a:bodyPr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sz="4000" b="1" dirty="0">
                <a:solidFill>
                  <a:schemeClr val="bg1"/>
                </a:solidFill>
              </a:rPr>
              <a:t>Course Information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D09046DC-A799-270A-266E-124D689D110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09600" y="1600201"/>
            <a:ext cx="5319713" cy="3857624"/>
          </a:xfrm>
        </p:spPr>
        <p:txBody>
          <a:bodyPr/>
          <a:lstStyle/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800" dirty="0"/>
              <a:t>Programme of Study Handbook 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dirty="0"/>
              <a:t>Module Directory </a:t>
            </a:r>
            <a:endParaRPr lang="en-GB" sz="2800" dirty="0"/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800" dirty="0"/>
              <a:t>Virtual Learning Environment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800" dirty="0"/>
              <a:t>Attendance monitoring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800" dirty="0"/>
              <a:t>Feedback – 20 working days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dirty="0"/>
              <a:t>Student Voice 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800" dirty="0"/>
              <a:t>Course reps</a:t>
            </a:r>
          </a:p>
          <a:p>
            <a:endParaRPr lang="en-GB" dirty="0"/>
          </a:p>
        </p:txBody>
      </p:sp>
      <p:sp>
        <p:nvSpPr>
          <p:cNvPr id="3" name="Content Placeholder 5">
            <a:extLst>
              <a:ext uri="{FF2B5EF4-FFF2-40B4-BE49-F238E27FC236}">
                <a16:creationId xmlns:a16="http://schemas.microsoft.com/office/drawing/2014/main" id="{A7F789EF-F940-308B-F490-BBA593B0ED84}"/>
              </a:ext>
            </a:extLst>
          </p:cNvPr>
          <p:cNvSpPr txBox="1">
            <a:spLocks/>
          </p:cNvSpPr>
          <p:nvPr/>
        </p:nvSpPr>
        <p:spPr>
          <a:xfrm>
            <a:off x="6046190" y="1600201"/>
            <a:ext cx="5319713" cy="3857624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 marL="0" indent="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  <a:defRPr sz="2800" kern="1200">
                <a:solidFill>
                  <a:schemeClr val="bg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dirty="0">
                <a:hlinkClick r:id="rId3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Equality &amp; Diversity</a:t>
            </a:r>
            <a:endParaRPr lang="en-GB" dirty="0"/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dirty="0"/>
              <a:t>Health and Safety module 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dirty="0">
                <a:hlinkClick r:id="rId4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Safeguarding</a:t>
            </a:r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480091323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843DB1F-90B0-42CC-ABF2-3259D70B318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>
                <a:solidFill>
                  <a:schemeClr val="accent1">
                    <a:lumMod val="50000"/>
                  </a:schemeClr>
                </a:solidFill>
              </a:rPr>
              <a:t>Covid-19 </a:t>
            </a:r>
          </a:p>
        </p:txBody>
      </p:sp>
      <p:sp>
        <p:nvSpPr>
          <p:cNvPr id="4" name="Title 1">
            <a:extLst>
              <a:ext uri="{FF2B5EF4-FFF2-40B4-BE49-F238E27FC236}">
                <a16:creationId xmlns:a16="http://schemas.microsoft.com/office/drawing/2014/main" id="{32C3C7A6-E982-4ABF-9D9D-B78A86B2D4DF}"/>
              </a:ext>
            </a:extLst>
          </p:cNvPr>
          <p:cNvSpPr txBox="1">
            <a:spLocks/>
          </p:cNvSpPr>
          <p:nvPr/>
        </p:nvSpPr>
        <p:spPr>
          <a:xfrm>
            <a:off x="5336578" y="330774"/>
            <a:ext cx="4803709" cy="720080"/>
          </a:xfrm>
        </p:spPr>
        <p:txBody>
          <a:bodyPr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sz="4000" b="1" dirty="0">
                <a:solidFill>
                  <a:schemeClr val="bg1"/>
                </a:solidFill>
              </a:rPr>
              <a:t>Learning Resources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D09046DC-A799-270A-266E-124D689D110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09600" y="1600201"/>
            <a:ext cx="5319713" cy="3857624"/>
          </a:xfrm>
        </p:spPr>
        <p:txBody>
          <a:bodyPr wrap="square"/>
          <a:lstStyle/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800" dirty="0">
                <a:hlinkClick r:id="rId3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Library getting started guides</a:t>
            </a:r>
            <a:endParaRPr lang="en-GB" sz="2800" dirty="0"/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800" dirty="0">
                <a:hlinkClick r:id="rId4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UWTSD Referencing Handbooks and Cite them Right online platform</a:t>
            </a:r>
            <a:endParaRPr lang="en-GB" sz="2800" dirty="0"/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dirty="0"/>
              <a:t>LinkedIn Learning 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dirty="0">
                <a:hlinkClick r:id="rId5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JISC Discovery Tool</a:t>
            </a:r>
            <a:endParaRPr lang="en-GB" dirty="0"/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dirty="0"/>
              <a:t>Library Tours – Thursday </a:t>
            </a:r>
          </a:p>
        </p:txBody>
      </p:sp>
    </p:spTree>
    <p:extLst>
      <p:ext uri="{BB962C8B-B14F-4D97-AF65-F5344CB8AC3E}">
        <p14:creationId xmlns:p14="http://schemas.microsoft.com/office/powerpoint/2010/main" val="3772790256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843DB1F-90B0-42CC-ABF2-3259D70B318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>
                <a:solidFill>
                  <a:schemeClr val="accent1">
                    <a:lumMod val="50000"/>
                  </a:schemeClr>
                </a:solidFill>
              </a:rPr>
              <a:t>Covid-19 </a:t>
            </a:r>
          </a:p>
        </p:txBody>
      </p:sp>
      <p:sp>
        <p:nvSpPr>
          <p:cNvPr id="4" name="Title 1">
            <a:extLst>
              <a:ext uri="{FF2B5EF4-FFF2-40B4-BE49-F238E27FC236}">
                <a16:creationId xmlns:a16="http://schemas.microsoft.com/office/drawing/2014/main" id="{32C3C7A6-E982-4ABF-9D9D-B78A86B2D4DF}"/>
              </a:ext>
            </a:extLst>
          </p:cNvPr>
          <p:cNvSpPr txBox="1">
            <a:spLocks/>
          </p:cNvSpPr>
          <p:nvPr/>
        </p:nvSpPr>
        <p:spPr>
          <a:xfrm>
            <a:off x="5336578" y="330773"/>
            <a:ext cx="5698215" cy="1069401"/>
          </a:xfrm>
        </p:spPr>
        <p:txBody>
          <a:bodyPr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sz="4000" b="1" dirty="0">
                <a:solidFill>
                  <a:schemeClr val="bg1"/>
                </a:solidFill>
              </a:rPr>
              <a:t>Student Support Services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D09046DC-A799-270A-266E-124D689D110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09600" y="1600201"/>
            <a:ext cx="9154332" cy="3857624"/>
          </a:xfrm>
        </p:spPr>
        <p:txBody>
          <a:bodyPr wrap="square"/>
          <a:lstStyle/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dirty="0">
                <a:hlinkClick r:id="rId3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Student Money Support</a:t>
            </a:r>
            <a:endParaRPr lang="en-GB" sz="2800" dirty="0">
              <a:solidFill>
                <a:srgbClr val="954F72"/>
              </a:solidFill>
              <a:hlinkClick r:id="rId4">
                <a:extLst>
                  <a:ext uri="{A12FA001-AC4F-418D-AE19-62706E023703}">
                    <ahyp:hlinkClr xmlns:ahyp="http://schemas.microsoft.com/office/drawing/2018/hyperlinkcolor" val="tx"/>
                  </a:ext>
                </a:extLst>
              </a:hlinkClick>
            </a:endParaRP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800" dirty="0">
                <a:hlinkClick r:id="rId4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Money Support </a:t>
            </a:r>
            <a:endParaRPr lang="en-GB" sz="2800" dirty="0"/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dirty="0">
                <a:hlinkClick r:id="rId5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Learning Support </a:t>
            </a:r>
            <a:endParaRPr lang="en-GB" dirty="0"/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dirty="0">
                <a:hlinkClick r:id="rId6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Wellbeing</a:t>
            </a:r>
            <a:r>
              <a:rPr lang="en-GB" dirty="0"/>
              <a:t> 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dirty="0"/>
              <a:t>Careers service 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dirty="0"/>
              <a:t>Welsh Language Support </a:t>
            </a:r>
          </a:p>
          <a:p>
            <a:endParaRPr lang="en-GB" dirty="0"/>
          </a:p>
          <a:p>
            <a:r>
              <a:rPr lang="en-GB" dirty="0"/>
              <a:t>For further information please contact HWB </a:t>
            </a:r>
          </a:p>
        </p:txBody>
      </p:sp>
    </p:spTree>
    <p:extLst>
      <p:ext uri="{BB962C8B-B14F-4D97-AF65-F5344CB8AC3E}">
        <p14:creationId xmlns:p14="http://schemas.microsoft.com/office/powerpoint/2010/main" val="3236918181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C37A66F-444A-4354-BDCF-8E59D229926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48479" y="1660173"/>
            <a:ext cx="4999383" cy="646343"/>
          </a:xfrm>
        </p:spPr>
        <p:txBody>
          <a:bodyPr>
            <a:noAutofit/>
          </a:bodyPr>
          <a:lstStyle/>
          <a:p>
            <a:r>
              <a:rPr lang="en-GB" sz="3600" dirty="0">
                <a:solidFill>
                  <a:schemeClr val="bg1"/>
                </a:solidFill>
              </a:rPr>
              <a:t>Few points to remember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9DBAA0B-0C36-4D0F-8517-9F7DB9A07D8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76029" y="2746749"/>
            <a:ext cx="3350438" cy="2160240"/>
          </a:xfrm>
        </p:spPr>
        <p:txBody>
          <a:bodyPr>
            <a:noAutofit/>
          </a:bodyPr>
          <a:lstStyle/>
          <a:p>
            <a:r>
              <a:rPr lang="en-GB" sz="2400" dirty="0"/>
              <a:t>Team working</a:t>
            </a:r>
          </a:p>
          <a:p>
            <a:r>
              <a:rPr lang="en-GB" sz="2400" dirty="0"/>
              <a:t>Time management</a:t>
            </a:r>
          </a:p>
          <a:p>
            <a:r>
              <a:rPr lang="en-GB" sz="2400" dirty="0"/>
              <a:t>Do not leave till late</a:t>
            </a:r>
          </a:p>
          <a:p>
            <a:r>
              <a:rPr lang="en-GB" sz="2400" dirty="0"/>
              <a:t>Talk to us</a:t>
            </a:r>
          </a:p>
          <a:p>
            <a:r>
              <a:rPr lang="en-GB" sz="2400" dirty="0"/>
              <a:t>We are here to support you.</a:t>
            </a:r>
          </a:p>
          <a:p>
            <a:endParaRPr lang="en-GB" sz="2400" dirty="0"/>
          </a:p>
          <a:p>
            <a:endParaRPr lang="en-GB" sz="2400" dirty="0"/>
          </a:p>
          <a:p>
            <a:endParaRPr lang="en-GB" sz="2400" dirty="0"/>
          </a:p>
          <a:p>
            <a:endParaRPr lang="en-GB" sz="2400" dirty="0"/>
          </a:p>
          <a:p>
            <a:endParaRPr lang="en-GB" sz="2400" dirty="0"/>
          </a:p>
          <a:p>
            <a:endParaRPr lang="en-GB" sz="2400" dirty="0"/>
          </a:p>
        </p:txBody>
      </p:sp>
      <p:pic>
        <p:nvPicPr>
          <p:cNvPr id="17" name="Picture 16">
            <a:extLst>
              <a:ext uri="{FF2B5EF4-FFF2-40B4-BE49-F238E27FC236}">
                <a16:creationId xmlns:a16="http://schemas.microsoft.com/office/drawing/2014/main" id="{50A84D2A-83C4-4190-92C5-E6E1DFD7BFF5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297557" y="1141335"/>
            <a:ext cx="6275981" cy="429006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34053539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2000">
        <p15:prstTrans prst="drape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4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20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21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2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23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4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25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6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7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2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3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38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39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0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41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2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43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4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45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6" fill="hold">
                      <p:stCondLst>
                        <p:cond delay="indefinite"/>
                      </p:stCondLst>
                      <p:childTnLst>
                        <p:par>
                          <p:cTn id="47" fill="hold">
                            <p:stCondLst>
                              <p:cond delay="0"/>
                            </p:stCondLst>
                            <p:childTnLst>
                              <p:par>
                                <p:cTn id="48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0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1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2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3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4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5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56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57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8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59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0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61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2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63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4" fill="hold">
                      <p:stCondLst>
                        <p:cond delay="indefinite"/>
                      </p:stCondLst>
                      <p:childTnLst>
                        <p:par>
                          <p:cTn id="65" fill="hold">
                            <p:stCondLst>
                              <p:cond delay="0"/>
                            </p:stCondLst>
                            <p:childTnLst>
                              <p:par>
                                <p:cTn id="66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68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9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0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1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2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3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74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75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6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77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8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79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80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81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2" fill="hold">
                      <p:stCondLst>
                        <p:cond delay="indefinite"/>
                      </p:stCondLst>
                      <p:childTnLst>
                        <p:par>
                          <p:cTn id="83" fill="hold">
                            <p:stCondLst>
                              <p:cond delay="0"/>
                            </p:stCondLst>
                            <p:childTnLst>
                              <p:par>
                                <p:cTn id="84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86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7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8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9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0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1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92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93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94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95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96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97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98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99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B3601D0-D217-42B0-9A8F-EB9C832EEE6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716CEAF-2E8E-4305-BA41-02CA966B379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330187" y="2271091"/>
            <a:ext cx="9374257" cy="3006588"/>
          </a:xfrm>
        </p:spPr>
        <p:txBody>
          <a:bodyPr wrap="square"/>
          <a:lstStyle/>
          <a:p>
            <a:pPr latinLnBrk="1"/>
            <a:r>
              <a:rPr lang="en-GB" sz="4400" dirty="0">
                <a:hlinkClick r:id="rId2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https://hwb.uwtsd.ac.uk/pages/student/resources_welcomeandinduction/inductionresources</a:t>
            </a:r>
            <a:r>
              <a:rPr lang="en-GB" sz="4400" dirty="0"/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3924489468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Timeline&#10;&#10;Description automatically generated">
            <a:extLst>
              <a:ext uri="{FF2B5EF4-FFF2-40B4-BE49-F238E27FC236}">
                <a16:creationId xmlns:a16="http://schemas.microsoft.com/office/drawing/2014/main" id="{2F06424C-E436-45E6-B907-C1B6D6A87021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360922" y="447261"/>
            <a:ext cx="6899155" cy="520810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85076063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1">
            <a:extLst>
              <a:ext uri="{FF2B5EF4-FFF2-40B4-BE49-F238E27FC236}">
                <a16:creationId xmlns:a16="http://schemas.microsoft.com/office/drawing/2014/main" id="{B2C44876-E73E-4911-BC32-19B6122A670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40749" y="2192450"/>
            <a:ext cx="10803903" cy="2473100"/>
          </a:xfrm>
        </p:spPr>
        <p:txBody>
          <a:bodyPr/>
          <a:lstStyle/>
          <a:p>
            <a:pPr algn="ctr"/>
            <a:r>
              <a:rPr lang="en-GB" sz="7200" dirty="0" err="1"/>
              <a:t>Diolch</a:t>
            </a:r>
            <a:r>
              <a:rPr lang="en-GB" sz="7200" dirty="0"/>
              <a:t>/Thank you </a:t>
            </a:r>
          </a:p>
          <a:p>
            <a:pPr algn="ctr"/>
            <a:r>
              <a:rPr lang="en-GB" sz="7200" dirty="0"/>
              <a:t>Any Questions? </a:t>
            </a:r>
          </a:p>
          <a:p>
            <a:pPr algn="ctr"/>
            <a:endParaRPr lang="en-GB" sz="7200" dirty="0"/>
          </a:p>
        </p:txBody>
      </p:sp>
    </p:spTree>
    <p:extLst>
      <p:ext uri="{BB962C8B-B14F-4D97-AF65-F5344CB8AC3E}">
        <p14:creationId xmlns:p14="http://schemas.microsoft.com/office/powerpoint/2010/main" val="2479832076"/>
      </p:ext>
    </p:extLst>
  </p:cSld>
  <p:clrMapOvr>
    <a:masterClrMapping/>
  </p:clrMapOvr>
</p:sld>
</file>

<file path=ppt/theme/theme1.xml><?xml version="1.0" encoding="utf-8"?>
<a:theme xmlns:a="http://schemas.openxmlformats.org/drawingml/2006/main" name="UWTSD 200 Holding Pag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UWTSD 200_Title Pag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UWTSD 200_Title Page 1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4.xml><?xml version="1.0" encoding="utf-8"?>
<a:theme xmlns:a="http://schemas.openxmlformats.org/drawingml/2006/main" name="UWTSD 200_Title Page 2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5.xml><?xml version="1.0" encoding="utf-8"?>
<a:theme xmlns:a="http://schemas.openxmlformats.org/drawingml/2006/main" name="UWTSD 200_Title Page 3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6.xml><?xml version="1.0" encoding="utf-8"?>
<a:theme xmlns:a="http://schemas.openxmlformats.org/drawingml/2006/main" name="UWTSD 200_Subtitle 1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7.xml><?xml version="1.0" encoding="utf-8"?>
<a:theme xmlns:a="http://schemas.openxmlformats.org/drawingml/2006/main" name="UWTSD 200_Subtitle 2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8.xml><?xml version="1.0" encoding="utf-8"?>
<a:theme xmlns:a="http://schemas.openxmlformats.org/drawingml/2006/main" name="UWTSD 200_Subtitle 3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9.xml><?xml version="1.0" encoding="utf-8"?>
<a:theme xmlns:a="http://schemas.openxmlformats.org/drawingml/2006/main" name="UWTSD 200_Subtitle 4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0.xml><?xml version="1.0" encoding="utf-8"?>
<a:theme xmlns:a="http://schemas.openxmlformats.org/drawingml/2006/main" name="UWTSD 200_Text 1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1.xml><?xml version="1.0" encoding="utf-8"?>
<a:theme xmlns:a="http://schemas.openxmlformats.org/drawingml/2006/main" name="UWTSD 200_Text 2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2.xml><?xml version="1.0" encoding="utf-8"?>
<a:theme xmlns:a="http://schemas.openxmlformats.org/drawingml/2006/main" name="UWTSD 200_Text 3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3.xml><?xml version="1.0" encoding="utf-8"?>
<a:theme xmlns:a="http://schemas.openxmlformats.org/drawingml/2006/main" name="UWTSD 200_Text 4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4.xml><?xml version="1.0" encoding="utf-8"?>
<a:theme xmlns:a="http://schemas.openxmlformats.org/drawingml/2006/main" name="UWTSD 200_Text 5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5.xml><?xml version="1.0" encoding="utf-8"?>
<a:theme xmlns:a="http://schemas.openxmlformats.org/drawingml/2006/main" name="UWTSD 200_Text 6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6.xml><?xml version="1.0" encoding="utf-8"?>
<a:theme xmlns:a="http://schemas.openxmlformats.org/drawingml/2006/main" name="UWTSD 200_Text 7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7.xml><?xml version="1.0" encoding="utf-8"?>
<a:theme xmlns:a="http://schemas.openxmlformats.org/drawingml/2006/main" name="UWTSD 200_Text 8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8.xml><?xml version="1.0" encoding="utf-8"?>
<a:theme xmlns:a="http://schemas.openxmlformats.org/drawingml/2006/main" name="UWTSD Logo Variations with Image Behind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9.xml><?xml version="1.0" encoding="utf-8"?>
<a:theme xmlns:a="http://schemas.openxmlformats.org/drawingml/2006/main" name="UWTSD Logo Full Colour_Bottom Left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0.xml><?xml version="1.0" encoding="utf-8"?>
<a:theme xmlns:a="http://schemas.openxmlformats.org/drawingml/2006/main" name="UWTSD Logo only mono_top left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1.xml><?xml version="1.0" encoding="utf-8"?>
<a:theme xmlns:a="http://schemas.openxmlformats.org/drawingml/2006/main" name="UWTSD Logo only mono_bottom left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A22DCA5D1B256B479227F480D2542598" ma:contentTypeVersion="11" ma:contentTypeDescription="Create a new document." ma:contentTypeScope="" ma:versionID="68ca945a54677db2e29a42d1f8357fb2">
  <xsd:schema xmlns:xsd="http://www.w3.org/2001/XMLSchema" xmlns:xs="http://www.w3.org/2001/XMLSchema" xmlns:p="http://schemas.microsoft.com/office/2006/metadata/properties" xmlns:ns2="211f9404-bca0-4bcf-9c1d-965ccb6f8d2d" xmlns:ns3="303dbf9b-b85b-46a0-94f1-894078c07ecd" targetNamespace="http://schemas.microsoft.com/office/2006/metadata/properties" ma:root="true" ma:fieldsID="c8ebb72be4a4c714af0916efcabc7353" ns2:_="" ns3:_="">
    <xsd:import namespace="211f9404-bca0-4bcf-9c1d-965ccb6f8d2d"/>
    <xsd:import namespace="303dbf9b-b85b-46a0-94f1-894078c07ecd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3:SharedWithUsers" minOccurs="0"/>
                <xsd:element ref="ns3:SharedWithDetails" minOccurs="0"/>
                <xsd:element ref="ns2:MediaServiceAutoKeyPoints" minOccurs="0"/>
                <xsd:element ref="ns2:MediaServiceKeyPoints" minOccurs="0"/>
                <xsd:element ref="ns2:MediaServiceAutoTags" minOccurs="0"/>
                <xsd:element ref="ns2:MediaServiceOCR" minOccurs="0"/>
                <xsd:element ref="ns2:MediaServiceGenerationTime" minOccurs="0"/>
                <xsd:element ref="ns2:MediaServiceEventHashCode" minOccurs="0"/>
                <xsd:element ref="ns2:MediaServiceDateTaken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211f9404-bca0-4bcf-9c1d-965ccb6f8d2d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AutoKeyPoints" ma:index="12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3" nillable="true" ma:displayName="KeyPoints" ma:internalName="MediaServiceKeyPoints" ma:readOnly="true">
      <xsd:simpleType>
        <xsd:restriction base="dms:Note">
          <xsd:maxLength value="255"/>
        </xsd:restriction>
      </xsd:simpleType>
    </xsd:element>
    <xsd:element name="MediaServiceAutoTags" ma:index="14" nillable="true" ma:displayName="Tags" ma:internalName="MediaServiceAutoTags" ma:readOnly="true">
      <xsd:simpleType>
        <xsd:restriction base="dms:Text"/>
      </xsd:simpleType>
    </xsd:element>
    <xsd:element name="MediaServiceOCR" ma:index="15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  <xsd:element name="MediaServiceGenerationTime" ma:index="16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7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DateTaken" ma:index="18" nillable="true" ma:displayName="MediaServiceDateTaken" ma:hidden="true" ma:internalName="MediaServiceDateTaken" ma:readOnly="true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303dbf9b-b85b-46a0-94f1-894078c07ecd" elementFormDefault="qualified">
    <xsd:import namespace="http://schemas.microsoft.com/office/2006/documentManagement/types"/>
    <xsd:import namespace="http://schemas.microsoft.com/office/infopath/2007/PartnerControls"/>
    <xsd:element name="SharedWithUsers" ma:index="10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1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Props1.xml><?xml version="1.0" encoding="utf-8"?>
<ds:datastoreItem xmlns:ds="http://schemas.openxmlformats.org/officeDocument/2006/customXml" ds:itemID="{59A90DE1-5030-4590-8AE5-55F67A0F029B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211f9404-bca0-4bcf-9c1d-965ccb6f8d2d"/>
    <ds:schemaRef ds:uri="303dbf9b-b85b-46a0-94f1-894078c07ecd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2.xml><?xml version="1.0" encoding="utf-8"?>
<ds:datastoreItem xmlns:ds="http://schemas.openxmlformats.org/officeDocument/2006/customXml" ds:itemID="{DAEDFBF8-727B-4366-BD16-3E84A7D12848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67D09DC4-48CE-45C2-9393-0A8E48C8FD95}">
  <ds:schemaRefs>
    <ds:schemaRef ds:uri="http://schemas.microsoft.com/office/2006/metadata/properties"/>
    <ds:schemaRef ds:uri="http://www.w3.org/XML/1998/namespace"/>
    <ds:schemaRef ds:uri="http://schemas.microsoft.com/office/infopath/2007/PartnerControls"/>
    <ds:schemaRef ds:uri="http://schemas.microsoft.com/office/2006/documentManagement/types"/>
    <ds:schemaRef ds:uri="http://purl.org/dc/dcmitype/"/>
    <ds:schemaRef ds:uri="http://purl.org/dc/elements/1.1/"/>
    <ds:schemaRef ds:uri="303dbf9b-b85b-46a0-94f1-894078c07ecd"/>
    <ds:schemaRef ds:uri="http://schemas.openxmlformats.org/package/2006/metadata/core-properties"/>
    <ds:schemaRef ds:uri="211f9404-bca0-4bcf-9c1d-965ccb6f8d2d"/>
    <ds:schemaRef ds:uri="http://purl.org/dc/terms/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otalTime>227</TotalTime>
  <Words>586</Words>
  <Application>Microsoft Macintosh PowerPoint</Application>
  <PresentationFormat>Widescreen</PresentationFormat>
  <Paragraphs>164</Paragraphs>
  <Slides>21</Slides>
  <Notes>4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21</vt:i4>
      </vt:variant>
      <vt:variant>
        <vt:lpstr>Slide Titles</vt:lpstr>
      </vt:variant>
      <vt:variant>
        <vt:i4>21</vt:i4>
      </vt:variant>
    </vt:vector>
  </HeadingPairs>
  <TitlesOfParts>
    <vt:vector size="46" baseType="lpstr">
      <vt:lpstr>Arial</vt:lpstr>
      <vt:lpstr>Calibri</vt:lpstr>
      <vt:lpstr>Calibri Light</vt:lpstr>
      <vt:lpstr>Wingdings 3</vt:lpstr>
      <vt:lpstr>UWTSD 200 Holding Page</vt:lpstr>
      <vt:lpstr>UWTSD 200_Title Page</vt:lpstr>
      <vt:lpstr>UWTSD 200_Title Page 1</vt:lpstr>
      <vt:lpstr>UWTSD 200_Title Page 2</vt:lpstr>
      <vt:lpstr>UWTSD 200_Title Page 3</vt:lpstr>
      <vt:lpstr>UWTSD 200_Subtitle 1</vt:lpstr>
      <vt:lpstr>UWTSD 200_Subtitle 2</vt:lpstr>
      <vt:lpstr>UWTSD 200_Subtitle 3</vt:lpstr>
      <vt:lpstr>UWTSD 200_Subtitle 4</vt:lpstr>
      <vt:lpstr>UWTSD 200_Text 1</vt:lpstr>
      <vt:lpstr>UWTSD 200_Text 2</vt:lpstr>
      <vt:lpstr>UWTSD 200_Text 3</vt:lpstr>
      <vt:lpstr>UWTSD 200_Text 4</vt:lpstr>
      <vt:lpstr>UWTSD 200_Text 5</vt:lpstr>
      <vt:lpstr>UWTSD 200_Text 6</vt:lpstr>
      <vt:lpstr>UWTSD 200_Text 7</vt:lpstr>
      <vt:lpstr>UWTSD 200_Text 8</vt:lpstr>
      <vt:lpstr>UWTSD Logo Variations with Image Behind</vt:lpstr>
      <vt:lpstr>UWTSD Logo Full Colour_Bottom Left</vt:lpstr>
      <vt:lpstr>UWTSD Logo only mono_top left</vt:lpstr>
      <vt:lpstr>UWTSD Logo only mono_bottom left</vt:lpstr>
      <vt:lpstr>PowerPoint Presentation</vt:lpstr>
      <vt:lpstr>PowerPoint Presentation</vt:lpstr>
      <vt:lpstr>Applied Computing Wales Institute of Science and Art (WISA)</vt:lpstr>
      <vt:lpstr>PowerPoint Presentation</vt:lpstr>
      <vt:lpstr>PowerPoint Presentation</vt:lpstr>
      <vt:lpstr> </vt:lpstr>
      <vt:lpstr>PowerPoint Presentation</vt:lpstr>
      <vt:lpstr>Applied Computing Staff</vt:lpstr>
      <vt:lpstr>Applied Computing Staff</vt:lpstr>
      <vt:lpstr>PowerPoint Presentation</vt:lpstr>
      <vt:lpstr>PowerPoint Presentation</vt:lpstr>
      <vt:lpstr>Who is here today?</vt:lpstr>
      <vt:lpstr>1st Year…</vt:lpstr>
      <vt:lpstr>PowerPoint Presentation</vt:lpstr>
      <vt:lpstr>Covid-19 </vt:lpstr>
      <vt:lpstr>Covid-19 </vt:lpstr>
      <vt:lpstr>Covid-19 </vt:lpstr>
      <vt:lpstr>Few points to remember</vt:lpstr>
      <vt:lpstr>PowerPoint Presentation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Ffion Evans</dc:creator>
  <cp:lastModifiedBy>Kapilan Radhakrishnan</cp:lastModifiedBy>
  <cp:revision>96</cp:revision>
  <dcterms:created xsi:type="dcterms:W3CDTF">2021-03-09T15:35:42Z</dcterms:created>
  <dcterms:modified xsi:type="dcterms:W3CDTF">2022-09-23T21:01:41Z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0x010100A22DCA5D1B256B479227F480D2542598</vt:lpwstr>
  </property>
</Properties>
</file>