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48" r:id="rId1"/>
  </p:sldMasterIdLst>
  <p:notesMasterIdLst>
    <p:notesMasterId r:id="rId13"/>
  </p:notesMasterIdLst>
  <p:sldIdLst>
    <p:sldId id="256" r:id="rId2"/>
    <p:sldId id="268" r:id="rId3"/>
    <p:sldId id="269" r:id="rId4"/>
    <p:sldId id="270" r:id="rId5"/>
    <p:sldId id="271" r:id="rId6"/>
    <p:sldId id="272" r:id="rId7"/>
    <p:sldId id="273" r:id="rId8"/>
    <p:sldId id="274" r:id="rId9"/>
    <p:sldId id="275" r:id="rId10"/>
    <p:sldId id="276" r:id="rId11"/>
    <p:sldId id="267" r:id="rId12"/>
  </p:sldIdLst>
  <p:sldSz cx="14630400" cy="8229600"/>
  <p:notesSz cx="8229600" cy="14630400"/>
  <p:embeddedFontLst>
    <p:embeddedFont>
      <p:font typeface="MuseoModerno Medium" panose="020B0604020202020204" charset="0"/>
      <p:regular r:id="rId14"/>
    </p:embeddedFont>
    <p:embeddedFont>
      <p:font typeface="Source Sans 3" panose="020B0604020202020204"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C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80C006-F259-4D74-866A-680EFBC98295}" v="19" dt="2026-03-29T19:39:17.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6863" autoAdjust="0"/>
  </p:normalViewPr>
  <p:slideViewPr>
    <p:cSldViewPr snapToGrid="0" snapToObjects="1">
      <p:cViewPr varScale="1">
        <p:scale>
          <a:sx n="44" d="100"/>
          <a:sy n="44" d="100"/>
        </p:scale>
        <p:origin x="116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9256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tabLst>
                <a:tab pos="4629150" algn="l"/>
              </a:tabLst>
            </a:pPr>
            <a:r>
              <a:rPr lang="en-US" sz="1200" b="1" kern="0" dirty="0">
                <a:solidFill>
                  <a:srgbClr val="2E74B5"/>
                </a:solidFill>
                <a:effectLst/>
                <a:latin typeface="Times New Roman" panose="02020603050405020304" pitchFamily="18" charset="0"/>
                <a:ea typeface="Times New Roman" panose="02020603050405020304" pitchFamily="18" charset="0"/>
              </a:rPr>
              <a:t>Title</a:t>
            </a:r>
          </a:p>
          <a:p>
            <a:r>
              <a:rPr lang="en-US" dirty="0"/>
              <a:t>Measuring, Monitoring and Controlling Tuberculosis Incidence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Certificate of Higher Education Skills for the Workplace (Health and Social Care)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Module: LCHS4008 – Introduction to Public Health</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Student Name: </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Student ID: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Introduction: What is TB</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Tuberculosis (TB) is a contagious ailment that is brought about by Mycobacterium tuberculosis that mostly attacks the lungs but can also extend to other body parts like the kidneys, spine and brain. It is transmitted to the air by the coughing of an infected individual or sneezing and even by speaking. TB is one of the major causes of single infectious agent-related mortality in the world even though it is preventable and treatable.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WHO (2025) noted that there were 10.7 million new cases of TB in the world in 2024 and 1.23 million deaths, including 150,000 among those with HIV. These data indicate that TB continues to be a burden despite decades of control campaigns. TB is also very dangerous due to its capacity to be latent in the body; it has been estimated that 1.8 billion people in the world have latent TB infection, and approximately 5-10 percent of them develop the active disease throughout their lives.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TB incidence in UK has decreased since the middle of the 20 </a:t>
            </a:r>
            <a:r>
              <a:rPr lang="en-US" sz="1800" dirty="0" err="1">
                <a:effectLst/>
                <a:latin typeface="Times New Roman" panose="02020603050405020304" pitchFamily="18" charset="0"/>
                <a:ea typeface="Times New Roman" panose="02020603050405020304" pitchFamily="18" charset="0"/>
              </a:rPr>
              <a:t>th</a:t>
            </a:r>
            <a:r>
              <a:rPr lang="en-US" sz="1800" dirty="0">
                <a:effectLst/>
                <a:latin typeface="Times New Roman" panose="02020603050405020304" pitchFamily="18" charset="0"/>
                <a:ea typeface="Times New Roman" panose="02020603050405020304" pitchFamily="18" charset="0"/>
              </a:rPr>
              <a:t> century but it is still a health issue of concern to the population. According to the UK Health Security Agency (UKHSA, 2024), in 2023, the number of TB notifications in England increased by 25 percent compared to 2022 (5,480). The incidence in London was the highest with 18.7 per 100,000 population as compared to 3.7 per 100,000 in the South West. In the United States, the CDC (2024) recorded 9,615 TB cases in 2023, with an incidence of 2.9 per 100,000 population. Africa is the region with the highest TB incidence in the world, with the WHO African Region recording 28% incidence reduction between 2015 and 2024, but a significant proportion of the global incidence. In 2023, South Africa had one of the highest rates of 468 per 100,000 population, which is very high compared to other countries.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TB is a disease that targets vulnerable groups of people like migrants, the homeless, and immunocompromised people (Barnes, 2008; Davies, 2014). Surveillance of TB is thus critical to identify outbreaks, inform the action of the general population health, and assess interventions. Surveillance systems are used to provide epidemiological information that is used to make resource allocation and policy decisions and also to identify social determinants of TB distribution, including poverty, housing, and migration (</a:t>
            </a:r>
            <a:r>
              <a:rPr lang="en-US" sz="1800" dirty="0" err="1">
                <a:effectLst/>
                <a:latin typeface="Times New Roman" panose="02020603050405020304" pitchFamily="18" charset="0"/>
                <a:ea typeface="Times New Roman" panose="02020603050405020304" pitchFamily="18" charset="0"/>
              </a:rPr>
              <a:t>Lönnroth</a:t>
            </a:r>
            <a:r>
              <a:rPr lang="en-US" sz="1800" dirty="0">
                <a:effectLst/>
                <a:latin typeface="Times New Roman" panose="02020603050405020304" pitchFamily="18" charset="0"/>
                <a:ea typeface="Times New Roman" panose="02020603050405020304" pitchFamily="18" charset="0"/>
              </a:rPr>
              <a:t> et al., 2010).</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Measuring TB Incidence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TB incidence is determined by quantifying the cases of new and relapse cases in a given population and time period which is normally expressed in 100,000 population. In the UK, laboratory-confirmed and clinically-reported statutory notification of cases of TB is the main source of data (Public Health England, 2019). These epidemiological indicators play an important role in determining the high risk communities, conducting comparisons across regions, and making targeted interventions (Sulis, 2014).</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UK Statistics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UK regional incidence (2023):</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London: 18.7 per 100,000</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West Midlands: 9.6 per 100,000</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North West: 7.8 per 100,000</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South West: 3.7 per 100,000</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These statistics indicate a sharp regional difference in the number of TB as London always records more TB incidence compared to rural regions, which is a result of migration, poverty and housing conditions (Story, 2007).</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Global Statistics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the world, WHO (2025) estimated the number of new TB cases in 2024 as 10.7 million, which is divided as:</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5.8 million men</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3.7 million women</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1.2 million children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Such gender distribution emphasizes the need to address the population groups with particular interventions.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Measuring TB Incidence (Cont.)</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US Statistics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the US, the CDC (2024) data indicated that there were 9615 cases of TB in 2023, the highest incidence of which was observed in non US born people (73% of cases). This is the globality of TB and the significance of migration pattern in incidence.</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Africa Statistics</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Africa, the incidence rates are still one of the highest in the world with Sub Saharan Africa frequently going above 300 per 100,000 population. The level of the problem is demonstrated by the incidence of 468 per 100,000 in South Africa in 2023.</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Advancements and Problems of Measurement.</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advances in diagnostic strengthen measurement. GeneXpert MTB/RIF assay has greatly enhanced the accuracy of detection of the cases; it is now possible to detect TB and rifampicin resistance in a short time (Pai, 2016). Nevertheless, such issues as underreporting, diagnostics delays, and inadequate access to medical care, especially in marginalized groups, are still present (</a:t>
            </a:r>
            <a:r>
              <a:rPr lang="en-US" sz="1800" dirty="0" err="1">
                <a:effectLst/>
                <a:latin typeface="Times New Roman" panose="02020603050405020304" pitchFamily="18" charset="0"/>
                <a:ea typeface="Times New Roman" panose="02020603050405020304" pitchFamily="18" charset="0"/>
              </a:rPr>
              <a:t>Khatana</a:t>
            </a:r>
            <a:r>
              <a:rPr lang="en-US" sz="1800" dirty="0">
                <a:effectLst/>
                <a:latin typeface="Times New Roman" panose="02020603050405020304" pitchFamily="18" charset="0"/>
                <a:ea typeface="Times New Roman" panose="02020603050405020304" pitchFamily="18" charset="0"/>
              </a:rPr>
              <a:t>, 2019). Measurement is not therefore static and thus changes with the technology and better surveillance systems.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Monitoring TB Incidence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To control TB, it is necessary to monitor the incidence of the disease through constant surveillance, to trace the trends of the disease and measure the interventions. Enhanced TB Surveillance System is a tool used in the UK to combine demographic, clinical, and microbiological data to obtain a clear image of the TB epidemiology (Anderson, 2017). Surveillance helps health officials to identify outbreaks, measure the level of treatment compliance and determine the effectiveness of the public health policies like directly observed therapy (DOTS). Notably, incidences differences, including those in urban migrant populations, are also identified through monitoring and can be used to inform specific health measures (Aldridge, 2016).</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Global Monitoring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WHO has collected TB data on 184 countries annually globally and has been able to cover more than 99% of the population in the world. The End TB Strategy targets to cut TB cases by 50 percent by 2025, although the change has been slow with only 12 percent being registered between 2015 and 2024.</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Africa Monitoring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Monitoring is also incorporated in the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of HIV in Africa, as TB/HIV co infection is high in the continent. This bi-fold pressure makes it harder to monitor but brings out the necessity of combined health approaches.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Monitoring TB Incidence (Cont.)</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US Monitoring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the US, the CDC surveillance focuses on the latent TB infection, in which the number of individuals with latent TB infection is estimated to be 13 million people at risk of getting an active disease. This emphasis indicates the fairly low cases of active TB but the high level of latent infection.</a:t>
            </a:r>
          </a:p>
          <a:p>
            <a:pPr marL="0" marR="0" algn="just">
              <a:lnSpc>
                <a:spcPct val="150000"/>
              </a:lnSpc>
              <a:spcBef>
                <a:spcPts val="0"/>
              </a:spcBef>
              <a:spcAft>
                <a:spcPts val="0"/>
              </a:spcAft>
            </a:pPr>
            <a:r>
              <a:rPr lang="en-US" sz="1800" b="1" dirty="0">
                <a:effectLst/>
                <a:latin typeface="Times New Roman" panose="02020603050405020304" pitchFamily="18" charset="0"/>
                <a:ea typeface="Times New Roman" panose="02020603050405020304" pitchFamily="18" charset="0"/>
              </a:rPr>
              <a:t>Qualitative Monitoring</a:t>
            </a:r>
            <a:endParaRPr lang="en-US" sz="18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Qualitative insights are also integrated into social determinants in the form of monitoring. To illustrate, the health care providers, social services and community organizations need to work together to monitor TB among the homeless people (Story, 2007). It is important to monitor the treatment compliance because the incomplete therapy is one of the causes of multidrug resistant TB (</a:t>
            </a:r>
            <a:r>
              <a:rPr lang="en-US" sz="1800" dirty="0" err="1">
                <a:effectLst/>
                <a:latin typeface="Times New Roman" panose="02020603050405020304" pitchFamily="18" charset="0"/>
                <a:ea typeface="Times New Roman" panose="02020603050405020304" pitchFamily="18" charset="0"/>
              </a:rPr>
              <a:t>Zignol</a:t>
            </a:r>
            <a:r>
              <a:rPr lang="en-US" sz="1800" dirty="0">
                <a:effectLst/>
                <a:latin typeface="Times New Roman" panose="02020603050405020304" pitchFamily="18" charset="0"/>
                <a:ea typeface="Times New Roman" panose="02020603050405020304" pitchFamily="18" charset="0"/>
              </a:rPr>
              <a:t>, 2018). Monitoring can be used to give a holistic picture of TB incidence by combining epidemiological data with other socio economic factors like housing, employment, and migration status, to aid in comprehensive planning in the area of public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Controlling TB Incidence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TB control involves both medical and social interventions in addition to the policy. Directly observed therapy (DOTS) is still the key element of TB control in the UK, as it helps to adhere to treatment plans and minimize drug resistance (Al Abri et al., 2020). The significance of the DOTS in particular is due to the fact that the treatment of TB takes at least six months of daily medication, which cannot be fully adhered to, which may result in multidrug resistant TB (MDR TB).</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Initial detection of the cases and prompt therapy are given priority to avoid the further spread of the infection. The UK national TB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focus on contact tracing, which involves identification of people exposed to TB and early screening and treatment. This strategy will be crucial in interrupting chains of transmission and decreasing the incidence (WHO, 2025).</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Infants and high risk groups are still under the protection of BCG vaccination but its efficacy differs in different populations (Barnes et al., 2008). BCG in the UK has been focused on high risk communities of infants and not universally applied. It is also important that public health campaigns create awareness of the symptoms of TB, promote consulting the doctor in time, and decrease the stigma of the illness.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WHO, in its End TB Strategy, focuses on integrated strategies in the world, which involves universal health coverage, social protection, and international cooperation. The plan has some lofty goals: 90 percent of TB deaths and 80 percent of TB incidence should be reduced by 2030 relative to the situation in 2015. Nevertheless, the reduction in incidence has been lower than anticipated and the decrease has been only 12 percent between 2015 and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Controlling TB Incidence (Cont.)</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the US, CDC TB Elimination Plan aims at the treatment of the latent TB infection to avoid the development of the active disease. Latent TB infection has been estimated to have 13 million individuals in the US, which is a considerable reservoir of future cases. The management of latent TB is thus a pillar of the US control.</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TB control in Africa is combined with HIV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as the prevalence of TB/HIV co infection is high. As an illustration, TB is the number one cause of deaths among HIV positive individuals in South Africa. Combined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offer antiretroviral therapy and treatment of TB, which enhances the outcomes of co infected patients.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In spite of such efforts, there are still challenges. MDR TB has more complicated and expensive treatment regimens that are more difficult to manage (</a:t>
            </a:r>
            <a:r>
              <a:rPr lang="en-US" sz="1800" dirty="0" err="1">
                <a:effectLst/>
                <a:latin typeface="Times New Roman" panose="02020603050405020304" pitchFamily="18" charset="0"/>
                <a:ea typeface="Times New Roman" panose="02020603050405020304" pitchFamily="18" charset="0"/>
              </a:rPr>
              <a:t>Zignol</a:t>
            </a:r>
            <a:r>
              <a:rPr lang="en-US" sz="1800" dirty="0">
                <a:effectLst/>
                <a:latin typeface="Times New Roman" panose="02020603050405020304" pitchFamily="18" charset="0"/>
                <a:ea typeface="Times New Roman" panose="02020603050405020304" pitchFamily="18" charset="0"/>
              </a:rPr>
              <a:t> et al., 2018). WHO projections show that the number of new cases of MDR TB in the world was 410,000 in 2024 and the success rates of treatment were lower than 60. Poverty, overcrowding, and inaccessibility of healthcare are also social factors that make the control process more difficult (</a:t>
            </a:r>
            <a:r>
              <a:rPr lang="en-US" sz="1800" dirty="0" err="1">
                <a:effectLst/>
                <a:latin typeface="Times New Roman" panose="02020603050405020304" pitchFamily="18" charset="0"/>
                <a:ea typeface="Times New Roman" panose="02020603050405020304" pitchFamily="18" charset="0"/>
              </a:rPr>
              <a:t>Lönnroth</a:t>
            </a:r>
            <a:r>
              <a:rPr lang="en-US" sz="1800" dirty="0">
                <a:effectLst/>
                <a:latin typeface="Times New Roman" panose="02020603050405020304" pitchFamily="18" charset="0"/>
                <a:ea typeface="Times New Roman" panose="02020603050405020304" pitchFamily="18" charset="0"/>
              </a:rPr>
              <a:t> et al., 2010).</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biomedical interventions with the assistance of social support, including housing and nutritional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are therefore needed to control it effectively. It is also necessary to cooperate on the international level because TB does not respect the boundaries of countries. There is need to have coordinated surveillance and common resources to curb the cross border transmission.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Factors Influencing Health and Wellbeing</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Biological, social, and economic factors determine the health and wellbeing of the people with TB. The key determinant is poverty since those who live in poor conditions are at more risk of malnutrition, overcrowding, and inadequate access to health facilities, thereby putting them at a greater risk of getting TB (</a:t>
            </a:r>
            <a:r>
              <a:rPr lang="en-US" sz="1800" dirty="0" err="1">
                <a:effectLst/>
                <a:latin typeface="Times New Roman" panose="02020603050405020304" pitchFamily="18" charset="0"/>
                <a:ea typeface="Times New Roman" panose="02020603050405020304" pitchFamily="18" charset="0"/>
              </a:rPr>
              <a:t>Lönnroth</a:t>
            </a:r>
            <a:r>
              <a:rPr lang="en-US" sz="1800" dirty="0">
                <a:effectLst/>
                <a:latin typeface="Times New Roman" panose="02020603050405020304" pitchFamily="18" charset="0"/>
                <a:ea typeface="Times New Roman" panose="02020603050405020304" pitchFamily="18" charset="0"/>
              </a:rPr>
              <a:t> et al., 2010).</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Migrant populations also encounter other challenges, such as language challenges, stigmatization, and limited access to health care, which may put off the diagnosis and treatment (Aldridge et al., 2016). Indicatively, high incidence country migrants tend to spend long queues in the health care sector of the host nations, which exposes them to the possibility of late diagnosis and continued transmission.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It also has an impact on psychological wellbeing because TB patients usually feel stigmatized and socially isolated, which worsens mental health and leads to a decrease in treatment adherence (Peloquin and Davies, 2021). Stigma may make people unwilling to seek care and thus result in late diagnosis and poor outcomes.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presence of biological factors like HIV co infection would greatly affect the outcomes of TB. People having weak immunity are more vulnerable to TB infection and they have morbidity and mortality (Barnes, 2008). The rates of the TB/HIV co infection are very high in Sub Saharan Africa and WHO states that more than 30 percent of TB patients in certain countries are HIV positive.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Other lifestyle habits such as substance misuse and nutritional deficiency further undermine immunity and make it more difficult to adhere to the treatment (Story et al., 2007). As an illustration, alcohol and drug abuse may disrupt the TB drug regimes, which may lead to the risk of drug failure.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Another determinant that is important is access to healthcare services. Those affected by cost, distance, or discrimination barriers have fewer chances to obtain treatment, which means more chance of drug resistance and further transmission (</a:t>
            </a:r>
            <a:r>
              <a:rPr lang="en-US" sz="1800" dirty="0" err="1">
                <a:effectLst/>
                <a:latin typeface="Times New Roman" panose="02020603050405020304" pitchFamily="18" charset="0"/>
                <a:ea typeface="Times New Roman" panose="02020603050405020304" pitchFamily="18" charset="0"/>
              </a:rPr>
              <a:t>Khatana</a:t>
            </a:r>
            <a:r>
              <a:rPr lang="en-US" sz="1800" dirty="0">
                <a:effectLst/>
                <a:latin typeface="Times New Roman" panose="02020603050405020304" pitchFamily="18" charset="0"/>
                <a:ea typeface="Times New Roman" panose="02020603050405020304" pitchFamily="18" charset="0"/>
              </a:rPr>
              <a:t> et al., 2019). TB is overrepresented in homeless people in the UK, and the prevalence can be 30 times higher than the overall population (Story et al., 2007).</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solutions to such factors involve complex health and social care services where holistic support is offered to them such as counselling, housing support, and nutritional </a:t>
            </a:r>
            <a:r>
              <a:rPr lang="en-US" sz="1800" dirty="0" err="1">
                <a:effectLst/>
                <a:latin typeface="Times New Roman" panose="02020603050405020304" pitchFamily="18" charset="0"/>
                <a:ea typeface="Times New Roman" panose="02020603050405020304" pitchFamily="18" charset="0"/>
              </a:rPr>
              <a:t>programmes</a:t>
            </a:r>
            <a:r>
              <a:rPr lang="en-US" sz="1800" dirty="0">
                <a:effectLst/>
                <a:latin typeface="Times New Roman" panose="02020603050405020304" pitchFamily="18" charset="0"/>
                <a:ea typeface="Times New Roman" panose="02020603050405020304" pitchFamily="18" charset="0"/>
              </a:rPr>
              <a:t>. Co-ordinated services enhance performance and general wellbeing, and make sure that the TB control strategies cover the medical and social determinants of health.</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Conclusion</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Tuberculosis is an acute public health problem on the international level, in the UK, US, Europe, and Africa. It is necessary to define TB, measure its incidence using credible statistics, follow trends using surveillance systems and control its spread using medical and social methods.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Real statistics indicate the constant load of TB:</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10.7 million cases globally in 2024 (WHO, 2025)</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5,480 notifications in England in 2023 (UKHSA, 2024)</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9,615 cases in the US in 2023 (CDC, 2024)</a:t>
            </a:r>
          </a:p>
          <a:p>
            <a:pPr marL="342900" marR="0" lvl="0" indent="-342900" algn="just">
              <a:lnSpc>
                <a:spcPct val="150000"/>
              </a:lnSpc>
              <a:spcBef>
                <a:spcPts val="0"/>
              </a:spcBef>
              <a:spcAft>
                <a:spcPts val="0"/>
              </a:spcAft>
              <a:buFont typeface="Wingdings" panose="05000000000000000000" pitchFamily="2" charset="2"/>
              <a:buChar char=""/>
            </a:pPr>
            <a:r>
              <a:rPr lang="en-US" sz="1800" dirty="0">
                <a:effectLst/>
                <a:latin typeface="Times New Roman" panose="02020603050405020304" pitchFamily="18" charset="0"/>
                <a:ea typeface="Times New Roman" panose="02020603050405020304" pitchFamily="18" charset="0"/>
              </a:rPr>
              <a:t>468 per 100,000 incidence in South Africa in 2023 (WHO Africa, 2024)</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The treatment of TB should not only be through clinical measures but also the social determinants like poverty, housing and stigma. An integrated strategy will make sure that the TB incidence keeps on reducing and health systems are ready to address the emerging challenges.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E74B5"/>
                </a:solidFill>
                <a:effectLst/>
                <a:latin typeface="Times New Roman" panose="02020603050405020304" pitchFamily="18" charset="0"/>
                <a:ea typeface="Times New Roman" panose="02020603050405020304" pitchFamily="18" charset="0"/>
              </a:rPr>
              <a:t>References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Al Abri, S., </a:t>
            </a:r>
            <a:r>
              <a:rPr lang="en-US" sz="1800" dirty="0" err="1">
                <a:effectLst/>
                <a:latin typeface="Times New Roman" panose="02020603050405020304" pitchFamily="18" charset="0"/>
                <a:ea typeface="Times New Roman" panose="02020603050405020304" pitchFamily="18" charset="0"/>
              </a:rPr>
              <a:t>Kasaeva</a:t>
            </a:r>
            <a:r>
              <a:rPr lang="en-US" sz="1800" dirty="0">
                <a:effectLst/>
                <a:latin typeface="Times New Roman" panose="02020603050405020304" pitchFamily="18" charset="0"/>
                <a:ea typeface="Times New Roman" panose="02020603050405020304" pitchFamily="18" charset="0"/>
              </a:rPr>
              <a:t>, T., </a:t>
            </a:r>
            <a:r>
              <a:rPr lang="en-US" sz="1800" dirty="0" err="1">
                <a:effectLst/>
                <a:latin typeface="Times New Roman" panose="02020603050405020304" pitchFamily="18" charset="0"/>
                <a:ea typeface="Times New Roman" panose="02020603050405020304" pitchFamily="18" charset="0"/>
              </a:rPr>
              <a:t>Migliori</a:t>
            </a:r>
            <a:r>
              <a:rPr lang="en-US" sz="1800" dirty="0">
                <a:effectLst/>
                <a:latin typeface="Times New Roman" panose="02020603050405020304" pitchFamily="18" charset="0"/>
                <a:ea typeface="Times New Roman" panose="02020603050405020304" pitchFamily="18" charset="0"/>
              </a:rPr>
              <a:t>, G.B., </a:t>
            </a:r>
            <a:r>
              <a:rPr lang="en-US" sz="1800" dirty="0" err="1">
                <a:effectLst/>
                <a:latin typeface="Times New Roman" panose="02020603050405020304" pitchFamily="18" charset="0"/>
                <a:ea typeface="Times New Roman" panose="02020603050405020304" pitchFamily="18" charset="0"/>
              </a:rPr>
              <a:t>Goletti</a:t>
            </a:r>
            <a:r>
              <a:rPr lang="en-US" sz="1800" dirty="0">
                <a:effectLst/>
                <a:latin typeface="Times New Roman" panose="02020603050405020304" pitchFamily="18" charset="0"/>
                <a:ea typeface="Times New Roman" panose="02020603050405020304" pitchFamily="18" charset="0"/>
              </a:rPr>
              <a:t>, D., Zenner, D., Denholm, J., Al </a:t>
            </a:r>
            <a:r>
              <a:rPr lang="en-US" sz="1800" dirty="0" err="1">
                <a:effectLst/>
                <a:latin typeface="Times New Roman" panose="02020603050405020304" pitchFamily="18" charset="0"/>
                <a:ea typeface="Times New Roman" panose="02020603050405020304" pitchFamily="18" charset="0"/>
              </a:rPr>
              <a:t>Maani</a:t>
            </a:r>
            <a:r>
              <a:rPr lang="en-US" sz="1800" dirty="0">
                <a:effectLst/>
                <a:latin typeface="Times New Roman" panose="02020603050405020304" pitchFamily="18" charset="0"/>
                <a:ea typeface="Times New Roman" panose="02020603050405020304" pitchFamily="18" charset="0"/>
              </a:rPr>
              <a:t>, A., Cirillo, D.M., Schön, T., </a:t>
            </a:r>
            <a:r>
              <a:rPr lang="en-US" sz="1800" dirty="0" err="1">
                <a:effectLst/>
                <a:latin typeface="Times New Roman" panose="02020603050405020304" pitchFamily="18" charset="0"/>
                <a:ea typeface="Times New Roman" panose="02020603050405020304" pitchFamily="18" charset="0"/>
              </a:rPr>
              <a:t>Lillebæk</a:t>
            </a:r>
            <a:r>
              <a:rPr lang="en-US" sz="1800" dirty="0">
                <a:effectLst/>
                <a:latin typeface="Times New Roman" panose="02020603050405020304" pitchFamily="18" charset="0"/>
                <a:ea typeface="Times New Roman" panose="02020603050405020304" pitchFamily="18" charset="0"/>
              </a:rPr>
              <a:t>, T. and Al‑</a:t>
            </a:r>
            <a:r>
              <a:rPr lang="en-US" sz="1800" dirty="0" err="1">
                <a:effectLst/>
                <a:latin typeface="Times New Roman" panose="02020603050405020304" pitchFamily="18" charset="0"/>
                <a:ea typeface="Times New Roman" panose="02020603050405020304" pitchFamily="18" charset="0"/>
              </a:rPr>
              <a:t>Jardani</a:t>
            </a:r>
            <a:r>
              <a:rPr lang="en-US" sz="1800" dirty="0">
                <a:effectLst/>
                <a:latin typeface="Times New Roman" panose="02020603050405020304" pitchFamily="18" charset="0"/>
                <a:ea typeface="Times New Roman" panose="02020603050405020304" pitchFamily="18" charset="0"/>
              </a:rPr>
              <a:t>, A. (2020) ‘Tools to implement the World Health Organization End TB Strategy: Addressing common challenges in high and low endemic countries’, </a:t>
            </a:r>
            <a:r>
              <a:rPr lang="en-US" sz="1800" i="1" dirty="0">
                <a:effectLst/>
                <a:latin typeface="Times New Roman" panose="02020603050405020304" pitchFamily="18" charset="0"/>
                <a:ea typeface="Times New Roman" panose="02020603050405020304" pitchFamily="18" charset="0"/>
              </a:rPr>
              <a:t>International Journal of Infectious Diseases</a:t>
            </a:r>
            <a:r>
              <a:rPr lang="en-US" sz="1800" dirty="0">
                <a:effectLst/>
                <a:latin typeface="Times New Roman" panose="02020603050405020304" pitchFamily="18" charset="0"/>
                <a:ea typeface="Times New Roman" panose="02020603050405020304" pitchFamily="18" charset="0"/>
              </a:rPr>
              <a:t>, 92, pp.S60‑S68.</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Aldridge, R.W., Zenner, D., White, P.J., Williamson, E.J., </a:t>
            </a:r>
            <a:r>
              <a:rPr lang="en-US" sz="1800" dirty="0" err="1">
                <a:effectLst/>
                <a:latin typeface="Times New Roman" panose="02020603050405020304" pitchFamily="18" charset="0"/>
                <a:ea typeface="Times New Roman" panose="02020603050405020304" pitchFamily="18" charset="0"/>
              </a:rPr>
              <a:t>Muzyamba</a:t>
            </a:r>
            <a:r>
              <a:rPr lang="en-US" sz="1800" dirty="0">
                <a:effectLst/>
                <a:latin typeface="Times New Roman" panose="02020603050405020304" pitchFamily="18" charset="0"/>
                <a:ea typeface="Times New Roman" panose="02020603050405020304" pitchFamily="18" charset="0"/>
              </a:rPr>
              <a:t>, M.C., </a:t>
            </a:r>
            <a:r>
              <a:rPr lang="en-US" sz="1800" dirty="0" err="1">
                <a:effectLst/>
                <a:latin typeface="Times New Roman" panose="02020603050405020304" pitchFamily="18" charset="0"/>
                <a:ea typeface="Times New Roman" panose="02020603050405020304" pitchFamily="18" charset="0"/>
              </a:rPr>
              <a:t>Dhavan</a:t>
            </a:r>
            <a:r>
              <a:rPr lang="en-US" sz="1800" dirty="0">
                <a:effectLst/>
                <a:latin typeface="Times New Roman" panose="02020603050405020304" pitchFamily="18" charset="0"/>
                <a:ea typeface="Times New Roman" panose="02020603050405020304" pitchFamily="18" charset="0"/>
              </a:rPr>
              <a:t>, P., </a:t>
            </a:r>
            <a:r>
              <a:rPr lang="en-US" sz="1800" dirty="0" err="1">
                <a:effectLst/>
                <a:latin typeface="Times New Roman" panose="02020603050405020304" pitchFamily="18" charset="0"/>
                <a:ea typeface="Times New Roman" panose="02020603050405020304" pitchFamily="18" charset="0"/>
              </a:rPr>
              <a:t>Mosca</a:t>
            </a:r>
            <a:r>
              <a:rPr lang="en-US" sz="1800" dirty="0">
                <a:effectLst/>
                <a:latin typeface="Times New Roman" panose="02020603050405020304" pitchFamily="18" charset="0"/>
                <a:ea typeface="Times New Roman" panose="02020603050405020304" pitchFamily="18" charset="0"/>
              </a:rPr>
              <a:t>, D., Thomas, H.L., Lalor, M.K., Lipman, M., Abubakar, I. and Hayward, A.C. (2016) ‘Tuberculosis in migrants moving from high-incidence to low-incidence countries: a population-based cohort study’, </a:t>
            </a:r>
            <a:r>
              <a:rPr lang="en-US" sz="1800" i="1" dirty="0">
                <a:effectLst/>
                <a:latin typeface="Times New Roman" panose="02020603050405020304" pitchFamily="18" charset="0"/>
                <a:ea typeface="Times New Roman" panose="02020603050405020304" pitchFamily="18" charset="0"/>
              </a:rPr>
              <a:t>The Lancet</a:t>
            </a:r>
            <a:r>
              <a:rPr lang="en-US" sz="1800" dirty="0">
                <a:effectLst/>
                <a:latin typeface="Times New Roman" panose="02020603050405020304" pitchFamily="18" charset="0"/>
                <a:ea typeface="Times New Roman" panose="02020603050405020304" pitchFamily="18" charset="0"/>
              </a:rPr>
              <a:t>, 388(10059), pp. 2510–2518.</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Anderson, C., Abubakar, I., </a:t>
            </a:r>
            <a:r>
              <a:rPr lang="en-US" sz="1800" dirty="0" err="1">
                <a:effectLst/>
                <a:latin typeface="Times New Roman" panose="02020603050405020304" pitchFamily="18" charset="0"/>
                <a:ea typeface="Times New Roman" panose="02020603050405020304" pitchFamily="18" charset="0"/>
              </a:rPr>
              <a:t>Manissero</a:t>
            </a:r>
            <a:r>
              <a:rPr lang="en-US" sz="1800" dirty="0">
                <a:effectLst/>
                <a:latin typeface="Times New Roman" panose="02020603050405020304" pitchFamily="18" charset="0"/>
                <a:ea typeface="Times New Roman" panose="02020603050405020304" pitchFamily="18" charset="0"/>
              </a:rPr>
              <a:t>, D., </a:t>
            </a:r>
            <a:r>
              <a:rPr lang="en-US" sz="1800" dirty="0" err="1">
                <a:effectLst/>
                <a:latin typeface="Times New Roman" panose="02020603050405020304" pitchFamily="18" charset="0"/>
                <a:ea typeface="Times New Roman" panose="02020603050405020304" pitchFamily="18" charset="0"/>
              </a:rPr>
              <a:t>Zumla</a:t>
            </a:r>
            <a:r>
              <a:rPr lang="en-US" sz="1800" dirty="0">
                <a:effectLst/>
                <a:latin typeface="Times New Roman" panose="02020603050405020304" pitchFamily="18" charset="0"/>
                <a:ea typeface="Times New Roman" panose="02020603050405020304" pitchFamily="18" charset="0"/>
              </a:rPr>
              <a:t>, A. and Lalor, M.K. (2017) ‘Enhanced tuberculosis surveillance in England, 2000–2015: an analysis of risk factors and disease trends’, </a:t>
            </a:r>
            <a:r>
              <a:rPr lang="en-US" sz="1800" i="1" dirty="0">
                <a:effectLst/>
                <a:latin typeface="Times New Roman" panose="02020603050405020304" pitchFamily="18" charset="0"/>
                <a:ea typeface="Times New Roman" panose="02020603050405020304" pitchFamily="18" charset="0"/>
              </a:rPr>
              <a:t>Thorax</a:t>
            </a:r>
            <a:r>
              <a:rPr lang="en-US" sz="1800" dirty="0">
                <a:effectLst/>
                <a:latin typeface="Times New Roman" panose="02020603050405020304" pitchFamily="18" charset="0"/>
                <a:ea typeface="Times New Roman" panose="02020603050405020304" pitchFamily="18" charset="0"/>
              </a:rPr>
              <a:t>, 72(8), pp. 799–806.</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Barnes, P., Davies, P.D. and Gordon, S.B. (2008) </a:t>
            </a:r>
            <a:r>
              <a:rPr lang="en-US" sz="1800" i="1" dirty="0">
                <a:effectLst/>
                <a:latin typeface="Times New Roman" panose="02020603050405020304" pitchFamily="18" charset="0"/>
                <a:ea typeface="Times New Roman" panose="02020603050405020304" pitchFamily="18" charset="0"/>
              </a:rPr>
              <a:t>Clinical Tuberculosis</a:t>
            </a:r>
            <a:r>
              <a:rPr lang="en-US" sz="1800" dirty="0">
                <a:effectLst/>
                <a:latin typeface="Times New Roman" panose="02020603050405020304" pitchFamily="18" charset="0"/>
                <a:ea typeface="Times New Roman" panose="02020603050405020304" pitchFamily="18" charset="0"/>
              </a:rPr>
              <a:t>. 5th </a:t>
            </a:r>
            <a:r>
              <a:rPr lang="en-US" sz="1800" dirty="0" err="1">
                <a:effectLst/>
                <a:latin typeface="Times New Roman" panose="02020603050405020304" pitchFamily="18" charset="0"/>
                <a:ea typeface="Times New Roman" panose="02020603050405020304" pitchFamily="18" charset="0"/>
              </a:rPr>
              <a:t>edn</a:t>
            </a:r>
            <a:r>
              <a:rPr lang="en-US" sz="1800" dirty="0">
                <a:effectLst/>
                <a:latin typeface="Times New Roman" panose="02020603050405020304" pitchFamily="18" charset="0"/>
                <a:ea typeface="Times New Roman" panose="02020603050405020304" pitchFamily="18" charset="0"/>
              </a:rPr>
              <a:t>. Boca Raton: CRC Press.</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Davies, P.D.O., Pai, M., Wells, W.A., Hopewell, P.C. and Raviglione, M.C. (2014) </a:t>
            </a:r>
            <a:r>
              <a:rPr lang="en-US" sz="1800" i="1" dirty="0">
                <a:effectLst/>
                <a:latin typeface="Times New Roman" panose="02020603050405020304" pitchFamily="18" charset="0"/>
                <a:ea typeface="Times New Roman" panose="02020603050405020304" pitchFamily="18" charset="0"/>
              </a:rPr>
              <a:t>Clinical Tuberculosis</a:t>
            </a:r>
            <a:r>
              <a:rPr lang="en-US" sz="1800" dirty="0">
                <a:effectLst/>
                <a:latin typeface="Times New Roman" panose="02020603050405020304" pitchFamily="18" charset="0"/>
                <a:ea typeface="Times New Roman" panose="02020603050405020304" pitchFamily="18" charset="0"/>
              </a:rPr>
              <a:t>. 5th </a:t>
            </a:r>
            <a:r>
              <a:rPr lang="en-US" sz="1800" dirty="0" err="1">
                <a:effectLst/>
                <a:latin typeface="Times New Roman" panose="02020603050405020304" pitchFamily="18" charset="0"/>
                <a:ea typeface="Times New Roman" panose="02020603050405020304" pitchFamily="18" charset="0"/>
              </a:rPr>
              <a:t>edn</a:t>
            </a:r>
            <a:r>
              <a:rPr lang="en-US" sz="1800" dirty="0">
                <a:effectLst/>
                <a:latin typeface="Times New Roman" panose="02020603050405020304" pitchFamily="18" charset="0"/>
                <a:ea typeface="Times New Roman" panose="02020603050405020304" pitchFamily="18" charset="0"/>
              </a:rPr>
              <a:t>. Boca Raton: CRC Press.</a:t>
            </a:r>
          </a:p>
          <a:p>
            <a:pPr marL="0" marR="0" algn="just">
              <a:lnSpc>
                <a:spcPct val="15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rPr>
              <a:t>Khatana</a:t>
            </a:r>
            <a:r>
              <a:rPr lang="en-US" sz="1800" dirty="0">
                <a:effectLst/>
                <a:latin typeface="Times New Roman" panose="02020603050405020304" pitchFamily="18" charset="0"/>
                <a:ea typeface="Times New Roman" panose="02020603050405020304" pitchFamily="18" charset="0"/>
              </a:rPr>
              <a:t>, G.H., </a:t>
            </a:r>
            <a:r>
              <a:rPr lang="en-US" sz="1800" dirty="0" err="1">
                <a:effectLst/>
                <a:latin typeface="Times New Roman" panose="02020603050405020304" pitchFamily="18" charset="0"/>
                <a:ea typeface="Times New Roman" panose="02020603050405020304" pitchFamily="18" charset="0"/>
              </a:rPr>
              <a:t>Haq</a:t>
            </a:r>
            <a:r>
              <a:rPr lang="en-US" sz="1800" dirty="0">
                <a:effectLst/>
                <a:latin typeface="Times New Roman" panose="02020603050405020304" pitchFamily="18" charset="0"/>
                <a:ea typeface="Times New Roman" panose="02020603050405020304" pitchFamily="18" charset="0"/>
              </a:rPr>
              <a:t>, I. and Khan, S.S. (2019) ‘Effectiveness, acceptance and feasibility of home-based intervention model for tuberculosis contact tracing in Kashmir’, </a:t>
            </a:r>
            <a:r>
              <a:rPr lang="en-US" sz="1800" i="1" dirty="0">
                <a:effectLst/>
                <a:latin typeface="Times New Roman" panose="02020603050405020304" pitchFamily="18" charset="0"/>
                <a:ea typeface="Times New Roman" panose="02020603050405020304" pitchFamily="18" charset="0"/>
              </a:rPr>
              <a:t>Journal of Clinical Tuberculosis and Other Mycobacterial Diseases</a:t>
            </a:r>
            <a:r>
              <a:rPr lang="en-US" sz="1800" dirty="0">
                <a:effectLst/>
                <a:latin typeface="Times New Roman" panose="02020603050405020304" pitchFamily="18" charset="0"/>
                <a:ea typeface="Times New Roman" panose="02020603050405020304" pitchFamily="18" charset="0"/>
              </a:rPr>
              <a:t>, 14, pp. 19–25.</a:t>
            </a:r>
          </a:p>
          <a:p>
            <a:pPr marL="0" marR="0" algn="just">
              <a:lnSpc>
                <a:spcPct val="15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rPr>
              <a:t>Lönnroth</a:t>
            </a:r>
            <a:r>
              <a:rPr lang="en-US" sz="1800" dirty="0">
                <a:effectLst/>
                <a:latin typeface="Times New Roman" panose="02020603050405020304" pitchFamily="18" charset="0"/>
                <a:ea typeface="Times New Roman" panose="02020603050405020304" pitchFamily="18" charset="0"/>
              </a:rPr>
              <a:t>, K., Jaramillo, E., Williams, B.G., Dye, C. and Raviglione, M. (2010) ‘Drivers of tuberculosis epidemics: the role of risk factors and social determinants’, </a:t>
            </a:r>
            <a:r>
              <a:rPr lang="en-US" sz="1800" i="1" dirty="0">
                <a:effectLst/>
                <a:latin typeface="Times New Roman" panose="02020603050405020304" pitchFamily="18" charset="0"/>
                <a:ea typeface="Times New Roman" panose="02020603050405020304" pitchFamily="18" charset="0"/>
              </a:rPr>
              <a:t>Social Science &amp; Medicine</a:t>
            </a:r>
            <a:r>
              <a:rPr lang="en-US" sz="1800" dirty="0">
                <a:effectLst/>
                <a:latin typeface="Times New Roman" panose="02020603050405020304" pitchFamily="18" charset="0"/>
                <a:ea typeface="Times New Roman" panose="02020603050405020304" pitchFamily="18" charset="0"/>
              </a:rPr>
              <a:t>, 68(12), pp. 2240–2246.</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Pai, M., </a:t>
            </a:r>
            <a:r>
              <a:rPr lang="en-US" sz="1800" dirty="0" err="1">
                <a:effectLst/>
                <a:latin typeface="Times New Roman" panose="02020603050405020304" pitchFamily="18" charset="0"/>
                <a:ea typeface="Times New Roman" panose="02020603050405020304" pitchFamily="18" charset="0"/>
              </a:rPr>
              <a:t>Schito</a:t>
            </a:r>
            <a:r>
              <a:rPr lang="en-US" sz="1800" dirty="0">
                <a:effectLst/>
                <a:latin typeface="Times New Roman" panose="02020603050405020304" pitchFamily="18" charset="0"/>
                <a:ea typeface="Times New Roman" panose="02020603050405020304" pitchFamily="18" charset="0"/>
              </a:rPr>
              <a:t>, M., Tuberculosis Diagnostics Working Group, </a:t>
            </a:r>
            <a:r>
              <a:rPr lang="en-US" sz="1800" dirty="0" err="1">
                <a:effectLst/>
                <a:latin typeface="Times New Roman" panose="02020603050405020304" pitchFamily="18" charset="0"/>
                <a:ea typeface="Times New Roman" panose="02020603050405020304" pitchFamily="18" charset="0"/>
              </a:rPr>
              <a:t>Migliori</a:t>
            </a:r>
            <a:r>
              <a:rPr lang="en-US" sz="1800" dirty="0">
                <a:effectLst/>
                <a:latin typeface="Times New Roman" panose="02020603050405020304" pitchFamily="18" charset="0"/>
                <a:ea typeface="Times New Roman" panose="02020603050405020304" pitchFamily="18" charset="0"/>
              </a:rPr>
              <a:t>, G.B., </a:t>
            </a:r>
            <a:r>
              <a:rPr lang="en-US" sz="1800" dirty="0" err="1">
                <a:effectLst/>
                <a:latin typeface="Times New Roman" panose="02020603050405020304" pitchFamily="18" charset="0"/>
                <a:ea typeface="Times New Roman" panose="02020603050405020304" pitchFamily="18" charset="0"/>
              </a:rPr>
              <a:t>Loddenkemper</a:t>
            </a:r>
            <a:r>
              <a:rPr lang="en-US" sz="1800" dirty="0">
                <a:effectLst/>
                <a:latin typeface="Times New Roman" panose="02020603050405020304" pitchFamily="18" charset="0"/>
                <a:ea typeface="Times New Roman" panose="02020603050405020304" pitchFamily="18" charset="0"/>
              </a:rPr>
              <a:t>, R., Blasi, F. and Raviglione, M.C. (2016) ‘Tuberculosis diagnostics: state of the art and future directions’, </a:t>
            </a:r>
            <a:r>
              <a:rPr lang="en-US" sz="1800" i="1" dirty="0">
                <a:effectLst/>
                <a:latin typeface="Times New Roman" panose="02020603050405020304" pitchFamily="18" charset="0"/>
                <a:ea typeface="Times New Roman" panose="02020603050405020304" pitchFamily="18" charset="0"/>
              </a:rPr>
              <a:t>Microbiology Spectrum</a:t>
            </a:r>
            <a:r>
              <a:rPr lang="en-US" sz="1800" dirty="0">
                <a:effectLst/>
                <a:latin typeface="Times New Roman" panose="02020603050405020304" pitchFamily="18" charset="0"/>
                <a:ea typeface="Times New Roman" panose="02020603050405020304" pitchFamily="18" charset="0"/>
              </a:rPr>
              <a:t>, 4(5).</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Peloquin, C.A. and Davies, G.R. (2021) ‘The treatment of tuberculosis’, </a:t>
            </a:r>
            <a:r>
              <a:rPr lang="en-US" sz="1800" i="1" dirty="0">
                <a:effectLst/>
                <a:latin typeface="Times New Roman" panose="02020603050405020304" pitchFamily="18" charset="0"/>
                <a:ea typeface="Times New Roman" panose="02020603050405020304" pitchFamily="18" charset="0"/>
              </a:rPr>
              <a:t>Clinical Pharmacology &amp; Therapeutics</a:t>
            </a:r>
            <a:r>
              <a:rPr lang="en-US" sz="1800" dirty="0">
                <a:effectLst/>
                <a:latin typeface="Times New Roman" panose="02020603050405020304" pitchFamily="18" charset="0"/>
                <a:ea typeface="Times New Roman" panose="02020603050405020304" pitchFamily="18" charset="0"/>
              </a:rPr>
              <a:t>, 110(6), pp.1455–1466.</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Public Health England (2019) </a:t>
            </a:r>
            <a:r>
              <a:rPr lang="en-US" sz="1800" i="1" dirty="0">
                <a:effectLst/>
                <a:latin typeface="Times New Roman" panose="02020603050405020304" pitchFamily="18" charset="0"/>
                <a:ea typeface="Times New Roman" panose="02020603050405020304" pitchFamily="18" charset="0"/>
              </a:rPr>
              <a:t>Tuberculosis in England: 2019 report</a:t>
            </a:r>
            <a:r>
              <a:rPr lang="en-US" sz="1800" dirty="0">
                <a:effectLst/>
                <a:latin typeface="Times New Roman" panose="02020603050405020304" pitchFamily="18" charset="0"/>
                <a:ea typeface="Times New Roman" panose="02020603050405020304" pitchFamily="18" charset="0"/>
              </a:rPr>
              <a:t>. London: PHE.</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Story, A., Murad, S., Roberts, W., </a:t>
            </a:r>
            <a:r>
              <a:rPr lang="en-US" sz="1800" dirty="0" err="1">
                <a:effectLst/>
                <a:latin typeface="Times New Roman" panose="02020603050405020304" pitchFamily="18" charset="0"/>
                <a:ea typeface="Times New Roman" panose="02020603050405020304" pitchFamily="18" charset="0"/>
              </a:rPr>
              <a:t>Verheyen</a:t>
            </a:r>
            <a:r>
              <a:rPr lang="en-US" sz="1800" dirty="0">
                <a:effectLst/>
                <a:latin typeface="Times New Roman" panose="02020603050405020304" pitchFamily="18" charset="0"/>
                <a:ea typeface="Times New Roman" panose="02020603050405020304" pitchFamily="18" charset="0"/>
              </a:rPr>
              <a:t>, M. and Hayward, A.C. (2007) ‘Tuberculosis in London: the importance of homelessness, problem drug use and prison’, </a:t>
            </a:r>
            <a:r>
              <a:rPr lang="en-US" sz="1800" i="1" dirty="0">
                <a:effectLst/>
                <a:latin typeface="Times New Roman" panose="02020603050405020304" pitchFamily="18" charset="0"/>
                <a:ea typeface="Times New Roman" panose="02020603050405020304" pitchFamily="18" charset="0"/>
              </a:rPr>
              <a:t>Thorax</a:t>
            </a:r>
            <a:r>
              <a:rPr lang="en-US" sz="1800" dirty="0">
                <a:effectLst/>
                <a:latin typeface="Times New Roman" panose="02020603050405020304" pitchFamily="18" charset="0"/>
                <a:ea typeface="Times New Roman" panose="02020603050405020304" pitchFamily="18" charset="0"/>
              </a:rPr>
              <a:t>, 62(8), pp. 667–671.</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UK Health Security Agency (UKHSA) (2024) </a:t>
            </a:r>
            <a:r>
              <a:rPr lang="en-US" sz="1800" i="1" dirty="0">
                <a:effectLst/>
                <a:latin typeface="Times New Roman" panose="02020603050405020304" pitchFamily="18" charset="0"/>
                <a:ea typeface="Times New Roman" panose="02020603050405020304" pitchFamily="18" charset="0"/>
              </a:rPr>
              <a:t>Tuberculosis in England: 2023 report</a:t>
            </a:r>
            <a:r>
              <a:rPr lang="en-US" sz="1800" dirty="0">
                <a:effectLst/>
                <a:latin typeface="Times New Roman" panose="02020603050405020304" pitchFamily="18" charset="0"/>
                <a:ea typeface="Times New Roman" panose="02020603050405020304" pitchFamily="18" charset="0"/>
              </a:rPr>
              <a:t>. London: UKHSA.</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World Health Organization (2025) </a:t>
            </a:r>
            <a:r>
              <a:rPr lang="en-US" sz="1800" i="1" dirty="0">
                <a:effectLst/>
                <a:latin typeface="Times New Roman" panose="02020603050405020304" pitchFamily="18" charset="0"/>
                <a:ea typeface="Times New Roman" panose="02020603050405020304" pitchFamily="18" charset="0"/>
              </a:rPr>
              <a:t>Global Tuberculosis Report 2025</a:t>
            </a:r>
            <a:r>
              <a:rPr lang="en-US" sz="1800" dirty="0">
                <a:effectLst/>
                <a:latin typeface="Times New Roman" panose="02020603050405020304" pitchFamily="18" charset="0"/>
                <a:ea typeface="Times New Roman" panose="02020603050405020304" pitchFamily="18" charset="0"/>
              </a:rPr>
              <a:t>. Geneva: WHO.</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World Health Organization Regional Office for Africa (2024) </a:t>
            </a:r>
            <a:r>
              <a:rPr lang="en-US" sz="1800" i="1" dirty="0">
                <a:effectLst/>
                <a:latin typeface="Times New Roman" panose="02020603050405020304" pitchFamily="18" charset="0"/>
                <a:ea typeface="Times New Roman" panose="02020603050405020304" pitchFamily="18" charset="0"/>
              </a:rPr>
              <a:t>Tuberculosis in the African Region: Annual Report 2024</a:t>
            </a:r>
            <a:r>
              <a:rPr lang="en-US" sz="1800" dirty="0">
                <a:effectLst/>
                <a:latin typeface="Times New Roman" panose="02020603050405020304" pitchFamily="18" charset="0"/>
                <a:ea typeface="Times New Roman" panose="02020603050405020304" pitchFamily="18" charset="0"/>
              </a:rPr>
              <a:t>. Brazzaville: WHO Africa.</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Centers for Disease Control and Prevention (CDC) (2024) </a:t>
            </a:r>
            <a:r>
              <a:rPr lang="en-US" sz="1800" i="1" dirty="0">
                <a:effectLst/>
                <a:latin typeface="Times New Roman" panose="02020603050405020304" pitchFamily="18" charset="0"/>
                <a:ea typeface="Times New Roman" panose="02020603050405020304" pitchFamily="18" charset="0"/>
              </a:rPr>
              <a:t>Reported Tuberculosis in the United States, 2023</a:t>
            </a:r>
            <a:r>
              <a:rPr lang="en-US" sz="1800" dirty="0">
                <a:effectLst/>
                <a:latin typeface="Times New Roman" panose="02020603050405020304" pitchFamily="18" charset="0"/>
                <a:ea typeface="Times New Roman" panose="02020603050405020304" pitchFamily="18" charset="0"/>
              </a:rPr>
              <a:t>. Atlanta: U.S. Department of Health and Human Services.</a:t>
            </a:r>
          </a:p>
          <a:p>
            <a:pPr marL="0" marR="0" algn="just">
              <a:lnSpc>
                <a:spcPct val="150000"/>
              </a:lnSpc>
              <a:spcBef>
                <a:spcPts val="0"/>
              </a:spcBef>
              <a:spcAft>
                <a:spcPts val="0"/>
              </a:spcAft>
            </a:pPr>
            <a:r>
              <a:rPr lang="en-US" sz="1800" dirty="0" err="1">
                <a:effectLst/>
                <a:latin typeface="Times New Roman" panose="02020603050405020304" pitchFamily="18" charset="0"/>
                <a:ea typeface="Times New Roman" panose="02020603050405020304" pitchFamily="18" charset="0"/>
              </a:rPr>
              <a:t>Zignol</a:t>
            </a:r>
            <a:r>
              <a:rPr lang="en-US" sz="1800" dirty="0">
                <a:effectLst/>
                <a:latin typeface="Times New Roman" panose="02020603050405020304" pitchFamily="18" charset="0"/>
                <a:ea typeface="Times New Roman" panose="02020603050405020304" pitchFamily="18" charset="0"/>
              </a:rPr>
              <a:t>, M., </a:t>
            </a:r>
            <a:r>
              <a:rPr lang="en-US" sz="1800" dirty="0" err="1">
                <a:effectLst/>
                <a:latin typeface="Times New Roman" panose="02020603050405020304" pitchFamily="18" charset="0"/>
                <a:ea typeface="Times New Roman" panose="02020603050405020304" pitchFamily="18" charset="0"/>
              </a:rPr>
              <a:t>Cabibbe</a:t>
            </a:r>
            <a:r>
              <a:rPr lang="en-US" sz="1800" dirty="0">
                <a:effectLst/>
                <a:latin typeface="Times New Roman" panose="02020603050405020304" pitchFamily="18" charset="0"/>
                <a:ea typeface="Times New Roman" panose="02020603050405020304" pitchFamily="18" charset="0"/>
              </a:rPr>
              <a:t>, A.M., Dean, A.S., </a:t>
            </a:r>
            <a:r>
              <a:rPr lang="en-US" sz="1800" dirty="0" err="1">
                <a:effectLst/>
                <a:latin typeface="Times New Roman" panose="02020603050405020304" pitchFamily="18" charset="0"/>
                <a:ea typeface="Times New Roman" panose="02020603050405020304" pitchFamily="18" charset="0"/>
              </a:rPr>
              <a:t>Glaziou</a:t>
            </a:r>
            <a:r>
              <a:rPr lang="en-US" sz="1800" dirty="0">
                <a:effectLst/>
                <a:latin typeface="Times New Roman" panose="02020603050405020304" pitchFamily="18" charset="0"/>
                <a:ea typeface="Times New Roman" panose="02020603050405020304" pitchFamily="18" charset="0"/>
              </a:rPr>
              <a:t>, P., </a:t>
            </a:r>
            <a:r>
              <a:rPr lang="en-US" sz="1800" dirty="0" err="1">
                <a:effectLst/>
                <a:latin typeface="Times New Roman" panose="02020603050405020304" pitchFamily="18" charset="0"/>
                <a:ea typeface="Times New Roman" panose="02020603050405020304" pitchFamily="18" charset="0"/>
              </a:rPr>
              <a:t>Alikhanova</a:t>
            </a:r>
            <a:r>
              <a:rPr lang="en-US" sz="1800" dirty="0">
                <a:effectLst/>
                <a:latin typeface="Times New Roman" panose="02020603050405020304" pitchFamily="18" charset="0"/>
                <a:ea typeface="Times New Roman" panose="02020603050405020304" pitchFamily="18" charset="0"/>
              </a:rPr>
              <a:t>, N., Ama, C., Andres, S., </a:t>
            </a:r>
            <a:r>
              <a:rPr lang="en-US" sz="1800" dirty="0" err="1">
                <a:effectLst/>
                <a:latin typeface="Times New Roman" panose="02020603050405020304" pitchFamily="18" charset="0"/>
                <a:ea typeface="Times New Roman" panose="02020603050405020304" pitchFamily="18" charset="0"/>
              </a:rPr>
              <a:t>Barbova</a:t>
            </a:r>
            <a:r>
              <a:rPr lang="en-US" sz="1800" dirty="0">
                <a:effectLst/>
                <a:latin typeface="Times New Roman" panose="02020603050405020304" pitchFamily="18" charset="0"/>
                <a:ea typeface="Times New Roman" panose="02020603050405020304" pitchFamily="18" charset="0"/>
              </a:rPr>
              <a:t>, A., </a:t>
            </a:r>
            <a:r>
              <a:rPr lang="en-US" sz="1800" dirty="0" err="1">
                <a:effectLst/>
                <a:latin typeface="Times New Roman" panose="02020603050405020304" pitchFamily="18" charset="0"/>
                <a:ea typeface="Times New Roman" panose="02020603050405020304" pitchFamily="18" charset="0"/>
              </a:rPr>
              <a:t>Borbe</a:t>
            </a:r>
            <a:r>
              <a:rPr lang="en-US" sz="1800" dirty="0">
                <a:effectLst/>
                <a:latin typeface="Times New Roman" panose="02020603050405020304" pitchFamily="18" charset="0"/>
                <a:ea typeface="Times New Roman" panose="02020603050405020304" pitchFamily="18" charset="0"/>
              </a:rPr>
              <a:t>-Reyes, A., Chin, D.P. and Cirillo, D.M. (2018) ‘Genetic sequencing for surveillance of drug resistance in tuberculosis in highly endemic countries: a multi-country population-based surveillance study’, </a:t>
            </a:r>
            <a:r>
              <a:rPr lang="en-US" sz="1800" i="1" dirty="0">
                <a:effectLst/>
                <a:latin typeface="Times New Roman" panose="02020603050405020304" pitchFamily="18" charset="0"/>
                <a:ea typeface="Times New Roman" panose="02020603050405020304" pitchFamily="18" charset="0"/>
              </a:rPr>
              <a:t>The Lancet Infectious Diseases</a:t>
            </a:r>
            <a:r>
              <a:rPr lang="en-US" sz="1800" dirty="0">
                <a:effectLst/>
                <a:latin typeface="Times New Roman" panose="02020603050405020304" pitchFamily="18" charset="0"/>
                <a:ea typeface="Times New Roman" panose="02020603050405020304" pitchFamily="18" charset="0"/>
              </a:rPr>
              <a:t>, 18(6), pp.675–683.</a:t>
            </a:r>
          </a:p>
          <a:p>
            <a:pPr marL="0" marR="0" algn="just">
              <a:lnSpc>
                <a:spcPct val="150000"/>
              </a:lnSpc>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lgn="just">
              <a:lnSpc>
                <a:spcPct val="150000"/>
              </a:lnSpc>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2449867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txBody>
          <a:bodyPr/>
          <a:lstStyle/>
          <a:p>
            <a:endParaRPr lang="en-GB"/>
          </a:p>
        </p:txBody>
      </p:sp>
      <p:sp>
        <p:nvSpPr>
          <p:cNvPr id="3" name="Shape 1"/>
          <p:cNvSpPr/>
          <p:nvPr/>
        </p:nvSpPr>
        <p:spPr>
          <a:xfrm>
            <a:off x="0" y="0"/>
            <a:ext cx="14630400" cy="8229600"/>
          </a:xfrm>
          <a:prstGeom prst="rect">
            <a:avLst/>
          </a:prstGeom>
          <a:solidFill>
            <a:srgbClr val="FFFCF5"/>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bg>
      <p:bgPr>
        <a:solidFill>
          <a:srgbClr val="000000"/>
        </a:solidFill>
        <a:effectLst/>
      </p:bgPr>
    </p:bg>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50738C"/>
          </a:solidFill>
          <a:ln/>
        </p:spPr>
      </p:sp>
      <p:sp>
        <p:nvSpPr>
          <p:cNvPr id="3" name="Shape 1"/>
          <p:cNvSpPr/>
          <p:nvPr/>
        </p:nvSpPr>
        <p:spPr>
          <a:xfrm>
            <a:off x="0" y="0"/>
            <a:ext cx="14630400" cy="8229600"/>
          </a:xfrm>
          <a:prstGeom prst="rect">
            <a:avLst/>
          </a:prstGeom>
          <a:solidFill>
            <a:srgbClr val="FFFCF5"/>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 Id="rId9"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36/thoraxjnl-2016-209790?utm_source=copilot.com" TargetMode="External"/><Relationship Id="rId7" Type="http://schemas.openxmlformats.org/officeDocument/2006/relationships/hyperlink" Target="https://doi.org/10.1002/cpt.2261?utm_source=copilot.com"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 Id="rId6" Type="http://schemas.openxmlformats.org/officeDocument/2006/relationships/hyperlink" Target="https://doi.org/10.1128/microbiolspec.TBTB2-0019-2016?utm_source=copilot.com" TargetMode="External"/><Relationship Id="rId5" Type="http://schemas.openxmlformats.org/officeDocument/2006/relationships/hyperlink" Target="https://doi.org/10.1016/j.socscimed.2009.03.041?utm_source=copilot.com" TargetMode="External"/><Relationship Id="rId4" Type="http://schemas.openxmlformats.org/officeDocument/2006/relationships/hyperlink" Target="https://doi.org/10.1016/j.jctube.2019.01.001?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801225" y="0"/>
            <a:ext cx="5486400" cy="8229600"/>
          </a:xfrm>
          <a:prstGeom prst="rect">
            <a:avLst/>
          </a:prstGeom>
        </p:spPr>
      </p:pic>
      <p:sp>
        <p:nvSpPr>
          <p:cNvPr id="3" name="Text 0"/>
          <p:cNvSpPr/>
          <p:nvPr/>
        </p:nvSpPr>
        <p:spPr>
          <a:xfrm>
            <a:off x="793790" y="2479595"/>
            <a:ext cx="8607385" cy="2380536"/>
          </a:xfrm>
          <a:prstGeom prst="rect">
            <a:avLst/>
          </a:prstGeom>
          <a:noFill/>
          <a:ln/>
        </p:spPr>
        <p:txBody>
          <a:bodyPr wrap="none" lIns="0" tIns="0" rIns="0" bIns="0" rtlCol="0" anchor="t"/>
          <a:lstStyle/>
          <a:p>
            <a:pPr marL="0" indent="0" algn="l">
              <a:lnSpc>
                <a:spcPts val="5550"/>
              </a:lnSpc>
              <a:buNone/>
            </a:pPr>
            <a:r>
              <a:rPr lang="en-US" sz="4450" b="1" dirty="0">
                <a:solidFill>
                  <a:srgbClr val="124E73"/>
                </a:solidFill>
                <a:latin typeface="MuseoModerno Medium" pitchFamily="34" charset="0"/>
                <a:ea typeface="MuseoModerno Medium" pitchFamily="34" charset="-122"/>
                <a:cs typeface="MuseoModerno Medium" pitchFamily="34" charset="-120"/>
              </a:rPr>
              <a:t>Measuring, Monitoring and </a:t>
            </a:r>
          </a:p>
          <a:p>
            <a:pPr marL="0" indent="0" algn="l">
              <a:lnSpc>
                <a:spcPts val="5550"/>
              </a:lnSpc>
              <a:buNone/>
            </a:pPr>
            <a:r>
              <a:rPr lang="en-US" sz="4450" b="1" dirty="0">
                <a:solidFill>
                  <a:srgbClr val="124E73"/>
                </a:solidFill>
                <a:latin typeface="MuseoModerno Medium" pitchFamily="34" charset="0"/>
                <a:ea typeface="MuseoModerno Medium" pitchFamily="34" charset="-122"/>
                <a:cs typeface="MuseoModerno Medium" pitchFamily="34" charset="-120"/>
              </a:rPr>
              <a:t>Controlling Tuberculosis Incidence</a:t>
            </a:r>
            <a:endParaRPr lang="en-US" sz="4450" b="1" dirty="0"/>
          </a:p>
        </p:txBody>
      </p:sp>
      <p:sp>
        <p:nvSpPr>
          <p:cNvPr id="4" name="Text 1"/>
          <p:cNvSpPr/>
          <p:nvPr/>
        </p:nvSpPr>
        <p:spPr>
          <a:xfrm>
            <a:off x="793790" y="4406622"/>
            <a:ext cx="7556421" cy="907018"/>
          </a:xfrm>
          <a:prstGeom prst="rect">
            <a:avLst/>
          </a:prstGeom>
          <a:noFill/>
          <a:ln/>
        </p:spPr>
        <p:txBody>
          <a:bodyPr wrap="square" lIns="0" tIns="0" rIns="0" bIns="0" rtlCol="0" anchor="t"/>
          <a:lstStyle/>
          <a:p>
            <a:pPr marL="0" marR="0" algn="just">
              <a:lnSpc>
                <a:spcPct val="150000"/>
              </a:lnSpc>
              <a:spcBef>
                <a:spcPts val="0"/>
              </a:spcBef>
              <a:spcAft>
                <a:spcPts val="0"/>
              </a:spcAft>
            </a:pPr>
            <a:r>
              <a:rPr lang="en-US" sz="2200" b="1" dirty="0">
                <a:solidFill>
                  <a:srgbClr val="2B4150"/>
                </a:solidFill>
                <a:latin typeface="Source Sans 3" pitchFamily="34" charset="0"/>
              </a:rPr>
              <a:t>Certificate of Higher Education Skills for the Workplace (Health and Social Care)</a:t>
            </a:r>
          </a:p>
          <a:p>
            <a:pPr marL="0" marR="0" algn="just">
              <a:lnSpc>
                <a:spcPct val="150000"/>
              </a:lnSpc>
              <a:spcBef>
                <a:spcPts val="0"/>
              </a:spcBef>
              <a:spcAft>
                <a:spcPts val="0"/>
              </a:spcAft>
            </a:pPr>
            <a:r>
              <a:rPr lang="en-US" sz="2200" b="1" dirty="0">
                <a:solidFill>
                  <a:srgbClr val="2B4150"/>
                </a:solidFill>
                <a:latin typeface="Source Sans 3" pitchFamily="34" charset="0"/>
              </a:rPr>
              <a:t>Module: LCHS4008 – Introduction to Public Health</a:t>
            </a:r>
          </a:p>
          <a:p>
            <a:pPr marL="0" marR="0" algn="just">
              <a:lnSpc>
                <a:spcPct val="150000"/>
              </a:lnSpc>
              <a:spcBef>
                <a:spcPts val="0"/>
              </a:spcBef>
              <a:spcAft>
                <a:spcPts val="0"/>
              </a:spcAft>
            </a:pPr>
            <a:r>
              <a:rPr lang="en-US" sz="2200" b="1" dirty="0">
                <a:solidFill>
                  <a:srgbClr val="2B4150"/>
                </a:solidFill>
                <a:latin typeface="Source Sans 3" pitchFamily="34" charset="0"/>
              </a:rPr>
              <a:t>Student Name: Sabbir Ahmed</a:t>
            </a:r>
          </a:p>
          <a:p>
            <a:pPr marL="0" marR="0" algn="just">
              <a:lnSpc>
                <a:spcPct val="150000"/>
              </a:lnSpc>
              <a:spcBef>
                <a:spcPts val="0"/>
              </a:spcBef>
              <a:spcAft>
                <a:spcPts val="0"/>
              </a:spcAft>
            </a:pPr>
            <a:r>
              <a:rPr lang="en-US" sz="2200" b="1" dirty="0">
                <a:solidFill>
                  <a:srgbClr val="2B4150"/>
                </a:solidFill>
                <a:latin typeface="Source Sans 3" pitchFamily="34" charset="0"/>
              </a:rPr>
              <a:t>Student ID: 2435269</a:t>
            </a:r>
          </a:p>
          <a:p>
            <a:pPr marL="0" marR="0" algn="just">
              <a:lnSpc>
                <a:spcPct val="150000"/>
              </a:lnSpc>
              <a:spcBef>
                <a:spcPts val="0"/>
              </a:spcBef>
              <a:spcAft>
                <a:spcPts val="0"/>
              </a:spcAft>
            </a:pPr>
            <a:r>
              <a:rPr lang="en-US" sz="2200" b="1" dirty="0">
                <a:solidFill>
                  <a:srgbClr val="2B4150"/>
                </a:solidFill>
                <a:latin typeface="Source Sans 3" pitchFamily="34" charset="0"/>
              </a:rPr>
              <a:t>Lecturer :Dr Patronella Ganza</a:t>
            </a:r>
          </a:p>
        </p:txBody>
      </p:sp>
      <p:pic>
        <p:nvPicPr>
          <p:cNvPr id="7" name="Picture 6">
            <a:extLst>
              <a:ext uri="{FF2B5EF4-FFF2-40B4-BE49-F238E27FC236}">
                <a16:creationId xmlns:a16="http://schemas.microsoft.com/office/drawing/2014/main" id="{102DAF4B-8F4E-4024-B0F1-B42AC42E5332}"/>
              </a:ext>
            </a:extLst>
          </p:cNvPr>
          <p:cNvPicPr>
            <a:picLocks noChangeAspect="1"/>
          </p:cNvPicPr>
          <p:nvPr/>
        </p:nvPicPr>
        <p:blipFill>
          <a:blip r:embed="rId4"/>
          <a:stretch>
            <a:fillRect/>
          </a:stretch>
        </p:blipFill>
        <p:spPr>
          <a:xfrm>
            <a:off x="2678266" y="346999"/>
            <a:ext cx="3787468" cy="1425063"/>
          </a:xfrm>
          <a:prstGeom prst="rect">
            <a:avLst/>
          </a:prstGeom>
        </p:spPr>
      </p:pic>
      <p:sp>
        <p:nvSpPr>
          <p:cNvPr id="8" name="Rectangle 7">
            <a:extLst>
              <a:ext uri="{FF2B5EF4-FFF2-40B4-BE49-F238E27FC236}">
                <a16:creationId xmlns:a16="http://schemas.microsoft.com/office/drawing/2014/main" id="{114D4D17-D39F-4B59-89D6-7708C00C7203}"/>
              </a:ext>
            </a:extLst>
          </p:cNvPr>
          <p:cNvSpPr/>
          <p:nvPr/>
        </p:nvSpPr>
        <p:spPr>
          <a:xfrm>
            <a:off x="0" y="0"/>
            <a:ext cx="15287625"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707707"/>
            <a:ext cx="4820007" cy="602456"/>
          </a:xfrm>
          <a:prstGeom prst="rect">
            <a:avLst/>
          </a:prstGeom>
          <a:noFill/>
          <a:ln/>
        </p:spPr>
        <p:txBody>
          <a:bodyPr wrap="none" lIns="0" tIns="0" rIns="0" bIns="0" rtlCol="0" anchor="t"/>
          <a:lstStyle/>
          <a:p>
            <a:pPr marL="0" indent="0" algn="l">
              <a:lnSpc>
                <a:spcPts val="4700"/>
              </a:lnSpc>
              <a:buNone/>
            </a:pPr>
            <a:r>
              <a:rPr lang="en-US" sz="3750" b="1" dirty="0">
                <a:solidFill>
                  <a:srgbClr val="124E73"/>
                </a:solidFill>
                <a:latin typeface="MuseoModerno Medium" pitchFamily="34" charset="0"/>
                <a:ea typeface="MuseoModerno Medium" pitchFamily="34" charset="-122"/>
                <a:cs typeface="MuseoModerno Medium" pitchFamily="34" charset="-120"/>
              </a:rPr>
              <a:t>What is TB</a:t>
            </a:r>
            <a:endParaRPr lang="en-US" sz="3750" b="1" dirty="0"/>
          </a:p>
        </p:txBody>
      </p:sp>
      <p:sp>
        <p:nvSpPr>
          <p:cNvPr id="4" name="Text 1"/>
          <p:cNvSpPr/>
          <p:nvPr/>
        </p:nvSpPr>
        <p:spPr>
          <a:xfrm>
            <a:off x="6280190" y="1555909"/>
            <a:ext cx="7556421" cy="1141095"/>
          </a:xfrm>
          <a:prstGeom prst="rect">
            <a:avLst/>
          </a:prstGeom>
          <a:noFill/>
          <a:ln/>
        </p:spPr>
        <p:txBody>
          <a:bodyPr wrap="square" lIns="0" tIns="0" rIns="0" bIns="0" rtlCol="0" anchor="t"/>
          <a:lstStyle/>
          <a:p>
            <a:pPr marL="0" indent="0" algn="just">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Tuberculosis (TB) is a contagious disease caused by </a:t>
            </a:r>
            <a:r>
              <a:rPr lang="en-US" sz="1500" b="1" i="1" dirty="0">
                <a:solidFill>
                  <a:srgbClr val="2B4150"/>
                </a:solidFill>
                <a:latin typeface="Source Sans 3" pitchFamily="34" charset="0"/>
                <a:ea typeface="Source Sans 3" pitchFamily="34" charset="-122"/>
                <a:cs typeface="Source Sans 3" pitchFamily="34" charset="-120"/>
              </a:rPr>
              <a:t>Mycobacterium tuberculosis</a:t>
            </a:r>
            <a:r>
              <a:rPr lang="en-US" sz="1500" b="1" dirty="0">
                <a:solidFill>
                  <a:srgbClr val="2B4150"/>
                </a:solidFill>
                <a:latin typeface="Source Sans 3" pitchFamily="34" charset="0"/>
                <a:ea typeface="Source Sans 3" pitchFamily="34" charset="-122"/>
                <a:cs typeface="Source Sans 3" pitchFamily="34" charset="-120"/>
              </a:rPr>
              <a:t> that primarily attacks the lungs but can extend to kidneys, spine, and brain. Transmitted through air via coughing, sneezing, or speaking, TB remains a leading cause of infectious mortality despite being preventable and treatable (WHO, 2025).</a:t>
            </a:r>
            <a:endParaRPr lang="en-US" sz="1500" b="1" dirty="0"/>
          </a:p>
        </p:txBody>
      </p:sp>
      <p:sp>
        <p:nvSpPr>
          <p:cNvPr id="5" name="Text 2"/>
          <p:cNvSpPr/>
          <p:nvPr/>
        </p:nvSpPr>
        <p:spPr>
          <a:xfrm>
            <a:off x="6555819" y="2977634"/>
            <a:ext cx="3124438" cy="636151"/>
          </a:xfrm>
          <a:prstGeom prst="rect">
            <a:avLst/>
          </a:prstGeom>
          <a:noFill/>
          <a:ln/>
        </p:spPr>
        <p:txBody>
          <a:bodyPr wrap="none" lIns="0" tIns="0" rIns="0" bIns="0" rtlCol="0" anchor="t"/>
          <a:lstStyle/>
          <a:p>
            <a:pPr marL="0" indent="0" algn="ctr">
              <a:lnSpc>
                <a:spcPts val="5000"/>
              </a:lnSpc>
              <a:buNone/>
            </a:pPr>
            <a:r>
              <a:rPr lang="en-US" sz="5000" b="1" dirty="0">
                <a:solidFill>
                  <a:srgbClr val="2B4150"/>
                </a:solidFill>
                <a:latin typeface="MuseoModerno Medium" pitchFamily="34" charset="0"/>
                <a:ea typeface="MuseoModerno Medium" pitchFamily="34" charset="-122"/>
                <a:cs typeface="MuseoModerno Medium" pitchFamily="34" charset="-120"/>
              </a:rPr>
              <a:t>10.7M</a:t>
            </a:r>
            <a:endParaRPr lang="en-US" sz="5000" b="1" dirty="0"/>
          </a:p>
        </p:txBody>
      </p:sp>
      <p:sp>
        <p:nvSpPr>
          <p:cNvPr id="6" name="Text 3"/>
          <p:cNvSpPr/>
          <p:nvPr/>
        </p:nvSpPr>
        <p:spPr>
          <a:xfrm>
            <a:off x="6913126" y="3832979"/>
            <a:ext cx="2409944" cy="301228"/>
          </a:xfrm>
          <a:prstGeom prst="rect">
            <a:avLst/>
          </a:prstGeom>
          <a:noFill/>
          <a:ln/>
        </p:spPr>
        <p:txBody>
          <a:bodyPr wrap="none" lIns="0" tIns="0" rIns="0" bIns="0" rtlCol="0" anchor="t"/>
          <a:lstStyle/>
          <a:p>
            <a:pPr marL="0" indent="0" algn="ctr">
              <a:lnSpc>
                <a:spcPts val="2350"/>
              </a:lnSpc>
              <a:buNone/>
            </a:pPr>
            <a:r>
              <a:rPr lang="en-US" sz="1850" b="1" dirty="0">
                <a:solidFill>
                  <a:srgbClr val="2B4150"/>
                </a:solidFill>
                <a:latin typeface="MuseoModerno Medium" pitchFamily="34" charset="0"/>
                <a:ea typeface="MuseoModerno Medium" pitchFamily="34" charset="-122"/>
                <a:cs typeface="MuseoModerno Medium" pitchFamily="34" charset="-120"/>
              </a:rPr>
              <a:t>New Cases</a:t>
            </a:r>
            <a:endParaRPr lang="en-US" sz="1850" b="1" dirty="0"/>
          </a:p>
        </p:txBody>
      </p:sp>
      <p:sp>
        <p:nvSpPr>
          <p:cNvPr id="7" name="Text 4"/>
          <p:cNvSpPr/>
          <p:nvPr/>
        </p:nvSpPr>
        <p:spPr>
          <a:xfrm>
            <a:off x="6280190" y="4232434"/>
            <a:ext cx="3675817" cy="285274"/>
          </a:xfrm>
          <a:prstGeom prst="rect">
            <a:avLst/>
          </a:prstGeom>
          <a:noFill/>
          <a:ln/>
        </p:spPr>
        <p:txBody>
          <a:bodyPr wrap="none" lIns="0" tIns="0" rIns="0" bIns="0" rtlCol="0" anchor="t"/>
          <a:lstStyle/>
          <a:p>
            <a:pPr marL="0" indent="0" algn="ctr">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Global TB cases in 2024</a:t>
            </a:r>
            <a:endParaRPr lang="en-US" sz="1500" b="1" dirty="0"/>
          </a:p>
        </p:txBody>
      </p:sp>
      <p:sp>
        <p:nvSpPr>
          <p:cNvPr id="8" name="Text 5"/>
          <p:cNvSpPr/>
          <p:nvPr/>
        </p:nvSpPr>
        <p:spPr>
          <a:xfrm>
            <a:off x="10436423" y="2977634"/>
            <a:ext cx="3124438" cy="636151"/>
          </a:xfrm>
          <a:prstGeom prst="rect">
            <a:avLst/>
          </a:prstGeom>
          <a:noFill/>
          <a:ln/>
        </p:spPr>
        <p:txBody>
          <a:bodyPr wrap="none" lIns="0" tIns="0" rIns="0" bIns="0" rtlCol="0" anchor="t"/>
          <a:lstStyle/>
          <a:p>
            <a:pPr marL="0" indent="0" algn="ctr">
              <a:lnSpc>
                <a:spcPts val="5000"/>
              </a:lnSpc>
              <a:buNone/>
            </a:pPr>
            <a:r>
              <a:rPr lang="en-US" sz="5000" b="1" dirty="0">
                <a:solidFill>
                  <a:srgbClr val="2B4150"/>
                </a:solidFill>
                <a:latin typeface="MuseoModerno Medium" pitchFamily="34" charset="0"/>
                <a:ea typeface="MuseoModerno Medium" pitchFamily="34" charset="-122"/>
                <a:cs typeface="MuseoModerno Medium" pitchFamily="34" charset="-120"/>
              </a:rPr>
              <a:t>1.23M</a:t>
            </a:r>
            <a:endParaRPr lang="en-US" sz="5000" b="1" dirty="0"/>
          </a:p>
        </p:txBody>
      </p:sp>
      <p:sp>
        <p:nvSpPr>
          <p:cNvPr id="9" name="Text 6"/>
          <p:cNvSpPr/>
          <p:nvPr/>
        </p:nvSpPr>
        <p:spPr>
          <a:xfrm>
            <a:off x="10793730" y="3832979"/>
            <a:ext cx="2409944" cy="301228"/>
          </a:xfrm>
          <a:prstGeom prst="rect">
            <a:avLst/>
          </a:prstGeom>
          <a:noFill/>
          <a:ln/>
        </p:spPr>
        <p:txBody>
          <a:bodyPr wrap="none" lIns="0" tIns="0" rIns="0" bIns="0" rtlCol="0" anchor="t"/>
          <a:lstStyle/>
          <a:p>
            <a:pPr marL="0" indent="0" algn="ctr">
              <a:lnSpc>
                <a:spcPts val="2350"/>
              </a:lnSpc>
              <a:buNone/>
            </a:pPr>
            <a:r>
              <a:rPr lang="en-US" sz="1850" b="1" dirty="0">
                <a:solidFill>
                  <a:srgbClr val="2B4150"/>
                </a:solidFill>
                <a:latin typeface="MuseoModerno Medium" pitchFamily="34" charset="0"/>
                <a:ea typeface="MuseoModerno Medium" pitchFamily="34" charset="-122"/>
                <a:cs typeface="MuseoModerno Medium" pitchFamily="34" charset="-120"/>
              </a:rPr>
              <a:t>Deaths</a:t>
            </a:r>
            <a:endParaRPr lang="en-US" sz="1850" b="1" dirty="0"/>
          </a:p>
        </p:txBody>
      </p:sp>
      <p:sp>
        <p:nvSpPr>
          <p:cNvPr id="10" name="Text 7"/>
          <p:cNvSpPr/>
          <p:nvPr/>
        </p:nvSpPr>
        <p:spPr>
          <a:xfrm>
            <a:off x="10160794" y="4232434"/>
            <a:ext cx="3675817" cy="570548"/>
          </a:xfrm>
          <a:prstGeom prst="rect">
            <a:avLst/>
          </a:prstGeom>
          <a:noFill/>
          <a:ln/>
        </p:spPr>
        <p:txBody>
          <a:bodyPr wrap="square" lIns="0" tIns="0" rIns="0" bIns="0" rtlCol="0" anchor="t"/>
          <a:lstStyle/>
          <a:p>
            <a:pPr marL="0" indent="0" algn="ctr">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Global TB deaths including 150,000 HIV-positive</a:t>
            </a:r>
            <a:endParaRPr lang="en-US" sz="1500" b="1" dirty="0"/>
          </a:p>
        </p:txBody>
      </p:sp>
      <p:sp>
        <p:nvSpPr>
          <p:cNvPr id="11" name="Text 8"/>
          <p:cNvSpPr/>
          <p:nvPr/>
        </p:nvSpPr>
        <p:spPr>
          <a:xfrm>
            <a:off x="8496062" y="5226963"/>
            <a:ext cx="3124438" cy="636151"/>
          </a:xfrm>
          <a:prstGeom prst="rect">
            <a:avLst/>
          </a:prstGeom>
          <a:noFill/>
          <a:ln/>
        </p:spPr>
        <p:txBody>
          <a:bodyPr wrap="none" lIns="0" tIns="0" rIns="0" bIns="0" rtlCol="0" anchor="t"/>
          <a:lstStyle/>
          <a:p>
            <a:pPr marL="0" indent="0" algn="ctr">
              <a:lnSpc>
                <a:spcPts val="5000"/>
              </a:lnSpc>
              <a:buNone/>
            </a:pPr>
            <a:r>
              <a:rPr lang="en-US" sz="5000" b="1" dirty="0">
                <a:solidFill>
                  <a:srgbClr val="2B4150"/>
                </a:solidFill>
                <a:latin typeface="MuseoModerno Medium" pitchFamily="34" charset="0"/>
                <a:ea typeface="MuseoModerno Medium" pitchFamily="34" charset="-122"/>
                <a:cs typeface="MuseoModerno Medium" pitchFamily="34" charset="-120"/>
              </a:rPr>
              <a:t>1.8B</a:t>
            </a:r>
            <a:endParaRPr lang="en-US" sz="5000" b="1" dirty="0"/>
          </a:p>
        </p:txBody>
      </p:sp>
      <p:sp>
        <p:nvSpPr>
          <p:cNvPr id="12" name="Text 9"/>
          <p:cNvSpPr/>
          <p:nvPr/>
        </p:nvSpPr>
        <p:spPr>
          <a:xfrm>
            <a:off x="8853368" y="6082308"/>
            <a:ext cx="2409944" cy="301228"/>
          </a:xfrm>
          <a:prstGeom prst="rect">
            <a:avLst/>
          </a:prstGeom>
          <a:noFill/>
          <a:ln/>
        </p:spPr>
        <p:txBody>
          <a:bodyPr wrap="none" lIns="0" tIns="0" rIns="0" bIns="0" rtlCol="0" anchor="t"/>
          <a:lstStyle/>
          <a:p>
            <a:pPr marL="0" indent="0" algn="ctr">
              <a:lnSpc>
                <a:spcPts val="2350"/>
              </a:lnSpc>
              <a:buNone/>
            </a:pPr>
            <a:r>
              <a:rPr lang="en-US" sz="1850" b="1" dirty="0">
                <a:solidFill>
                  <a:srgbClr val="2B4150"/>
                </a:solidFill>
                <a:latin typeface="MuseoModerno Medium" pitchFamily="34" charset="0"/>
                <a:ea typeface="MuseoModerno Medium" pitchFamily="34" charset="-122"/>
                <a:cs typeface="MuseoModerno Medium" pitchFamily="34" charset="-120"/>
              </a:rPr>
              <a:t>Latent Infections</a:t>
            </a:r>
            <a:endParaRPr lang="en-US" sz="1850" b="1" dirty="0"/>
          </a:p>
        </p:txBody>
      </p:sp>
      <p:sp>
        <p:nvSpPr>
          <p:cNvPr id="13" name="Text 10"/>
          <p:cNvSpPr/>
          <p:nvPr/>
        </p:nvSpPr>
        <p:spPr>
          <a:xfrm>
            <a:off x="8220432" y="6481763"/>
            <a:ext cx="3675817" cy="285274"/>
          </a:xfrm>
          <a:prstGeom prst="rect">
            <a:avLst/>
          </a:prstGeom>
          <a:noFill/>
          <a:ln/>
        </p:spPr>
        <p:txBody>
          <a:bodyPr wrap="none" lIns="0" tIns="0" rIns="0" bIns="0" rtlCol="0" anchor="t"/>
          <a:lstStyle/>
          <a:p>
            <a:pPr marL="0" indent="0" algn="ctr">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People with latent TB globally</a:t>
            </a:r>
            <a:endParaRPr lang="en-US" sz="1500" b="1" dirty="0"/>
          </a:p>
        </p:txBody>
      </p:sp>
      <p:sp>
        <p:nvSpPr>
          <p:cNvPr id="14" name="Text 11"/>
          <p:cNvSpPr/>
          <p:nvPr/>
        </p:nvSpPr>
        <p:spPr>
          <a:xfrm>
            <a:off x="6280190" y="6951345"/>
            <a:ext cx="7556421" cy="570548"/>
          </a:xfrm>
          <a:prstGeom prst="rect">
            <a:avLst/>
          </a:prstGeom>
          <a:noFill/>
          <a:ln/>
        </p:spPr>
        <p:txBody>
          <a:bodyPr wrap="square" lIns="0" tIns="0" rIns="0" bIns="0" rtlCol="0" anchor="t"/>
          <a:lstStyle/>
          <a:p>
            <a:pPr marL="0" indent="0" algn="ctr">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Approximately 5-10% of latest TB cases develop active disease throughout their lives (WHO, 2025).</a:t>
            </a:r>
            <a:endParaRPr lang="en-US" sz="1500" b="1" dirty="0"/>
          </a:p>
        </p:txBody>
      </p:sp>
      <p:sp>
        <p:nvSpPr>
          <p:cNvPr id="15" name="Rectangle: Rounded Corners 14">
            <a:extLst>
              <a:ext uri="{FF2B5EF4-FFF2-40B4-BE49-F238E27FC236}">
                <a16:creationId xmlns:a16="http://schemas.microsoft.com/office/drawing/2014/main" id="{4DB62B73-D63B-4F11-8210-988581D1B706}"/>
              </a:ext>
            </a:extLst>
          </p:cNvPr>
          <p:cNvSpPr/>
          <p:nvPr/>
        </p:nvSpPr>
        <p:spPr>
          <a:xfrm>
            <a:off x="12768148" y="7750098"/>
            <a:ext cx="1795346" cy="394254"/>
          </a:xfrm>
          <a:prstGeom prst="roundRect">
            <a:avLst/>
          </a:prstGeom>
          <a:solidFill>
            <a:srgbClr val="FFFC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16" name="Rectangle 15">
            <a:extLst>
              <a:ext uri="{FF2B5EF4-FFF2-40B4-BE49-F238E27FC236}">
                <a16:creationId xmlns:a16="http://schemas.microsoft.com/office/drawing/2014/main" id="{FE3A22E6-99A0-4FDC-AB93-DF21F5780F8F}"/>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82241" y="628412"/>
            <a:ext cx="4218265" cy="453985"/>
          </a:xfrm>
          <a:prstGeom prst="rect">
            <a:avLst/>
          </a:prstGeom>
          <a:noFill/>
          <a:ln/>
        </p:spPr>
        <p:txBody>
          <a:bodyPr wrap="none" lIns="0" tIns="0" rIns="0" bIns="0" rtlCol="0" anchor="t"/>
          <a:lstStyle/>
          <a:p>
            <a:pPr marL="0" indent="0" algn="l">
              <a:lnSpc>
                <a:spcPts val="3550"/>
              </a:lnSpc>
              <a:buNone/>
            </a:pPr>
            <a:r>
              <a:rPr lang="en-US" sz="2850" b="1" dirty="0">
                <a:solidFill>
                  <a:srgbClr val="124E73"/>
                </a:solidFill>
                <a:latin typeface="MuseoModerno Medium" pitchFamily="34" charset="0"/>
                <a:ea typeface="MuseoModerno Medium" pitchFamily="34" charset="-122"/>
                <a:cs typeface="MuseoModerno Medium" pitchFamily="34" charset="-120"/>
              </a:rPr>
              <a:t>Measuring TB Incidence</a:t>
            </a:r>
            <a:endParaRPr lang="en-US" sz="2850" b="1" dirty="0"/>
          </a:p>
        </p:txBody>
      </p:sp>
      <p:sp>
        <p:nvSpPr>
          <p:cNvPr id="3" name="Text 1"/>
          <p:cNvSpPr/>
          <p:nvPr/>
        </p:nvSpPr>
        <p:spPr>
          <a:xfrm>
            <a:off x="396240" y="1177052"/>
            <a:ext cx="13065919" cy="190619"/>
          </a:xfrm>
          <a:prstGeom prst="rect">
            <a:avLst/>
          </a:prstGeom>
          <a:noFill/>
          <a:ln/>
        </p:spPr>
        <p:txBody>
          <a:bodyPr wrap="none" lIns="0" tIns="0" rIns="0" bIns="0" rtlCol="0" anchor="t"/>
          <a:lstStyle/>
          <a:p>
            <a:pPr marL="0" indent="0" algn="l">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TB incidence quantifies new and relapse cases per 100,000 population. UK data sources include laboratory-confirmed and clinically-reported statutory notifications (Public Health England, 2019).</a:t>
            </a:r>
            <a:endParaRPr lang="en-US" sz="1400" b="1" dirty="0"/>
          </a:p>
        </p:txBody>
      </p:sp>
      <p:sp>
        <p:nvSpPr>
          <p:cNvPr id="4" name="Text 2"/>
          <p:cNvSpPr/>
          <p:nvPr/>
        </p:nvSpPr>
        <p:spPr>
          <a:xfrm>
            <a:off x="782241" y="1598652"/>
            <a:ext cx="3060502" cy="272296"/>
          </a:xfrm>
          <a:prstGeom prst="rect">
            <a:avLst/>
          </a:prstGeom>
          <a:noFill/>
          <a:ln/>
        </p:spPr>
        <p:txBody>
          <a:bodyPr wrap="none" lIns="0" tIns="0" rIns="0" bIns="0" rtlCol="0" anchor="t"/>
          <a:lstStyle/>
          <a:p>
            <a:pPr marL="0" indent="0" algn="l">
              <a:lnSpc>
                <a:spcPts val="2100"/>
              </a:lnSpc>
              <a:buNone/>
            </a:pPr>
            <a:r>
              <a:rPr lang="en-US" sz="1700" b="1" dirty="0">
                <a:solidFill>
                  <a:srgbClr val="124E73"/>
                </a:solidFill>
                <a:latin typeface="MuseoModerno Medium" pitchFamily="34" charset="0"/>
                <a:ea typeface="MuseoModerno Medium" pitchFamily="34" charset="-122"/>
                <a:cs typeface="MuseoModerno Medium" pitchFamily="34" charset="-120"/>
              </a:rPr>
              <a:t>UK Regional Incidence (2023)</a:t>
            </a:r>
            <a:endParaRPr lang="en-US" sz="1700" b="1" dirty="0"/>
          </a:p>
        </p:txBody>
      </p:sp>
      <p:sp>
        <p:nvSpPr>
          <p:cNvPr id="5" name="Shape 3"/>
          <p:cNvSpPr/>
          <p:nvPr/>
        </p:nvSpPr>
        <p:spPr>
          <a:xfrm>
            <a:off x="782241" y="2083118"/>
            <a:ext cx="3592354" cy="181570"/>
          </a:xfrm>
          <a:prstGeom prst="roundRect">
            <a:avLst>
              <a:gd name="adj" fmla="val 12002"/>
            </a:avLst>
          </a:prstGeom>
          <a:solidFill>
            <a:srgbClr val="F3EEE3"/>
          </a:solidFill>
          <a:ln/>
        </p:spPr>
        <p:txBody>
          <a:bodyPr/>
          <a:lstStyle/>
          <a:p>
            <a:endParaRPr lang="en-GB"/>
          </a:p>
        </p:txBody>
      </p:sp>
      <p:sp>
        <p:nvSpPr>
          <p:cNvPr id="6" name="Shape 4"/>
          <p:cNvSpPr/>
          <p:nvPr/>
        </p:nvSpPr>
        <p:spPr>
          <a:xfrm>
            <a:off x="782241" y="2083118"/>
            <a:ext cx="671751" cy="181570"/>
          </a:xfrm>
          <a:prstGeom prst="roundRect">
            <a:avLst>
              <a:gd name="adj" fmla="val 12002"/>
            </a:avLst>
          </a:prstGeom>
          <a:solidFill>
            <a:srgbClr val="325F7B"/>
          </a:solidFill>
          <a:ln/>
        </p:spPr>
        <p:txBody>
          <a:bodyPr/>
          <a:lstStyle/>
          <a:p>
            <a:endParaRPr lang="en-GB"/>
          </a:p>
        </p:txBody>
      </p:sp>
      <p:sp>
        <p:nvSpPr>
          <p:cNvPr id="7" name="Text 5"/>
          <p:cNvSpPr/>
          <p:nvPr/>
        </p:nvSpPr>
        <p:spPr>
          <a:xfrm>
            <a:off x="4483537" y="2083118"/>
            <a:ext cx="507325" cy="181570"/>
          </a:xfrm>
          <a:prstGeom prst="rect">
            <a:avLst/>
          </a:prstGeom>
          <a:noFill/>
          <a:ln/>
        </p:spPr>
        <p:txBody>
          <a:bodyPr wrap="none" lIns="0" tIns="0" rIns="0" bIns="0" rtlCol="0" anchor="t"/>
          <a:lstStyle/>
          <a:p>
            <a:pPr marL="0" indent="0" algn="l">
              <a:lnSpc>
                <a:spcPts val="1400"/>
              </a:lnSpc>
              <a:buNone/>
            </a:pPr>
            <a:r>
              <a:rPr lang="en-US" sz="1400" b="1" dirty="0">
                <a:solidFill>
                  <a:srgbClr val="2B4150"/>
                </a:solidFill>
                <a:latin typeface="MuseoModerno Medium" pitchFamily="34" charset="0"/>
                <a:ea typeface="MuseoModerno Medium" pitchFamily="34" charset="-122"/>
                <a:cs typeface="MuseoModerno Medium" pitchFamily="34" charset="-120"/>
              </a:rPr>
              <a:t>18.7%</a:t>
            </a:r>
            <a:endParaRPr lang="en-US" sz="1400" b="1" dirty="0"/>
          </a:p>
        </p:txBody>
      </p:sp>
      <p:sp>
        <p:nvSpPr>
          <p:cNvPr id="8" name="Text 6"/>
          <p:cNvSpPr/>
          <p:nvPr/>
        </p:nvSpPr>
        <p:spPr>
          <a:xfrm>
            <a:off x="782241" y="2407087"/>
            <a:ext cx="1816060" cy="226933"/>
          </a:xfrm>
          <a:prstGeom prst="rect">
            <a:avLst/>
          </a:prstGeom>
          <a:noFill/>
          <a:ln/>
        </p:spPr>
        <p:txBody>
          <a:bodyPr wrap="none" lIns="0" tIns="0" rIns="0" bIns="0" rtlCol="0" anchor="t"/>
          <a:lstStyle/>
          <a:p>
            <a:pPr marL="0" indent="0" algn="l">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London</a:t>
            </a:r>
            <a:endParaRPr lang="en-US" sz="1400" b="1" dirty="0"/>
          </a:p>
        </p:txBody>
      </p:sp>
      <p:sp>
        <p:nvSpPr>
          <p:cNvPr id="9" name="Text 7"/>
          <p:cNvSpPr/>
          <p:nvPr/>
        </p:nvSpPr>
        <p:spPr>
          <a:xfrm>
            <a:off x="782241" y="2689741"/>
            <a:ext cx="6474857" cy="190619"/>
          </a:xfrm>
          <a:prstGeom prst="rect">
            <a:avLst/>
          </a:prstGeom>
          <a:noFill/>
          <a:ln/>
        </p:spPr>
        <p:txBody>
          <a:bodyPr wrap="none" lIns="0" tIns="0" rIns="0" bIns="0" rtlCol="0" anchor="t"/>
          <a:lstStyle/>
          <a:p>
            <a:pPr marL="0" indent="0" algn="l">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Per 100,000 population</a:t>
            </a:r>
            <a:endParaRPr lang="en-US" sz="1400" b="1" dirty="0"/>
          </a:p>
        </p:txBody>
      </p:sp>
      <p:sp>
        <p:nvSpPr>
          <p:cNvPr id="10" name="Shape 8"/>
          <p:cNvSpPr/>
          <p:nvPr/>
        </p:nvSpPr>
        <p:spPr>
          <a:xfrm>
            <a:off x="7373302" y="2083118"/>
            <a:ext cx="3691057" cy="181570"/>
          </a:xfrm>
          <a:prstGeom prst="roundRect">
            <a:avLst>
              <a:gd name="adj" fmla="val 12002"/>
            </a:avLst>
          </a:prstGeom>
          <a:solidFill>
            <a:srgbClr val="F3EEE3"/>
          </a:solidFill>
          <a:ln/>
        </p:spPr>
        <p:txBody>
          <a:bodyPr/>
          <a:lstStyle/>
          <a:p>
            <a:endParaRPr lang="en-GB"/>
          </a:p>
        </p:txBody>
      </p:sp>
      <p:sp>
        <p:nvSpPr>
          <p:cNvPr id="11" name="Shape 9"/>
          <p:cNvSpPr/>
          <p:nvPr/>
        </p:nvSpPr>
        <p:spPr>
          <a:xfrm>
            <a:off x="7373302" y="2083118"/>
            <a:ext cx="354330" cy="181570"/>
          </a:xfrm>
          <a:prstGeom prst="roundRect">
            <a:avLst>
              <a:gd name="adj" fmla="val 12002"/>
            </a:avLst>
          </a:prstGeom>
          <a:solidFill>
            <a:srgbClr val="325F7B"/>
          </a:solidFill>
          <a:ln/>
        </p:spPr>
        <p:txBody>
          <a:bodyPr/>
          <a:lstStyle/>
          <a:p>
            <a:endParaRPr lang="en-GB"/>
          </a:p>
        </p:txBody>
      </p:sp>
      <p:sp>
        <p:nvSpPr>
          <p:cNvPr id="12" name="Text 10"/>
          <p:cNvSpPr/>
          <p:nvPr/>
        </p:nvSpPr>
        <p:spPr>
          <a:xfrm>
            <a:off x="11173301" y="2083118"/>
            <a:ext cx="408623" cy="181570"/>
          </a:xfrm>
          <a:prstGeom prst="rect">
            <a:avLst/>
          </a:prstGeom>
          <a:noFill/>
          <a:ln/>
        </p:spPr>
        <p:txBody>
          <a:bodyPr wrap="none" lIns="0" tIns="0" rIns="0" bIns="0" rtlCol="0" anchor="t"/>
          <a:lstStyle/>
          <a:p>
            <a:pPr marL="0" indent="0" algn="l">
              <a:lnSpc>
                <a:spcPts val="1400"/>
              </a:lnSpc>
              <a:buNone/>
            </a:pPr>
            <a:r>
              <a:rPr lang="en-US" sz="1400" b="1" dirty="0">
                <a:solidFill>
                  <a:srgbClr val="2B4150"/>
                </a:solidFill>
                <a:latin typeface="MuseoModerno Medium" pitchFamily="34" charset="0"/>
                <a:ea typeface="MuseoModerno Medium" pitchFamily="34" charset="-122"/>
                <a:cs typeface="MuseoModerno Medium" pitchFamily="34" charset="-120"/>
              </a:rPr>
              <a:t>9.6%</a:t>
            </a:r>
            <a:endParaRPr lang="en-US" sz="1400" b="1" dirty="0"/>
          </a:p>
        </p:txBody>
      </p:sp>
      <p:sp>
        <p:nvSpPr>
          <p:cNvPr id="13" name="Text 11"/>
          <p:cNvSpPr/>
          <p:nvPr/>
        </p:nvSpPr>
        <p:spPr>
          <a:xfrm>
            <a:off x="7373302" y="2407087"/>
            <a:ext cx="1816060" cy="226933"/>
          </a:xfrm>
          <a:prstGeom prst="rect">
            <a:avLst/>
          </a:prstGeom>
          <a:noFill/>
          <a:ln/>
        </p:spPr>
        <p:txBody>
          <a:bodyPr wrap="none" lIns="0" tIns="0" rIns="0" bIns="0" rtlCol="0" anchor="t"/>
          <a:lstStyle/>
          <a:p>
            <a:pPr marL="0" indent="0" algn="l">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West Midlands</a:t>
            </a:r>
            <a:endParaRPr lang="en-US" sz="1400" b="1" dirty="0"/>
          </a:p>
        </p:txBody>
      </p:sp>
      <p:sp>
        <p:nvSpPr>
          <p:cNvPr id="14" name="Text 12"/>
          <p:cNvSpPr/>
          <p:nvPr/>
        </p:nvSpPr>
        <p:spPr>
          <a:xfrm>
            <a:off x="7373302" y="2689741"/>
            <a:ext cx="6474857" cy="190619"/>
          </a:xfrm>
          <a:prstGeom prst="rect">
            <a:avLst/>
          </a:prstGeom>
          <a:noFill/>
          <a:ln/>
        </p:spPr>
        <p:txBody>
          <a:bodyPr wrap="none" lIns="0" tIns="0" rIns="0" bIns="0" rtlCol="0" anchor="t"/>
          <a:lstStyle/>
          <a:p>
            <a:pPr marL="0" indent="0" algn="l">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Per 100,000 population</a:t>
            </a:r>
            <a:endParaRPr lang="en-US" sz="1400" b="1" dirty="0"/>
          </a:p>
        </p:txBody>
      </p:sp>
      <p:sp>
        <p:nvSpPr>
          <p:cNvPr id="15" name="Shape 13"/>
          <p:cNvSpPr/>
          <p:nvPr/>
        </p:nvSpPr>
        <p:spPr>
          <a:xfrm>
            <a:off x="782241" y="3139083"/>
            <a:ext cx="3704749" cy="181570"/>
          </a:xfrm>
          <a:prstGeom prst="roundRect">
            <a:avLst>
              <a:gd name="adj" fmla="val 12002"/>
            </a:avLst>
          </a:prstGeom>
          <a:solidFill>
            <a:srgbClr val="F3EEE3"/>
          </a:solidFill>
          <a:ln/>
        </p:spPr>
        <p:txBody>
          <a:bodyPr/>
          <a:lstStyle/>
          <a:p>
            <a:endParaRPr lang="en-GB"/>
          </a:p>
        </p:txBody>
      </p:sp>
      <p:sp>
        <p:nvSpPr>
          <p:cNvPr id="16" name="Shape 14"/>
          <p:cNvSpPr/>
          <p:nvPr/>
        </p:nvSpPr>
        <p:spPr>
          <a:xfrm>
            <a:off x="782241" y="3139083"/>
            <a:ext cx="288965" cy="181570"/>
          </a:xfrm>
          <a:prstGeom prst="roundRect">
            <a:avLst>
              <a:gd name="adj" fmla="val 12002"/>
            </a:avLst>
          </a:prstGeom>
          <a:solidFill>
            <a:srgbClr val="325F7B"/>
          </a:solidFill>
          <a:ln/>
        </p:spPr>
        <p:txBody>
          <a:bodyPr/>
          <a:lstStyle/>
          <a:p>
            <a:endParaRPr lang="en-GB"/>
          </a:p>
        </p:txBody>
      </p:sp>
      <p:sp>
        <p:nvSpPr>
          <p:cNvPr id="17" name="Text 15"/>
          <p:cNvSpPr/>
          <p:nvPr/>
        </p:nvSpPr>
        <p:spPr>
          <a:xfrm>
            <a:off x="4595932" y="3139083"/>
            <a:ext cx="394930" cy="181570"/>
          </a:xfrm>
          <a:prstGeom prst="rect">
            <a:avLst/>
          </a:prstGeom>
          <a:noFill/>
          <a:ln/>
        </p:spPr>
        <p:txBody>
          <a:bodyPr wrap="none" lIns="0" tIns="0" rIns="0" bIns="0" rtlCol="0" anchor="t"/>
          <a:lstStyle/>
          <a:p>
            <a:pPr marL="0" indent="0" algn="l">
              <a:lnSpc>
                <a:spcPts val="1400"/>
              </a:lnSpc>
              <a:buNone/>
            </a:pPr>
            <a:r>
              <a:rPr lang="en-US" sz="1400" b="1" dirty="0">
                <a:solidFill>
                  <a:srgbClr val="2B4150"/>
                </a:solidFill>
                <a:latin typeface="MuseoModerno Medium" pitchFamily="34" charset="0"/>
                <a:ea typeface="MuseoModerno Medium" pitchFamily="34" charset="-122"/>
                <a:cs typeface="MuseoModerno Medium" pitchFamily="34" charset="-120"/>
              </a:rPr>
              <a:t>7.8%</a:t>
            </a:r>
            <a:endParaRPr lang="en-US" sz="1400" b="1" dirty="0"/>
          </a:p>
        </p:txBody>
      </p:sp>
      <p:sp>
        <p:nvSpPr>
          <p:cNvPr id="18" name="Text 16"/>
          <p:cNvSpPr/>
          <p:nvPr/>
        </p:nvSpPr>
        <p:spPr>
          <a:xfrm>
            <a:off x="782241" y="3463052"/>
            <a:ext cx="1816060" cy="226933"/>
          </a:xfrm>
          <a:prstGeom prst="rect">
            <a:avLst/>
          </a:prstGeom>
          <a:noFill/>
          <a:ln/>
        </p:spPr>
        <p:txBody>
          <a:bodyPr wrap="none" lIns="0" tIns="0" rIns="0" bIns="0" rtlCol="0" anchor="t"/>
          <a:lstStyle/>
          <a:p>
            <a:pPr marL="0" indent="0" algn="l">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North West</a:t>
            </a:r>
            <a:endParaRPr lang="en-US" sz="1400" b="1" dirty="0"/>
          </a:p>
        </p:txBody>
      </p:sp>
      <p:sp>
        <p:nvSpPr>
          <p:cNvPr id="19" name="Text 17"/>
          <p:cNvSpPr/>
          <p:nvPr/>
        </p:nvSpPr>
        <p:spPr>
          <a:xfrm>
            <a:off x="782241" y="3745706"/>
            <a:ext cx="6474857" cy="190619"/>
          </a:xfrm>
          <a:prstGeom prst="rect">
            <a:avLst/>
          </a:prstGeom>
          <a:noFill/>
          <a:ln/>
        </p:spPr>
        <p:txBody>
          <a:bodyPr wrap="none" lIns="0" tIns="0" rIns="0" bIns="0" rtlCol="0" anchor="t"/>
          <a:lstStyle/>
          <a:p>
            <a:pPr marL="0" indent="0" algn="l">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Per 100,000 population</a:t>
            </a:r>
            <a:endParaRPr lang="en-US" sz="1400" b="1" dirty="0"/>
          </a:p>
        </p:txBody>
      </p:sp>
      <p:sp>
        <p:nvSpPr>
          <p:cNvPr id="20" name="Shape 18"/>
          <p:cNvSpPr/>
          <p:nvPr/>
        </p:nvSpPr>
        <p:spPr>
          <a:xfrm>
            <a:off x="7373302" y="3139083"/>
            <a:ext cx="3689509" cy="181570"/>
          </a:xfrm>
          <a:prstGeom prst="roundRect">
            <a:avLst>
              <a:gd name="adj" fmla="val 12002"/>
            </a:avLst>
          </a:prstGeom>
          <a:solidFill>
            <a:srgbClr val="F3EEE3"/>
          </a:solidFill>
          <a:ln/>
        </p:spPr>
        <p:txBody>
          <a:bodyPr/>
          <a:lstStyle/>
          <a:p>
            <a:endParaRPr lang="en-GB"/>
          </a:p>
        </p:txBody>
      </p:sp>
      <p:sp>
        <p:nvSpPr>
          <p:cNvPr id="21" name="Shape 19"/>
          <p:cNvSpPr/>
          <p:nvPr/>
        </p:nvSpPr>
        <p:spPr>
          <a:xfrm>
            <a:off x="7373302" y="3139083"/>
            <a:ext cx="136446" cy="181570"/>
          </a:xfrm>
          <a:prstGeom prst="roundRect">
            <a:avLst>
              <a:gd name="adj" fmla="val 15972"/>
            </a:avLst>
          </a:prstGeom>
          <a:solidFill>
            <a:srgbClr val="325F7B"/>
          </a:solidFill>
          <a:ln/>
        </p:spPr>
        <p:txBody>
          <a:bodyPr/>
          <a:lstStyle/>
          <a:p>
            <a:endParaRPr lang="en-GB"/>
          </a:p>
        </p:txBody>
      </p:sp>
      <p:sp>
        <p:nvSpPr>
          <p:cNvPr id="22" name="Text 20"/>
          <p:cNvSpPr/>
          <p:nvPr/>
        </p:nvSpPr>
        <p:spPr>
          <a:xfrm>
            <a:off x="11171753" y="3139083"/>
            <a:ext cx="410170" cy="181570"/>
          </a:xfrm>
          <a:prstGeom prst="rect">
            <a:avLst/>
          </a:prstGeom>
          <a:noFill/>
          <a:ln/>
        </p:spPr>
        <p:txBody>
          <a:bodyPr wrap="none" lIns="0" tIns="0" rIns="0" bIns="0" rtlCol="0" anchor="t"/>
          <a:lstStyle/>
          <a:p>
            <a:pPr marL="0" indent="0" algn="l">
              <a:lnSpc>
                <a:spcPts val="1400"/>
              </a:lnSpc>
              <a:buNone/>
            </a:pPr>
            <a:r>
              <a:rPr lang="en-US" sz="1400" b="1" dirty="0">
                <a:solidFill>
                  <a:srgbClr val="2B4150"/>
                </a:solidFill>
                <a:latin typeface="MuseoModerno Medium" pitchFamily="34" charset="0"/>
                <a:ea typeface="MuseoModerno Medium" pitchFamily="34" charset="-122"/>
                <a:cs typeface="MuseoModerno Medium" pitchFamily="34" charset="-120"/>
              </a:rPr>
              <a:t>3.7%</a:t>
            </a:r>
            <a:endParaRPr lang="en-US" sz="1400" b="1" dirty="0"/>
          </a:p>
        </p:txBody>
      </p:sp>
      <p:sp>
        <p:nvSpPr>
          <p:cNvPr id="23" name="Text 21"/>
          <p:cNvSpPr/>
          <p:nvPr/>
        </p:nvSpPr>
        <p:spPr>
          <a:xfrm>
            <a:off x="7373302" y="3463052"/>
            <a:ext cx="1816060" cy="226933"/>
          </a:xfrm>
          <a:prstGeom prst="rect">
            <a:avLst/>
          </a:prstGeom>
          <a:noFill/>
          <a:ln/>
        </p:spPr>
        <p:txBody>
          <a:bodyPr wrap="none" lIns="0" tIns="0" rIns="0" bIns="0" rtlCol="0" anchor="t"/>
          <a:lstStyle/>
          <a:p>
            <a:pPr marL="0" indent="0" algn="l">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South West</a:t>
            </a:r>
            <a:endParaRPr lang="en-US" sz="1400" b="1" dirty="0"/>
          </a:p>
        </p:txBody>
      </p:sp>
      <p:sp>
        <p:nvSpPr>
          <p:cNvPr id="24" name="Text 22"/>
          <p:cNvSpPr/>
          <p:nvPr/>
        </p:nvSpPr>
        <p:spPr>
          <a:xfrm>
            <a:off x="7373302" y="3745706"/>
            <a:ext cx="6474857" cy="190619"/>
          </a:xfrm>
          <a:prstGeom prst="rect">
            <a:avLst/>
          </a:prstGeom>
          <a:noFill/>
          <a:ln/>
        </p:spPr>
        <p:txBody>
          <a:bodyPr wrap="none" lIns="0" tIns="0" rIns="0" bIns="0" rtlCol="0" anchor="t"/>
          <a:lstStyle/>
          <a:p>
            <a:pPr marL="0" indent="0" algn="l">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Per 100,000 population</a:t>
            </a:r>
            <a:endParaRPr lang="en-US" sz="1400" b="1" dirty="0"/>
          </a:p>
        </p:txBody>
      </p:sp>
      <p:sp>
        <p:nvSpPr>
          <p:cNvPr id="25" name="Text 23"/>
          <p:cNvSpPr/>
          <p:nvPr/>
        </p:nvSpPr>
        <p:spPr>
          <a:xfrm>
            <a:off x="782241" y="4040981"/>
            <a:ext cx="13065919" cy="190619"/>
          </a:xfrm>
          <a:prstGeom prst="rect">
            <a:avLst/>
          </a:prstGeom>
          <a:noFill/>
          <a:ln/>
        </p:spPr>
        <p:txBody>
          <a:bodyPr wrap="none" lIns="0" tIns="0" rIns="0" bIns="0" rtlCol="0" anchor="t"/>
          <a:lstStyle/>
          <a:p>
            <a:pPr marL="0" indent="0" algn="l">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Sharp regional differences reflect migration patterns, poverty, and housing conditions (Story, 2007).</a:t>
            </a:r>
            <a:endParaRPr lang="en-US" sz="1400" b="1" dirty="0"/>
          </a:p>
        </p:txBody>
      </p:sp>
      <p:sp>
        <p:nvSpPr>
          <p:cNvPr id="26" name="Text 24"/>
          <p:cNvSpPr/>
          <p:nvPr/>
        </p:nvSpPr>
        <p:spPr>
          <a:xfrm>
            <a:off x="782241" y="4371142"/>
            <a:ext cx="3551634" cy="272296"/>
          </a:xfrm>
          <a:prstGeom prst="rect">
            <a:avLst/>
          </a:prstGeom>
          <a:noFill/>
          <a:ln/>
        </p:spPr>
        <p:txBody>
          <a:bodyPr wrap="none" lIns="0" tIns="0" rIns="0" bIns="0" rtlCol="0" anchor="t"/>
          <a:lstStyle/>
          <a:p>
            <a:pPr marL="0" indent="0" algn="l">
              <a:lnSpc>
                <a:spcPts val="2100"/>
              </a:lnSpc>
              <a:buNone/>
            </a:pPr>
            <a:r>
              <a:rPr lang="en-US" sz="1700" b="1" dirty="0">
                <a:solidFill>
                  <a:srgbClr val="124E73"/>
                </a:solidFill>
                <a:latin typeface="MuseoModerno Medium" pitchFamily="34" charset="0"/>
                <a:ea typeface="MuseoModerno Medium" pitchFamily="34" charset="-122"/>
                <a:cs typeface="MuseoModerno Medium" pitchFamily="34" charset="-120"/>
              </a:rPr>
              <a:t>Global Gender Distribution (2024)</a:t>
            </a:r>
            <a:endParaRPr lang="en-US" sz="1700" b="1" dirty="0"/>
          </a:p>
        </p:txBody>
      </p:sp>
      <p:sp>
        <p:nvSpPr>
          <p:cNvPr id="27" name="Text 25"/>
          <p:cNvSpPr/>
          <p:nvPr/>
        </p:nvSpPr>
        <p:spPr>
          <a:xfrm>
            <a:off x="2027634" y="5727263"/>
            <a:ext cx="1786890" cy="363141"/>
          </a:xfrm>
          <a:prstGeom prst="rect">
            <a:avLst/>
          </a:prstGeom>
          <a:noFill/>
          <a:ln/>
        </p:spPr>
        <p:txBody>
          <a:bodyPr wrap="none" lIns="0" tIns="0" rIns="0" bIns="0" rtlCol="0" anchor="t"/>
          <a:lstStyle/>
          <a:p>
            <a:pPr marL="0" indent="0" algn="ctr">
              <a:lnSpc>
                <a:spcPts val="2850"/>
              </a:lnSpc>
              <a:buNone/>
            </a:pPr>
            <a:r>
              <a:rPr lang="en-US" sz="2850" b="1" dirty="0">
                <a:solidFill>
                  <a:srgbClr val="2B4150"/>
                </a:solidFill>
                <a:latin typeface="MuseoModerno Medium" pitchFamily="34" charset="0"/>
                <a:ea typeface="MuseoModerno Medium" pitchFamily="34" charset="-122"/>
                <a:cs typeface="MuseoModerno Medium" pitchFamily="34" charset="-120"/>
              </a:rPr>
              <a:t>54%</a:t>
            </a:r>
            <a:endParaRPr lang="en-US" sz="2850" b="1" dirty="0"/>
          </a:p>
        </p:txBody>
      </p:sp>
      <p:pic>
        <p:nvPicPr>
          <p:cNvPr id="28" name="Image 0" descr="preencoded.png"/>
          <p:cNvPicPr>
            <a:picLocks noChangeAspect="1"/>
          </p:cNvPicPr>
          <p:nvPr/>
        </p:nvPicPr>
        <p:blipFill>
          <a:blip r:embed="rId3"/>
          <a:stretch>
            <a:fillRect/>
          </a:stretch>
        </p:blipFill>
        <p:spPr>
          <a:xfrm>
            <a:off x="1831538" y="4819293"/>
            <a:ext cx="2179201" cy="2179201"/>
          </a:xfrm>
          <a:prstGeom prst="rect">
            <a:avLst/>
          </a:prstGeom>
        </p:spPr>
      </p:pic>
      <p:sp>
        <p:nvSpPr>
          <p:cNvPr id="29" name="Text 26"/>
          <p:cNvSpPr/>
          <p:nvPr/>
        </p:nvSpPr>
        <p:spPr>
          <a:xfrm>
            <a:off x="2013109" y="7127796"/>
            <a:ext cx="1816060" cy="226933"/>
          </a:xfrm>
          <a:prstGeom prst="rect">
            <a:avLst/>
          </a:prstGeom>
          <a:noFill/>
          <a:ln/>
        </p:spPr>
        <p:txBody>
          <a:bodyPr wrap="none" lIns="0" tIns="0" rIns="0" bIns="0" rtlCol="0" anchor="t"/>
          <a:lstStyle/>
          <a:p>
            <a:pPr marL="0" indent="0" algn="ctr">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Men</a:t>
            </a:r>
            <a:endParaRPr lang="en-US" sz="1400" b="1" dirty="0"/>
          </a:p>
        </p:txBody>
      </p:sp>
      <p:sp>
        <p:nvSpPr>
          <p:cNvPr id="30" name="Text 27"/>
          <p:cNvSpPr/>
          <p:nvPr/>
        </p:nvSpPr>
        <p:spPr>
          <a:xfrm>
            <a:off x="782241" y="7410450"/>
            <a:ext cx="4277797" cy="190619"/>
          </a:xfrm>
          <a:prstGeom prst="rect">
            <a:avLst/>
          </a:prstGeom>
          <a:noFill/>
          <a:ln/>
        </p:spPr>
        <p:txBody>
          <a:bodyPr wrap="none" lIns="0" tIns="0" rIns="0" bIns="0" rtlCol="0" anchor="t"/>
          <a:lstStyle/>
          <a:p>
            <a:pPr marL="0" indent="0" algn="ctr">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5.8 million cases</a:t>
            </a:r>
            <a:endParaRPr lang="en-US" sz="1400" b="1" dirty="0"/>
          </a:p>
        </p:txBody>
      </p:sp>
      <p:sp>
        <p:nvSpPr>
          <p:cNvPr id="31" name="Text 28"/>
          <p:cNvSpPr/>
          <p:nvPr/>
        </p:nvSpPr>
        <p:spPr>
          <a:xfrm>
            <a:off x="6421636" y="5727263"/>
            <a:ext cx="1786890" cy="363141"/>
          </a:xfrm>
          <a:prstGeom prst="rect">
            <a:avLst/>
          </a:prstGeom>
          <a:noFill/>
          <a:ln/>
        </p:spPr>
        <p:txBody>
          <a:bodyPr wrap="none" lIns="0" tIns="0" rIns="0" bIns="0" rtlCol="0" anchor="t"/>
          <a:lstStyle/>
          <a:p>
            <a:pPr marL="0" indent="0" algn="ctr">
              <a:lnSpc>
                <a:spcPts val="2850"/>
              </a:lnSpc>
              <a:buNone/>
            </a:pPr>
            <a:r>
              <a:rPr lang="en-US" sz="2850" b="1" dirty="0">
                <a:solidFill>
                  <a:srgbClr val="2B4150"/>
                </a:solidFill>
                <a:latin typeface="MuseoModerno Medium" pitchFamily="34" charset="0"/>
                <a:ea typeface="MuseoModerno Medium" pitchFamily="34" charset="-122"/>
                <a:cs typeface="MuseoModerno Medium" pitchFamily="34" charset="-120"/>
              </a:rPr>
              <a:t>35%</a:t>
            </a:r>
            <a:endParaRPr lang="en-US" sz="2850" b="1" dirty="0"/>
          </a:p>
        </p:txBody>
      </p:sp>
      <p:pic>
        <p:nvPicPr>
          <p:cNvPr id="32" name="Image 1" descr="preencoded.png"/>
          <p:cNvPicPr>
            <a:picLocks noChangeAspect="1"/>
          </p:cNvPicPr>
          <p:nvPr/>
        </p:nvPicPr>
        <p:blipFill>
          <a:blip r:embed="rId4"/>
          <a:stretch>
            <a:fillRect/>
          </a:stretch>
        </p:blipFill>
        <p:spPr>
          <a:xfrm>
            <a:off x="6225540" y="4819293"/>
            <a:ext cx="2179201" cy="2179201"/>
          </a:xfrm>
          <a:prstGeom prst="rect">
            <a:avLst/>
          </a:prstGeom>
        </p:spPr>
      </p:pic>
      <p:sp>
        <p:nvSpPr>
          <p:cNvPr id="33" name="Text 29"/>
          <p:cNvSpPr/>
          <p:nvPr/>
        </p:nvSpPr>
        <p:spPr>
          <a:xfrm>
            <a:off x="6407110" y="7127796"/>
            <a:ext cx="1816060" cy="226933"/>
          </a:xfrm>
          <a:prstGeom prst="rect">
            <a:avLst/>
          </a:prstGeom>
          <a:noFill/>
          <a:ln/>
        </p:spPr>
        <p:txBody>
          <a:bodyPr wrap="none" lIns="0" tIns="0" rIns="0" bIns="0" rtlCol="0" anchor="t"/>
          <a:lstStyle/>
          <a:p>
            <a:pPr marL="0" indent="0" algn="ctr">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Women</a:t>
            </a:r>
            <a:endParaRPr lang="en-US" sz="1400" b="1" dirty="0"/>
          </a:p>
        </p:txBody>
      </p:sp>
      <p:sp>
        <p:nvSpPr>
          <p:cNvPr id="34" name="Text 30"/>
          <p:cNvSpPr/>
          <p:nvPr/>
        </p:nvSpPr>
        <p:spPr>
          <a:xfrm>
            <a:off x="5176242" y="7410450"/>
            <a:ext cx="4277797" cy="190619"/>
          </a:xfrm>
          <a:prstGeom prst="rect">
            <a:avLst/>
          </a:prstGeom>
          <a:noFill/>
          <a:ln/>
        </p:spPr>
        <p:txBody>
          <a:bodyPr wrap="none" lIns="0" tIns="0" rIns="0" bIns="0" rtlCol="0" anchor="t"/>
          <a:lstStyle/>
          <a:p>
            <a:pPr marL="0" indent="0" algn="ctr">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3.7 million cases</a:t>
            </a:r>
            <a:endParaRPr lang="en-US" sz="1400" b="1" dirty="0"/>
          </a:p>
        </p:txBody>
      </p:sp>
      <p:sp>
        <p:nvSpPr>
          <p:cNvPr id="35" name="Text 31"/>
          <p:cNvSpPr/>
          <p:nvPr/>
        </p:nvSpPr>
        <p:spPr>
          <a:xfrm>
            <a:off x="10815638" y="5727263"/>
            <a:ext cx="1786890" cy="363141"/>
          </a:xfrm>
          <a:prstGeom prst="rect">
            <a:avLst/>
          </a:prstGeom>
          <a:noFill/>
          <a:ln/>
        </p:spPr>
        <p:txBody>
          <a:bodyPr wrap="none" lIns="0" tIns="0" rIns="0" bIns="0" rtlCol="0" anchor="t"/>
          <a:lstStyle/>
          <a:p>
            <a:pPr marL="0" indent="0" algn="ctr">
              <a:lnSpc>
                <a:spcPts val="2850"/>
              </a:lnSpc>
              <a:buNone/>
            </a:pPr>
            <a:r>
              <a:rPr lang="en-US" sz="2850" b="1" dirty="0">
                <a:solidFill>
                  <a:srgbClr val="2B4150"/>
                </a:solidFill>
                <a:latin typeface="MuseoModerno Medium" pitchFamily="34" charset="0"/>
                <a:ea typeface="MuseoModerno Medium" pitchFamily="34" charset="-122"/>
                <a:cs typeface="MuseoModerno Medium" pitchFamily="34" charset="-120"/>
              </a:rPr>
              <a:t>11%</a:t>
            </a:r>
            <a:endParaRPr lang="en-US" sz="2850" b="1" dirty="0"/>
          </a:p>
        </p:txBody>
      </p:sp>
      <p:pic>
        <p:nvPicPr>
          <p:cNvPr id="36" name="Image 2" descr="preencoded.png"/>
          <p:cNvPicPr>
            <a:picLocks noChangeAspect="1"/>
          </p:cNvPicPr>
          <p:nvPr/>
        </p:nvPicPr>
        <p:blipFill>
          <a:blip r:embed="rId5"/>
          <a:stretch>
            <a:fillRect/>
          </a:stretch>
        </p:blipFill>
        <p:spPr>
          <a:xfrm>
            <a:off x="10619542" y="4819293"/>
            <a:ext cx="2179201" cy="2179201"/>
          </a:xfrm>
          <a:prstGeom prst="rect">
            <a:avLst/>
          </a:prstGeom>
        </p:spPr>
      </p:pic>
      <p:sp>
        <p:nvSpPr>
          <p:cNvPr id="37" name="Text 32"/>
          <p:cNvSpPr/>
          <p:nvPr/>
        </p:nvSpPr>
        <p:spPr>
          <a:xfrm>
            <a:off x="10801112" y="7127796"/>
            <a:ext cx="1816060" cy="226933"/>
          </a:xfrm>
          <a:prstGeom prst="rect">
            <a:avLst/>
          </a:prstGeom>
          <a:noFill/>
          <a:ln/>
        </p:spPr>
        <p:txBody>
          <a:bodyPr wrap="none" lIns="0" tIns="0" rIns="0" bIns="0" rtlCol="0" anchor="t"/>
          <a:lstStyle/>
          <a:p>
            <a:pPr marL="0" indent="0" algn="ctr">
              <a:lnSpc>
                <a:spcPts val="1750"/>
              </a:lnSpc>
              <a:buNone/>
            </a:pPr>
            <a:r>
              <a:rPr lang="en-US" sz="1400" b="1" dirty="0">
                <a:solidFill>
                  <a:srgbClr val="2B4150"/>
                </a:solidFill>
                <a:latin typeface="MuseoModerno Medium" pitchFamily="34" charset="0"/>
                <a:ea typeface="MuseoModerno Medium" pitchFamily="34" charset="-122"/>
                <a:cs typeface="MuseoModerno Medium" pitchFamily="34" charset="-120"/>
              </a:rPr>
              <a:t>Children</a:t>
            </a:r>
            <a:endParaRPr lang="en-US" sz="1400" b="1" dirty="0"/>
          </a:p>
        </p:txBody>
      </p:sp>
      <p:sp>
        <p:nvSpPr>
          <p:cNvPr id="38" name="Text 33"/>
          <p:cNvSpPr/>
          <p:nvPr/>
        </p:nvSpPr>
        <p:spPr>
          <a:xfrm>
            <a:off x="9570244" y="7410450"/>
            <a:ext cx="4277797" cy="190619"/>
          </a:xfrm>
          <a:prstGeom prst="rect">
            <a:avLst/>
          </a:prstGeom>
          <a:noFill/>
          <a:ln/>
        </p:spPr>
        <p:txBody>
          <a:bodyPr wrap="none" lIns="0" tIns="0" rIns="0" bIns="0" rtlCol="0" anchor="t"/>
          <a:lstStyle/>
          <a:p>
            <a:pPr marL="0" indent="0" algn="ctr">
              <a:lnSpc>
                <a:spcPts val="1500"/>
              </a:lnSpc>
              <a:buNone/>
            </a:pPr>
            <a:r>
              <a:rPr lang="en-US" sz="1400" b="1" dirty="0">
                <a:solidFill>
                  <a:srgbClr val="2B4150"/>
                </a:solidFill>
                <a:latin typeface="Source Sans 3" pitchFamily="34" charset="0"/>
                <a:ea typeface="Source Sans 3" pitchFamily="34" charset="-122"/>
                <a:cs typeface="Source Sans 3" pitchFamily="34" charset="-120"/>
              </a:rPr>
              <a:t>1.2 million cases</a:t>
            </a:r>
            <a:endParaRPr lang="en-US" sz="1400" b="1" dirty="0"/>
          </a:p>
        </p:txBody>
      </p:sp>
      <p:sp>
        <p:nvSpPr>
          <p:cNvPr id="39" name="Rectangle: Rounded Corners 38">
            <a:extLst>
              <a:ext uri="{FF2B5EF4-FFF2-40B4-BE49-F238E27FC236}">
                <a16:creationId xmlns:a16="http://schemas.microsoft.com/office/drawing/2014/main" id="{5DA2FA93-F166-4362-BCF7-1DDBF81A69F0}"/>
              </a:ext>
            </a:extLst>
          </p:cNvPr>
          <p:cNvSpPr/>
          <p:nvPr/>
        </p:nvSpPr>
        <p:spPr>
          <a:xfrm>
            <a:off x="12768148" y="7750098"/>
            <a:ext cx="1795346" cy="394254"/>
          </a:xfrm>
          <a:prstGeom prst="roundRect">
            <a:avLst/>
          </a:prstGeom>
          <a:solidFill>
            <a:srgbClr val="FFFC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46" name="Rectangle 45">
            <a:extLst>
              <a:ext uri="{FF2B5EF4-FFF2-40B4-BE49-F238E27FC236}">
                <a16:creationId xmlns:a16="http://schemas.microsoft.com/office/drawing/2014/main" id="{65BFA555-2F21-4CC5-ADF3-6B0628B56936}"/>
              </a:ext>
            </a:extLst>
          </p:cNvPr>
          <p:cNvSpPr/>
          <p:nvPr/>
        </p:nvSpPr>
        <p:spPr>
          <a:xfrm>
            <a:off x="1" y="0"/>
            <a:ext cx="14630399"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633651"/>
            <a:ext cx="7556421" cy="1204913"/>
          </a:xfrm>
          <a:prstGeom prst="rect">
            <a:avLst/>
          </a:prstGeom>
          <a:noFill/>
          <a:ln/>
        </p:spPr>
        <p:txBody>
          <a:bodyPr wrap="square" lIns="0" tIns="0" rIns="0" bIns="0" rtlCol="0" anchor="t"/>
          <a:lstStyle/>
          <a:p>
            <a:pPr marL="0" indent="0" algn="l">
              <a:lnSpc>
                <a:spcPts val="4700"/>
              </a:lnSpc>
              <a:buNone/>
            </a:pPr>
            <a:r>
              <a:rPr lang="en-US" sz="3750" b="1" dirty="0">
                <a:solidFill>
                  <a:srgbClr val="124E73"/>
                </a:solidFill>
                <a:latin typeface="MuseoModerno Medium" pitchFamily="34" charset="0"/>
                <a:ea typeface="MuseoModerno Medium" pitchFamily="34" charset="-122"/>
                <a:cs typeface="MuseoModerno Medium" pitchFamily="34" charset="-120"/>
              </a:rPr>
              <a:t>Measuring TB Incidence (Continued)</a:t>
            </a:r>
            <a:endParaRPr lang="en-US" sz="3750" b="1" dirty="0"/>
          </a:p>
        </p:txBody>
      </p:sp>
      <p:sp>
        <p:nvSpPr>
          <p:cNvPr id="4" name="Text 1"/>
          <p:cNvSpPr/>
          <p:nvPr/>
        </p:nvSpPr>
        <p:spPr>
          <a:xfrm>
            <a:off x="793790" y="2248138"/>
            <a:ext cx="2892028" cy="361474"/>
          </a:xfrm>
          <a:prstGeom prst="rect">
            <a:avLst/>
          </a:prstGeom>
          <a:noFill/>
          <a:ln/>
        </p:spPr>
        <p:txBody>
          <a:bodyPr wrap="none" lIns="0" tIns="0" rIns="0" bIns="0" rtlCol="0" anchor="t"/>
          <a:lstStyle/>
          <a:p>
            <a:pPr marL="0" indent="0" algn="l">
              <a:lnSpc>
                <a:spcPts val="2800"/>
              </a:lnSpc>
              <a:buNone/>
            </a:pPr>
            <a:r>
              <a:rPr lang="en-US" sz="2250" b="1" dirty="0">
                <a:solidFill>
                  <a:srgbClr val="124E73"/>
                </a:solidFill>
                <a:latin typeface="MuseoModerno Medium" pitchFamily="34" charset="0"/>
                <a:ea typeface="MuseoModerno Medium" pitchFamily="34" charset="-122"/>
                <a:cs typeface="MuseoModerno Medium" pitchFamily="34" charset="-120"/>
              </a:rPr>
              <a:t>United States (2023)</a:t>
            </a:r>
            <a:endParaRPr lang="en-US" sz="2250" b="1" dirty="0"/>
          </a:p>
        </p:txBody>
      </p:sp>
      <p:sp>
        <p:nvSpPr>
          <p:cNvPr id="5" name="Text 2"/>
          <p:cNvSpPr/>
          <p:nvPr/>
        </p:nvSpPr>
        <p:spPr>
          <a:xfrm>
            <a:off x="793790" y="2773442"/>
            <a:ext cx="3543062" cy="1141095"/>
          </a:xfrm>
          <a:prstGeom prst="rect">
            <a:avLst/>
          </a:prstGeom>
          <a:noFill/>
          <a:ln/>
        </p:spPr>
        <p:txBody>
          <a:bodyPr wrap="square" lIns="0" tIns="0" rIns="0" bIns="0" rtlCol="0" anchor="t"/>
          <a:lstStyle/>
          <a:p>
            <a:pPr marL="0" indent="0" algn="l">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CDC data recorded 9,615 TB cases, with 73% occurring in non-US-born individuals, highlighting migration patterns' significance (CDC, 2024).</a:t>
            </a:r>
            <a:endParaRPr lang="en-US" sz="1500" b="1" dirty="0"/>
          </a:p>
        </p:txBody>
      </p:sp>
      <p:sp>
        <p:nvSpPr>
          <p:cNvPr id="6" name="Text 3"/>
          <p:cNvSpPr/>
          <p:nvPr/>
        </p:nvSpPr>
        <p:spPr>
          <a:xfrm>
            <a:off x="4814768" y="2248138"/>
            <a:ext cx="2892028" cy="361474"/>
          </a:xfrm>
          <a:prstGeom prst="rect">
            <a:avLst/>
          </a:prstGeom>
          <a:noFill/>
          <a:ln/>
        </p:spPr>
        <p:txBody>
          <a:bodyPr wrap="none" lIns="0" tIns="0" rIns="0" bIns="0" rtlCol="0" anchor="t"/>
          <a:lstStyle/>
          <a:p>
            <a:pPr marL="0" indent="0" algn="l">
              <a:lnSpc>
                <a:spcPts val="2800"/>
              </a:lnSpc>
              <a:buNone/>
            </a:pPr>
            <a:r>
              <a:rPr lang="en-US" sz="2250" b="1" dirty="0">
                <a:solidFill>
                  <a:srgbClr val="124E73"/>
                </a:solidFill>
                <a:latin typeface="MuseoModerno Medium" pitchFamily="34" charset="0"/>
                <a:ea typeface="MuseoModerno Medium" pitchFamily="34" charset="-122"/>
                <a:cs typeface="MuseoModerno Medium" pitchFamily="34" charset="-120"/>
              </a:rPr>
              <a:t>Sub-Saharan Africa</a:t>
            </a:r>
            <a:endParaRPr lang="en-US" sz="2250" b="1" dirty="0"/>
          </a:p>
        </p:txBody>
      </p:sp>
      <p:sp>
        <p:nvSpPr>
          <p:cNvPr id="7" name="Text 4"/>
          <p:cNvSpPr/>
          <p:nvPr/>
        </p:nvSpPr>
        <p:spPr>
          <a:xfrm>
            <a:off x="4814768" y="2773442"/>
            <a:ext cx="3543062" cy="855821"/>
          </a:xfrm>
          <a:prstGeom prst="rect">
            <a:avLst/>
          </a:prstGeom>
          <a:noFill/>
          <a:ln/>
        </p:spPr>
        <p:txBody>
          <a:bodyPr wrap="square" lIns="0" tIns="0" rIns="0" bIns="0" rtlCol="0" anchor="t"/>
          <a:lstStyle/>
          <a:p>
            <a:pPr marL="0" indent="0" algn="l">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Incidence rates exceed 300 per 100,000 population, with South Africa reporting 468 per 100,000 in 2023 (WHO Africa, 2024).</a:t>
            </a:r>
            <a:endParaRPr lang="en-US" sz="1500" b="1" dirty="0"/>
          </a:p>
        </p:txBody>
      </p:sp>
      <p:sp>
        <p:nvSpPr>
          <p:cNvPr id="8" name="Text 5"/>
          <p:cNvSpPr/>
          <p:nvPr/>
        </p:nvSpPr>
        <p:spPr>
          <a:xfrm>
            <a:off x="793790" y="4307681"/>
            <a:ext cx="6392585" cy="361474"/>
          </a:xfrm>
          <a:prstGeom prst="rect">
            <a:avLst/>
          </a:prstGeom>
          <a:noFill/>
          <a:ln/>
        </p:spPr>
        <p:txBody>
          <a:bodyPr wrap="none" lIns="0" tIns="0" rIns="0" bIns="0" rtlCol="0" anchor="t"/>
          <a:lstStyle/>
          <a:p>
            <a:pPr marL="0" indent="0" algn="l">
              <a:lnSpc>
                <a:spcPts val="2800"/>
              </a:lnSpc>
              <a:buNone/>
            </a:pPr>
            <a:r>
              <a:rPr lang="en-US" sz="2250" b="1" dirty="0">
                <a:solidFill>
                  <a:srgbClr val="124E73"/>
                </a:solidFill>
                <a:latin typeface="MuseoModerno Medium" pitchFamily="34" charset="0"/>
                <a:ea typeface="MuseoModerno Medium" pitchFamily="34" charset="-122"/>
                <a:cs typeface="MuseoModerno Medium" pitchFamily="34" charset="-120"/>
              </a:rPr>
              <a:t>Advancements and Measurement Challenges</a:t>
            </a:r>
            <a:endParaRPr lang="en-US" sz="2250" b="1" dirty="0"/>
          </a:p>
        </p:txBody>
      </p:sp>
      <p:sp>
        <p:nvSpPr>
          <p:cNvPr id="9" name="Shape 6"/>
          <p:cNvSpPr/>
          <p:nvPr/>
        </p:nvSpPr>
        <p:spPr>
          <a:xfrm>
            <a:off x="793790" y="4914900"/>
            <a:ext cx="7556421" cy="1115973"/>
          </a:xfrm>
          <a:prstGeom prst="roundRect">
            <a:avLst>
              <a:gd name="adj" fmla="val 2592"/>
            </a:avLst>
          </a:prstGeom>
          <a:solidFill>
            <a:srgbClr val="FFFCF5"/>
          </a:solidFill>
          <a:ln w="22860">
            <a:solidFill>
              <a:srgbClr val="D9D4C9"/>
            </a:solidFill>
            <a:prstDash val="solid"/>
          </a:ln>
        </p:spPr>
        <p:txBody>
          <a:bodyPr/>
          <a:lstStyle/>
          <a:p>
            <a:endParaRPr lang="en-GB"/>
          </a:p>
        </p:txBody>
      </p:sp>
      <p:sp>
        <p:nvSpPr>
          <p:cNvPr id="10" name="Text 7"/>
          <p:cNvSpPr/>
          <p:nvPr/>
        </p:nvSpPr>
        <p:spPr>
          <a:xfrm>
            <a:off x="1009412" y="5130522"/>
            <a:ext cx="2409944" cy="301228"/>
          </a:xfrm>
          <a:prstGeom prst="rect">
            <a:avLst/>
          </a:prstGeom>
          <a:noFill/>
          <a:ln/>
        </p:spPr>
        <p:txBody>
          <a:bodyPr wrap="none" lIns="0" tIns="0" rIns="0" bIns="0" rtlCol="0" anchor="t"/>
          <a:lstStyle/>
          <a:p>
            <a:pPr marL="0" indent="0" algn="l">
              <a:lnSpc>
                <a:spcPts val="2350"/>
              </a:lnSpc>
              <a:buNone/>
            </a:pPr>
            <a:r>
              <a:rPr lang="en-US" sz="1850" b="1" dirty="0">
                <a:solidFill>
                  <a:srgbClr val="2B4150"/>
                </a:solidFill>
                <a:latin typeface="MuseoModerno Medium" pitchFamily="34" charset="0"/>
                <a:ea typeface="MuseoModerno Medium" pitchFamily="34" charset="-122"/>
                <a:cs typeface="MuseoModerno Medium" pitchFamily="34" charset="-120"/>
              </a:rPr>
              <a:t>GeneXpert MTB/RIF</a:t>
            </a:r>
            <a:endParaRPr lang="en-US" sz="1850" b="1" dirty="0"/>
          </a:p>
        </p:txBody>
      </p:sp>
      <p:sp>
        <p:nvSpPr>
          <p:cNvPr id="11" name="Text 8"/>
          <p:cNvSpPr/>
          <p:nvPr/>
        </p:nvSpPr>
        <p:spPr>
          <a:xfrm>
            <a:off x="1009412" y="5529977"/>
            <a:ext cx="7125176" cy="285274"/>
          </a:xfrm>
          <a:prstGeom prst="rect">
            <a:avLst/>
          </a:prstGeom>
          <a:noFill/>
          <a:ln/>
        </p:spPr>
        <p:txBody>
          <a:bodyPr wrap="none" lIns="0" tIns="0" rIns="0" bIns="0" rtlCol="0" anchor="t"/>
          <a:lstStyle/>
          <a:p>
            <a:pPr marL="0" indent="0" algn="l">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Enhanced accuracy detecting TB and rifampicin resistance rapidly (Pai, 2016)</a:t>
            </a:r>
            <a:endParaRPr lang="en-US" sz="1500" b="1" dirty="0"/>
          </a:p>
        </p:txBody>
      </p:sp>
      <p:sp>
        <p:nvSpPr>
          <p:cNvPr id="12" name="Shape 9"/>
          <p:cNvSpPr/>
          <p:nvPr/>
        </p:nvSpPr>
        <p:spPr>
          <a:xfrm>
            <a:off x="793790" y="6194703"/>
            <a:ext cx="7556421" cy="1401247"/>
          </a:xfrm>
          <a:prstGeom prst="roundRect">
            <a:avLst>
              <a:gd name="adj" fmla="val 2064"/>
            </a:avLst>
          </a:prstGeom>
          <a:solidFill>
            <a:srgbClr val="FFFCF5"/>
          </a:solidFill>
          <a:ln w="22860">
            <a:solidFill>
              <a:srgbClr val="D9D4C9"/>
            </a:solidFill>
            <a:prstDash val="solid"/>
          </a:ln>
        </p:spPr>
        <p:txBody>
          <a:bodyPr/>
          <a:lstStyle/>
          <a:p>
            <a:endParaRPr lang="en-GB"/>
          </a:p>
        </p:txBody>
      </p:sp>
      <p:sp>
        <p:nvSpPr>
          <p:cNvPr id="13" name="Text 10"/>
          <p:cNvSpPr/>
          <p:nvPr/>
        </p:nvSpPr>
        <p:spPr>
          <a:xfrm>
            <a:off x="1009412" y="6410325"/>
            <a:ext cx="2618780" cy="301228"/>
          </a:xfrm>
          <a:prstGeom prst="rect">
            <a:avLst/>
          </a:prstGeom>
          <a:noFill/>
          <a:ln/>
        </p:spPr>
        <p:txBody>
          <a:bodyPr wrap="none" lIns="0" tIns="0" rIns="0" bIns="0" rtlCol="0" anchor="t"/>
          <a:lstStyle/>
          <a:p>
            <a:pPr marL="0" indent="0" algn="l">
              <a:lnSpc>
                <a:spcPts val="2350"/>
              </a:lnSpc>
              <a:buNone/>
            </a:pPr>
            <a:r>
              <a:rPr lang="en-US" sz="1850" b="1" dirty="0">
                <a:solidFill>
                  <a:srgbClr val="2B4150"/>
                </a:solidFill>
                <a:latin typeface="MuseoModerno Medium" pitchFamily="34" charset="0"/>
                <a:ea typeface="MuseoModerno Medium" pitchFamily="34" charset="-122"/>
                <a:cs typeface="MuseoModerno Medium" pitchFamily="34" charset="-120"/>
              </a:rPr>
              <a:t>Underreporting Issues</a:t>
            </a:r>
            <a:endParaRPr lang="en-US" sz="1850" b="1" dirty="0"/>
          </a:p>
        </p:txBody>
      </p:sp>
      <p:sp>
        <p:nvSpPr>
          <p:cNvPr id="14" name="Text 11"/>
          <p:cNvSpPr/>
          <p:nvPr/>
        </p:nvSpPr>
        <p:spPr>
          <a:xfrm>
            <a:off x="1009412" y="6809780"/>
            <a:ext cx="7125176" cy="570548"/>
          </a:xfrm>
          <a:prstGeom prst="rect">
            <a:avLst/>
          </a:prstGeom>
          <a:noFill/>
          <a:ln/>
        </p:spPr>
        <p:txBody>
          <a:bodyPr wrap="square" lIns="0" tIns="0" rIns="0" bIns="0" rtlCol="0" anchor="t"/>
          <a:lstStyle/>
          <a:p>
            <a:pPr marL="0" indent="0" algn="l">
              <a:lnSpc>
                <a:spcPts val="2200"/>
              </a:lnSpc>
              <a:buNone/>
            </a:pPr>
            <a:r>
              <a:rPr lang="en-US" sz="1500" b="1" dirty="0">
                <a:solidFill>
                  <a:srgbClr val="2B4150"/>
                </a:solidFill>
                <a:latin typeface="Source Sans 3" pitchFamily="34" charset="0"/>
                <a:ea typeface="Source Sans 3" pitchFamily="34" charset="-122"/>
                <a:cs typeface="Source Sans 3" pitchFamily="34" charset="-120"/>
              </a:rPr>
              <a:t>Diagnostic delays and inadequate healthcare access persist, especially in marginalised groups (Khatana, 2019)</a:t>
            </a:r>
            <a:endParaRPr lang="en-US" sz="1500" b="1" dirty="0"/>
          </a:p>
        </p:txBody>
      </p:sp>
      <p:sp>
        <p:nvSpPr>
          <p:cNvPr id="15" name="Rectangle 14">
            <a:extLst>
              <a:ext uri="{FF2B5EF4-FFF2-40B4-BE49-F238E27FC236}">
                <a16:creationId xmlns:a16="http://schemas.microsoft.com/office/drawing/2014/main" id="{807D9438-18BD-4A85-B86A-8912E501087A}"/>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843320"/>
            <a:ext cx="5337453" cy="566976"/>
          </a:xfrm>
          <a:prstGeom prst="rect">
            <a:avLst/>
          </a:prstGeom>
          <a:noFill/>
          <a:ln/>
        </p:spPr>
        <p:txBody>
          <a:bodyPr wrap="none" lIns="0" tIns="0" rIns="0" bIns="0" rtlCol="0" anchor="t"/>
          <a:lstStyle/>
          <a:p>
            <a:pPr marL="0" indent="0" algn="l">
              <a:lnSpc>
                <a:spcPts val="4450"/>
              </a:lnSpc>
              <a:buNone/>
            </a:pPr>
            <a:r>
              <a:rPr lang="en-US" sz="3550" b="1" dirty="0">
                <a:solidFill>
                  <a:srgbClr val="124E73"/>
                </a:solidFill>
                <a:latin typeface="MuseoModerno Medium" pitchFamily="34" charset="0"/>
                <a:ea typeface="MuseoModerno Medium" pitchFamily="34" charset="-122"/>
                <a:cs typeface="MuseoModerno Medium" pitchFamily="34" charset="-120"/>
              </a:rPr>
              <a:t>Monitoring TB Incidence</a:t>
            </a:r>
            <a:endParaRPr lang="en-US" sz="3550" b="1" dirty="0"/>
          </a:p>
        </p:txBody>
      </p:sp>
      <p:sp>
        <p:nvSpPr>
          <p:cNvPr id="4" name="Text 1"/>
          <p:cNvSpPr/>
          <p:nvPr/>
        </p:nvSpPr>
        <p:spPr>
          <a:xfrm>
            <a:off x="6280190" y="1627942"/>
            <a:ext cx="7556421" cy="783669"/>
          </a:xfrm>
          <a:prstGeom prst="rect">
            <a:avLst/>
          </a:prstGeom>
          <a:noFill/>
          <a:ln/>
        </p:spPr>
        <p:txBody>
          <a:bodyPr wrap="squar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Constant surveillance tracks disease trends and intervention effectiveness. The UK's Enhanced TB Surveillance System combines demographic, clinical, and microbiological data for comprehensive epidemiological understanding (Anderson, 2017).</a:t>
            </a:r>
            <a:endParaRPr lang="en-US" sz="1400" b="1" dirty="0"/>
          </a:p>
        </p:txBody>
      </p:sp>
      <p:sp>
        <p:nvSpPr>
          <p:cNvPr id="5" name="Shape 2"/>
          <p:cNvSpPr/>
          <p:nvPr/>
        </p:nvSpPr>
        <p:spPr>
          <a:xfrm>
            <a:off x="6280190" y="2574846"/>
            <a:ext cx="3705582" cy="1684139"/>
          </a:xfrm>
          <a:prstGeom prst="roundRect">
            <a:avLst>
              <a:gd name="adj" fmla="val 1616"/>
            </a:avLst>
          </a:prstGeom>
          <a:solidFill>
            <a:srgbClr val="F3EEE3"/>
          </a:solidFill>
          <a:ln/>
        </p:spPr>
        <p:txBody>
          <a:bodyPr/>
          <a:lstStyle/>
          <a:p>
            <a:endParaRPr lang="en-GB"/>
          </a:p>
        </p:txBody>
      </p:sp>
      <p:sp>
        <p:nvSpPr>
          <p:cNvPr id="6" name="Shape 3"/>
          <p:cNvSpPr/>
          <p:nvPr/>
        </p:nvSpPr>
        <p:spPr>
          <a:xfrm>
            <a:off x="6461641" y="2756297"/>
            <a:ext cx="544354" cy="544354"/>
          </a:xfrm>
          <a:prstGeom prst="roundRect">
            <a:avLst>
              <a:gd name="adj" fmla="val 16796213"/>
            </a:avLst>
          </a:prstGeom>
          <a:solidFill>
            <a:srgbClr val="325F7B"/>
          </a:solidFill>
          <a:ln/>
        </p:spPr>
        <p:txBody>
          <a:bodyPr/>
          <a:lstStyle/>
          <a:p>
            <a:endParaRPr lang="en-GB"/>
          </a:p>
        </p:txBody>
      </p:sp>
      <p:pic>
        <p:nvPicPr>
          <p:cNvPr id="7"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611303" y="2905958"/>
            <a:ext cx="244912" cy="244912"/>
          </a:xfrm>
          <a:prstGeom prst="rect">
            <a:avLst/>
          </a:prstGeom>
        </p:spPr>
      </p:pic>
      <p:sp>
        <p:nvSpPr>
          <p:cNvPr id="8" name="Text 4"/>
          <p:cNvSpPr/>
          <p:nvPr/>
        </p:nvSpPr>
        <p:spPr>
          <a:xfrm>
            <a:off x="6461641" y="3445788"/>
            <a:ext cx="2597944" cy="283488"/>
          </a:xfrm>
          <a:prstGeom prst="rect">
            <a:avLst/>
          </a:prstGeom>
          <a:noFill/>
          <a:ln/>
        </p:spPr>
        <p:txBody>
          <a:bodyPr wrap="none" lIns="0" tIns="0" rIns="0" bIns="0" rtlCol="0" anchor="t"/>
          <a:lstStyle/>
          <a:p>
            <a:pPr marL="0" indent="0" algn="l">
              <a:lnSpc>
                <a:spcPts val="2200"/>
              </a:lnSpc>
              <a:buNone/>
            </a:pPr>
            <a:r>
              <a:rPr lang="en-US" sz="1750" b="1" dirty="0">
                <a:solidFill>
                  <a:srgbClr val="2B4150"/>
                </a:solidFill>
                <a:latin typeface="MuseoModerno Medium" pitchFamily="34" charset="0"/>
                <a:ea typeface="MuseoModerno Medium" pitchFamily="34" charset="-122"/>
                <a:cs typeface="MuseoModerno Medium" pitchFamily="34" charset="-120"/>
              </a:rPr>
              <a:t>Outbreak Identification</a:t>
            </a:r>
            <a:endParaRPr lang="en-US" sz="1750" b="1" dirty="0"/>
          </a:p>
        </p:txBody>
      </p:sp>
      <p:sp>
        <p:nvSpPr>
          <p:cNvPr id="9" name="Text 5"/>
          <p:cNvSpPr/>
          <p:nvPr/>
        </p:nvSpPr>
        <p:spPr>
          <a:xfrm>
            <a:off x="6461641" y="3816310"/>
            <a:ext cx="3342680" cy="261223"/>
          </a:xfrm>
          <a:prstGeom prst="rect">
            <a:avLst/>
          </a:prstGeom>
          <a:noFill/>
          <a:ln/>
        </p:spPr>
        <p:txBody>
          <a:bodyPr wrap="non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Early detection of transmission clusters</a:t>
            </a:r>
            <a:endParaRPr lang="en-US" sz="1400" b="1" dirty="0"/>
          </a:p>
        </p:txBody>
      </p:sp>
      <p:sp>
        <p:nvSpPr>
          <p:cNvPr id="10" name="Shape 6"/>
          <p:cNvSpPr/>
          <p:nvPr/>
        </p:nvSpPr>
        <p:spPr>
          <a:xfrm>
            <a:off x="10130909" y="2574846"/>
            <a:ext cx="3705701" cy="1684139"/>
          </a:xfrm>
          <a:prstGeom prst="roundRect">
            <a:avLst>
              <a:gd name="adj" fmla="val 1616"/>
            </a:avLst>
          </a:prstGeom>
          <a:solidFill>
            <a:srgbClr val="F3EEE3"/>
          </a:solidFill>
          <a:ln/>
        </p:spPr>
        <p:txBody>
          <a:bodyPr/>
          <a:lstStyle/>
          <a:p>
            <a:endParaRPr lang="en-GB"/>
          </a:p>
        </p:txBody>
      </p:sp>
      <p:sp>
        <p:nvSpPr>
          <p:cNvPr id="11" name="Shape 7"/>
          <p:cNvSpPr/>
          <p:nvPr/>
        </p:nvSpPr>
        <p:spPr>
          <a:xfrm>
            <a:off x="10312360" y="2756297"/>
            <a:ext cx="544354" cy="544354"/>
          </a:xfrm>
          <a:prstGeom prst="roundRect">
            <a:avLst>
              <a:gd name="adj" fmla="val 16796213"/>
            </a:avLst>
          </a:prstGeom>
          <a:solidFill>
            <a:srgbClr val="325F7B"/>
          </a:solidFill>
          <a:ln/>
        </p:spPr>
        <p:txBody>
          <a:bodyPr/>
          <a:lstStyle/>
          <a:p>
            <a:endParaRPr lang="en-GB"/>
          </a:p>
        </p:txBody>
      </p:sp>
      <p:pic>
        <p:nvPicPr>
          <p:cNvPr id="12"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462022" y="2905958"/>
            <a:ext cx="244912" cy="244912"/>
          </a:xfrm>
          <a:prstGeom prst="rect">
            <a:avLst/>
          </a:prstGeom>
        </p:spPr>
      </p:pic>
      <p:sp>
        <p:nvSpPr>
          <p:cNvPr id="13" name="Text 8"/>
          <p:cNvSpPr/>
          <p:nvPr/>
        </p:nvSpPr>
        <p:spPr>
          <a:xfrm>
            <a:off x="10312360" y="3445788"/>
            <a:ext cx="2432209" cy="283488"/>
          </a:xfrm>
          <a:prstGeom prst="rect">
            <a:avLst/>
          </a:prstGeom>
          <a:noFill/>
          <a:ln/>
        </p:spPr>
        <p:txBody>
          <a:bodyPr wrap="none" lIns="0" tIns="0" rIns="0" bIns="0" rtlCol="0" anchor="t"/>
          <a:lstStyle/>
          <a:p>
            <a:pPr marL="0" indent="0" algn="l">
              <a:lnSpc>
                <a:spcPts val="2200"/>
              </a:lnSpc>
              <a:buNone/>
            </a:pPr>
            <a:r>
              <a:rPr lang="en-US" sz="1750" b="1" dirty="0">
                <a:solidFill>
                  <a:srgbClr val="2B4150"/>
                </a:solidFill>
                <a:latin typeface="MuseoModerno Medium" pitchFamily="34" charset="0"/>
                <a:ea typeface="MuseoModerno Medium" pitchFamily="34" charset="-122"/>
                <a:cs typeface="MuseoModerno Medium" pitchFamily="34" charset="-120"/>
              </a:rPr>
              <a:t>Treatment Compliance</a:t>
            </a:r>
            <a:endParaRPr lang="en-US" sz="1750" b="1" dirty="0"/>
          </a:p>
        </p:txBody>
      </p:sp>
      <p:sp>
        <p:nvSpPr>
          <p:cNvPr id="14" name="Text 9"/>
          <p:cNvSpPr/>
          <p:nvPr/>
        </p:nvSpPr>
        <p:spPr>
          <a:xfrm>
            <a:off x="10312360" y="3816310"/>
            <a:ext cx="3342799" cy="261223"/>
          </a:xfrm>
          <a:prstGeom prst="rect">
            <a:avLst/>
          </a:prstGeom>
          <a:noFill/>
          <a:ln/>
        </p:spPr>
        <p:txBody>
          <a:bodyPr wrap="non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Monitoring adherence to therapy protocols</a:t>
            </a:r>
            <a:endParaRPr lang="en-US" sz="1400" b="1" dirty="0"/>
          </a:p>
        </p:txBody>
      </p:sp>
      <p:sp>
        <p:nvSpPr>
          <p:cNvPr id="15" name="Shape 10"/>
          <p:cNvSpPr/>
          <p:nvPr/>
        </p:nvSpPr>
        <p:spPr>
          <a:xfrm>
            <a:off x="6280190" y="4404122"/>
            <a:ext cx="7556421" cy="1684139"/>
          </a:xfrm>
          <a:prstGeom prst="roundRect">
            <a:avLst>
              <a:gd name="adj" fmla="val 1616"/>
            </a:avLst>
          </a:prstGeom>
          <a:solidFill>
            <a:srgbClr val="F3EEE3"/>
          </a:solidFill>
          <a:ln/>
        </p:spPr>
        <p:txBody>
          <a:bodyPr/>
          <a:lstStyle/>
          <a:p>
            <a:endParaRPr lang="en-GB"/>
          </a:p>
        </p:txBody>
      </p:sp>
      <p:sp>
        <p:nvSpPr>
          <p:cNvPr id="16" name="Shape 11"/>
          <p:cNvSpPr/>
          <p:nvPr/>
        </p:nvSpPr>
        <p:spPr>
          <a:xfrm>
            <a:off x="6461641" y="4585573"/>
            <a:ext cx="544354" cy="544354"/>
          </a:xfrm>
          <a:prstGeom prst="roundRect">
            <a:avLst>
              <a:gd name="adj" fmla="val 16796213"/>
            </a:avLst>
          </a:prstGeom>
          <a:solidFill>
            <a:srgbClr val="325F7B"/>
          </a:solidFill>
          <a:ln/>
        </p:spPr>
        <p:txBody>
          <a:bodyPr/>
          <a:lstStyle/>
          <a:p>
            <a:endParaRPr lang="en-GB"/>
          </a:p>
        </p:txBody>
      </p:sp>
      <p:pic>
        <p:nvPicPr>
          <p:cNvPr id="17"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611303" y="4735235"/>
            <a:ext cx="244912" cy="244912"/>
          </a:xfrm>
          <a:prstGeom prst="rect">
            <a:avLst/>
          </a:prstGeom>
        </p:spPr>
      </p:pic>
      <p:sp>
        <p:nvSpPr>
          <p:cNvPr id="18" name="Text 12"/>
          <p:cNvSpPr/>
          <p:nvPr/>
        </p:nvSpPr>
        <p:spPr>
          <a:xfrm>
            <a:off x="6461641" y="5275064"/>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B4150"/>
                </a:solidFill>
                <a:latin typeface="MuseoModerno Medium" pitchFamily="34" charset="0"/>
                <a:ea typeface="MuseoModerno Medium" pitchFamily="34" charset="-122"/>
                <a:cs typeface="MuseoModerno Medium" pitchFamily="34" charset="-120"/>
              </a:rPr>
              <a:t>Policy Evaluation</a:t>
            </a:r>
            <a:endParaRPr lang="en-US" sz="1750" b="1" dirty="0"/>
          </a:p>
        </p:txBody>
      </p:sp>
      <p:sp>
        <p:nvSpPr>
          <p:cNvPr id="19" name="Text 13"/>
          <p:cNvSpPr/>
          <p:nvPr/>
        </p:nvSpPr>
        <p:spPr>
          <a:xfrm>
            <a:off x="6461641" y="5645587"/>
            <a:ext cx="7193518" cy="261223"/>
          </a:xfrm>
          <a:prstGeom prst="rect">
            <a:avLst/>
          </a:prstGeom>
          <a:noFill/>
          <a:ln/>
        </p:spPr>
        <p:txBody>
          <a:bodyPr wrap="non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Assessing DOTS effectiveness</a:t>
            </a:r>
            <a:endParaRPr lang="en-US" sz="1400" b="1" dirty="0"/>
          </a:p>
        </p:txBody>
      </p:sp>
      <p:sp>
        <p:nvSpPr>
          <p:cNvPr id="20" name="Text 14"/>
          <p:cNvSpPr/>
          <p:nvPr/>
        </p:nvSpPr>
        <p:spPr>
          <a:xfrm>
            <a:off x="6280190" y="6305907"/>
            <a:ext cx="4182904" cy="340162"/>
          </a:xfrm>
          <a:prstGeom prst="rect">
            <a:avLst/>
          </a:prstGeom>
          <a:noFill/>
          <a:ln/>
        </p:spPr>
        <p:txBody>
          <a:bodyPr wrap="none" lIns="0" tIns="0" rIns="0" bIns="0" rtlCol="0" anchor="t"/>
          <a:lstStyle/>
          <a:p>
            <a:pPr marL="0" indent="0" algn="l">
              <a:lnSpc>
                <a:spcPts val="2650"/>
              </a:lnSpc>
              <a:buNone/>
            </a:pPr>
            <a:r>
              <a:rPr lang="en-US" sz="2100" b="1" dirty="0">
                <a:solidFill>
                  <a:srgbClr val="124E73"/>
                </a:solidFill>
                <a:latin typeface="MuseoModerno Medium" pitchFamily="34" charset="0"/>
                <a:ea typeface="MuseoModerno Medium" pitchFamily="34" charset="-122"/>
                <a:cs typeface="MuseoModerno Medium" pitchFamily="34" charset="-120"/>
              </a:rPr>
              <a:t>Global Monitoring (WHO, 2025)</a:t>
            </a:r>
            <a:endParaRPr lang="en-US" sz="2100" b="1" dirty="0"/>
          </a:p>
        </p:txBody>
      </p:sp>
      <p:sp>
        <p:nvSpPr>
          <p:cNvPr id="21" name="Text 15"/>
          <p:cNvSpPr/>
          <p:nvPr/>
        </p:nvSpPr>
        <p:spPr>
          <a:xfrm>
            <a:off x="6280190" y="6863715"/>
            <a:ext cx="7556421" cy="522446"/>
          </a:xfrm>
          <a:prstGeom prst="rect">
            <a:avLst/>
          </a:prstGeom>
          <a:noFill/>
          <a:ln/>
        </p:spPr>
        <p:txBody>
          <a:bodyPr wrap="squar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Annual data collection from 184 countries covering over 99% of the world's population. The End TB Strategy targets 50% reduction by 2025, though only 12% reduction occurred between 2015-2024.</a:t>
            </a:r>
            <a:endParaRPr lang="en-US" sz="1400" b="1" dirty="0"/>
          </a:p>
        </p:txBody>
      </p:sp>
      <p:sp>
        <p:nvSpPr>
          <p:cNvPr id="22" name="Rectangle: Rounded Corners 21">
            <a:extLst>
              <a:ext uri="{FF2B5EF4-FFF2-40B4-BE49-F238E27FC236}">
                <a16:creationId xmlns:a16="http://schemas.microsoft.com/office/drawing/2014/main" id="{6D029693-EB81-45BD-ABD2-75CB0DE63419}"/>
              </a:ext>
            </a:extLst>
          </p:cNvPr>
          <p:cNvSpPr/>
          <p:nvPr/>
        </p:nvSpPr>
        <p:spPr>
          <a:xfrm>
            <a:off x="12768148" y="7750098"/>
            <a:ext cx="1795346" cy="394254"/>
          </a:xfrm>
          <a:prstGeom prst="roundRect">
            <a:avLst/>
          </a:prstGeom>
          <a:solidFill>
            <a:srgbClr val="FFFC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23" name="Rectangle 22">
            <a:extLst>
              <a:ext uri="{FF2B5EF4-FFF2-40B4-BE49-F238E27FC236}">
                <a16:creationId xmlns:a16="http://schemas.microsoft.com/office/drawing/2014/main" id="{91B60066-E00D-456C-BFC6-2CB571CF349B}"/>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82241" y="631507"/>
            <a:ext cx="7579519" cy="1257300"/>
          </a:xfrm>
          <a:prstGeom prst="rect">
            <a:avLst/>
          </a:prstGeom>
          <a:noFill/>
          <a:ln/>
        </p:spPr>
        <p:txBody>
          <a:bodyPr wrap="square" lIns="0" tIns="0" rIns="0" bIns="0" rtlCol="0" anchor="t"/>
          <a:lstStyle/>
          <a:p>
            <a:pPr marL="0" indent="0" algn="l">
              <a:lnSpc>
                <a:spcPts val="4900"/>
              </a:lnSpc>
              <a:buNone/>
            </a:pPr>
            <a:r>
              <a:rPr lang="en-US" sz="3950" b="1" dirty="0">
                <a:solidFill>
                  <a:srgbClr val="124E73"/>
                </a:solidFill>
                <a:latin typeface="MuseoModerno Medium" pitchFamily="34" charset="0"/>
                <a:ea typeface="MuseoModerno Medium" pitchFamily="34" charset="-122"/>
                <a:cs typeface="MuseoModerno Medium" pitchFamily="34" charset="-120"/>
              </a:rPr>
              <a:t>Monitoring TB Incidence (Continued)</a:t>
            </a:r>
            <a:endParaRPr lang="en-US" sz="3950" b="1" dirty="0"/>
          </a:p>
        </p:txBody>
      </p:sp>
      <p:sp>
        <p:nvSpPr>
          <p:cNvPr id="4" name="Text 1"/>
          <p:cNvSpPr/>
          <p:nvPr/>
        </p:nvSpPr>
        <p:spPr>
          <a:xfrm>
            <a:off x="782241" y="2334697"/>
            <a:ext cx="3017401" cy="377071"/>
          </a:xfrm>
          <a:prstGeom prst="rect">
            <a:avLst/>
          </a:prstGeom>
          <a:noFill/>
          <a:ln/>
        </p:spPr>
        <p:txBody>
          <a:bodyPr wrap="none" lIns="0" tIns="0" rIns="0" bIns="0" rtlCol="0" anchor="t"/>
          <a:lstStyle/>
          <a:p>
            <a:pPr marL="0" indent="0" algn="l">
              <a:lnSpc>
                <a:spcPts val="2950"/>
              </a:lnSpc>
              <a:buNone/>
            </a:pPr>
            <a:r>
              <a:rPr lang="en-US" sz="2350" b="1" dirty="0">
                <a:solidFill>
                  <a:srgbClr val="124E73"/>
                </a:solidFill>
                <a:latin typeface="MuseoModerno Medium" pitchFamily="34" charset="0"/>
                <a:ea typeface="MuseoModerno Medium" pitchFamily="34" charset="-122"/>
                <a:cs typeface="MuseoModerno Medium" pitchFamily="34" charset="-120"/>
              </a:rPr>
              <a:t>United States Focus</a:t>
            </a:r>
            <a:endParaRPr lang="en-US" sz="2350" b="1" dirty="0"/>
          </a:p>
        </p:txBody>
      </p:sp>
      <p:sp>
        <p:nvSpPr>
          <p:cNvPr id="5" name="Text 2"/>
          <p:cNvSpPr/>
          <p:nvPr/>
        </p:nvSpPr>
        <p:spPr>
          <a:xfrm>
            <a:off x="782241" y="2890123"/>
            <a:ext cx="3544372" cy="1518642"/>
          </a:xfrm>
          <a:prstGeom prst="rect">
            <a:avLst/>
          </a:prstGeom>
          <a:noFill/>
          <a:ln/>
        </p:spPr>
        <p:txBody>
          <a:bodyPr wrap="square" lIns="0" tIns="0" rIns="0" bIns="0" rtlCol="0" anchor="t"/>
          <a:lstStyle/>
          <a:p>
            <a:pPr marL="0" indent="0" algn="l">
              <a:lnSpc>
                <a:spcPts val="2350"/>
              </a:lnSpc>
              <a:buNone/>
            </a:pPr>
            <a:r>
              <a:rPr lang="en-US" sz="1550" b="1" dirty="0">
                <a:solidFill>
                  <a:srgbClr val="2B4150"/>
                </a:solidFill>
                <a:latin typeface="Source Sans 3" pitchFamily="34" charset="0"/>
                <a:ea typeface="Source Sans 3" pitchFamily="34" charset="-122"/>
                <a:cs typeface="Source Sans 3" pitchFamily="34" charset="-120"/>
              </a:rPr>
              <a:t>CDC surveillance emphasises latent TB infection, with 13 million individuals at risk of developing active disease, indicating low active cases but high latent infection reservoir (CDC, 2024).</a:t>
            </a:r>
            <a:endParaRPr lang="en-US" sz="1550" b="1" dirty="0"/>
          </a:p>
        </p:txBody>
      </p:sp>
      <p:sp>
        <p:nvSpPr>
          <p:cNvPr id="6" name="Text 3"/>
          <p:cNvSpPr/>
          <p:nvPr/>
        </p:nvSpPr>
        <p:spPr>
          <a:xfrm>
            <a:off x="4825008" y="2334697"/>
            <a:ext cx="3356729" cy="377071"/>
          </a:xfrm>
          <a:prstGeom prst="rect">
            <a:avLst/>
          </a:prstGeom>
          <a:noFill/>
          <a:ln/>
        </p:spPr>
        <p:txBody>
          <a:bodyPr wrap="none" lIns="0" tIns="0" rIns="0" bIns="0" rtlCol="0" anchor="t"/>
          <a:lstStyle/>
          <a:p>
            <a:pPr marL="0" indent="0" algn="l">
              <a:lnSpc>
                <a:spcPts val="2950"/>
              </a:lnSpc>
              <a:buNone/>
            </a:pPr>
            <a:r>
              <a:rPr lang="en-US" sz="2350" b="1" dirty="0">
                <a:solidFill>
                  <a:srgbClr val="124E73"/>
                </a:solidFill>
                <a:latin typeface="MuseoModerno Medium" pitchFamily="34" charset="0"/>
                <a:ea typeface="MuseoModerno Medium" pitchFamily="34" charset="-122"/>
                <a:cs typeface="MuseoModerno Medium" pitchFamily="34" charset="-120"/>
              </a:rPr>
              <a:t>Qualitative Monitoring</a:t>
            </a:r>
            <a:endParaRPr lang="en-US" sz="2350" b="1" dirty="0"/>
          </a:p>
        </p:txBody>
      </p:sp>
      <p:sp>
        <p:nvSpPr>
          <p:cNvPr id="7" name="Text 4"/>
          <p:cNvSpPr/>
          <p:nvPr/>
        </p:nvSpPr>
        <p:spPr>
          <a:xfrm>
            <a:off x="4825008" y="2890123"/>
            <a:ext cx="3544372" cy="1518642"/>
          </a:xfrm>
          <a:prstGeom prst="rect">
            <a:avLst/>
          </a:prstGeom>
          <a:noFill/>
          <a:ln/>
        </p:spPr>
        <p:txBody>
          <a:bodyPr wrap="square" lIns="0" tIns="0" rIns="0" bIns="0" rtlCol="0" anchor="t"/>
          <a:lstStyle/>
          <a:p>
            <a:pPr marL="0" indent="0" algn="l">
              <a:lnSpc>
                <a:spcPts val="2350"/>
              </a:lnSpc>
              <a:buNone/>
            </a:pPr>
            <a:r>
              <a:rPr lang="en-US" sz="1550" b="1" dirty="0">
                <a:solidFill>
                  <a:srgbClr val="2B4150"/>
                </a:solidFill>
                <a:latin typeface="Source Sans 3" pitchFamily="34" charset="0"/>
                <a:ea typeface="Source Sans 3" pitchFamily="34" charset="-122"/>
                <a:cs typeface="Source Sans 3" pitchFamily="34" charset="-120"/>
              </a:rPr>
              <a:t>Integration of social determinants through collaboration between healthcare providers, social services, and community organisations, particularly for homeless populations (Story, 2007).</a:t>
            </a:r>
            <a:endParaRPr lang="en-US" sz="1550" b="1" dirty="0"/>
          </a:p>
        </p:txBody>
      </p:sp>
      <p:sp>
        <p:nvSpPr>
          <p:cNvPr id="8" name="Shape 5"/>
          <p:cNvSpPr/>
          <p:nvPr/>
        </p:nvSpPr>
        <p:spPr>
          <a:xfrm>
            <a:off x="782241" y="4769882"/>
            <a:ext cx="7579519" cy="1173004"/>
          </a:xfrm>
          <a:prstGeom prst="roundRect">
            <a:avLst>
              <a:gd name="adj" fmla="val 9354"/>
            </a:avLst>
          </a:prstGeom>
          <a:solidFill>
            <a:srgbClr val="FFFCF5"/>
          </a:solidFill>
          <a:ln w="22860">
            <a:solidFill>
              <a:srgbClr val="D9D4C9"/>
            </a:solidFill>
            <a:prstDash val="solid"/>
          </a:ln>
        </p:spPr>
        <p:txBody>
          <a:bodyPr/>
          <a:lstStyle/>
          <a:p>
            <a:endParaRPr lang="en-GB"/>
          </a:p>
        </p:txBody>
      </p:sp>
      <p:sp>
        <p:nvSpPr>
          <p:cNvPr id="9" name="Shape 6"/>
          <p:cNvSpPr/>
          <p:nvPr/>
        </p:nvSpPr>
        <p:spPr>
          <a:xfrm>
            <a:off x="759381" y="4769882"/>
            <a:ext cx="91440" cy="1173004"/>
          </a:xfrm>
          <a:prstGeom prst="roundRect">
            <a:avLst>
              <a:gd name="adj" fmla="val 33000"/>
            </a:avLst>
          </a:prstGeom>
          <a:solidFill>
            <a:srgbClr val="325F7B"/>
          </a:solidFill>
          <a:ln/>
        </p:spPr>
        <p:txBody>
          <a:bodyPr/>
          <a:lstStyle/>
          <a:p>
            <a:endParaRPr lang="en-GB"/>
          </a:p>
        </p:txBody>
      </p:sp>
      <p:sp>
        <p:nvSpPr>
          <p:cNvPr id="10" name="Text 7"/>
          <p:cNvSpPr/>
          <p:nvPr/>
        </p:nvSpPr>
        <p:spPr>
          <a:xfrm>
            <a:off x="1074777" y="4993838"/>
            <a:ext cx="2696647" cy="314325"/>
          </a:xfrm>
          <a:prstGeom prst="rect">
            <a:avLst/>
          </a:prstGeom>
          <a:noFill/>
          <a:ln/>
        </p:spPr>
        <p:txBody>
          <a:bodyPr wrap="none" lIns="0" tIns="0" rIns="0" bIns="0" rtlCol="0" anchor="t"/>
          <a:lstStyle/>
          <a:p>
            <a:pPr marL="0" indent="0" algn="l">
              <a:lnSpc>
                <a:spcPts val="2450"/>
              </a:lnSpc>
              <a:buNone/>
            </a:pPr>
            <a:r>
              <a:rPr lang="en-US" sz="1950" b="1" dirty="0">
                <a:solidFill>
                  <a:srgbClr val="2B4150"/>
                </a:solidFill>
                <a:latin typeface="MuseoModerno Medium" pitchFamily="34" charset="0"/>
                <a:ea typeface="MuseoModerno Medium" pitchFamily="34" charset="-122"/>
                <a:cs typeface="MuseoModerno Medium" pitchFamily="34" charset="-120"/>
              </a:rPr>
              <a:t>Treatment Compliance</a:t>
            </a:r>
            <a:endParaRPr lang="en-US" sz="1950" b="1" dirty="0"/>
          </a:p>
        </p:txBody>
      </p:sp>
      <p:sp>
        <p:nvSpPr>
          <p:cNvPr id="11" name="Text 8"/>
          <p:cNvSpPr/>
          <p:nvPr/>
        </p:nvSpPr>
        <p:spPr>
          <a:xfrm>
            <a:off x="1074777" y="5415201"/>
            <a:ext cx="7063026" cy="303728"/>
          </a:xfrm>
          <a:prstGeom prst="rect">
            <a:avLst/>
          </a:prstGeom>
          <a:noFill/>
          <a:ln/>
        </p:spPr>
        <p:txBody>
          <a:bodyPr wrap="none" lIns="0" tIns="0" rIns="0" bIns="0" rtlCol="0" anchor="t"/>
          <a:lstStyle/>
          <a:p>
            <a:pPr marL="0" indent="0" algn="l">
              <a:lnSpc>
                <a:spcPts val="2350"/>
              </a:lnSpc>
              <a:buNone/>
            </a:pPr>
            <a:r>
              <a:rPr lang="en-US" sz="1550" b="1" dirty="0">
                <a:solidFill>
                  <a:srgbClr val="2B4150"/>
                </a:solidFill>
                <a:latin typeface="Source Sans 3" pitchFamily="34" charset="0"/>
                <a:ea typeface="Source Sans 3" pitchFamily="34" charset="-122"/>
                <a:cs typeface="Source Sans 3" pitchFamily="34" charset="-120"/>
              </a:rPr>
              <a:t>Incomplete therapy causes multidrug-resistant TB (Zignol, 2018)</a:t>
            </a:r>
            <a:endParaRPr lang="en-US" sz="1550" b="1" dirty="0"/>
          </a:p>
        </p:txBody>
      </p:sp>
      <p:sp>
        <p:nvSpPr>
          <p:cNvPr id="12" name="Shape 9"/>
          <p:cNvSpPr/>
          <p:nvPr/>
        </p:nvSpPr>
        <p:spPr>
          <a:xfrm>
            <a:off x="782241" y="6121241"/>
            <a:ext cx="7579519" cy="1476732"/>
          </a:xfrm>
          <a:prstGeom prst="roundRect">
            <a:avLst>
              <a:gd name="adj" fmla="val 7430"/>
            </a:avLst>
          </a:prstGeom>
          <a:solidFill>
            <a:srgbClr val="FFFCF5"/>
          </a:solidFill>
          <a:ln w="22860">
            <a:solidFill>
              <a:srgbClr val="D9D4C9"/>
            </a:solidFill>
            <a:prstDash val="solid"/>
          </a:ln>
        </p:spPr>
        <p:txBody>
          <a:bodyPr/>
          <a:lstStyle/>
          <a:p>
            <a:endParaRPr lang="en-GB"/>
          </a:p>
        </p:txBody>
      </p:sp>
      <p:sp>
        <p:nvSpPr>
          <p:cNvPr id="13" name="Shape 10"/>
          <p:cNvSpPr/>
          <p:nvPr/>
        </p:nvSpPr>
        <p:spPr>
          <a:xfrm>
            <a:off x="759381" y="6121241"/>
            <a:ext cx="91440" cy="1476732"/>
          </a:xfrm>
          <a:prstGeom prst="roundRect">
            <a:avLst>
              <a:gd name="adj" fmla="val 33000"/>
            </a:avLst>
          </a:prstGeom>
          <a:solidFill>
            <a:srgbClr val="325F7B"/>
          </a:solidFill>
          <a:ln/>
        </p:spPr>
        <p:txBody>
          <a:bodyPr/>
          <a:lstStyle/>
          <a:p>
            <a:endParaRPr lang="en-GB"/>
          </a:p>
        </p:txBody>
      </p:sp>
      <p:sp>
        <p:nvSpPr>
          <p:cNvPr id="14" name="Text 11"/>
          <p:cNvSpPr/>
          <p:nvPr/>
        </p:nvSpPr>
        <p:spPr>
          <a:xfrm>
            <a:off x="1074777" y="6345198"/>
            <a:ext cx="2699147" cy="314325"/>
          </a:xfrm>
          <a:prstGeom prst="rect">
            <a:avLst/>
          </a:prstGeom>
          <a:noFill/>
          <a:ln/>
        </p:spPr>
        <p:txBody>
          <a:bodyPr wrap="none" lIns="0" tIns="0" rIns="0" bIns="0" rtlCol="0" anchor="t"/>
          <a:lstStyle/>
          <a:p>
            <a:pPr marL="0" indent="0" algn="l">
              <a:lnSpc>
                <a:spcPts val="2450"/>
              </a:lnSpc>
              <a:buNone/>
            </a:pPr>
            <a:r>
              <a:rPr lang="en-US" sz="1950" b="1" dirty="0">
                <a:solidFill>
                  <a:srgbClr val="2B4150"/>
                </a:solidFill>
                <a:latin typeface="MuseoModerno Medium" pitchFamily="34" charset="0"/>
                <a:ea typeface="MuseoModerno Medium" pitchFamily="34" charset="-122"/>
                <a:cs typeface="MuseoModerno Medium" pitchFamily="34" charset="-120"/>
              </a:rPr>
              <a:t>Socioeconomic Factors</a:t>
            </a:r>
            <a:endParaRPr lang="en-US" sz="1950" b="1" dirty="0"/>
          </a:p>
        </p:txBody>
      </p:sp>
      <p:sp>
        <p:nvSpPr>
          <p:cNvPr id="15" name="Text 12"/>
          <p:cNvSpPr/>
          <p:nvPr/>
        </p:nvSpPr>
        <p:spPr>
          <a:xfrm>
            <a:off x="1074777" y="6766560"/>
            <a:ext cx="7063026" cy="607457"/>
          </a:xfrm>
          <a:prstGeom prst="rect">
            <a:avLst/>
          </a:prstGeom>
          <a:noFill/>
          <a:ln/>
        </p:spPr>
        <p:txBody>
          <a:bodyPr wrap="square" lIns="0" tIns="0" rIns="0" bIns="0" rtlCol="0" anchor="t"/>
          <a:lstStyle/>
          <a:p>
            <a:pPr marL="0" indent="0" algn="l">
              <a:lnSpc>
                <a:spcPts val="2350"/>
              </a:lnSpc>
              <a:buNone/>
            </a:pPr>
            <a:r>
              <a:rPr lang="en-US" sz="1550" b="1" dirty="0">
                <a:solidFill>
                  <a:srgbClr val="2B4150"/>
                </a:solidFill>
                <a:latin typeface="Source Sans 3" pitchFamily="34" charset="0"/>
                <a:ea typeface="Source Sans 3" pitchFamily="34" charset="-122"/>
                <a:cs typeface="Source Sans 3" pitchFamily="34" charset="-120"/>
              </a:rPr>
              <a:t>Housing, employment, and migration status inform comprehensive public health planning</a:t>
            </a:r>
            <a:endParaRPr lang="en-US" sz="1550" b="1" dirty="0"/>
          </a:p>
        </p:txBody>
      </p:sp>
      <p:sp>
        <p:nvSpPr>
          <p:cNvPr id="16" name="Rectangle 15">
            <a:extLst>
              <a:ext uri="{FF2B5EF4-FFF2-40B4-BE49-F238E27FC236}">
                <a16:creationId xmlns:a16="http://schemas.microsoft.com/office/drawing/2014/main" id="{719779A7-C208-4C80-A676-7BC806D55B57}"/>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644485"/>
            <a:ext cx="4880610" cy="531614"/>
          </a:xfrm>
          <a:prstGeom prst="rect">
            <a:avLst/>
          </a:prstGeom>
          <a:noFill/>
          <a:ln/>
        </p:spPr>
        <p:txBody>
          <a:bodyPr wrap="none" lIns="0" tIns="0" rIns="0" bIns="0" rtlCol="0" anchor="t"/>
          <a:lstStyle/>
          <a:p>
            <a:pPr marL="0" indent="0" algn="l">
              <a:lnSpc>
                <a:spcPts val="4150"/>
              </a:lnSpc>
              <a:buNone/>
            </a:pPr>
            <a:r>
              <a:rPr lang="en-US" sz="3300" b="1" dirty="0">
                <a:solidFill>
                  <a:srgbClr val="124E73"/>
                </a:solidFill>
                <a:latin typeface="MuseoModerno Medium" pitchFamily="34" charset="0"/>
                <a:ea typeface="MuseoModerno Medium" pitchFamily="34" charset="-122"/>
                <a:cs typeface="MuseoModerno Medium" pitchFamily="34" charset="-120"/>
              </a:rPr>
              <a:t>Controlling TB Incidence</a:t>
            </a:r>
            <a:endParaRPr lang="en-US" sz="3300" b="1" dirty="0"/>
          </a:p>
        </p:txBody>
      </p:sp>
      <p:sp>
        <p:nvSpPr>
          <p:cNvPr id="4" name="Text 1"/>
          <p:cNvSpPr/>
          <p:nvPr/>
        </p:nvSpPr>
        <p:spPr>
          <a:xfrm>
            <a:off x="793790" y="1367433"/>
            <a:ext cx="170021" cy="212646"/>
          </a:xfrm>
          <a:prstGeom prst="rect">
            <a:avLst/>
          </a:prstGeom>
          <a:noFill/>
          <a:ln/>
        </p:spPr>
        <p:txBody>
          <a:bodyPr wrap="none" lIns="0" tIns="0" rIns="0" bIns="0" rtlCol="0" anchor="t"/>
          <a:lstStyle/>
          <a:p>
            <a:pPr marL="0" indent="0" algn="l">
              <a:lnSpc>
                <a:spcPts val="1850"/>
              </a:lnSpc>
              <a:buNone/>
            </a:pPr>
            <a:r>
              <a:rPr lang="en-US" sz="1300" b="1" dirty="0">
                <a:solidFill>
                  <a:srgbClr val="2B4150"/>
                </a:solidFill>
                <a:latin typeface="MuseoModerno Light" pitchFamily="34" charset="0"/>
                <a:ea typeface="MuseoModerno Light" pitchFamily="34" charset="-122"/>
                <a:cs typeface="MuseoModerno Light" pitchFamily="34" charset="-120"/>
              </a:rPr>
              <a:t>01</a:t>
            </a:r>
            <a:endParaRPr lang="en-US" sz="1300" b="1" dirty="0"/>
          </a:p>
        </p:txBody>
      </p:sp>
      <p:sp>
        <p:nvSpPr>
          <p:cNvPr id="5" name="Shape 2"/>
          <p:cNvSpPr/>
          <p:nvPr/>
        </p:nvSpPr>
        <p:spPr>
          <a:xfrm>
            <a:off x="793790" y="1633657"/>
            <a:ext cx="7556421" cy="22860"/>
          </a:xfrm>
          <a:prstGeom prst="rect">
            <a:avLst/>
          </a:prstGeom>
          <a:solidFill>
            <a:srgbClr val="325F7B"/>
          </a:solidFill>
          <a:ln/>
        </p:spPr>
        <p:txBody>
          <a:bodyPr/>
          <a:lstStyle/>
          <a:p>
            <a:endParaRPr lang="en-GB"/>
          </a:p>
        </p:txBody>
      </p:sp>
      <p:sp>
        <p:nvSpPr>
          <p:cNvPr id="6" name="Text 3"/>
          <p:cNvSpPr/>
          <p:nvPr/>
        </p:nvSpPr>
        <p:spPr>
          <a:xfrm>
            <a:off x="793790" y="1764387"/>
            <a:ext cx="3462337" cy="265747"/>
          </a:xfrm>
          <a:prstGeom prst="rect">
            <a:avLst/>
          </a:prstGeom>
          <a:noFill/>
          <a:ln/>
        </p:spPr>
        <p:txBody>
          <a:bodyPr wrap="none" lIns="0" tIns="0" rIns="0" bIns="0" rtlCol="0" anchor="t"/>
          <a:lstStyle/>
          <a:p>
            <a:pPr marL="0" indent="0" algn="l">
              <a:lnSpc>
                <a:spcPts val="2050"/>
              </a:lnSpc>
              <a:buNone/>
            </a:pPr>
            <a:r>
              <a:rPr lang="en-US" sz="1650" b="1" dirty="0">
                <a:solidFill>
                  <a:srgbClr val="2B4150"/>
                </a:solidFill>
                <a:latin typeface="MuseoModerno Medium" pitchFamily="34" charset="0"/>
                <a:ea typeface="MuseoModerno Medium" pitchFamily="34" charset="-122"/>
                <a:cs typeface="MuseoModerno Medium" pitchFamily="34" charset="-120"/>
              </a:rPr>
              <a:t>Directly Observed Therapy (DOTS)</a:t>
            </a:r>
            <a:endParaRPr lang="en-US" sz="1650" b="1" dirty="0"/>
          </a:p>
        </p:txBody>
      </p:sp>
      <p:sp>
        <p:nvSpPr>
          <p:cNvPr id="7" name="Text 4"/>
          <p:cNvSpPr/>
          <p:nvPr/>
        </p:nvSpPr>
        <p:spPr>
          <a:xfrm>
            <a:off x="793790" y="2106573"/>
            <a:ext cx="7556421" cy="476250"/>
          </a:xfrm>
          <a:prstGeom prst="rect">
            <a:avLst/>
          </a:prstGeom>
          <a:noFill/>
          <a:ln/>
        </p:spPr>
        <p:txBody>
          <a:bodyPr wrap="square" lIns="0" tIns="0" rIns="0" bIns="0" rtlCol="0" anchor="t"/>
          <a:lstStyle/>
          <a:p>
            <a:pPr marL="0" indent="0" algn="l">
              <a:lnSpc>
                <a:spcPts val="1850"/>
              </a:lnSpc>
              <a:buNone/>
            </a:pPr>
            <a:r>
              <a:rPr lang="en-US" sz="1600" b="1" dirty="0">
                <a:solidFill>
                  <a:srgbClr val="2B4150"/>
                </a:solidFill>
                <a:latin typeface="Source Sans 3" pitchFamily="34" charset="0"/>
                <a:ea typeface="Source Sans 3" pitchFamily="34" charset="-122"/>
                <a:cs typeface="Source Sans 3" pitchFamily="34" charset="-120"/>
              </a:rPr>
              <a:t>Ensures treatment adherence and minimises drug resistance through supervised medication (Al Abri et al., 2020)</a:t>
            </a:r>
            <a:endParaRPr lang="en-US" sz="1600" b="1" dirty="0"/>
          </a:p>
        </p:txBody>
      </p:sp>
      <p:sp>
        <p:nvSpPr>
          <p:cNvPr id="8" name="Text 5"/>
          <p:cNvSpPr/>
          <p:nvPr/>
        </p:nvSpPr>
        <p:spPr>
          <a:xfrm>
            <a:off x="793790" y="2837855"/>
            <a:ext cx="170021" cy="212646"/>
          </a:xfrm>
          <a:prstGeom prst="rect">
            <a:avLst/>
          </a:prstGeom>
          <a:noFill/>
          <a:ln/>
        </p:spPr>
        <p:txBody>
          <a:bodyPr wrap="none" lIns="0" tIns="0" rIns="0" bIns="0" rtlCol="0" anchor="t"/>
          <a:lstStyle/>
          <a:p>
            <a:pPr marL="0" indent="0" algn="l">
              <a:lnSpc>
                <a:spcPts val="1850"/>
              </a:lnSpc>
              <a:buNone/>
            </a:pPr>
            <a:r>
              <a:rPr lang="en-US" sz="1300" b="1" dirty="0">
                <a:solidFill>
                  <a:srgbClr val="2B4150"/>
                </a:solidFill>
                <a:latin typeface="MuseoModerno Light" pitchFamily="34" charset="0"/>
                <a:ea typeface="MuseoModerno Light" pitchFamily="34" charset="-122"/>
                <a:cs typeface="MuseoModerno Light" pitchFamily="34" charset="-120"/>
              </a:rPr>
              <a:t>02</a:t>
            </a:r>
            <a:endParaRPr lang="en-US" sz="1300" b="1" dirty="0"/>
          </a:p>
        </p:txBody>
      </p:sp>
      <p:sp>
        <p:nvSpPr>
          <p:cNvPr id="9" name="Shape 6"/>
          <p:cNvSpPr/>
          <p:nvPr/>
        </p:nvSpPr>
        <p:spPr>
          <a:xfrm>
            <a:off x="793790" y="3104078"/>
            <a:ext cx="7556421" cy="22860"/>
          </a:xfrm>
          <a:prstGeom prst="rect">
            <a:avLst/>
          </a:prstGeom>
          <a:solidFill>
            <a:srgbClr val="325F7B"/>
          </a:solidFill>
          <a:ln/>
        </p:spPr>
        <p:txBody>
          <a:bodyPr/>
          <a:lstStyle/>
          <a:p>
            <a:endParaRPr lang="en-GB"/>
          </a:p>
        </p:txBody>
      </p:sp>
      <p:sp>
        <p:nvSpPr>
          <p:cNvPr id="10" name="Text 7"/>
          <p:cNvSpPr/>
          <p:nvPr/>
        </p:nvSpPr>
        <p:spPr>
          <a:xfrm>
            <a:off x="793790" y="3234809"/>
            <a:ext cx="2845594" cy="265747"/>
          </a:xfrm>
          <a:prstGeom prst="rect">
            <a:avLst/>
          </a:prstGeom>
          <a:noFill/>
          <a:ln/>
        </p:spPr>
        <p:txBody>
          <a:bodyPr wrap="none" lIns="0" tIns="0" rIns="0" bIns="0" rtlCol="0" anchor="t"/>
          <a:lstStyle/>
          <a:p>
            <a:pPr marL="0" indent="0" algn="l">
              <a:lnSpc>
                <a:spcPts val="2050"/>
              </a:lnSpc>
              <a:buNone/>
            </a:pPr>
            <a:r>
              <a:rPr lang="en-US" sz="1650" b="1" dirty="0">
                <a:solidFill>
                  <a:srgbClr val="2B4150"/>
                </a:solidFill>
                <a:latin typeface="MuseoModerno Medium" pitchFamily="34" charset="0"/>
                <a:ea typeface="MuseoModerno Medium" pitchFamily="34" charset="-122"/>
                <a:cs typeface="MuseoModerno Medium" pitchFamily="34" charset="-120"/>
              </a:rPr>
              <a:t>Early Detection &amp; Treatment</a:t>
            </a:r>
            <a:endParaRPr lang="en-US" sz="1650" b="1" dirty="0"/>
          </a:p>
        </p:txBody>
      </p:sp>
      <p:sp>
        <p:nvSpPr>
          <p:cNvPr id="11" name="Text 8"/>
          <p:cNvSpPr/>
          <p:nvPr/>
        </p:nvSpPr>
        <p:spPr>
          <a:xfrm>
            <a:off x="793790" y="3576995"/>
            <a:ext cx="7556421" cy="238125"/>
          </a:xfrm>
          <a:prstGeom prst="rect">
            <a:avLst/>
          </a:prstGeom>
          <a:noFill/>
          <a:ln/>
        </p:spPr>
        <p:txBody>
          <a:bodyPr wrap="none" lIns="0" tIns="0" rIns="0" bIns="0" rtlCol="0" anchor="t"/>
          <a:lstStyle/>
          <a:p>
            <a:pPr marL="0" indent="0" algn="l">
              <a:lnSpc>
                <a:spcPts val="1850"/>
              </a:lnSpc>
              <a:buNone/>
            </a:pPr>
            <a:r>
              <a:rPr lang="en-US" sz="1600" b="1" dirty="0">
                <a:solidFill>
                  <a:srgbClr val="2B4150"/>
                </a:solidFill>
                <a:latin typeface="Source Sans 3" pitchFamily="34" charset="0"/>
                <a:ea typeface="Source Sans 3" pitchFamily="34" charset="-122"/>
                <a:cs typeface="Source Sans 3" pitchFamily="34" charset="-120"/>
              </a:rPr>
              <a:t>Priority on prompt therapy to prevent further transmission</a:t>
            </a:r>
            <a:endParaRPr lang="en-US" sz="1600" b="1" dirty="0"/>
          </a:p>
        </p:txBody>
      </p:sp>
      <p:sp>
        <p:nvSpPr>
          <p:cNvPr id="12" name="Text 9"/>
          <p:cNvSpPr/>
          <p:nvPr/>
        </p:nvSpPr>
        <p:spPr>
          <a:xfrm>
            <a:off x="793790" y="4070152"/>
            <a:ext cx="170021" cy="212646"/>
          </a:xfrm>
          <a:prstGeom prst="rect">
            <a:avLst/>
          </a:prstGeom>
          <a:noFill/>
          <a:ln/>
        </p:spPr>
        <p:txBody>
          <a:bodyPr wrap="none" lIns="0" tIns="0" rIns="0" bIns="0" rtlCol="0" anchor="t"/>
          <a:lstStyle/>
          <a:p>
            <a:pPr marL="0" indent="0" algn="l">
              <a:lnSpc>
                <a:spcPts val="1850"/>
              </a:lnSpc>
              <a:buNone/>
            </a:pPr>
            <a:r>
              <a:rPr lang="en-US" sz="1300" b="1" dirty="0">
                <a:solidFill>
                  <a:srgbClr val="2B4150"/>
                </a:solidFill>
                <a:latin typeface="MuseoModerno Light" pitchFamily="34" charset="0"/>
                <a:ea typeface="MuseoModerno Light" pitchFamily="34" charset="-122"/>
                <a:cs typeface="MuseoModerno Light" pitchFamily="34" charset="-120"/>
              </a:rPr>
              <a:t>03</a:t>
            </a:r>
            <a:endParaRPr lang="en-US" sz="1300" b="1" dirty="0"/>
          </a:p>
        </p:txBody>
      </p:sp>
      <p:sp>
        <p:nvSpPr>
          <p:cNvPr id="13" name="Shape 10"/>
          <p:cNvSpPr/>
          <p:nvPr/>
        </p:nvSpPr>
        <p:spPr>
          <a:xfrm>
            <a:off x="793790" y="4336375"/>
            <a:ext cx="7556421" cy="22860"/>
          </a:xfrm>
          <a:prstGeom prst="rect">
            <a:avLst/>
          </a:prstGeom>
          <a:solidFill>
            <a:srgbClr val="325F7B"/>
          </a:solidFill>
          <a:ln/>
        </p:spPr>
        <p:txBody>
          <a:bodyPr/>
          <a:lstStyle/>
          <a:p>
            <a:endParaRPr lang="en-GB"/>
          </a:p>
        </p:txBody>
      </p:sp>
      <p:sp>
        <p:nvSpPr>
          <p:cNvPr id="14" name="Text 11"/>
          <p:cNvSpPr/>
          <p:nvPr/>
        </p:nvSpPr>
        <p:spPr>
          <a:xfrm>
            <a:off x="793790" y="4467106"/>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B4150"/>
                </a:solidFill>
                <a:latin typeface="MuseoModerno Medium" pitchFamily="34" charset="0"/>
                <a:ea typeface="MuseoModerno Medium" pitchFamily="34" charset="-122"/>
                <a:cs typeface="MuseoModerno Medium" pitchFamily="34" charset="-120"/>
              </a:rPr>
              <a:t>Contact Tracing</a:t>
            </a:r>
            <a:endParaRPr lang="en-US" sz="1650" b="1" dirty="0"/>
          </a:p>
        </p:txBody>
      </p:sp>
      <p:sp>
        <p:nvSpPr>
          <p:cNvPr id="15" name="Text 12"/>
          <p:cNvSpPr/>
          <p:nvPr/>
        </p:nvSpPr>
        <p:spPr>
          <a:xfrm>
            <a:off x="793790" y="4809292"/>
            <a:ext cx="7556421" cy="238125"/>
          </a:xfrm>
          <a:prstGeom prst="rect">
            <a:avLst/>
          </a:prstGeom>
          <a:noFill/>
          <a:ln/>
        </p:spPr>
        <p:txBody>
          <a:bodyPr wrap="none" lIns="0" tIns="0" rIns="0" bIns="0" rtlCol="0" anchor="t"/>
          <a:lstStyle/>
          <a:p>
            <a:pPr marL="0" indent="0" algn="l">
              <a:lnSpc>
                <a:spcPts val="1850"/>
              </a:lnSpc>
              <a:buNone/>
            </a:pPr>
            <a:r>
              <a:rPr lang="en-US" sz="1600" b="1" dirty="0">
                <a:solidFill>
                  <a:srgbClr val="2B4150"/>
                </a:solidFill>
                <a:latin typeface="Source Sans 3" pitchFamily="34" charset="0"/>
                <a:ea typeface="Source Sans 3" pitchFamily="34" charset="-122"/>
                <a:cs typeface="Source Sans 3" pitchFamily="34" charset="-120"/>
              </a:rPr>
              <a:t>Identification of exposed individuals for early screening and treatment</a:t>
            </a:r>
            <a:endParaRPr lang="en-US" sz="1600" b="1" dirty="0"/>
          </a:p>
        </p:txBody>
      </p:sp>
      <p:sp>
        <p:nvSpPr>
          <p:cNvPr id="16" name="Text 13"/>
          <p:cNvSpPr/>
          <p:nvPr/>
        </p:nvSpPr>
        <p:spPr>
          <a:xfrm>
            <a:off x="793790" y="5302448"/>
            <a:ext cx="170021" cy="212646"/>
          </a:xfrm>
          <a:prstGeom prst="rect">
            <a:avLst/>
          </a:prstGeom>
          <a:noFill/>
          <a:ln/>
        </p:spPr>
        <p:txBody>
          <a:bodyPr wrap="none" lIns="0" tIns="0" rIns="0" bIns="0" rtlCol="0" anchor="t"/>
          <a:lstStyle/>
          <a:p>
            <a:pPr marL="0" indent="0" algn="l">
              <a:lnSpc>
                <a:spcPts val="1850"/>
              </a:lnSpc>
              <a:buNone/>
            </a:pPr>
            <a:r>
              <a:rPr lang="en-US" sz="1300" b="1" dirty="0">
                <a:solidFill>
                  <a:srgbClr val="2B4150"/>
                </a:solidFill>
                <a:latin typeface="MuseoModerno Light" pitchFamily="34" charset="0"/>
                <a:ea typeface="MuseoModerno Light" pitchFamily="34" charset="-122"/>
                <a:cs typeface="MuseoModerno Light" pitchFamily="34" charset="-120"/>
              </a:rPr>
              <a:t>04</a:t>
            </a:r>
            <a:endParaRPr lang="en-US" sz="1300" b="1" dirty="0"/>
          </a:p>
        </p:txBody>
      </p:sp>
      <p:sp>
        <p:nvSpPr>
          <p:cNvPr id="17" name="Shape 14"/>
          <p:cNvSpPr/>
          <p:nvPr/>
        </p:nvSpPr>
        <p:spPr>
          <a:xfrm>
            <a:off x="793790" y="5568672"/>
            <a:ext cx="7556421" cy="22860"/>
          </a:xfrm>
          <a:prstGeom prst="rect">
            <a:avLst/>
          </a:prstGeom>
          <a:solidFill>
            <a:srgbClr val="325F7B"/>
          </a:solidFill>
          <a:ln/>
        </p:spPr>
        <p:txBody>
          <a:bodyPr/>
          <a:lstStyle/>
          <a:p>
            <a:endParaRPr lang="en-GB"/>
          </a:p>
        </p:txBody>
      </p:sp>
      <p:sp>
        <p:nvSpPr>
          <p:cNvPr id="18" name="Text 15"/>
          <p:cNvSpPr/>
          <p:nvPr/>
        </p:nvSpPr>
        <p:spPr>
          <a:xfrm>
            <a:off x="793790" y="5699403"/>
            <a:ext cx="2126456" cy="265747"/>
          </a:xfrm>
          <a:prstGeom prst="rect">
            <a:avLst/>
          </a:prstGeom>
          <a:noFill/>
          <a:ln/>
        </p:spPr>
        <p:txBody>
          <a:bodyPr wrap="none" lIns="0" tIns="0" rIns="0" bIns="0" rtlCol="0" anchor="t"/>
          <a:lstStyle/>
          <a:p>
            <a:pPr marL="0" indent="0" algn="l">
              <a:lnSpc>
                <a:spcPts val="2050"/>
              </a:lnSpc>
              <a:buNone/>
            </a:pPr>
            <a:r>
              <a:rPr lang="en-US" sz="1650" b="1" dirty="0">
                <a:solidFill>
                  <a:srgbClr val="2B4150"/>
                </a:solidFill>
                <a:latin typeface="MuseoModerno Medium" pitchFamily="34" charset="0"/>
                <a:ea typeface="MuseoModerno Medium" pitchFamily="34" charset="-122"/>
                <a:cs typeface="MuseoModerno Medium" pitchFamily="34" charset="-120"/>
              </a:rPr>
              <a:t>BCG Vaccination</a:t>
            </a:r>
            <a:endParaRPr lang="en-US" sz="1650" b="1" dirty="0"/>
          </a:p>
        </p:txBody>
      </p:sp>
      <p:sp>
        <p:nvSpPr>
          <p:cNvPr id="19" name="Text 16"/>
          <p:cNvSpPr/>
          <p:nvPr/>
        </p:nvSpPr>
        <p:spPr>
          <a:xfrm>
            <a:off x="793790" y="6041588"/>
            <a:ext cx="7556421" cy="238125"/>
          </a:xfrm>
          <a:prstGeom prst="rect">
            <a:avLst/>
          </a:prstGeom>
          <a:noFill/>
          <a:ln/>
        </p:spPr>
        <p:txBody>
          <a:bodyPr wrap="none" lIns="0" tIns="0" rIns="0" bIns="0" rtlCol="0" anchor="t"/>
          <a:lstStyle/>
          <a:p>
            <a:pPr marL="0" indent="0" algn="l">
              <a:lnSpc>
                <a:spcPts val="1850"/>
              </a:lnSpc>
              <a:buNone/>
            </a:pPr>
            <a:r>
              <a:rPr lang="en-US" sz="1600" b="1" dirty="0">
                <a:solidFill>
                  <a:srgbClr val="2B4150"/>
                </a:solidFill>
                <a:latin typeface="Source Sans 3" pitchFamily="34" charset="0"/>
                <a:ea typeface="Source Sans 3" pitchFamily="34" charset="-122"/>
                <a:cs typeface="Source Sans 3" pitchFamily="34" charset="-120"/>
              </a:rPr>
              <a:t>Protection for infants and high-risk groups, though efficacy varies (Barnes et al., 2008)</a:t>
            </a:r>
            <a:endParaRPr lang="en-US" sz="1600" b="1" dirty="0"/>
          </a:p>
        </p:txBody>
      </p:sp>
      <p:sp>
        <p:nvSpPr>
          <p:cNvPr id="20" name="Text 17"/>
          <p:cNvSpPr/>
          <p:nvPr/>
        </p:nvSpPr>
        <p:spPr>
          <a:xfrm>
            <a:off x="793790" y="6598563"/>
            <a:ext cx="3569732" cy="318849"/>
          </a:xfrm>
          <a:prstGeom prst="rect">
            <a:avLst/>
          </a:prstGeom>
          <a:noFill/>
          <a:ln/>
        </p:spPr>
        <p:txBody>
          <a:bodyPr wrap="none" lIns="0" tIns="0" rIns="0" bIns="0" rtlCol="0" anchor="t"/>
          <a:lstStyle/>
          <a:p>
            <a:pPr marL="0" indent="0" algn="l">
              <a:lnSpc>
                <a:spcPts val="2500"/>
              </a:lnSpc>
              <a:buNone/>
            </a:pPr>
            <a:r>
              <a:rPr lang="en-US" sz="2000" b="1" dirty="0">
                <a:solidFill>
                  <a:srgbClr val="124E73"/>
                </a:solidFill>
                <a:latin typeface="MuseoModerno Medium" pitchFamily="34" charset="0"/>
                <a:ea typeface="MuseoModerno Medium" pitchFamily="34" charset="-122"/>
                <a:cs typeface="MuseoModerno Medium" pitchFamily="34" charset="-120"/>
              </a:rPr>
              <a:t>WHO End TB Strategy (2025)</a:t>
            </a:r>
            <a:endParaRPr lang="en-US" sz="2000" b="1" dirty="0"/>
          </a:p>
        </p:txBody>
      </p:sp>
      <p:sp>
        <p:nvSpPr>
          <p:cNvPr id="21" name="Text 18"/>
          <p:cNvSpPr/>
          <p:nvPr/>
        </p:nvSpPr>
        <p:spPr>
          <a:xfrm>
            <a:off x="793790" y="7108746"/>
            <a:ext cx="7556421" cy="476250"/>
          </a:xfrm>
          <a:prstGeom prst="rect">
            <a:avLst/>
          </a:prstGeom>
          <a:noFill/>
          <a:ln/>
        </p:spPr>
        <p:txBody>
          <a:bodyPr wrap="square" lIns="0" tIns="0" rIns="0" bIns="0" rtlCol="0" anchor="t"/>
          <a:lstStyle/>
          <a:p>
            <a:pPr marL="0" indent="0" algn="l">
              <a:lnSpc>
                <a:spcPts val="1850"/>
              </a:lnSpc>
              <a:buNone/>
            </a:pPr>
            <a:r>
              <a:rPr lang="en-US" sz="1600" b="1" dirty="0">
                <a:solidFill>
                  <a:srgbClr val="2B4150"/>
                </a:solidFill>
                <a:latin typeface="Source Sans 3" pitchFamily="34" charset="0"/>
                <a:ea typeface="Source Sans 3" pitchFamily="34" charset="-122"/>
                <a:cs typeface="Source Sans 3" pitchFamily="34" charset="-120"/>
              </a:rPr>
              <a:t>Integrated strategies involving universal health coverage, social protection, and international cooperation. Targets 90% reduction in TB deaths and 80% reduction in incidence by 2030 compared to 2015 levels.</a:t>
            </a:r>
            <a:endParaRPr lang="en-US" sz="1600" b="1" dirty="0"/>
          </a:p>
        </p:txBody>
      </p:sp>
      <p:sp>
        <p:nvSpPr>
          <p:cNvPr id="22" name="Rectangle 21">
            <a:extLst>
              <a:ext uri="{FF2B5EF4-FFF2-40B4-BE49-F238E27FC236}">
                <a16:creationId xmlns:a16="http://schemas.microsoft.com/office/drawing/2014/main" id="{FEDDA404-089D-4052-8970-27E3FC951E13}"/>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783074"/>
            <a:ext cx="7556421" cy="1133951"/>
          </a:xfrm>
          <a:prstGeom prst="rect">
            <a:avLst/>
          </a:prstGeom>
          <a:noFill/>
          <a:ln/>
        </p:spPr>
        <p:txBody>
          <a:bodyPr wrap="square" lIns="0" tIns="0" rIns="0" bIns="0" rtlCol="0" anchor="t"/>
          <a:lstStyle/>
          <a:p>
            <a:pPr marL="0" indent="0" algn="l">
              <a:lnSpc>
                <a:spcPts val="4450"/>
              </a:lnSpc>
              <a:buNone/>
            </a:pPr>
            <a:r>
              <a:rPr lang="en-US" sz="3550" b="1" dirty="0">
                <a:solidFill>
                  <a:srgbClr val="124E73"/>
                </a:solidFill>
                <a:latin typeface="MuseoModerno Medium" pitchFamily="34" charset="0"/>
                <a:ea typeface="MuseoModerno Medium" pitchFamily="34" charset="-122"/>
                <a:cs typeface="MuseoModerno Medium" pitchFamily="34" charset="-120"/>
              </a:rPr>
              <a:t>Controlling TB Incidence (Continued)</a:t>
            </a:r>
            <a:endParaRPr lang="en-US" sz="3550" b="1" dirty="0"/>
          </a:p>
        </p:txBody>
      </p:sp>
      <p:sp>
        <p:nvSpPr>
          <p:cNvPr id="4" name="Text 1"/>
          <p:cNvSpPr/>
          <p:nvPr/>
        </p:nvSpPr>
        <p:spPr>
          <a:xfrm>
            <a:off x="793790" y="2279809"/>
            <a:ext cx="3415308" cy="340162"/>
          </a:xfrm>
          <a:prstGeom prst="rect">
            <a:avLst/>
          </a:prstGeom>
          <a:noFill/>
          <a:ln/>
        </p:spPr>
        <p:txBody>
          <a:bodyPr wrap="none" lIns="0" tIns="0" rIns="0" bIns="0" rtlCol="0" anchor="t"/>
          <a:lstStyle/>
          <a:p>
            <a:pPr marL="0" indent="0" algn="l">
              <a:lnSpc>
                <a:spcPts val="2650"/>
              </a:lnSpc>
              <a:buNone/>
            </a:pPr>
            <a:r>
              <a:rPr lang="en-US" sz="2100" b="1" dirty="0">
                <a:solidFill>
                  <a:srgbClr val="124E73"/>
                </a:solidFill>
                <a:latin typeface="MuseoModerno Medium" pitchFamily="34" charset="0"/>
                <a:ea typeface="MuseoModerno Medium" pitchFamily="34" charset="-122"/>
                <a:cs typeface="MuseoModerno Medium" pitchFamily="34" charset="-120"/>
              </a:rPr>
              <a:t>Africa: TB/HIV Integration</a:t>
            </a:r>
            <a:endParaRPr lang="en-US" sz="2100" b="1" dirty="0"/>
          </a:p>
        </p:txBody>
      </p:sp>
      <p:sp>
        <p:nvSpPr>
          <p:cNvPr id="5" name="Text 2"/>
          <p:cNvSpPr/>
          <p:nvPr/>
        </p:nvSpPr>
        <p:spPr>
          <a:xfrm>
            <a:off x="793790" y="2765108"/>
            <a:ext cx="3556873" cy="1306116"/>
          </a:xfrm>
          <a:prstGeom prst="rect">
            <a:avLst/>
          </a:prstGeom>
          <a:noFill/>
          <a:ln/>
        </p:spPr>
        <p:txBody>
          <a:bodyPr wrap="squar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Combined programmes offer antiretroviral therapy and TB treatment, enhancing outcomes for co-infected patients. TB is the leading cause of death among HIV-positive individuals in South Africa.</a:t>
            </a:r>
            <a:endParaRPr lang="en-US" sz="1400" b="1" dirty="0"/>
          </a:p>
        </p:txBody>
      </p:sp>
      <p:sp>
        <p:nvSpPr>
          <p:cNvPr id="6" name="Text 3"/>
          <p:cNvSpPr/>
          <p:nvPr/>
        </p:nvSpPr>
        <p:spPr>
          <a:xfrm>
            <a:off x="4800957" y="2279809"/>
            <a:ext cx="2721888" cy="340162"/>
          </a:xfrm>
          <a:prstGeom prst="rect">
            <a:avLst/>
          </a:prstGeom>
          <a:noFill/>
          <a:ln/>
        </p:spPr>
        <p:txBody>
          <a:bodyPr wrap="none" lIns="0" tIns="0" rIns="0" bIns="0" rtlCol="0" anchor="t"/>
          <a:lstStyle/>
          <a:p>
            <a:pPr marL="0" indent="0" algn="l">
              <a:lnSpc>
                <a:spcPts val="2650"/>
              </a:lnSpc>
              <a:buNone/>
            </a:pPr>
            <a:r>
              <a:rPr lang="en-US" sz="2100" b="1" dirty="0">
                <a:solidFill>
                  <a:srgbClr val="124E73"/>
                </a:solidFill>
                <a:latin typeface="MuseoModerno Medium" pitchFamily="34" charset="0"/>
                <a:ea typeface="MuseoModerno Medium" pitchFamily="34" charset="-122"/>
                <a:cs typeface="MuseoModerno Medium" pitchFamily="34" charset="-120"/>
              </a:rPr>
              <a:t>MDR-TB Challenge</a:t>
            </a:r>
            <a:endParaRPr lang="en-US" sz="2100" b="1" dirty="0"/>
          </a:p>
        </p:txBody>
      </p:sp>
      <p:sp>
        <p:nvSpPr>
          <p:cNvPr id="7" name="Text 4"/>
          <p:cNvSpPr/>
          <p:nvPr/>
        </p:nvSpPr>
        <p:spPr>
          <a:xfrm>
            <a:off x="4800957" y="2765108"/>
            <a:ext cx="3556873" cy="783669"/>
          </a:xfrm>
          <a:prstGeom prst="rect">
            <a:avLst/>
          </a:prstGeom>
          <a:noFill/>
          <a:ln/>
        </p:spPr>
        <p:txBody>
          <a:bodyPr wrap="squar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410,000 new MDR-TB cases globally in 2024 with treatment success rates below 60% (Zignol et al., 2018).</a:t>
            </a:r>
            <a:endParaRPr lang="en-US" sz="1400" b="1" dirty="0"/>
          </a:p>
        </p:txBody>
      </p:sp>
      <p:sp>
        <p:nvSpPr>
          <p:cNvPr id="8" name="Shape 5"/>
          <p:cNvSpPr/>
          <p:nvPr/>
        </p:nvSpPr>
        <p:spPr>
          <a:xfrm>
            <a:off x="793790" y="4365069"/>
            <a:ext cx="3705582" cy="1255871"/>
          </a:xfrm>
          <a:prstGeom prst="roundRect">
            <a:avLst>
              <a:gd name="adj" fmla="val 2167"/>
            </a:avLst>
          </a:prstGeom>
          <a:solidFill>
            <a:srgbClr val="F3EEE3"/>
          </a:solidFill>
          <a:ln/>
        </p:spPr>
        <p:txBody>
          <a:bodyPr/>
          <a:lstStyle/>
          <a:p>
            <a:endParaRPr lang="en-GB"/>
          </a:p>
        </p:txBody>
      </p:sp>
      <p:sp>
        <p:nvSpPr>
          <p:cNvPr id="9" name="Text 6"/>
          <p:cNvSpPr/>
          <p:nvPr/>
        </p:nvSpPr>
        <p:spPr>
          <a:xfrm>
            <a:off x="975241" y="4546521"/>
            <a:ext cx="2759631" cy="283488"/>
          </a:xfrm>
          <a:prstGeom prst="rect">
            <a:avLst/>
          </a:prstGeom>
          <a:noFill/>
          <a:ln/>
        </p:spPr>
        <p:txBody>
          <a:bodyPr wrap="none" lIns="0" tIns="0" rIns="0" bIns="0" rtlCol="0" anchor="t"/>
          <a:lstStyle/>
          <a:p>
            <a:pPr marL="0" indent="0" algn="l">
              <a:lnSpc>
                <a:spcPts val="2200"/>
              </a:lnSpc>
              <a:buNone/>
            </a:pPr>
            <a:r>
              <a:rPr lang="en-US" sz="1750" b="1" dirty="0">
                <a:solidFill>
                  <a:srgbClr val="2B4150"/>
                </a:solidFill>
                <a:latin typeface="MuseoModerno Medium" pitchFamily="34" charset="0"/>
                <a:ea typeface="MuseoModerno Medium" pitchFamily="34" charset="-122"/>
                <a:cs typeface="MuseoModerno Medium" pitchFamily="34" charset="-120"/>
              </a:rPr>
              <a:t>Biomedical Interventions</a:t>
            </a:r>
            <a:endParaRPr lang="en-US" sz="1750" b="1" dirty="0"/>
          </a:p>
        </p:txBody>
      </p:sp>
      <p:sp>
        <p:nvSpPr>
          <p:cNvPr id="10" name="Text 7"/>
          <p:cNvSpPr/>
          <p:nvPr/>
        </p:nvSpPr>
        <p:spPr>
          <a:xfrm>
            <a:off x="975241" y="4917043"/>
            <a:ext cx="3342680" cy="522446"/>
          </a:xfrm>
          <a:prstGeom prst="rect">
            <a:avLst/>
          </a:prstGeom>
          <a:noFill/>
          <a:ln/>
        </p:spPr>
        <p:txBody>
          <a:bodyPr wrap="squar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Drug treatment protocols and resistance management</a:t>
            </a:r>
            <a:endParaRPr lang="en-US" sz="1400" b="1" dirty="0"/>
          </a:p>
        </p:txBody>
      </p:sp>
      <p:sp>
        <p:nvSpPr>
          <p:cNvPr id="11" name="Shape 8"/>
          <p:cNvSpPr/>
          <p:nvPr/>
        </p:nvSpPr>
        <p:spPr>
          <a:xfrm>
            <a:off x="4644509" y="4365069"/>
            <a:ext cx="3705701" cy="1255871"/>
          </a:xfrm>
          <a:prstGeom prst="roundRect">
            <a:avLst>
              <a:gd name="adj" fmla="val 2167"/>
            </a:avLst>
          </a:prstGeom>
          <a:solidFill>
            <a:srgbClr val="F3EEE3"/>
          </a:solidFill>
          <a:ln/>
        </p:spPr>
        <p:txBody>
          <a:bodyPr/>
          <a:lstStyle/>
          <a:p>
            <a:endParaRPr lang="en-GB"/>
          </a:p>
        </p:txBody>
      </p:sp>
      <p:sp>
        <p:nvSpPr>
          <p:cNvPr id="12" name="Text 9"/>
          <p:cNvSpPr/>
          <p:nvPr/>
        </p:nvSpPr>
        <p:spPr>
          <a:xfrm>
            <a:off x="4825960" y="4546521"/>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B4150"/>
                </a:solidFill>
                <a:latin typeface="MuseoModerno Medium" pitchFamily="34" charset="0"/>
                <a:ea typeface="MuseoModerno Medium" pitchFamily="34" charset="-122"/>
                <a:cs typeface="MuseoModerno Medium" pitchFamily="34" charset="-120"/>
              </a:rPr>
              <a:t>Social Support</a:t>
            </a:r>
            <a:endParaRPr lang="en-US" sz="1750" b="1" dirty="0"/>
          </a:p>
        </p:txBody>
      </p:sp>
      <p:sp>
        <p:nvSpPr>
          <p:cNvPr id="13" name="Text 10"/>
          <p:cNvSpPr/>
          <p:nvPr/>
        </p:nvSpPr>
        <p:spPr>
          <a:xfrm>
            <a:off x="4825960" y="4917043"/>
            <a:ext cx="3342799" cy="261223"/>
          </a:xfrm>
          <a:prstGeom prst="rect">
            <a:avLst/>
          </a:prstGeom>
          <a:noFill/>
          <a:ln/>
        </p:spPr>
        <p:txBody>
          <a:bodyPr wrap="non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Housing and nutritional programmes</a:t>
            </a:r>
            <a:endParaRPr lang="en-US" sz="1400" b="1" dirty="0"/>
          </a:p>
        </p:txBody>
      </p:sp>
      <p:sp>
        <p:nvSpPr>
          <p:cNvPr id="14" name="Shape 11"/>
          <p:cNvSpPr/>
          <p:nvPr/>
        </p:nvSpPr>
        <p:spPr>
          <a:xfrm>
            <a:off x="793790" y="5766078"/>
            <a:ext cx="7556421" cy="994648"/>
          </a:xfrm>
          <a:prstGeom prst="roundRect">
            <a:avLst>
              <a:gd name="adj" fmla="val 2737"/>
            </a:avLst>
          </a:prstGeom>
          <a:solidFill>
            <a:srgbClr val="F3EEE3"/>
          </a:solidFill>
          <a:ln/>
        </p:spPr>
        <p:txBody>
          <a:bodyPr/>
          <a:lstStyle/>
          <a:p>
            <a:endParaRPr lang="en-GB"/>
          </a:p>
        </p:txBody>
      </p:sp>
      <p:sp>
        <p:nvSpPr>
          <p:cNvPr id="15" name="Text 12"/>
          <p:cNvSpPr/>
          <p:nvPr/>
        </p:nvSpPr>
        <p:spPr>
          <a:xfrm>
            <a:off x="975241" y="5947529"/>
            <a:ext cx="2862262" cy="283488"/>
          </a:xfrm>
          <a:prstGeom prst="rect">
            <a:avLst/>
          </a:prstGeom>
          <a:noFill/>
          <a:ln/>
        </p:spPr>
        <p:txBody>
          <a:bodyPr wrap="none" lIns="0" tIns="0" rIns="0" bIns="0" rtlCol="0" anchor="t"/>
          <a:lstStyle/>
          <a:p>
            <a:pPr marL="0" indent="0" algn="l">
              <a:lnSpc>
                <a:spcPts val="2200"/>
              </a:lnSpc>
              <a:buNone/>
            </a:pPr>
            <a:r>
              <a:rPr lang="en-US" sz="1750" b="1" dirty="0">
                <a:solidFill>
                  <a:srgbClr val="2B4150"/>
                </a:solidFill>
                <a:latin typeface="MuseoModerno Medium" pitchFamily="34" charset="0"/>
                <a:ea typeface="MuseoModerno Medium" pitchFamily="34" charset="-122"/>
                <a:cs typeface="MuseoModerno Medium" pitchFamily="34" charset="-120"/>
              </a:rPr>
              <a:t>International Cooperation</a:t>
            </a:r>
            <a:endParaRPr lang="en-US" sz="1750" b="1" dirty="0"/>
          </a:p>
        </p:txBody>
      </p:sp>
      <p:sp>
        <p:nvSpPr>
          <p:cNvPr id="16" name="Text 13"/>
          <p:cNvSpPr/>
          <p:nvPr/>
        </p:nvSpPr>
        <p:spPr>
          <a:xfrm>
            <a:off x="975241" y="6318052"/>
            <a:ext cx="7193518" cy="261223"/>
          </a:xfrm>
          <a:prstGeom prst="rect">
            <a:avLst/>
          </a:prstGeom>
          <a:noFill/>
          <a:ln/>
        </p:spPr>
        <p:txBody>
          <a:bodyPr wrap="non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Coordinated surveillance and shared resources</a:t>
            </a:r>
            <a:endParaRPr lang="en-US" sz="1400" b="1" dirty="0"/>
          </a:p>
        </p:txBody>
      </p:sp>
      <p:sp>
        <p:nvSpPr>
          <p:cNvPr id="17" name="Text 14"/>
          <p:cNvSpPr/>
          <p:nvPr/>
        </p:nvSpPr>
        <p:spPr>
          <a:xfrm>
            <a:off x="793790" y="6923961"/>
            <a:ext cx="7556421" cy="522446"/>
          </a:xfrm>
          <a:prstGeom prst="rect">
            <a:avLst/>
          </a:prstGeom>
          <a:noFill/>
          <a:ln/>
        </p:spPr>
        <p:txBody>
          <a:bodyPr wrap="square" lIns="0" tIns="0" rIns="0" bIns="0" rtlCol="0" anchor="t"/>
          <a:lstStyle/>
          <a:p>
            <a:pPr marL="0" indent="0" algn="l">
              <a:lnSpc>
                <a:spcPts val="2050"/>
              </a:lnSpc>
              <a:buNone/>
            </a:pPr>
            <a:r>
              <a:rPr lang="en-US" sz="1400" b="1" dirty="0">
                <a:solidFill>
                  <a:srgbClr val="2B4150"/>
                </a:solidFill>
                <a:latin typeface="Source Sans 3" pitchFamily="34" charset="0"/>
                <a:ea typeface="Source Sans 3" pitchFamily="34" charset="-122"/>
                <a:cs typeface="Source Sans 3" pitchFamily="34" charset="-120"/>
              </a:rPr>
              <a:t>Poverty, overcrowding, and healthcare inaccessibility complicate control efforts (Lönnroth et al., 2010).</a:t>
            </a:r>
            <a:endParaRPr lang="en-US" sz="1400" b="1" dirty="0"/>
          </a:p>
        </p:txBody>
      </p:sp>
      <p:sp>
        <p:nvSpPr>
          <p:cNvPr id="18" name="Rectangle 17">
            <a:extLst>
              <a:ext uri="{FF2B5EF4-FFF2-40B4-BE49-F238E27FC236}">
                <a16:creationId xmlns:a16="http://schemas.microsoft.com/office/drawing/2014/main" id="{33A684EF-4D35-4A03-A75D-B5A1FB96FF6D}"/>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793790" y="908328"/>
            <a:ext cx="10778252" cy="673418"/>
          </a:xfrm>
          <a:prstGeom prst="rect">
            <a:avLst/>
          </a:prstGeom>
          <a:noFill/>
          <a:ln/>
        </p:spPr>
        <p:txBody>
          <a:bodyPr wrap="none" lIns="0" tIns="0" rIns="0" bIns="0" rtlCol="0" anchor="t"/>
          <a:lstStyle/>
          <a:p>
            <a:pPr marL="0" indent="0" algn="l">
              <a:lnSpc>
                <a:spcPts val="5300"/>
              </a:lnSpc>
              <a:buNone/>
            </a:pPr>
            <a:r>
              <a:rPr lang="en-US" sz="4200" b="1" dirty="0">
                <a:solidFill>
                  <a:srgbClr val="124E73"/>
                </a:solidFill>
                <a:latin typeface="MuseoModerno Medium" pitchFamily="34" charset="0"/>
                <a:ea typeface="MuseoModerno Medium" pitchFamily="34" charset="-122"/>
                <a:cs typeface="MuseoModerno Medium" pitchFamily="34" charset="-120"/>
              </a:rPr>
              <a:t>Factors Influencing Health and Wellbeing</a:t>
            </a:r>
            <a:endParaRPr lang="en-US" sz="4200" b="1" dirty="0"/>
          </a:p>
        </p:txBody>
      </p:sp>
      <p:pic>
        <p:nvPicPr>
          <p:cNvPr id="3"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93790" y="1991082"/>
            <a:ext cx="538639" cy="538639"/>
          </a:xfrm>
          <a:prstGeom prst="rect">
            <a:avLst/>
          </a:prstGeom>
        </p:spPr>
      </p:pic>
      <p:sp>
        <p:nvSpPr>
          <p:cNvPr id="4" name="Text 1"/>
          <p:cNvSpPr/>
          <p:nvPr/>
        </p:nvSpPr>
        <p:spPr>
          <a:xfrm>
            <a:off x="1588294" y="1991082"/>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B4150"/>
                </a:solidFill>
                <a:latin typeface="MuseoModerno Medium" pitchFamily="34" charset="0"/>
                <a:ea typeface="MuseoModerno Medium" pitchFamily="34" charset="-122"/>
                <a:cs typeface="MuseoModerno Medium" pitchFamily="34" charset="-120"/>
              </a:rPr>
              <a:t>Poverty</a:t>
            </a:r>
            <a:endParaRPr lang="en-US" sz="2100" b="1" dirty="0"/>
          </a:p>
        </p:txBody>
      </p:sp>
      <p:sp>
        <p:nvSpPr>
          <p:cNvPr id="5" name="Text 2"/>
          <p:cNvSpPr/>
          <p:nvPr/>
        </p:nvSpPr>
        <p:spPr>
          <a:xfrm>
            <a:off x="1588294" y="2450425"/>
            <a:ext cx="5598914" cy="672227"/>
          </a:xfrm>
          <a:prstGeom prst="rect">
            <a:avLst/>
          </a:prstGeom>
          <a:noFill/>
          <a:ln/>
        </p:spPr>
        <p:txBody>
          <a:bodyPr wrap="square" lIns="0" tIns="0" rIns="0" bIns="0" rtlCol="0" anchor="t"/>
          <a:lstStyle/>
          <a:p>
            <a:pPr marL="0" indent="0" algn="l">
              <a:lnSpc>
                <a:spcPts val="2600"/>
              </a:lnSpc>
              <a:buNone/>
            </a:pPr>
            <a:r>
              <a:rPr lang="en-US" sz="1650" b="1" dirty="0">
                <a:solidFill>
                  <a:srgbClr val="2B4150"/>
                </a:solidFill>
                <a:latin typeface="Source Sans 3" pitchFamily="34" charset="0"/>
                <a:ea typeface="Source Sans 3" pitchFamily="34" charset="-122"/>
                <a:cs typeface="Source Sans 3" pitchFamily="34" charset="-120"/>
              </a:rPr>
              <a:t>Malnutrition, overcrowding, and inadequate healthcare access increase TB vulnerability (Lönnroth et al., 2010)</a:t>
            </a:r>
            <a:endParaRPr lang="en-US" sz="1650" b="1" dirty="0"/>
          </a:p>
        </p:txBody>
      </p:sp>
      <p:pic>
        <p:nvPicPr>
          <p:cNvPr id="6"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7443073" y="1991082"/>
            <a:ext cx="538639" cy="538639"/>
          </a:xfrm>
          <a:prstGeom prst="rect">
            <a:avLst/>
          </a:prstGeom>
        </p:spPr>
      </p:pic>
      <p:sp>
        <p:nvSpPr>
          <p:cNvPr id="7" name="Text 3"/>
          <p:cNvSpPr/>
          <p:nvPr/>
        </p:nvSpPr>
        <p:spPr>
          <a:xfrm>
            <a:off x="8237577" y="1991082"/>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B4150"/>
                </a:solidFill>
                <a:latin typeface="MuseoModerno Medium" pitchFamily="34" charset="0"/>
                <a:ea typeface="MuseoModerno Medium" pitchFamily="34" charset="-122"/>
                <a:cs typeface="MuseoModerno Medium" pitchFamily="34" charset="-120"/>
              </a:rPr>
              <a:t>Migration</a:t>
            </a:r>
            <a:endParaRPr lang="en-US" sz="2100" b="1" dirty="0"/>
          </a:p>
        </p:txBody>
      </p:sp>
      <p:sp>
        <p:nvSpPr>
          <p:cNvPr id="8" name="Text 4"/>
          <p:cNvSpPr/>
          <p:nvPr/>
        </p:nvSpPr>
        <p:spPr>
          <a:xfrm>
            <a:off x="8237577" y="2450425"/>
            <a:ext cx="5599033" cy="672227"/>
          </a:xfrm>
          <a:prstGeom prst="rect">
            <a:avLst/>
          </a:prstGeom>
          <a:noFill/>
          <a:ln/>
        </p:spPr>
        <p:txBody>
          <a:bodyPr wrap="square" lIns="0" tIns="0" rIns="0" bIns="0" rtlCol="0" anchor="t"/>
          <a:lstStyle/>
          <a:p>
            <a:pPr marL="0" indent="0" algn="l">
              <a:lnSpc>
                <a:spcPts val="2600"/>
              </a:lnSpc>
              <a:buNone/>
            </a:pPr>
            <a:r>
              <a:rPr lang="en-US" sz="1650" b="1" dirty="0">
                <a:solidFill>
                  <a:srgbClr val="2B4150"/>
                </a:solidFill>
                <a:latin typeface="Source Sans 3" pitchFamily="34" charset="0"/>
                <a:ea typeface="Source Sans 3" pitchFamily="34" charset="-122"/>
                <a:cs typeface="Source Sans 3" pitchFamily="34" charset="-120"/>
              </a:rPr>
              <a:t>Language barriers, stigmatisation, and limited healthcare access delay diagnosis and treatment (Aldridge et al., 2016)</a:t>
            </a:r>
            <a:endParaRPr lang="en-US" sz="1650" b="1" dirty="0"/>
          </a:p>
        </p:txBody>
      </p:sp>
      <p:pic>
        <p:nvPicPr>
          <p:cNvPr id="9"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3790" y="3531989"/>
            <a:ext cx="538639" cy="538639"/>
          </a:xfrm>
          <a:prstGeom prst="rect">
            <a:avLst/>
          </a:prstGeom>
        </p:spPr>
      </p:pic>
      <p:sp>
        <p:nvSpPr>
          <p:cNvPr id="10" name="Text 5"/>
          <p:cNvSpPr/>
          <p:nvPr/>
        </p:nvSpPr>
        <p:spPr>
          <a:xfrm>
            <a:off x="1588294" y="3531989"/>
            <a:ext cx="2785229" cy="336590"/>
          </a:xfrm>
          <a:prstGeom prst="rect">
            <a:avLst/>
          </a:prstGeom>
          <a:noFill/>
          <a:ln/>
        </p:spPr>
        <p:txBody>
          <a:bodyPr wrap="none" lIns="0" tIns="0" rIns="0" bIns="0" rtlCol="0" anchor="t"/>
          <a:lstStyle/>
          <a:p>
            <a:pPr marL="0" indent="0" algn="l">
              <a:lnSpc>
                <a:spcPts val="2650"/>
              </a:lnSpc>
              <a:buNone/>
            </a:pPr>
            <a:r>
              <a:rPr lang="en-US" sz="2100" b="1" dirty="0">
                <a:solidFill>
                  <a:srgbClr val="2B4150"/>
                </a:solidFill>
                <a:latin typeface="MuseoModerno Medium" pitchFamily="34" charset="0"/>
                <a:ea typeface="MuseoModerno Medium" pitchFamily="34" charset="-122"/>
                <a:cs typeface="MuseoModerno Medium" pitchFamily="34" charset="-120"/>
              </a:rPr>
              <a:t>Psychological Impact</a:t>
            </a:r>
            <a:endParaRPr lang="en-US" sz="2100" b="1" dirty="0"/>
          </a:p>
        </p:txBody>
      </p:sp>
      <p:sp>
        <p:nvSpPr>
          <p:cNvPr id="11" name="Text 6"/>
          <p:cNvSpPr/>
          <p:nvPr/>
        </p:nvSpPr>
        <p:spPr>
          <a:xfrm>
            <a:off x="1588294" y="3991332"/>
            <a:ext cx="5598914" cy="672227"/>
          </a:xfrm>
          <a:prstGeom prst="rect">
            <a:avLst/>
          </a:prstGeom>
          <a:noFill/>
          <a:ln/>
        </p:spPr>
        <p:txBody>
          <a:bodyPr wrap="square" lIns="0" tIns="0" rIns="0" bIns="0" rtlCol="0" anchor="t"/>
          <a:lstStyle/>
          <a:p>
            <a:pPr marL="0" indent="0" algn="l">
              <a:lnSpc>
                <a:spcPts val="2600"/>
              </a:lnSpc>
              <a:buNone/>
            </a:pPr>
            <a:r>
              <a:rPr lang="en-US" sz="1650" b="1" dirty="0">
                <a:solidFill>
                  <a:srgbClr val="2B4150"/>
                </a:solidFill>
                <a:latin typeface="Source Sans 3" pitchFamily="34" charset="0"/>
                <a:ea typeface="Source Sans 3" pitchFamily="34" charset="-122"/>
                <a:cs typeface="Source Sans 3" pitchFamily="34" charset="-120"/>
              </a:rPr>
              <a:t>Stigmatisation and social isolation worsen mental health and reduce treatment adherence (Peloquin and Davies, 2021)</a:t>
            </a:r>
            <a:endParaRPr lang="en-US" sz="1650" b="1" dirty="0"/>
          </a:p>
        </p:txBody>
      </p:sp>
      <p:pic>
        <p:nvPicPr>
          <p:cNvPr id="12"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443073" y="3531989"/>
            <a:ext cx="538639" cy="538639"/>
          </a:xfrm>
          <a:prstGeom prst="rect">
            <a:avLst/>
          </a:prstGeom>
        </p:spPr>
      </p:pic>
      <p:sp>
        <p:nvSpPr>
          <p:cNvPr id="13" name="Text 7"/>
          <p:cNvSpPr/>
          <p:nvPr/>
        </p:nvSpPr>
        <p:spPr>
          <a:xfrm>
            <a:off x="8237577" y="3531989"/>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B4150"/>
                </a:solidFill>
                <a:latin typeface="MuseoModerno Medium" pitchFamily="34" charset="0"/>
                <a:ea typeface="MuseoModerno Medium" pitchFamily="34" charset="-122"/>
                <a:cs typeface="MuseoModerno Medium" pitchFamily="34" charset="-120"/>
              </a:rPr>
              <a:t>HIV Co-infection</a:t>
            </a:r>
            <a:endParaRPr lang="en-US" sz="2100" b="1" dirty="0"/>
          </a:p>
        </p:txBody>
      </p:sp>
      <p:sp>
        <p:nvSpPr>
          <p:cNvPr id="14" name="Text 8"/>
          <p:cNvSpPr/>
          <p:nvPr/>
        </p:nvSpPr>
        <p:spPr>
          <a:xfrm>
            <a:off x="8237577" y="3991332"/>
            <a:ext cx="5599033" cy="672227"/>
          </a:xfrm>
          <a:prstGeom prst="rect">
            <a:avLst/>
          </a:prstGeom>
          <a:noFill/>
          <a:ln/>
        </p:spPr>
        <p:txBody>
          <a:bodyPr wrap="square" lIns="0" tIns="0" rIns="0" bIns="0" rtlCol="0" anchor="t"/>
          <a:lstStyle/>
          <a:p>
            <a:pPr marL="0" indent="0" algn="l">
              <a:lnSpc>
                <a:spcPts val="2600"/>
              </a:lnSpc>
              <a:buNone/>
            </a:pPr>
            <a:r>
              <a:rPr lang="en-US" sz="1650" b="1" dirty="0">
                <a:solidFill>
                  <a:srgbClr val="2B4150"/>
                </a:solidFill>
                <a:latin typeface="Source Sans 3" pitchFamily="34" charset="0"/>
                <a:ea typeface="Source Sans 3" pitchFamily="34" charset="-122"/>
                <a:cs typeface="Source Sans 3" pitchFamily="34" charset="-120"/>
              </a:rPr>
              <a:t>Weak immunity increases vulnerability with over 30% of TB patients HIV-positive in certain countries</a:t>
            </a:r>
            <a:endParaRPr lang="en-US" sz="1650" b="1" dirty="0"/>
          </a:p>
        </p:txBody>
      </p:sp>
      <p:pic>
        <p:nvPicPr>
          <p:cNvPr id="15" name="Image 4" descr="preencoded.png"/>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93790" y="5072896"/>
            <a:ext cx="538639" cy="538639"/>
          </a:xfrm>
          <a:prstGeom prst="rect">
            <a:avLst/>
          </a:prstGeom>
        </p:spPr>
      </p:pic>
      <p:sp>
        <p:nvSpPr>
          <p:cNvPr id="16" name="Text 9"/>
          <p:cNvSpPr/>
          <p:nvPr/>
        </p:nvSpPr>
        <p:spPr>
          <a:xfrm>
            <a:off x="1588294" y="5072896"/>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B4150"/>
                </a:solidFill>
                <a:latin typeface="MuseoModerno Medium" pitchFamily="34" charset="0"/>
                <a:ea typeface="MuseoModerno Medium" pitchFamily="34" charset="-122"/>
                <a:cs typeface="MuseoModerno Medium" pitchFamily="34" charset="-120"/>
              </a:rPr>
              <a:t>Lifestyle Factors</a:t>
            </a:r>
            <a:endParaRPr lang="en-US" sz="2100" b="1" dirty="0"/>
          </a:p>
        </p:txBody>
      </p:sp>
      <p:sp>
        <p:nvSpPr>
          <p:cNvPr id="17" name="Text 10"/>
          <p:cNvSpPr/>
          <p:nvPr/>
        </p:nvSpPr>
        <p:spPr>
          <a:xfrm>
            <a:off x="1588294" y="5532239"/>
            <a:ext cx="5598914" cy="672227"/>
          </a:xfrm>
          <a:prstGeom prst="rect">
            <a:avLst/>
          </a:prstGeom>
          <a:noFill/>
          <a:ln/>
        </p:spPr>
        <p:txBody>
          <a:bodyPr wrap="square" lIns="0" tIns="0" rIns="0" bIns="0" rtlCol="0" anchor="t"/>
          <a:lstStyle/>
          <a:p>
            <a:pPr marL="0" indent="0" algn="l">
              <a:lnSpc>
                <a:spcPts val="2600"/>
              </a:lnSpc>
              <a:buNone/>
            </a:pPr>
            <a:r>
              <a:rPr lang="en-US" sz="1650" b="1" dirty="0">
                <a:solidFill>
                  <a:srgbClr val="2B4150"/>
                </a:solidFill>
                <a:latin typeface="Source Sans 3" pitchFamily="34" charset="0"/>
                <a:ea typeface="Source Sans 3" pitchFamily="34" charset="-122"/>
                <a:cs typeface="Source Sans 3" pitchFamily="34" charset="-120"/>
              </a:rPr>
              <a:t>Substance misuse and nutritional deficiency undermine immunity and treatment adherence (Story et al., 2007)</a:t>
            </a:r>
            <a:endParaRPr lang="en-US" sz="1650" b="1" dirty="0"/>
          </a:p>
        </p:txBody>
      </p:sp>
      <p:pic>
        <p:nvPicPr>
          <p:cNvPr id="18" name="Image 5" descr="preencoded.png"/>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443073" y="5072896"/>
            <a:ext cx="538639" cy="538639"/>
          </a:xfrm>
          <a:prstGeom prst="rect">
            <a:avLst/>
          </a:prstGeom>
        </p:spPr>
      </p:pic>
      <p:sp>
        <p:nvSpPr>
          <p:cNvPr id="19" name="Text 11"/>
          <p:cNvSpPr/>
          <p:nvPr/>
        </p:nvSpPr>
        <p:spPr>
          <a:xfrm>
            <a:off x="8237577" y="5072896"/>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B4150"/>
                </a:solidFill>
                <a:latin typeface="MuseoModerno Medium" pitchFamily="34" charset="0"/>
                <a:ea typeface="MuseoModerno Medium" pitchFamily="34" charset="-122"/>
                <a:cs typeface="MuseoModerno Medium" pitchFamily="34" charset="-120"/>
              </a:rPr>
              <a:t>Healthcare Access</a:t>
            </a:r>
            <a:endParaRPr lang="en-US" sz="2100" b="1" dirty="0"/>
          </a:p>
        </p:txBody>
      </p:sp>
      <p:sp>
        <p:nvSpPr>
          <p:cNvPr id="20" name="Text 12"/>
          <p:cNvSpPr/>
          <p:nvPr/>
        </p:nvSpPr>
        <p:spPr>
          <a:xfrm>
            <a:off x="8237577" y="5532239"/>
            <a:ext cx="5599033" cy="672227"/>
          </a:xfrm>
          <a:prstGeom prst="rect">
            <a:avLst/>
          </a:prstGeom>
          <a:noFill/>
          <a:ln/>
        </p:spPr>
        <p:txBody>
          <a:bodyPr wrap="square" lIns="0" tIns="0" rIns="0" bIns="0" rtlCol="0" anchor="t"/>
          <a:lstStyle/>
          <a:p>
            <a:pPr marL="0" indent="0" algn="l">
              <a:lnSpc>
                <a:spcPts val="2600"/>
              </a:lnSpc>
              <a:buNone/>
            </a:pPr>
            <a:r>
              <a:rPr lang="en-US" sz="1650" b="1" dirty="0">
                <a:solidFill>
                  <a:srgbClr val="2B4150"/>
                </a:solidFill>
                <a:latin typeface="Source Sans 3" pitchFamily="34" charset="0"/>
                <a:ea typeface="Source Sans 3" pitchFamily="34" charset="-122"/>
                <a:cs typeface="Source Sans 3" pitchFamily="34" charset="-120"/>
              </a:rPr>
              <a:t>Cost, distance, and discrimination barriers reduce treatment access, increasing drug resistance risk (Khatana et al., 2019)</a:t>
            </a:r>
            <a:endParaRPr lang="en-US" sz="1650" b="1" dirty="0"/>
          </a:p>
        </p:txBody>
      </p:sp>
      <p:sp>
        <p:nvSpPr>
          <p:cNvPr id="21" name="Shape 13"/>
          <p:cNvSpPr/>
          <p:nvPr/>
        </p:nvSpPr>
        <p:spPr>
          <a:xfrm>
            <a:off x="793790" y="6434733"/>
            <a:ext cx="13042821" cy="886420"/>
          </a:xfrm>
          <a:prstGeom prst="roundRect">
            <a:avLst>
              <a:gd name="adj" fmla="val 3646"/>
            </a:avLst>
          </a:prstGeom>
          <a:solidFill>
            <a:srgbClr val="C9DDE9"/>
          </a:solidFill>
          <a:ln/>
        </p:spPr>
        <p:txBody>
          <a:bodyPr/>
          <a:lstStyle/>
          <a:p>
            <a:endParaRPr lang="en-GB"/>
          </a:p>
        </p:txBody>
      </p:sp>
      <p:pic>
        <p:nvPicPr>
          <p:cNvPr id="22" name="Image 6" descr="preencoded.png"/>
          <p:cNvPicPr>
            <a:picLocks noChangeAspect="1"/>
          </p:cNvPicPr>
          <p:nvPr/>
        </p:nvPicPr>
        <p:blipFill>
          <a:blip r:embed="rId9"/>
          <a:stretch>
            <a:fillRect/>
          </a:stretch>
        </p:blipFill>
        <p:spPr>
          <a:xfrm>
            <a:off x="1009174" y="6751677"/>
            <a:ext cx="269319" cy="215384"/>
          </a:xfrm>
          <a:prstGeom prst="rect">
            <a:avLst/>
          </a:prstGeom>
        </p:spPr>
      </p:pic>
      <p:sp>
        <p:nvSpPr>
          <p:cNvPr id="23" name="Text 14"/>
          <p:cNvSpPr/>
          <p:nvPr/>
        </p:nvSpPr>
        <p:spPr>
          <a:xfrm>
            <a:off x="1493877" y="6693218"/>
            <a:ext cx="12127349" cy="336113"/>
          </a:xfrm>
          <a:prstGeom prst="rect">
            <a:avLst/>
          </a:prstGeom>
          <a:noFill/>
          <a:ln/>
        </p:spPr>
        <p:txBody>
          <a:bodyPr wrap="none" lIns="0" tIns="0" rIns="0" bIns="0" rtlCol="0" anchor="t"/>
          <a:lstStyle/>
          <a:p>
            <a:pPr marL="0" indent="0" algn="l">
              <a:lnSpc>
                <a:spcPts val="2600"/>
              </a:lnSpc>
              <a:buNone/>
            </a:pPr>
            <a:r>
              <a:rPr lang="en-US" sz="1650" b="1" dirty="0">
                <a:solidFill>
                  <a:srgbClr val="000000"/>
                </a:solidFill>
                <a:latin typeface="Source Sans 3" pitchFamily="34" charset="0"/>
                <a:ea typeface="Source Sans 3" pitchFamily="34" charset="-122"/>
                <a:cs typeface="Source Sans 3" pitchFamily="34" charset="-120"/>
              </a:rPr>
              <a:t>Homeless populations experience TB prevalence 30 times higher than general population in the UK (Story et al., 2007).</a:t>
            </a:r>
            <a:endParaRPr lang="en-US" sz="1650" b="1" dirty="0"/>
          </a:p>
        </p:txBody>
      </p:sp>
      <p:sp>
        <p:nvSpPr>
          <p:cNvPr id="24" name="Rectangle: Rounded Corners 23">
            <a:extLst>
              <a:ext uri="{FF2B5EF4-FFF2-40B4-BE49-F238E27FC236}">
                <a16:creationId xmlns:a16="http://schemas.microsoft.com/office/drawing/2014/main" id="{AC74358A-2756-46FF-9CD1-E3890BEB1E0A}"/>
              </a:ext>
            </a:extLst>
          </p:cNvPr>
          <p:cNvSpPr/>
          <p:nvPr/>
        </p:nvSpPr>
        <p:spPr>
          <a:xfrm>
            <a:off x="12768148" y="7750098"/>
            <a:ext cx="1795346" cy="394254"/>
          </a:xfrm>
          <a:prstGeom prst="roundRect">
            <a:avLst/>
          </a:prstGeom>
          <a:solidFill>
            <a:srgbClr val="FFFC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25" name="Rectangle 24">
            <a:extLst>
              <a:ext uri="{FF2B5EF4-FFF2-40B4-BE49-F238E27FC236}">
                <a16:creationId xmlns:a16="http://schemas.microsoft.com/office/drawing/2014/main" id="{4BDE979D-346F-4DA7-91A5-6FF2973A415A}"/>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43757" y="643652"/>
            <a:ext cx="3516630" cy="439579"/>
          </a:xfrm>
          <a:prstGeom prst="rect">
            <a:avLst/>
          </a:prstGeom>
          <a:noFill/>
          <a:ln/>
        </p:spPr>
        <p:txBody>
          <a:bodyPr wrap="none" lIns="0" tIns="0" rIns="0" bIns="0" rtlCol="0" anchor="t"/>
          <a:lstStyle/>
          <a:p>
            <a:pPr marL="0" indent="0" algn="l">
              <a:lnSpc>
                <a:spcPts val="3450"/>
              </a:lnSpc>
              <a:buNone/>
            </a:pPr>
            <a:r>
              <a:rPr lang="en-US" sz="2750" b="1" dirty="0">
                <a:solidFill>
                  <a:srgbClr val="124E73"/>
                </a:solidFill>
                <a:latin typeface="MuseoModerno Medium" pitchFamily="34" charset="0"/>
                <a:ea typeface="MuseoModerno Medium" pitchFamily="34" charset="-122"/>
                <a:cs typeface="MuseoModerno Medium" pitchFamily="34" charset="-120"/>
              </a:rPr>
              <a:t>Conclusion</a:t>
            </a:r>
            <a:endParaRPr lang="en-US" sz="2750" b="1" dirty="0"/>
          </a:p>
        </p:txBody>
      </p:sp>
      <p:sp>
        <p:nvSpPr>
          <p:cNvPr id="4" name="Text 1"/>
          <p:cNvSpPr/>
          <p:nvPr/>
        </p:nvSpPr>
        <p:spPr>
          <a:xfrm>
            <a:off x="6243757" y="1213961"/>
            <a:ext cx="7629287" cy="364331"/>
          </a:xfrm>
          <a:prstGeom prst="rect">
            <a:avLst/>
          </a:prstGeom>
          <a:noFill/>
          <a:ln/>
        </p:spPr>
        <p:txBody>
          <a:bodyPr wrap="square" lIns="0" tIns="0" rIns="0" bIns="0" rtlCol="0" anchor="t"/>
          <a:lstStyle/>
          <a:p>
            <a:pPr marL="0" indent="0" algn="l">
              <a:lnSpc>
                <a:spcPts val="1400"/>
              </a:lnSpc>
              <a:buNone/>
            </a:pPr>
            <a:r>
              <a:rPr lang="en-US" sz="1400" b="1" dirty="0">
                <a:solidFill>
                  <a:srgbClr val="2B4150"/>
                </a:solidFill>
                <a:latin typeface="Source Sans 3" pitchFamily="34" charset="0"/>
                <a:ea typeface="Source Sans 3" pitchFamily="34" charset="-122"/>
                <a:cs typeface="Source Sans 3" pitchFamily="34" charset="-120"/>
              </a:rPr>
              <a:t>TB remains an acute international public health challenge requiring integrated clinical and social approaches addressing poverty, housing, and stigma.</a:t>
            </a:r>
            <a:endParaRPr lang="en-US" sz="1400" b="1" dirty="0"/>
          </a:p>
        </p:txBody>
      </p:sp>
      <p:sp>
        <p:nvSpPr>
          <p:cNvPr id="5" name="Text 2"/>
          <p:cNvSpPr/>
          <p:nvPr/>
        </p:nvSpPr>
        <p:spPr>
          <a:xfrm>
            <a:off x="6243757" y="1709023"/>
            <a:ext cx="2109907" cy="263723"/>
          </a:xfrm>
          <a:prstGeom prst="rect">
            <a:avLst/>
          </a:prstGeom>
          <a:noFill/>
          <a:ln/>
        </p:spPr>
        <p:txBody>
          <a:bodyPr wrap="none" lIns="0" tIns="0" rIns="0" bIns="0" rtlCol="0" anchor="t"/>
          <a:lstStyle/>
          <a:p>
            <a:pPr marL="0" indent="0" algn="l">
              <a:lnSpc>
                <a:spcPts val="2050"/>
              </a:lnSpc>
              <a:buNone/>
            </a:pPr>
            <a:r>
              <a:rPr lang="en-US" sz="1650" b="1" dirty="0">
                <a:solidFill>
                  <a:srgbClr val="124E73"/>
                </a:solidFill>
                <a:latin typeface="MuseoModerno Medium" pitchFamily="34" charset="0"/>
                <a:ea typeface="MuseoModerno Medium" pitchFamily="34" charset="-122"/>
                <a:cs typeface="MuseoModerno Medium" pitchFamily="34" charset="-120"/>
              </a:rPr>
              <a:t>Key Statistics</a:t>
            </a:r>
            <a:endParaRPr lang="en-US" sz="1650" b="1" dirty="0"/>
          </a:p>
        </p:txBody>
      </p:sp>
      <p:sp>
        <p:nvSpPr>
          <p:cNvPr id="6" name="Text 3"/>
          <p:cNvSpPr/>
          <p:nvPr/>
        </p:nvSpPr>
        <p:spPr>
          <a:xfrm>
            <a:off x="7578923" y="2173724"/>
            <a:ext cx="4958953" cy="464106"/>
          </a:xfrm>
          <a:prstGeom prst="rect">
            <a:avLst/>
          </a:prstGeom>
          <a:noFill/>
          <a:ln/>
        </p:spPr>
        <p:txBody>
          <a:bodyPr wrap="none" lIns="0" tIns="0" rIns="0" bIns="0" rtlCol="0" anchor="t"/>
          <a:lstStyle/>
          <a:p>
            <a:pPr marL="0" indent="0" algn="ctr">
              <a:lnSpc>
                <a:spcPts val="3650"/>
              </a:lnSpc>
              <a:buNone/>
            </a:pPr>
            <a:r>
              <a:rPr lang="en-US" sz="3650" b="1" dirty="0">
                <a:solidFill>
                  <a:srgbClr val="2B4150"/>
                </a:solidFill>
                <a:latin typeface="MuseoModerno Medium" pitchFamily="34" charset="0"/>
                <a:ea typeface="MuseoModerno Medium" pitchFamily="34" charset="-122"/>
                <a:cs typeface="MuseoModerno Medium" pitchFamily="34" charset="-120"/>
              </a:rPr>
              <a:t>10.7M</a:t>
            </a:r>
            <a:endParaRPr lang="en-US" sz="3650" b="1" dirty="0"/>
          </a:p>
        </p:txBody>
      </p:sp>
      <p:sp>
        <p:nvSpPr>
          <p:cNvPr id="7" name="Text 4"/>
          <p:cNvSpPr/>
          <p:nvPr/>
        </p:nvSpPr>
        <p:spPr>
          <a:xfrm>
            <a:off x="9179243" y="2773442"/>
            <a:ext cx="1758315" cy="219789"/>
          </a:xfrm>
          <a:prstGeom prst="rect">
            <a:avLst/>
          </a:prstGeom>
          <a:noFill/>
          <a:ln/>
        </p:spPr>
        <p:txBody>
          <a:bodyPr wrap="none" lIns="0" tIns="0" rIns="0" bIns="0" rtlCol="0" anchor="t"/>
          <a:lstStyle/>
          <a:p>
            <a:pPr marL="0" indent="0" algn="ctr">
              <a:lnSpc>
                <a:spcPts val="1700"/>
              </a:lnSpc>
              <a:buNone/>
            </a:pPr>
            <a:r>
              <a:rPr lang="en-US" sz="1350" b="1" dirty="0">
                <a:solidFill>
                  <a:srgbClr val="2B4150"/>
                </a:solidFill>
                <a:latin typeface="MuseoModerno Medium" pitchFamily="34" charset="0"/>
                <a:ea typeface="MuseoModerno Medium" pitchFamily="34" charset="-122"/>
                <a:cs typeface="MuseoModerno Medium" pitchFamily="34" charset="-120"/>
              </a:rPr>
              <a:t>Global Cases</a:t>
            </a:r>
            <a:endParaRPr lang="en-US" sz="1350" b="1" dirty="0"/>
          </a:p>
        </p:txBody>
      </p:sp>
      <p:sp>
        <p:nvSpPr>
          <p:cNvPr id="8" name="Text 5"/>
          <p:cNvSpPr/>
          <p:nvPr/>
        </p:nvSpPr>
        <p:spPr>
          <a:xfrm>
            <a:off x="6243757" y="3045500"/>
            <a:ext cx="7629287" cy="182166"/>
          </a:xfrm>
          <a:prstGeom prst="rect">
            <a:avLst/>
          </a:prstGeom>
          <a:noFill/>
          <a:ln/>
        </p:spPr>
        <p:txBody>
          <a:bodyPr wrap="none" lIns="0" tIns="0" rIns="0" bIns="0" rtlCol="0" anchor="t"/>
          <a:lstStyle/>
          <a:p>
            <a:pPr marL="0" indent="0" algn="ctr">
              <a:lnSpc>
                <a:spcPts val="1400"/>
              </a:lnSpc>
              <a:buNone/>
            </a:pPr>
            <a:r>
              <a:rPr lang="en-US" sz="1100" b="1" dirty="0">
                <a:solidFill>
                  <a:srgbClr val="2B4150"/>
                </a:solidFill>
                <a:latin typeface="Source Sans 3" pitchFamily="34" charset="0"/>
                <a:ea typeface="Source Sans 3" pitchFamily="34" charset="-122"/>
                <a:cs typeface="Source Sans 3" pitchFamily="34" charset="-120"/>
              </a:rPr>
              <a:t>2024 (WHO, 2025)</a:t>
            </a:r>
            <a:endParaRPr lang="en-US" sz="1100" b="1" dirty="0"/>
          </a:p>
        </p:txBody>
      </p:sp>
      <p:sp>
        <p:nvSpPr>
          <p:cNvPr id="9" name="Text 6"/>
          <p:cNvSpPr/>
          <p:nvPr/>
        </p:nvSpPr>
        <p:spPr>
          <a:xfrm>
            <a:off x="7578923" y="3472339"/>
            <a:ext cx="4958953" cy="464106"/>
          </a:xfrm>
          <a:prstGeom prst="rect">
            <a:avLst/>
          </a:prstGeom>
          <a:noFill/>
          <a:ln/>
        </p:spPr>
        <p:txBody>
          <a:bodyPr wrap="none" lIns="0" tIns="0" rIns="0" bIns="0" rtlCol="0" anchor="t"/>
          <a:lstStyle/>
          <a:p>
            <a:pPr marL="0" indent="0" algn="ctr">
              <a:lnSpc>
                <a:spcPts val="3650"/>
              </a:lnSpc>
              <a:buNone/>
            </a:pPr>
            <a:r>
              <a:rPr lang="en-US" sz="3650" b="1" dirty="0">
                <a:solidFill>
                  <a:srgbClr val="2B4150"/>
                </a:solidFill>
                <a:latin typeface="MuseoModerno Medium" pitchFamily="34" charset="0"/>
                <a:ea typeface="MuseoModerno Medium" pitchFamily="34" charset="-122"/>
                <a:cs typeface="MuseoModerno Medium" pitchFamily="34" charset="-120"/>
              </a:rPr>
              <a:t>5,480</a:t>
            </a:r>
            <a:endParaRPr lang="en-US" sz="3650" b="1" dirty="0"/>
          </a:p>
        </p:txBody>
      </p:sp>
      <p:sp>
        <p:nvSpPr>
          <p:cNvPr id="10" name="Text 7"/>
          <p:cNvSpPr/>
          <p:nvPr/>
        </p:nvSpPr>
        <p:spPr>
          <a:xfrm>
            <a:off x="9179243" y="4072057"/>
            <a:ext cx="1758315" cy="219789"/>
          </a:xfrm>
          <a:prstGeom prst="rect">
            <a:avLst/>
          </a:prstGeom>
          <a:noFill/>
          <a:ln/>
        </p:spPr>
        <p:txBody>
          <a:bodyPr wrap="none" lIns="0" tIns="0" rIns="0" bIns="0" rtlCol="0" anchor="t"/>
          <a:lstStyle/>
          <a:p>
            <a:pPr marL="0" indent="0" algn="ctr">
              <a:lnSpc>
                <a:spcPts val="1700"/>
              </a:lnSpc>
              <a:buNone/>
            </a:pPr>
            <a:r>
              <a:rPr lang="en-US" sz="1350" b="1" dirty="0">
                <a:solidFill>
                  <a:srgbClr val="2B4150"/>
                </a:solidFill>
                <a:latin typeface="MuseoModerno Medium" pitchFamily="34" charset="0"/>
                <a:ea typeface="MuseoModerno Medium" pitchFamily="34" charset="-122"/>
                <a:cs typeface="MuseoModerno Medium" pitchFamily="34" charset="-120"/>
              </a:rPr>
              <a:t>England</a:t>
            </a:r>
            <a:endParaRPr lang="en-US" sz="1350" b="1" dirty="0"/>
          </a:p>
        </p:txBody>
      </p:sp>
      <p:sp>
        <p:nvSpPr>
          <p:cNvPr id="11" name="Text 8"/>
          <p:cNvSpPr/>
          <p:nvPr/>
        </p:nvSpPr>
        <p:spPr>
          <a:xfrm>
            <a:off x="6243757" y="4344114"/>
            <a:ext cx="7629287" cy="182166"/>
          </a:xfrm>
          <a:prstGeom prst="rect">
            <a:avLst/>
          </a:prstGeom>
          <a:noFill/>
          <a:ln/>
        </p:spPr>
        <p:txBody>
          <a:bodyPr wrap="none" lIns="0" tIns="0" rIns="0" bIns="0" rtlCol="0" anchor="t"/>
          <a:lstStyle/>
          <a:p>
            <a:pPr marL="0" indent="0" algn="ctr">
              <a:lnSpc>
                <a:spcPts val="1400"/>
              </a:lnSpc>
              <a:buNone/>
            </a:pPr>
            <a:r>
              <a:rPr lang="en-US" sz="1100" b="1" dirty="0">
                <a:solidFill>
                  <a:srgbClr val="2B4150"/>
                </a:solidFill>
                <a:latin typeface="Source Sans 3" pitchFamily="34" charset="0"/>
                <a:ea typeface="Source Sans 3" pitchFamily="34" charset="-122"/>
                <a:cs typeface="Source Sans 3" pitchFamily="34" charset="-120"/>
              </a:rPr>
              <a:t>2023 (UKHSA, 2024)</a:t>
            </a:r>
            <a:endParaRPr lang="en-US" sz="1100" b="1" dirty="0"/>
          </a:p>
        </p:txBody>
      </p:sp>
      <p:sp>
        <p:nvSpPr>
          <p:cNvPr id="12" name="Text 9"/>
          <p:cNvSpPr/>
          <p:nvPr/>
        </p:nvSpPr>
        <p:spPr>
          <a:xfrm>
            <a:off x="7578923" y="4770953"/>
            <a:ext cx="4958953" cy="464106"/>
          </a:xfrm>
          <a:prstGeom prst="rect">
            <a:avLst/>
          </a:prstGeom>
          <a:noFill/>
          <a:ln/>
        </p:spPr>
        <p:txBody>
          <a:bodyPr wrap="none" lIns="0" tIns="0" rIns="0" bIns="0" rtlCol="0" anchor="t"/>
          <a:lstStyle/>
          <a:p>
            <a:pPr marL="0" indent="0" algn="ctr">
              <a:lnSpc>
                <a:spcPts val="3650"/>
              </a:lnSpc>
              <a:buNone/>
            </a:pPr>
            <a:r>
              <a:rPr lang="en-US" sz="3650" b="1" dirty="0">
                <a:solidFill>
                  <a:srgbClr val="2B4150"/>
                </a:solidFill>
                <a:latin typeface="MuseoModerno Medium" pitchFamily="34" charset="0"/>
                <a:ea typeface="MuseoModerno Medium" pitchFamily="34" charset="-122"/>
                <a:cs typeface="MuseoModerno Medium" pitchFamily="34" charset="-120"/>
              </a:rPr>
              <a:t>9,615</a:t>
            </a:r>
            <a:endParaRPr lang="en-US" sz="3650" b="1" dirty="0"/>
          </a:p>
        </p:txBody>
      </p:sp>
      <p:sp>
        <p:nvSpPr>
          <p:cNvPr id="13" name="Text 10"/>
          <p:cNvSpPr/>
          <p:nvPr/>
        </p:nvSpPr>
        <p:spPr>
          <a:xfrm>
            <a:off x="9179243" y="5370671"/>
            <a:ext cx="1758315" cy="219789"/>
          </a:xfrm>
          <a:prstGeom prst="rect">
            <a:avLst/>
          </a:prstGeom>
          <a:noFill/>
          <a:ln/>
        </p:spPr>
        <p:txBody>
          <a:bodyPr wrap="none" lIns="0" tIns="0" rIns="0" bIns="0" rtlCol="0" anchor="t"/>
          <a:lstStyle/>
          <a:p>
            <a:pPr marL="0" indent="0" algn="ctr">
              <a:lnSpc>
                <a:spcPts val="1700"/>
              </a:lnSpc>
              <a:buNone/>
            </a:pPr>
            <a:r>
              <a:rPr lang="en-US" sz="1350" b="1" dirty="0">
                <a:solidFill>
                  <a:srgbClr val="2B4150"/>
                </a:solidFill>
                <a:latin typeface="MuseoModerno Medium" pitchFamily="34" charset="0"/>
                <a:ea typeface="MuseoModerno Medium" pitchFamily="34" charset="-122"/>
                <a:cs typeface="MuseoModerno Medium" pitchFamily="34" charset="-120"/>
              </a:rPr>
              <a:t>United States</a:t>
            </a:r>
            <a:endParaRPr lang="en-US" sz="1350" b="1" dirty="0"/>
          </a:p>
        </p:txBody>
      </p:sp>
      <p:sp>
        <p:nvSpPr>
          <p:cNvPr id="14" name="Text 11"/>
          <p:cNvSpPr/>
          <p:nvPr/>
        </p:nvSpPr>
        <p:spPr>
          <a:xfrm>
            <a:off x="6243757" y="5642729"/>
            <a:ext cx="7629287" cy="182166"/>
          </a:xfrm>
          <a:prstGeom prst="rect">
            <a:avLst/>
          </a:prstGeom>
          <a:noFill/>
          <a:ln/>
        </p:spPr>
        <p:txBody>
          <a:bodyPr wrap="none" lIns="0" tIns="0" rIns="0" bIns="0" rtlCol="0" anchor="t"/>
          <a:lstStyle/>
          <a:p>
            <a:pPr marL="0" indent="0" algn="ctr">
              <a:lnSpc>
                <a:spcPts val="1400"/>
              </a:lnSpc>
              <a:buNone/>
            </a:pPr>
            <a:r>
              <a:rPr lang="en-US" sz="1100" b="1" dirty="0">
                <a:solidFill>
                  <a:srgbClr val="2B4150"/>
                </a:solidFill>
                <a:latin typeface="Source Sans 3" pitchFamily="34" charset="0"/>
                <a:ea typeface="Source Sans 3" pitchFamily="34" charset="-122"/>
                <a:cs typeface="Source Sans 3" pitchFamily="34" charset="-120"/>
              </a:rPr>
              <a:t>2023 (CDC, 2024)</a:t>
            </a:r>
            <a:endParaRPr lang="en-US" sz="1100" b="1" dirty="0"/>
          </a:p>
        </p:txBody>
      </p:sp>
      <p:sp>
        <p:nvSpPr>
          <p:cNvPr id="15" name="Text 12"/>
          <p:cNvSpPr/>
          <p:nvPr/>
        </p:nvSpPr>
        <p:spPr>
          <a:xfrm>
            <a:off x="7578923" y="6069568"/>
            <a:ext cx="4958953" cy="464106"/>
          </a:xfrm>
          <a:prstGeom prst="rect">
            <a:avLst/>
          </a:prstGeom>
          <a:noFill/>
          <a:ln/>
        </p:spPr>
        <p:txBody>
          <a:bodyPr wrap="none" lIns="0" tIns="0" rIns="0" bIns="0" rtlCol="0" anchor="t"/>
          <a:lstStyle/>
          <a:p>
            <a:pPr marL="0" indent="0" algn="ctr">
              <a:lnSpc>
                <a:spcPts val="3650"/>
              </a:lnSpc>
              <a:buNone/>
            </a:pPr>
            <a:r>
              <a:rPr lang="en-US" sz="3650" b="1" dirty="0">
                <a:solidFill>
                  <a:srgbClr val="2B4150"/>
                </a:solidFill>
                <a:latin typeface="MuseoModerno Medium" pitchFamily="34" charset="0"/>
                <a:ea typeface="MuseoModerno Medium" pitchFamily="34" charset="-122"/>
                <a:cs typeface="MuseoModerno Medium" pitchFamily="34" charset="-120"/>
              </a:rPr>
              <a:t>468</a:t>
            </a:r>
            <a:endParaRPr lang="en-US" sz="3650" b="1" dirty="0"/>
          </a:p>
        </p:txBody>
      </p:sp>
      <p:sp>
        <p:nvSpPr>
          <p:cNvPr id="16" name="Text 13"/>
          <p:cNvSpPr/>
          <p:nvPr/>
        </p:nvSpPr>
        <p:spPr>
          <a:xfrm>
            <a:off x="9179243" y="6669286"/>
            <a:ext cx="1758315" cy="219789"/>
          </a:xfrm>
          <a:prstGeom prst="rect">
            <a:avLst/>
          </a:prstGeom>
          <a:noFill/>
          <a:ln/>
        </p:spPr>
        <p:txBody>
          <a:bodyPr wrap="none" lIns="0" tIns="0" rIns="0" bIns="0" rtlCol="0" anchor="t"/>
          <a:lstStyle/>
          <a:p>
            <a:pPr marL="0" indent="0" algn="ctr">
              <a:lnSpc>
                <a:spcPts val="1700"/>
              </a:lnSpc>
              <a:buNone/>
            </a:pPr>
            <a:r>
              <a:rPr lang="en-US" sz="1350" b="1" dirty="0">
                <a:solidFill>
                  <a:srgbClr val="2B4150"/>
                </a:solidFill>
                <a:latin typeface="MuseoModerno Medium" pitchFamily="34" charset="0"/>
                <a:ea typeface="MuseoModerno Medium" pitchFamily="34" charset="-122"/>
                <a:cs typeface="MuseoModerno Medium" pitchFamily="34" charset="-120"/>
              </a:rPr>
              <a:t>South Africa</a:t>
            </a:r>
            <a:endParaRPr lang="en-US" sz="1350" b="1" dirty="0"/>
          </a:p>
        </p:txBody>
      </p:sp>
      <p:sp>
        <p:nvSpPr>
          <p:cNvPr id="17" name="Text 14"/>
          <p:cNvSpPr/>
          <p:nvPr/>
        </p:nvSpPr>
        <p:spPr>
          <a:xfrm>
            <a:off x="6243757" y="6941344"/>
            <a:ext cx="7629287" cy="182166"/>
          </a:xfrm>
          <a:prstGeom prst="rect">
            <a:avLst/>
          </a:prstGeom>
          <a:noFill/>
          <a:ln/>
        </p:spPr>
        <p:txBody>
          <a:bodyPr wrap="none" lIns="0" tIns="0" rIns="0" bIns="0" rtlCol="0" anchor="t"/>
          <a:lstStyle/>
          <a:p>
            <a:pPr marL="0" indent="0" algn="ctr">
              <a:lnSpc>
                <a:spcPts val="1400"/>
              </a:lnSpc>
              <a:buNone/>
            </a:pPr>
            <a:r>
              <a:rPr lang="en-US" sz="1100" b="1" dirty="0">
                <a:solidFill>
                  <a:srgbClr val="2B4150"/>
                </a:solidFill>
                <a:latin typeface="Source Sans 3" pitchFamily="34" charset="0"/>
                <a:ea typeface="Source Sans 3" pitchFamily="34" charset="-122"/>
                <a:cs typeface="Source Sans 3" pitchFamily="34" charset="-120"/>
              </a:rPr>
              <a:t>Per 100,000 in 2023 (WHO Africa, 2024)</a:t>
            </a:r>
            <a:endParaRPr lang="en-US" sz="1100" b="1" dirty="0"/>
          </a:p>
        </p:txBody>
      </p:sp>
      <p:sp>
        <p:nvSpPr>
          <p:cNvPr id="18" name="Text 15"/>
          <p:cNvSpPr/>
          <p:nvPr/>
        </p:nvSpPr>
        <p:spPr>
          <a:xfrm>
            <a:off x="6243757" y="7221617"/>
            <a:ext cx="7629287" cy="364331"/>
          </a:xfrm>
          <a:prstGeom prst="rect">
            <a:avLst/>
          </a:prstGeom>
          <a:noFill/>
          <a:ln/>
        </p:spPr>
        <p:txBody>
          <a:bodyPr wrap="square" lIns="0" tIns="0" rIns="0" bIns="0" rtlCol="0" anchor="t"/>
          <a:lstStyle/>
          <a:p>
            <a:pPr marL="0" indent="0" algn="l">
              <a:lnSpc>
                <a:spcPts val="1400"/>
              </a:lnSpc>
              <a:buNone/>
            </a:pPr>
            <a:r>
              <a:rPr lang="en-US" sz="1400" b="1" dirty="0">
                <a:solidFill>
                  <a:srgbClr val="2B4150"/>
                </a:solidFill>
                <a:latin typeface="Source Sans 3" pitchFamily="34" charset="0"/>
                <a:ea typeface="Source Sans 3" pitchFamily="34" charset="-122"/>
                <a:cs typeface="Source Sans 3" pitchFamily="34" charset="-120"/>
              </a:rPr>
              <a:t>Integrated strategies combining medical interventions with social support—counselling, housing assistance, and nutritional programmes—ensure TB control addresses both clinical and social determinants of health.</a:t>
            </a:r>
            <a:endParaRPr lang="en-US" sz="1400" b="1" dirty="0"/>
          </a:p>
        </p:txBody>
      </p:sp>
      <p:sp>
        <p:nvSpPr>
          <p:cNvPr id="19" name="Rectangle: Rounded Corners 18">
            <a:extLst>
              <a:ext uri="{FF2B5EF4-FFF2-40B4-BE49-F238E27FC236}">
                <a16:creationId xmlns:a16="http://schemas.microsoft.com/office/drawing/2014/main" id="{D5C77E28-BC42-477B-B143-562CCC2E506B}"/>
              </a:ext>
            </a:extLst>
          </p:cNvPr>
          <p:cNvSpPr/>
          <p:nvPr/>
        </p:nvSpPr>
        <p:spPr>
          <a:xfrm>
            <a:off x="12768148" y="7750098"/>
            <a:ext cx="1795346" cy="394254"/>
          </a:xfrm>
          <a:prstGeom prst="roundRect">
            <a:avLst/>
          </a:prstGeom>
          <a:solidFill>
            <a:srgbClr val="FFFC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
        <p:nvSpPr>
          <p:cNvPr id="20" name="Rectangle 19">
            <a:extLst>
              <a:ext uri="{FF2B5EF4-FFF2-40B4-BE49-F238E27FC236}">
                <a16:creationId xmlns:a16="http://schemas.microsoft.com/office/drawing/2014/main" id="{C5CA71C3-5D0F-4B71-8E66-4AFAC6C8CC86}"/>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726042" y="185796"/>
            <a:ext cx="7556421" cy="1063228"/>
          </a:xfrm>
          <a:prstGeom prst="rect">
            <a:avLst/>
          </a:prstGeom>
          <a:noFill/>
          <a:ln/>
        </p:spPr>
        <p:txBody>
          <a:bodyPr wrap="square" lIns="0" tIns="0" rIns="0" bIns="0" rtlCol="0" anchor="t"/>
          <a:lstStyle/>
          <a:p>
            <a:pPr marL="0" indent="0" algn="l">
              <a:lnSpc>
                <a:spcPts val="4150"/>
              </a:lnSpc>
              <a:buNone/>
            </a:pPr>
            <a:r>
              <a:rPr lang="en-US" sz="3300" b="1" dirty="0">
                <a:solidFill>
                  <a:srgbClr val="124E73"/>
                </a:solidFill>
                <a:latin typeface="MuseoModerno Medium" pitchFamily="34" charset="0"/>
                <a:ea typeface="MuseoModerno Medium" pitchFamily="34" charset="-122"/>
                <a:cs typeface="MuseoModerno Medium" pitchFamily="34" charset="-120"/>
              </a:rPr>
              <a:t>References</a:t>
            </a:r>
            <a:endParaRPr lang="en-US" sz="3300" dirty="0"/>
          </a:p>
        </p:txBody>
      </p:sp>
      <p:sp>
        <p:nvSpPr>
          <p:cNvPr id="19" name="Rectangle: Rounded Corners 18">
            <a:extLst>
              <a:ext uri="{FF2B5EF4-FFF2-40B4-BE49-F238E27FC236}">
                <a16:creationId xmlns:a16="http://schemas.microsoft.com/office/drawing/2014/main" id="{A956C6EE-E179-4B4C-AE0F-01E39E61BDD5}"/>
              </a:ext>
            </a:extLst>
          </p:cNvPr>
          <p:cNvSpPr/>
          <p:nvPr/>
        </p:nvSpPr>
        <p:spPr>
          <a:xfrm>
            <a:off x="12768148" y="7750098"/>
            <a:ext cx="1795346" cy="394254"/>
          </a:xfrm>
          <a:prstGeom prst="roundRect">
            <a:avLst/>
          </a:prstGeom>
          <a:solidFill>
            <a:srgbClr val="FFFC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E4E6C48-DA32-423E-BC8A-1927FBF49DCC}"/>
              </a:ext>
            </a:extLst>
          </p:cNvPr>
          <p:cNvSpPr/>
          <p:nvPr/>
        </p:nvSpPr>
        <p:spPr>
          <a:xfrm>
            <a:off x="1" y="0"/>
            <a:ext cx="14630400" cy="8229600"/>
          </a:xfrm>
          <a:prstGeom prst="rect">
            <a:avLst/>
          </a:prstGeom>
          <a:noFill/>
          <a:ln w="5715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134EA57-9375-4E66-B366-2A7D6B710A37}"/>
              </a:ext>
            </a:extLst>
          </p:cNvPr>
          <p:cNvSpPr txBox="1"/>
          <p:nvPr/>
        </p:nvSpPr>
        <p:spPr>
          <a:xfrm>
            <a:off x="533400" y="791639"/>
            <a:ext cx="13492877" cy="7017306"/>
          </a:xfrm>
          <a:prstGeom prst="rect">
            <a:avLst/>
          </a:prstGeom>
          <a:noFill/>
        </p:spPr>
        <p:txBody>
          <a:bodyPr wrap="square">
            <a:spAutoFit/>
          </a:bodyPr>
          <a:lstStyle/>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Al Abri, S., </a:t>
            </a:r>
            <a:r>
              <a:rPr lang="en-US" sz="1500" dirty="0" err="1">
                <a:effectLst/>
                <a:latin typeface="Times New Roman" panose="02020603050405020304" pitchFamily="18" charset="0"/>
                <a:ea typeface="Times New Roman" panose="02020603050405020304" pitchFamily="18" charset="0"/>
              </a:rPr>
              <a:t>Kasaeva</a:t>
            </a:r>
            <a:r>
              <a:rPr lang="en-US" sz="1500" dirty="0">
                <a:effectLst/>
                <a:latin typeface="Times New Roman" panose="02020603050405020304" pitchFamily="18" charset="0"/>
                <a:ea typeface="Times New Roman" panose="02020603050405020304" pitchFamily="18" charset="0"/>
              </a:rPr>
              <a:t>, T., </a:t>
            </a:r>
            <a:r>
              <a:rPr lang="en-US" sz="1500" dirty="0" err="1">
                <a:effectLst/>
                <a:latin typeface="Times New Roman" panose="02020603050405020304" pitchFamily="18" charset="0"/>
                <a:ea typeface="Times New Roman" panose="02020603050405020304" pitchFamily="18" charset="0"/>
              </a:rPr>
              <a:t>Migliori</a:t>
            </a:r>
            <a:r>
              <a:rPr lang="en-US" sz="1500" dirty="0">
                <a:effectLst/>
                <a:latin typeface="Times New Roman" panose="02020603050405020304" pitchFamily="18" charset="0"/>
                <a:ea typeface="Times New Roman" panose="02020603050405020304" pitchFamily="18" charset="0"/>
              </a:rPr>
              <a:t>, G.B., </a:t>
            </a:r>
            <a:r>
              <a:rPr lang="en-US" sz="1500" dirty="0" err="1">
                <a:effectLst/>
                <a:latin typeface="Times New Roman" panose="02020603050405020304" pitchFamily="18" charset="0"/>
                <a:ea typeface="Times New Roman" panose="02020603050405020304" pitchFamily="18" charset="0"/>
              </a:rPr>
              <a:t>Goletti</a:t>
            </a:r>
            <a:r>
              <a:rPr lang="en-US" sz="1500" dirty="0">
                <a:effectLst/>
                <a:latin typeface="Times New Roman" panose="02020603050405020304" pitchFamily="18" charset="0"/>
                <a:ea typeface="Times New Roman" panose="02020603050405020304" pitchFamily="18" charset="0"/>
              </a:rPr>
              <a:t>, D., Zenner, D., Denholm, J., Al </a:t>
            </a:r>
            <a:r>
              <a:rPr lang="en-US" sz="1500" dirty="0" err="1">
                <a:effectLst/>
                <a:latin typeface="Times New Roman" panose="02020603050405020304" pitchFamily="18" charset="0"/>
                <a:ea typeface="Times New Roman" panose="02020603050405020304" pitchFamily="18" charset="0"/>
              </a:rPr>
              <a:t>Maani</a:t>
            </a:r>
            <a:r>
              <a:rPr lang="en-US" sz="1500" dirty="0">
                <a:effectLst/>
                <a:latin typeface="Times New Roman" panose="02020603050405020304" pitchFamily="18" charset="0"/>
                <a:ea typeface="Times New Roman" panose="02020603050405020304" pitchFamily="18" charset="0"/>
              </a:rPr>
              <a:t>, A., Cirillo, D.M., Schön, T., </a:t>
            </a:r>
            <a:r>
              <a:rPr lang="en-US" sz="1500" dirty="0" err="1">
                <a:effectLst/>
                <a:latin typeface="Times New Roman" panose="02020603050405020304" pitchFamily="18" charset="0"/>
                <a:ea typeface="Times New Roman" panose="02020603050405020304" pitchFamily="18" charset="0"/>
              </a:rPr>
              <a:t>Lillebæk</a:t>
            </a:r>
            <a:r>
              <a:rPr lang="en-US" sz="1500" dirty="0">
                <a:effectLst/>
                <a:latin typeface="Times New Roman" panose="02020603050405020304" pitchFamily="18" charset="0"/>
                <a:ea typeface="Times New Roman" panose="02020603050405020304" pitchFamily="18" charset="0"/>
              </a:rPr>
              <a:t>, T. and Al‑</a:t>
            </a:r>
            <a:r>
              <a:rPr lang="en-US" sz="1500" dirty="0" err="1">
                <a:effectLst/>
                <a:latin typeface="Times New Roman" panose="02020603050405020304" pitchFamily="18" charset="0"/>
                <a:ea typeface="Times New Roman" panose="02020603050405020304" pitchFamily="18" charset="0"/>
              </a:rPr>
              <a:t>Jardani</a:t>
            </a:r>
            <a:r>
              <a:rPr lang="en-US" sz="1500" dirty="0">
                <a:effectLst/>
                <a:latin typeface="Times New Roman" panose="02020603050405020304" pitchFamily="18" charset="0"/>
                <a:ea typeface="Times New Roman" panose="02020603050405020304" pitchFamily="18" charset="0"/>
              </a:rPr>
              <a:t>, A. (2020) ‘Tools to implement the World Health Organization End TB Strategy: Addressing common challenges in high and low endemic countries’, </a:t>
            </a:r>
            <a:r>
              <a:rPr lang="en-US" sz="1500" i="1" dirty="0">
                <a:effectLst/>
                <a:latin typeface="Times New Roman" panose="02020603050405020304" pitchFamily="18" charset="0"/>
                <a:ea typeface="Times New Roman" panose="02020603050405020304" pitchFamily="18" charset="0"/>
              </a:rPr>
              <a:t>International Journal of Infectious Diseases</a:t>
            </a:r>
            <a:r>
              <a:rPr lang="en-US" sz="1500" dirty="0">
                <a:effectLst/>
                <a:latin typeface="Times New Roman" panose="02020603050405020304" pitchFamily="18" charset="0"/>
                <a:ea typeface="Times New Roman" panose="02020603050405020304" pitchFamily="18" charset="0"/>
              </a:rPr>
              <a:t>, 92, pp.S60‑S68. Available at: https://doi.org/10.1016/j.ijid.2020.02.042 </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Aldridge, R.W., Zenner, D., White, P.J., Williamson, E.J., </a:t>
            </a:r>
            <a:r>
              <a:rPr lang="en-US" sz="1500" dirty="0" err="1">
                <a:effectLst/>
                <a:latin typeface="Times New Roman" panose="02020603050405020304" pitchFamily="18" charset="0"/>
                <a:ea typeface="Times New Roman" panose="02020603050405020304" pitchFamily="18" charset="0"/>
              </a:rPr>
              <a:t>Muzyamba</a:t>
            </a:r>
            <a:r>
              <a:rPr lang="en-US" sz="1500" dirty="0">
                <a:effectLst/>
                <a:latin typeface="Times New Roman" panose="02020603050405020304" pitchFamily="18" charset="0"/>
                <a:ea typeface="Times New Roman" panose="02020603050405020304" pitchFamily="18" charset="0"/>
              </a:rPr>
              <a:t>, M.C., </a:t>
            </a:r>
            <a:r>
              <a:rPr lang="en-US" sz="1500" dirty="0" err="1">
                <a:effectLst/>
                <a:latin typeface="Times New Roman" panose="02020603050405020304" pitchFamily="18" charset="0"/>
                <a:ea typeface="Times New Roman" panose="02020603050405020304" pitchFamily="18" charset="0"/>
              </a:rPr>
              <a:t>Dhavan</a:t>
            </a:r>
            <a:r>
              <a:rPr lang="en-US" sz="1500" dirty="0">
                <a:effectLst/>
                <a:latin typeface="Times New Roman" panose="02020603050405020304" pitchFamily="18" charset="0"/>
                <a:ea typeface="Times New Roman" panose="02020603050405020304" pitchFamily="18" charset="0"/>
              </a:rPr>
              <a:t>, P., </a:t>
            </a:r>
            <a:r>
              <a:rPr lang="en-US" sz="1500" dirty="0" err="1">
                <a:effectLst/>
                <a:latin typeface="Times New Roman" panose="02020603050405020304" pitchFamily="18" charset="0"/>
                <a:ea typeface="Times New Roman" panose="02020603050405020304" pitchFamily="18" charset="0"/>
              </a:rPr>
              <a:t>Mosca</a:t>
            </a:r>
            <a:r>
              <a:rPr lang="en-US" sz="1500" dirty="0">
                <a:effectLst/>
                <a:latin typeface="Times New Roman" panose="02020603050405020304" pitchFamily="18" charset="0"/>
                <a:ea typeface="Times New Roman" panose="02020603050405020304" pitchFamily="18" charset="0"/>
              </a:rPr>
              <a:t>, D., Thomas, H.L., Lalor, M.K., Lipman, M., Abubakar, I. and Hayward, A.C. (2016) ‘Tuberculosis in migrants moving from high-incidence to low-incidence countries: a population-based cohort study’, </a:t>
            </a:r>
            <a:r>
              <a:rPr lang="en-US" sz="1500" i="1" dirty="0">
                <a:effectLst/>
                <a:latin typeface="Times New Roman" panose="02020603050405020304" pitchFamily="18" charset="0"/>
                <a:ea typeface="Times New Roman" panose="02020603050405020304" pitchFamily="18" charset="0"/>
              </a:rPr>
              <a:t>The Lancet</a:t>
            </a:r>
            <a:r>
              <a:rPr lang="en-US" sz="1500" dirty="0">
                <a:effectLst/>
                <a:latin typeface="Times New Roman" panose="02020603050405020304" pitchFamily="18" charset="0"/>
                <a:ea typeface="Times New Roman" panose="02020603050405020304" pitchFamily="18" charset="0"/>
              </a:rPr>
              <a:t>, 388(10059), pp. 2510–2518. Available at: https://doi.org/10.1016/S0140-6736(16)31008-X </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Anderson, C., Abubakar, I., </a:t>
            </a:r>
            <a:r>
              <a:rPr lang="en-US" sz="1500" dirty="0" err="1">
                <a:effectLst/>
                <a:latin typeface="Times New Roman" panose="02020603050405020304" pitchFamily="18" charset="0"/>
                <a:ea typeface="Times New Roman" panose="02020603050405020304" pitchFamily="18" charset="0"/>
              </a:rPr>
              <a:t>Manissero</a:t>
            </a:r>
            <a:r>
              <a:rPr lang="en-US" sz="1500" dirty="0">
                <a:effectLst/>
                <a:latin typeface="Times New Roman" panose="02020603050405020304" pitchFamily="18" charset="0"/>
                <a:ea typeface="Times New Roman" panose="02020603050405020304" pitchFamily="18" charset="0"/>
              </a:rPr>
              <a:t>, D., </a:t>
            </a:r>
            <a:r>
              <a:rPr lang="en-US" sz="1500" dirty="0" err="1">
                <a:effectLst/>
                <a:latin typeface="Times New Roman" panose="02020603050405020304" pitchFamily="18" charset="0"/>
                <a:ea typeface="Times New Roman" panose="02020603050405020304" pitchFamily="18" charset="0"/>
              </a:rPr>
              <a:t>Zumla</a:t>
            </a:r>
            <a:r>
              <a:rPr lang="en-US" sz="1500" dirty="0">
                <a:effectLst/>
                <a:latin typeface="Times New Roman" panose="02020603050405020304" pitchFamily="18" charset="0"/>
                <a:ea typeface="Times New Roman" panose="02020603050405020304" pitchFamily="18" charset="0"/>
              </a:rPr>
              <a:t>, A. and Lalor, M.K. (2017) ‘Enhanced tuberculosis surveillance in England, 2000–2015: an analysis of risk factors and disease trends’, </a:t>
            </a:r>
            <a:r>
              <a:rPr lang="en-US" sz="1500" i="1" dirty="0">
                <a:effectLst/>
                <a:latin typeface="Times New Roman" panose="02020603050405020304" pitchFamily="18" charset="0"/>
                <a:ea typeface="Times New Roman" panose="02020603050405020304" pitchFamily="18" charset="0"/>
              </a:rPr>
              <a:t>Thorax</a:t>
            </a:r>
            <a:r>
              <a:rPr lang="en-US" sz="1500" dirty="0">
                <a:effectLst/>
                <a:latin typeface="Times New Roman" panose="02020603050405020304" pitchFamily="18" charset="0"/>
                <a:ea typeface="Times New Roman" panose="02020603050405020304" pitchFamily="18" charset="0"/>
              </a:rPr>
              <a:t>, 72(8), pp. 799–806. Available at: </a:t>
            </a:r>
            <a:r>
              <a:rPr lang="en-US" sz="1500" u="sng" dirty="0">
                <a:solidFill>
                  <a:srgbClr val="0563C1"/>
                </a:solidFill>
                <a:effectLst/>
                <a:latin typeface="Times New Roman" panose="02020603050405020304" pitchFamily="18" charset="0"/>
                <a:ea typeface="Times New Roman" panose="02020603050405020304" pitchFamily="18" charset="0"/>
                <a:hlinkClick r:id="rId3" tooltip="doi.org"/>
              </a:rPr>
              <a:t>https://doi.org/10.1136/thoraxjnl-2016-209790</a:t>
            </a:r>
            <a:endParaRPr lang="en-US" sz="15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Barnes, P., Davies, P.D. and Gordon, S.B. (2008) </a:t>
            </a:r>
            <a:r>
              <a:rPr lang="en-US" sz="1500" i="1" dirty="0">
                <a:effectLst/>
                <a:latin typeface="Times New Roman" panose="02020603050405020304" pitchFamily="18" charset="0"/>
                <a:ea typeface="Times New Roman" panose="02020603050405020304" pitchFamily="18" charset="0"/>
              </a:rPr>
              <a:t>Clinical Tuberculosis</a:t>
            </a:r>
            <a:r>
              <a:rPr lang="en-US" sz="1500" dirty="0">
                <a:effectLst/>
                <a:latin typeface="Times New Roman" panose="02020603050405020304" pitchFamily="18" charset="0"/>
                <a:ea typeface="Times New Roman" panose="02020603050405020304" pitchFamily="18" charset="0"/>
              </a:rPr>
              <a:t>. 5th </a:t>
            </a:r>
            <a:r>
              <a:rPr lang="en-US" sz="1500" dirty="0" err="1">
                <a:effectLst/>
                <a:latin typeface="Times New Roman" panose="02020603050405020304" pitchFamily="18" charset="0"/>
                <a:ea typeface="Times New Roman" panose="02020603050405020304" pitchFamily="18" charset="0"/>
              </a:rPr>
              <a:t>edn</a:t>
            </a:r>
            <a:r>
              <a:rPr lang="en-US" sz="1500" dirty="0">
                <a:effectLst/>
                <a:latin typeface="Times New Roman" panose="02020603050405020304" pitchFamily="18" charset="0"/>
                <a:ea typeface="Times New Roman" panose="02020603050405020304" pitchFamily="18" charset="0"/>
              </a:rPr>
              <a:t>. Boca Raton: CRC Press.</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Davies, P.D.O., Pai, M., Wells, W.A., Hopewell, P.C. and Raviglione, M.C. (2014) </a:t>
            </a:r>
            <a:r>
              <a:rPr lang="en-US" sz="1500" i="1" dirty="0">
                <a:effectLst/>
                <a:latin typeface="Times New Roman" panose="02020603050405020304" pitchFamily="18" charset="0"/>
                <a:ea typeface="Times New Roman" panose="02020603050405020304" pitchFamily="18" charset="0"/>
              </a:rPr>
              <a:t>Clinical Tuberculosis</a:t>
            </a:r>
            <a:r>
              <a:rPr lang="en-US" sz="1500" dirty="0">
                <a:effectLst/>
                <a:latin typeface="Times New Roman" panose="02020603050405020304" pitchFamily="18" charset="0"/>
                <a:ea typeface="Times New Roman" panose="02020603050405020304" pitchFamily="18" charset="0"/>
              </a:rPr>
              <a:t>. 5th </a:t>
            </a:r>
            <a:r>
              <a:rPr lang="en-US" sz="1500" dirty="0" err="1">
                <a:effectLst/>
                <a:latin typeface="Times New Roman" panose="02020603050405020304" pitchFamily="18" charset="0"/>
                <a:ea typeface="Times New Roman" panose="02020603050405020304" pitchFamily="18" charset="0"/>
              </a:rPr>
              <a:t>edn</a:t>
            </a:r>
            <a:r>
              <a:rPr lang="en-US" sz="1500" dirty="0">
                <a:effectLst/>
                <a:latin typeface="Times New Roman" panose="02020603050405020304" pitchFamily="18" charset="0"/>
                <a:ea typeface="Times New Roman" panose="02020603050405020304" pitchFamily="18" charset="0"/>
              </a:rPr>
              <a:t>. Boca Raton: CRC Press.</a:t>
            </a:r>
          </a:p>
          <a:p>
            <a:pPr marL="0" marR="0" algn="just">
              <a:spcBef>
                <a:spcPts val="0"/>
              </a:spcBef>
              <a:spcAft>
                <a:spcPts val="0"/>
              </a:spcAft>
            </a:pPr>
            <a:r>
              <a:rPr lang="en-US" sz="1500" dirty="0" err="1">
                <a:effectLst/>
                <a:latin typeface="Times New Roman" panose="02020603050405020304" pitchFamily="18" charset="0"/>
                <a:ea typeface="Times New Roman" panose="02020603050405020304" pitchFamily="18" charset="0"/>
              </a:rPr>
              <a:t>Khatana</a:t>
            </a:r>
            <a:r>
              <a:rPr lang="en-US" sz="1500" dirty="0">
                <a:effectLst/>
                <a:latin typeface="Times New Roman" panose="02020603050405020304" pitchFamily="18" charset="0"/>
                <a:ea typeface="Times New Roman" panose="02020603050405020304" pitchFamily="18" charset="0"/>
              </a:rPr>
              <a:t>, G.H., </a:t>
            </a:r>
            <a:r>
              <a:rPr lang="en-US" sz="1500" dirty="0" err="1">
                <a:effectLst/>
                <a:latin typeface="Times New Roman" panose="02020603050405020304" pitchFamily="18" charset="0"/>
                <a:ea typeface="Times New Roman" panose="02020603050405020304" pitchFamily="18" charset="0"/>
              </a:rPr>
              <a:t>Haq</a:t>
            </a:r>
            <a:r>
              <a:rPr lang="en-US" sz="1500" dirty="0">
                <a:effectLst/>
                <a:latin typeface="Times New Roman" panose="02020603050405020304" pitchFamily="18" charset="0"/>
                <a:ea typeface="Times New Roman" panose="02020603050405020304" pitchFamily="18" charset="0"/>
              </a:rPr>
              <a:t>, I. and Khan, S.S. (2019) ‘Effectiveness, acceptance and feasibility of home-based intervention model for tuberculosis contact tracing in Kashmir’, </a:t>
            </a:r>
            <a:r>
              <a:rPr lang="en-US" sz="1500" i="1" dirty="0">
                <a:effectLst/>
                <a:latin typeface="Times New Roman" panose="02020603050405020304" pitchFamily="18" charset="0"/>
                <a:ea typeface="Times New Roman" panose="02020603050405020304" pitchFamily="18" charset="0"/>
              </a:rPr>
              <a:t>Journal of Clinical Tuberculosis and Other Mycobacterial Diseases</a:t>
            </a:r>
            <a:r>
              <a:rPr lang="en-US" sz="1500" dirty="0">
                <a:effectLst/>
                <a:latin typeface="Times New Roman" panose="02020603050405020304" pitchFamily="18" charset="0"/>
                <a:ea typeface="Times New Roman" panose="02020603050405020304" pitchFamily="18" charset="0"/>
              </a:rPr>
              <a:t>, 14, pp. 19–25. Available at: </a:t>
            </a:r>
            <a:r>
              <a:rPr lang="en-US" sz="1500" u="sng" dirty="0">
                <a:solidFill>
                  <a:srgbClr val="0563C1"/>
                </a:solidFill>
                <a:effectLst/>
                <a:latin typeface="Times New Roman" panose="02020603050405020304" pitchFamily="18" charset="0"/>
                <a:ea typeface="Times New Roman" panose="02020603050405020304" pitchFamily="18" charset="0"/>
                <a:hlinkClick r:id="rId4" tooltip="doi.org"/>
              </a:rPr>
              <a:t>https://doi.org/10.1016/j.jctube.2019.01.001</a:t>
            </a:r>
            <a:endParaRPr lang="en-US" sz="15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500" dirty="0" err="1">
                <a:effectLst/>
                <a:latin typeface="Times New Roman" panose="02020603050405020304" pitchFamily="18" charset="0"/>
                <a:ea typeface="Times New Roman" panose="02020603050405020304" pitchFamily="18" charset="0"/>
              </a:rPr>
              <a:t>Lönnroth</a:t>
            </a:r>
            <a:r>
              <a:rPr lang="en-US" sz="1500" dirty="0">
                <a:effectLst/>
                <a:latin typeface="Times New Roman" panose="02020603050405020304" pitchFamily="18" charset="0"/>
                <a:ea typeface="Times New Roman" panose="02020603050405020304" pitchFamily="18" charset="0"/>
              </a:rPr>
              <a:t>, K., Jaramillo, E., Williams, B.G., Dye, C. and Raviglione, M. (2010) ‘Drivers of tuberculosis epidemics: the role of risk factors and social determinants’, </a:t>
            </a:r>
            <a:r>
              <a:rPr lang="en-US" sz="1500" i="1" dirty="0">
                <a:effectLst/>
                <a:latin typeface="Times New Roman" panose="02020603050405020304" pitchFamily="18" charset="0"/>
                <a:ea typeface="Times New Roman" panose="02020603050405020304" pitchFamily="18" charset="0"/>
              </a:rPr>
              <a:t>Social Science &amp; Medicine</a:t>
            </a:r>
            <a:r>
              <a:rPr lang="en-US" sz="1500" dirty="0">
                <a:effectLst/>
                <a:latin typeface="Times New Roman" panose="02020603050405020304" pitchFamily="18" charset="0"/>
                <a:ea typeface="Times New Roman" panose="02020603050405020304" pitchFamily="18" charset="0"/>
              </a:rPr>
              <a:t>, 68(12), pp. 2240–2246. Available at: </a:t>
            </a:r>
            <a:r>
              <a:rPr lang="en-US" sz="1500" u="sng" dirty="0">
                <a:solidFill>
                  <a:srgbClr val="0563C1"/>
                </a:solidFill>
                <a:effectLst/>
                <a:latin typeface="Times New Roman" panose="02020603050405020304" pitchFamily="18" charset="0"/>
                <a:ea typeface="Times New Roman" panose="02020603050405020304" pitchFamily="18" charset="0"/>
                <a:hlinkClick r:id="rId5" tooltip="doi.org"/>
              </a:rPr>
              <a:t>https://doi.org/10.1016/j.socscimed.2009.03.041</a:t>
            </a:r>
            <a:endParaRPr lang="en-US" sz="15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Pai, M., </a:t>
            </a:r>
            <a:r>
              <a:rPr lang="en-US" sz="1500" dirty="0" err="1">
                <a:effectLst/>
                <a:latin typeface="Times New Roman" panose="02020603050405020304" pitchFamily="18" charset="0"/>
                <a:ea typeface="Times New Roman" panose="02020603050405020304" pitchFamily="18" charset="0"/>
              </a:rPr>
              <a:t>Schito</a:t>
            </a:r>
            <a:r>
              <a:rPr lang="en-US" sz="1500" dirty="0">
                <a:effectLst/>
                <a:latin typeface="Times New Roman" panose="02020603050405020304" pitchFamily="18" charset="0"/>
                <a:ea typeface="Times New Roman" panose="02020603050405020304" pitchFamily="18" charset="0"/>
              </a:rPr>
              <a:t>, M., Tuberculosis Diagnostics Working Group, </a:t>
            </a:r>
            <a:r>
              <a:rPr lang="en-US" sz="1500" dirty="0" err="1">
                <a:effectLst/>
                <a:latin typeface="Times New Roman" panose="02020603050405020304" pitchFamily="18" charset="0"/>
                <a:ea typeface="Times New Roman" panose="02020603050405020304" pitchFamily="18" charset="0"/>
              </a:rPr>
              <a:t>Migliori</a:t>
            </a:r>
            <a:r>
              <a:rPr lang="en-US" sz="1500" dirty="0">
                <a:effectLst/>
                <a:latin typeface="Times New Roman" panose="02020603050405020304" pitchFamily="18" charset="0"/>
                <a:ea typeface="Times New Roman" panose="02020603050405020304" pitchFamily="18" charset="0"/>
              </a:rPr>
              <a:t>, G.B., </a:t>
            </a:r>
            <a:r>
              <a:rPr lang="en-US" sz="1500" dirty="0" err="1">
                <a:effectLst/>
                <a:latin typeface="Times New Roman" panose="02020603050405020304" pitchFamily="18" charset="0"/>
                <a:ea typeface="Times New Roman" panose="02020603050405020304" pitchFamily="18" charset="0"/>
              </a:rPr>
              <a:t>Loddenkemper</a:t>
            </a:r>
            <a:r>
              <a:rPr lang="en-US" sz="1500" dirty="0">
                <a:effectLst/>
                <a:latin typeface="Times New Roman" panose="02020603050405020304" pitchFamily="18" charset="0"/>
                <a:ea typeface="Times New Roman" panose="02020603050405020304" pitchFamily="18" charset="0"/>
              </a:rPr>
              <a:t>, R., Blasi, F. and Raviglione, M.C. (2016) ‘Tuberculosis diagnostics: state of the art and future directions’, </a:t>
            </a:r>
            <a:r>
              <a:rPr lang="en-US" sz="1500" i="1" dirty="0">
                <a:effectLst/>
                <a:latin typeface="Times New Roman" panose="02020603050405020304" pitchFamily="18" charset="0"/>
                <a:ea typeface="Times New Roman" panose="02020603050405020304" pitchFamily="18" charset="0"/>
              </a:rPr>
              <a:t>Microbiology Spectrum</a:t>
            </a:r>
            <a:r>
              <a:rPr lang="en-US" sz="1500" dirty="0">
                <a:effectLst/>
                <a:latin typeface="Times New Roman" panose="02020603050405020304" pitchFamily="18" charset="0"/>
                <a:ea typeface="Times New Roman" panose="02020603050405020304" pitchFamily="18" charset="0"/>
              </a:rPr>
              <a:t>, 4(5). Available at: </a:t>
            </a:r>
            <a:r>
              <a:rPr lang="en-US" sz="1500" u="sng" dirty="0">
                <a:solidFill>
                  <a:srgbClr val="0563C1"/>
                </a:solidFill>
                <a:effectLst/>
                <a:latin typeface="Times New Roman" panose="02020603050405020304" pitchFamily="18" charset="0"/>
                <a:ea typeface="Times New Roman" panose="02020603050405020304" pitchFamily="18" charset="0"/>
                <a:hlinkClick r:id="rId6" tooltip="doi.org"/>
              </a:rPr>
              <a:t>https://doi.org/10.1128/microbiolspec.TBTB2-0019-2016</a:t>
            </a:r>
            <a:endParaRPr lang="en-US" sz="15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Peloquin, C.A. and Davies, G.R. (2021) ‘The treatment of tuberculosis’, </a:t>
            </a:r>
            <a:r>
              <a:rPr lang="en-US" sz="1500" i="1" dirty="0">
                <a:effectLst/>
                <a:latin typeface="Times New Roman" panose="02020603050405020304" pitchFamily="18" charset="0"/>
                <a:ea typeface="Times New Roman" panose="02020603050405020304" pitchFamily="18" charset="0"/>
              </a:rPr>
              <a:t>Clinical Pharmacology &amp; Therapeutics</a:t>
            </a:r>
            <a:r>
              <a:rPr lang="en-US" sz="1500" dirty="0">
                <a:effectLst/>
                <a:latin typeface="Times New Roman" panose="02020603050405020304" pitchFamily="18" charset="0"/>
                <a:ea typeface="Times New Roman" panose="02020603050405020304" pitchFamily="18" charset="0"/>
              </a:rPr>
              <a:t>, 110(6), pp.1455–1466. Available at: </a:t>
            </a:r>
            <a:r>
              <a:rPr lang="en-US" sz="1500" u="sng" dirty="0">
                <a:solidFill>
                  <a:srgbClr val="0563C1"/>
                </a:solidFill>
                <a:effectLst/>
                <a:latin typeface="Times New Roman" panose="02020603050405020304" pitchFamily="18" charset="0"/>
                <a:ea typeface="Times New Roman" panose="02020603050405020304" pitchFamily="18" charset="0"/>
                <a:hlinkClick r:id="rId7" tooltip="doi.org"/>
              </a:rPr>
              <a:t>https://doi.org/10.1002/cpt.2261</a:t>
            </a:r>
            <a:endParaRPr lang="en-US" sz="1500" dirty="0">
              <a:effectLst/>
              <a:latin typeface="Times New Roman" panose="02020603050405020304" pitchFamily="18" charset="0"/>
              <a:ea typeface="Times New Roman" panose="02020603050405020304" pitchFamily="18" charset="0"/>
            </a:endParaRP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Public Health England (2019) </a:t>
            </a:r>
            <a:r>
              <a:rPr lang="en-US" sz="1500" i="1" dirty="0">
                <a:effectLst/>
                <a:latin typeface="Times New Roman" panose="02020603050405020304" pitchFamily="18" charset="0"/>
                <a:ea typeface="Times New Roman" panose="02020603050405020304" pitchFamily="18" charset="0"/>
              </a:rPr>
              <a:t>Tuberculosis in England: 2019 report</a:t>
            </a:r>
            <a:r>
              <a:rPr lang="en-US" sz="1500" dirty="0">
                <a:effectLst/>
                <a:latin typeface="Times New Roman" panose="02020603050405020304" pitchFamily="18" charset="0"/>
                <a:ea typeface="Times New Roman" panose="02020603050405020304" pitchFamily="18" charset="0"/>
              </a:rPr>
              <a:t>. London: PHE. Available at: https://www.gov.uk/government/publications/tuberculosis-in-england-annual-report </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Story, A., Murad, S., Roberts, W., </a:t>
            </a:r>
            <a:r>
              <a:rPr lang="en-US" sz="1500" dirty="0" err="1">
                <a:effectLst/>
                <a:latin typeface="Times New Roman" panose="02020603050405020304" pitchFamily="18" charset="0"/>
                <a:ea typeface="Times New Roman" panose="02020603050405020304" pitchFamily="18" charset="0"/>
              </a:rPr>
              <a:t>Verheyen</a:t>
            </a:r>
            <a:r>
              <a:rPr lang="en-US" sz="1500" dirty="0">
                <a:effectLst/>
                <a:latin typeface="Times New Roman" panose="02020603050405020304" pitchFamily="18" charset="0"/>
                <a:ea typeface="Times New Roman" panose="02020603050405020304" pitchFamily="18" charset="0"/>
              </a:rPr>
              <a:t>, M. and Hayward, A.C. (2007) ‘Tuberculosis in London: the importance of homelessness, problem drug use and prison’, </a:t>
            </a:r>
            <a:r>
              <a:rPr lang="en-US" sz="1500" i="1" dirty="0">
                <a:effectLst/>
                <a:latin typeface="Times New Roman" panose="02020603050405020304" pitchFamily="18" charset="0"/>
                <a:ea typeface="Times New Roman" panose="02020603050405020304" pitchFamily="18" charset="0"/>
              </a:rPr>
              <a:t>Thorax</a:t>
            </a:r>
            <a:r>
              <a:rPr lang="en-US" sz="1500" dirty="0">
                <a:effectLst/>
                <a:latin typeface="Times New Roman" panose="02020603050405020304" pitchFamily="18" charset="0"/>
                <a:ea typeface="Times New Roman" panose="02020603050405020304" pitchFamily="18" charset="0"/>
              </a:rPr>
              <a:t>, 62(8), pp. 667–671. Available at: https://doi.org/10.1136/thx.2006.065409 </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World Health Organization (2025) </a:t>
            </a:r>
            <a:r>
              <a:rPr lang="en-US" sz="1500" i="1" dirty="0">
                <a:effectLst/>
                <a:latin typeface="Times New Roman" panose="02020603050405020304" pitchFamily="18" charset="0"/>
                <a:ea typeface="Times New Roman" panose="02020603050405020304" pitchFamily="18" charset="0"/>
              </a:rPr>
              <a:t>Global Tuberculosis Report 2025</a:t>
            </a:r>
            <a:r>
              <a:rPr lang="en-US" sz="1500" dirty="0">
                <a:effectLst/>
                <a:latin typeface="Times New Roman" panose="02020603050405020304" pitchFamily="18" charset="0"/>
                <a:ea typeface="Times New Roman" panose="02020603050405020304" pitchFamily="18" charset="0"/>
              </a:rPr>
              <a:t>. Geneva: WHO. Available at: https://www.who.int/publications/i/item/9789240096870 </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Centers for Disease Control and Prevention (CDC) (2024) </a:t>
            </a:r>
            <a:r>
              <a:rPr lang="en-US" sz="1500" i="1" dirty="0">
                <a:effectLst/>
                <a:latin typeface="Times New Roman" panose="02020603050405020304" pitchFamily="18" charset="0"/>
                <a:ea typeface="Times New Roman" panose="02020603050405020304" pitchFamily="18" charset="0"/>
              </a:rPr>
              <a:t>Reported Tuberculosis in the United States, 2023</a:t>
            </a:r>
            <a:r>
              <a:rPr lang="en-US" sz="1500" dirty="0">
                <a:effectLst/>
                <a:latin typeface="Times New Roman" panose="02020603050405020304" pitchFamily="18" charset="0"/>
                <a:ea typeface="Times New Roman" panose="02020603050405020304" pitchFamily="18" charset="0"/>
              </a:rPr>
              <a:t>. Atlanta: U.S. Department of Health and Human Services. Available at: https://www.cdc.gov/tb/statistics/reports/2023/default.htm </a:t>
            </a:r>
          </a:p>
          <a:p>
            <a:pPr marL="0" marR="0" algn="just">
              <a:spcBef>
                <a:spcPts val="0"/>
              </a:spcBef>
              <a:spcAft>
                <a:spcPts val="0"/>
              </a:spcAft>
            </a:pPr>
            <a:r>
              <a:rPr lang="en-US" sz="1500" dirty="0">
                <a:effectLst/>
                <a:latin typeface="Times New Roman" panose="02020603050405020304" pitchFamily="18" charset="0"/>
                <a:ea typeface="Times New Roman" panose="02020603050405020304" pitchFamily="18" charset="0"/>
              </a:rPr>
              <a:t>UK Health Security Agency (UKHSA) (2024) </a:t>
            </a:r>
            <a:r>
              <a:rPr lang="en-US" sz="1500" i="1" dirty="0">
                <a:effectLst/>
                <a:latin typeface="Times New Roman" panose="02020603050405020304" pitchFamily="18" charset="0"/>
                <a:ea typeface="Times New Roman" panose="02020603050405020304" pitchFamily="18" charset="0"/>
              </a:rPr>
              <a:t>Tuberculosis in England: 2023 report</a:t>
            </a:r>
            <a:r>
              <a:rPr lang="en-US" sz="1500" dirty="0">
                <a:effectLst/>
                <a:latin typeface="Times New Roman" panose="02020603050405020304" pitchFamily="18" charset="0"/>
                <a:ea typeface="Times New Roman" panose="02020603050405020304" pitchFamily="18" charset="0"/>
              </a:rPr>
              <a:t>. London: UKHSA. Available at: https://www.gov.uk/government/publications/tuberculosis-in-england-annual-report </a:t>
            </a:r>
          </a:p>
          <a:p>
            <a:pPr marL="0" marR="0" algn="just">
              <a:spcBef>
                <a:spcPts val="0"/>
              </a:spcBef>
              <a:spcAft>
                <a:spcPts val="0"/>
              </a:spcAft>
            </a:pPr>
            <a:r>
              <a:rPr lang="en-US" sz="1500" dirty="0" err="1">
                <a:effectLst/>
                <a:latin typeface="Times New Roman" panose="02020603050405020304" pitchFamily="18" charset="0"/>
                <a:ea typeface="Times New Roman" panose="02020603050405020304" pitchFamily="18" charset="0"/>
              </a:rPr>
              <a:t>Zignol</a:t>
            </a:r>
            <a:r>
              <a:rPr lang="en-US" sz="1500" dirty="0">
                <a:effectLst/>
                <a:latin typeface="Times New Roman" panose="02020603050405020304" pitchFamily="18" charset="0"/>
                <a:ea typeface="Times New Roman" panose="02020603050405020304" pitchFamily="18" charset="0"/>
              </a:rPr>
              <a:t>, M., </a:t>
            </a:r>
            <a:r>
              <a:rPr lang="en-US" sz="1500" dirty="0" err="1">
                <a:effectLst/>
                <a:latin typeface="Times New Roman" panose="02020603050405020304" pitchFamily="18" charset="0"/>
                <a:ea typeface="Times New Roman" panose="02020603050405020304" pitchFamily="18" charset="0"/>
              </a:rPr>
              <a:t>Cabibbe</a:t>
            </a:r>
            <a:r>
              <a:rPr lang="en-US" sz="1500" dirty="0">
                <a:effectLst/>
                <a:latin typeface="Times New Roman" panose="02020603050405020304" pitchFamily="18" charset="0"/>
                <a:ea typeface="Times New Roman" panose="02020603050405020304" pitchFamily="18" charset="0"/>
              </a:rPr>
              <a:t>, A.M., Dean, A.S., </a:t>
            </a:r>
            <a:r>
              <a:rPr lang="en-US" sz="1500" dirty="0" err="1">
                <a:effectLst/>
                <a:latin typeface="Times New Roman" panose="02020603050405020304" pitchFamily="18" charset="0"/>
                <a:ea typeface="Times New Roman" panose="02020603050405020304" pitchFamily="18" charset="0"/>
              </a:rPr>
              <a:t>Glaziou</a:t>
            </a:r>
            <a:r>
              <a:rPr lang="en-US" sz="1500" dirty="0">
                <a:effectLst/>
                <a:latin typeface="Times New Roman" panose="02020603050405020304" pitchFamily="18" charset="0"/>
                <a:ea typeface="Times New Roman" panose="02020603050405020304" pitchFamily="18" charset="0"/>
              </a:rPr>
              <a:t>, P., </a:t>
            </a:r>
            <a:r>
              <a:rPr lang="en-US" sz="1500" dirty="0" err="1">
                <a:effectLst/>
                <a:latin typeface="Times New Roman" panose="02020603050405020304" pitchFamily="18" charset="0"/>
                <a:ea typeface="Times New Roman" panose="02020603050405020304" pitchFamily="18" charset="0"/>
              </a:rPr>
              <a:t>Alikhanova</a:t>
            </a:r>
            <a:r>
              <a:rPr lang="en-US" sz="1500" dirty="0">
                <a:effectLst/>
                <a:latin typeface="Times New Roman" panose="02020603050405020304" pitchFamily="18" charset="0"/>
                <a:ea typeface="Times New Roman" panose="02020603050405020304" pitchFamily="18" charset="0"/>
              </a:rPr>
              <a:t>, N., Ama, C., Andres, S., </a:t>
            </a:r>
            <a:r>
              <a:rPr lang="en-US" sz="1500" dirty="0" err="1">
                <a:effectLst/>
                <a:latin typeface="Times New Roman" panose="02020603050405020304" pitchFamily="18" charset="0"/>
                <a:ea typeface="Times New Roman" panose="02020603050405020304" pitchFamily="18" charset="0"/>
              </a:rPr>
              <a:t>Barbova</a:t>
            </a:r>
            <a:r>
              <a:rPr lang="en-US" sz="1500" dirty="0">
                <a:effectLst/>
                <a:latin typeface="Times New Roman" panose="02020603050405020304" pitchFamily="18" charset="0"/>
                <a:ea typeface="Times New Roman" panose="02020603050405020304" pitchFamily="18" charset="0"/>
              </a:rPr>
              <a:t>, A., </a:t>
            </a:r>
            <a:r>
              <a:rPr lang="en-US" sz="1500" dirty="0" err="1">
                <a:effectLst/>
                <a:latin typeface="Times New Roman" panose="02020603050405020304" pitchFamily="18" charset="0"/>
                <a:ea typeface="Times New Roman" panose="02020603050405020304" pitchFamily="18" charset="0"/>
              </a:rPr>
              <a:t>Borbe</a:t>
            </a:r>
            <a:r>
              <a:rPr lang="en-US" sz="1500" dirty="0">
                <a:effectLst/>
                <a:latin typeface="Times New Roman" panose="02020603050405020304" pitchFamily="18" charset="0"/>
                <a:ea typeface="Times New Roman" panose="02020603050405020304" pitchFamily="18" charset="0"/>
              </a:rPr>
              <a:t>-Reyes, A., Chin, D.P. and Cirillo, D.M. (2018) ‘Genetic sequencing for surveillance of drug resistance in tuberculosis in highly endemic countries: a multi-country population-based surveillance study’, </a:t>
            </a:r>
            <a:r>
              <a:rPr lang="en-US" sz="1500" i="1" dirty="0">
                <a:effectLst/>
                <a:latin typeface="Times New Roman" panose="02020603050405020304" pitchFamily="18" charset="0"/>
                <a:ea typeface="Times New Roman" panose="02020603050405020304" pitchFamily="18" charset="0"/>
              </a:rPr>
              <a:t>The Lancet Infectious Diseases</a:t>
            </a:r>
            <a:r>
              <a:rPr lang="en-US" sz="1500" dirty="0">
                <a:effectLst/>
                <a:latin typeface="Times New Roman" panose="02020603050405020304" pitchFamily="18" charset="0"/>
                <a:ea typeface="Times New Roman" panose="02020603050405020304" pitchFamily="18" charset="0"/>
              </a:rPr>
              <a:t>, 18(6), pp.675–683. Available at: https://doi.org/10.1016/S1473-3099(18)30073-2</a:t>
            </a:r>
          </a:p>
        </p:txBody>
      </p:sp>
    </p:spTree>
    <p:extLst>
      <p:ext uri="{BB962C8B-B14F-4D97-AF65-F5344CB8AC3E}">
        <p14:creationId xmlns:p14="http://schemas.microsoft.com/office/powerpoint/2010/main" val="10542120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5204</Words>
  <Application>Microsoft Office PowerPoint</Application>
  <PresentationFormat>Custom</PresentationFormat>
  <Paragraphs>246</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Times New Roman</vt:lpstr>
      <vt:lpstr>Wingdings</vt:lpstr>
      <vt:lpstr>MuseoModerno Medium</vt:lpstr>
      <vt:lpstr>MuseoModerno Light</vt:lpstr>
      <vt:lpstr>Arial</vt:lpstr>
      <vt:lpstr>Source Sans 3</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2026-03-29T19:29:54Z</dcterms:created>
  <dcterms:modified xsi:type="dcterms:W3CDTF">2026-04-17T10:14:05Z</dcterms:modified>
</cp:coreProperties>
</file>