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6"/>
  </p:notesMasterIdLst>
  <p:handoutMasterIdLst>
    <p:handoutMasterId r:id="rId17"/>
  </p:handoutMasterIdLst>
  <p:sldIdLst>
    <p:sldId id="277" r:id="rId2"/>
    <p:sldId id="333" r:id="rId3"/>
    <p:sldId id="334" r:id="rId4"/>
    <p:sldId id="335" r:id="rId5"/>
    <p:sldId id="336" r:id="rId6"/>
    <p:sldId id="337" r:id="rId7"/>
    <p:sldId id="338" r:id="rId8"/>
    <p:sldId id="339" r:id="rId9"/>
    <p:sldId id="345" r:id="rId10"/>
    <p:sldId id="344" r:id="rId11"/>
    <p:sldId id="341" r:id="rId12"/>
    <p:sldId id="342" r:id="rId13"/>
    <p:sldId id="347" r:id="rId14"/>
    <p:sldId id="346" r:id="rId1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86" d="100"/>
          <a:sy n="86" d="100"/>
        </p:scale>
        <p:origin x="1238" y="5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PBOtnyt7BP4&amp;ab_channel=MindToolsVideos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MmnYSVOAGA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</a:p>
          <a:p>
            <a:pPr eaLnBrk="1" hangingPunct="1"/>
            <a:r>
              <a:rPr lang="en-GB" altLang="en-US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1</a:t>
            </a:r>
          </a:p>
          <a:p>
            <a:pPr eaLnBrk="1" hangingPunct="1"/>
            <a:endParaRPr lang="en-GB" altLang="en-US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Identifying skills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a skill?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r>
              <a:rPr lang="en-GB" altLang="en-US" b="1" dirty="0"/>
              <a:t>Skill: </a:t>
            </a:r>
            <a:r>
              <a:rPr lang="en-GB" altLang="en-US" dirty="0"/>
              <a:t>the ability to do something well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dirty="0"/>
          </a:p>
          <a:p>
            <a:pPr eaLnBrk="1" hangingPunct="1"/>
            <a:r>
              <a:rPr lang="en-GB" altLang="en-US" sz="2400" dirty="0"/>
              <a:t>What are the skills you need for university?</a:t>
            </a:r>
          </a:p>
          <a:p>
            <a:pPr eaLnBrk="1" hangingPunct="1"/>
            <a:r>
              <a:rPr lang="en-GB" altLang="en-US" sz="2400" dirty="0"/>
              <a:t>What skills are particularly important for being successful on this programme? </a:t>
            </a:r>
          </a:p>
          <a:p>
            <a:pPr lvl="1" eaLnBrk="1" hangingPunct="1"/>
            <a:r>
              <a:rPr lang="en-GB" altLang="en-US" sz="2000" dirty="0"/>
              <a:t>Discuss with a partner before telling the class.</a:t>
            </a:r>
          </a:p>
        </p:txBody>
      </p:sp>
    </p:spTree>
    <p:extLst>
      <p:ext uri="{BB962C8B-B14F-4D97-AF65-F5344CB8AC3E}">
        <p14:creationId xmlns:p14="http://schemas.microsoft.com/office/powerpoint/2010/main" val="23858498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Skills for effective learning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496300" cy="45259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400" dirty="0"/>
              <a:t>Suggestions:</a:t>
            </a:r>
          </a:p>
          <a:p>
            <a:pPr marL="0" indent="0" eaLnBrk="1" hangingPunct="1">
              <a:buNone/>
            </a:pPr>
            <a:endParaRPr lang="en-GB" altLang="en-US" sz="2400" dirty="0"/>
          </a:p>
          <a:p>
            <a:pPr eaLnBrk="1" hangingPunct="1"/>
            <a:r>
              <a:rPr lang="en-GB" altLang="en-US" sz="2400" dirty="0"/>
              <a:t>Understanding the way you learn</a:t>
            </a:r>
          </a:p>
          <a:p>
            <a:pPr eaLnBrk="1" hangingPunct="1"/>
            <a:r>
              <a:rPr lang="en-GB" altLang="en-US" sz="2400" dirty="0"/>
              <a:t>Organising and planning and managing study</a:t>
            </a:r>
          </a:p>
          <a:p>
            <a:pPr eaLnBrk="1" hangingPunct="1"/>
            <a:r>
              <a:rPr lang="en-GB" altLang="en-US" sz="2400" dirty="0"/>
              <a:t>Time management</a:t>
            </a:r>
          </a:p>
          <a:p>
            <a:pPr eaLnBrk="1" hangingPunct="1"/>
            <a:r>
              <a:rPr lang="en-GB" altLang="en-US" sz="2400" dirty="0"/>
              <a:t>Working with others</a:t>
            </a:r>
          </a:p>
          <a:p>
            <a:pPr eaLnBrk="1" hangingPunct="1"/>
            <a:r>
              <a:rPr lang="en-GB" altLang="en-US" sz="2400" dirty="0"/>
              <a:t>Making a presentation</a:t>
            </a:r>
          </a:p>
        </p:txBody>
      </p:sp>
    </p:spTree>
    <p:extLst>
      <p:ext uri="{BB962C8B-B14F-4D97-AF65-F5344CB8AC3E}">
        <p14:creationId xmlns:p14="http://schemas.microsoft.com/office/powerpoint/2010/main" val="12649597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Skills for effective learning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628775"/>
            <a:ext cx="8229600" cy="4525963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/>
              <a:t>Research skills</a:t>
            </a:r>
          </a:p>
          <a:p>
            <a:pPr eaLnBrk="1" hangingPunct="1">
              <a:defRPr/>
            </a:pPr>
            <a:r>
              <a:rPr lang="en-GB" sz="2400" dirty="0"/>
              <a:t>Referencing skills</a:t>
            </a:r>
          </a:p>
          <a:p>
            <a:pPr eaLnBrk="1" hangingPunct="1">
              <a:defRPr/>
            </a:pPr>
            <a:r>
              <a:rPr lang="en-GB" sz="2400" dirty="0"/>
              <a:t>Writing skills</a:t>
            </a:r>
          </a:p>
          <a:p>
            <a:pPr eaLnBrk="1" hangingPunct="1">
              <a:defRPr/>
            </a:pPr>
            <a:r>
              <a:rPr lang="en-GB" sz="2400" dirty="0"/>
              <a:t>Reflective &amp; creative thinking</a:t>
            </a:r>
          </a:p>
          <a:p>
            <a:pPr eaLnBrk="1" hangingPunct="1">
              <a:defRPr/>
            </a:pPr>
            <a:r>
              <a:rPr lang="en-GB" sz="2400" dirty="0"/>
              <a:t>Critical analysis</a:t>
            </a:r>
          </a:p>
          <a:p>
            <a:pPr eaLnBrk="1" hangingPunct="1">
              <a:defRPr/>
            </a:pPr>
            <a:r>
              <a:rPr lang="en-GB" sz="2400" dirty="0"/>
              <a:t>Memory                           </a:t>
            </a:r>
          </a:p>
          <a:p>
            <a:pPr eaLnBrk="1" hangingPunct="1">
              <a:defRPr/>
            </a:pPr>
            <a:endParaRPr lang="en-GB" sz="1600" dirty="0"/>
          </a:p>
          <a:p>
            <a:pPr eaLnBrk="1" hangingPunct="1">
              <a:defRPr/>
            </a:pPr>
            <a:endParaRPr lang="en-GB" sz="1600" dirty="0"/>
          </a:p>
          <a:p>
            <a:pPr eaLnBrk="1" hangingPunct="1">
              <a:defRPr/>
            </a:pPr>
            <a:endParaRPr lang="en-GB" sz="1600" dirty="0"/>
          </a:p>
          <a:p>
            <a:pPr eaLnBrk="1" hangingPunct="1">
              <a:defRPr/>
            </a:pPr>
            <a:endParaRPr lang="en-GB" sz="16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en-GB" sz="1600" dirty="0"/>
          </a:p>
          <a:p>
            <a:pPr marL="0" indent="0" algn="r" eaLnBrk="1" hangingPunct="1">
              <a:buFont typeface="Wingdings" pitchFamily="2" charset="2"/>
              <a:buNone/>
              <a:defRPr/>
            </a:pPr>
            <a:r>
              <a:rPr lang="en-GB" sz="1100" i="1" dirty="0"/>
              <a:t>(adapted from Cottrell, 2003)</a:t>
            </a:r>
            <a:endParaRPr lang="en-GB" sz="1600" i="1" dirty="0"/>
          </a:p>
        </p:txBody>
      </p:sp>
    </p:spTree>
    <p:extLst>
      <p:ext uri="{BB962C8B-B14F-4D97-AF65-F5344CB8AC3E}">
        <p14:creationId xmlns:p14="http://schemas.microsoft.com/office/powerpoint/2010/main" val="970115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GB" altLang="en-US" sz="3200" dirty="0"/>
            </a:b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Types</a:t>
            </a: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skills</a:t>
            </a:r>
            <a:b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alt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7538" y="1843088"/>
            <a:ext cx="8202612" cy="4213225"/>
          </a:xfrm>
        </p:spPr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en-GB" altLang="en-US" sz="2800" dirty="0"/>
              <a:t>What kind of skills do you already have?</a:t>
            </a:r>
          </a:p>
          <a:p>
            <a:pPr eaLnBrk="1" hangingPunct="1">
              <a:buFont typeface="Wingdings" pitchFamily="2" charset="2"/>
              <a:buChar char="§"/>
            </a:pPr>
            <a:endParaRPr lang="en-GB" altLang="en-US" sz="2800" dirty="0"/>
          </a:p>
          <a:p>
            <a:pPr eaLnBrk="1" hangingPunct="1">
              <a:buFont typeface="Wingdings" pitchFamily="2" charset="2"/>
              <a:buChar char="§"/>
            </a:pPr>
            <a:r>
              <a:rPr lang="en-GB" altLang="en-US" sz="2800" dirty="0"/>
              <a:t>What are the skills that you need to work on?</a:t>
            </a:r>
            <a:endParaRPr lang="en-GB" altLang="en-US" sz="1600" dirty="0"/>
          </a:p>
          <a:p>
            <a:pPr eaLnBrk="1" hangingPunct="1"/>
            <a:endParaRPr lang="en-GB" altLang="en-US" sz="3600" dirty="0"/>
          </a:p>
        </p:txBody>
      </p:sp>
    </p:spTree>
    <p:extLst>
      <p:ext uri="{BB962C8B-B14F-4D97-AF65-F5344CB8AC3E}">
        <p14:creationId xmlns:p14="http://schemas.microsoft.com/office/powerpoint/2010/main" val="21685993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GB" altLang="en-US" sz="3200" dirty="0"/>
            </a:b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Types</a:t>
            </a: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skills</a:t>
            </a:r>
            <a:br>
              <a:rPr lang="en-GB" altLang="en-US" sz="4800" dirty="0"/>
            </a:br>
            <a:endParaRPr lang="en-GB" altLang="en-US" sz="4800" dirty="0"/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268760"/>
            <a:ext cx="7927975" cy="42132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Adaptive skills (Ad)</a:t>
            </a:r>
          </a:p>
          <a:p>
            <a:pPr lvl="1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solidFill>
                  <a:srgbClr val="0070C0"/>
                </a:solidFill>
              </a:rPr>
              <a:t>Help us to cope, shape attitudes, govern our interpersonal interactions and determine how we manage ourselves.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10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Academic skills (Ac)</a:t>
            </a:r>
          </a:p>
          <a:p>
            <a:pPr lvl="1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solidFill>
                  <a:srgbClr val="0070C0"/>
                </a:solidFill>
              </a:rPr>
              <a:t>Skills that are developed and used for study</a:t>
            </a:r>
          </a:p>
          <a:p>
            <a:pPr marL="457200" lvl="1" indent="0" eaLnBrk="1" hangingPunct="1">
              <a:lnSpc>
                <a:spcPct val="80000"/>
              </a:lnSpc>
              <a:buNone/>
              <a:defRPr/>
            </a:pPr>
            <a:endParaRPr lang="en-GB" sz="2200" dirty="0">
              <a:solidFill>
                <a:srgbClr val="0070C0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Transferable skills (T)</a:t>
            </a:r>
          </a:p>
          <a:p>
            <a:pPr lvl="1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solidFill>
                  <a:srgbClr val="0070C0"/>
                </a:solidFill>
              </a:rPr>
              <a:t>Skills that can be moved between different situations</a:t>
            </a:r>
            <a:endParaRPr lang="en-GB" sz="2600" dirty="0">
              <a:solidFill>
                <a:srgbClr val="0070C0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1000" dirty="0"/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/>
              <a:t>Job-related skills (J)</a:t>
            </a:r>
          </a:p>
          <a:p>
            <a:pPr lvl="1"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solidFill>
                  <a:srgbClr val="0070C0"/>
                </a:solidFill>
              </a:rPr>
              <a:t>Situation specific, acquired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336877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539750" y="188640"/>
            <a:ext cx="8229600" cy="1024210"/>
          </a:xfrm>
        </p:spPr>
        <p:txBody>
          <a:bodyPr/>
          <a:lstStyle/>
          <a:p>
            <a:pPr eaLnBrk="1" hangingPunct="1"/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Getting to know yourself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dirty="0"/>
              <a:t>Your strengths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q"/>
            </a:pPr>
            <a:r>
              <a:rPr lang="en-GB" altLang="en-US" sz="2000" dirty="0"/>
              <a:t>Knowing your natural talents, developing them and thus creating major strengths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v"/>
            </a:pPr>
            <a:endParaRPr lang="en-GB" altLang="en-US" sz="20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0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2800" dirty="0"/>
              <a:t>Your weaknesses</a:t>
            </a:r>
          </a:p>
          <a:p>
            <a:pPr lvl="1" eaLnBrk="1" hangingPunct="1">
              <a:lnSpc>
                <a:spcPct val="90000"/>
              </a:lnSpc>
              <a:buFont typeface="Wingdings" pitchFamily="2" charset="2"/>
              <a:buChar char="q"/>
            </a:pPr>
            <a:r>
              <a:rPr lang="en-GB" altLang="en-US" sz="2000" dirty="0"/>
              <a:t>Awareness of your weaknesses can allow you to focus on strengths,  accommodate and improve on them.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884922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44450"/>
            <a:ext cx="8445822" cy="1143000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SWOT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5373216"/>
            <a:ext cx="8352160" cy="403700"/>
          </a:xfrm>
        </p:spPr>
        <p:txBody>
          <a:bodyPr/>
          <a:lstStyle/>
          <a:p>
            <a:pPr marL="0" indent="0" algn="ctr">
              <a:buNone/>
            </a:pPr>
            <a:r>
              <a:rPr lang="en-GB" sz="900" b="0" i="1" dirty="0"/>
              <a:t>Image source: http://www.parkhurst-consulting.com/swot-analysis/</a:t>
            </a:r>
          </a:p>
        </p:txBody>
      </p:sp>
      <p:pic>
        <p:nvPicPr>
          <p:cNvPr id="1026" name="Picture 2" descr="E:\WORK\01 - TSD London\Modules\APP\Week 1 - Identifying Skills\SWOT-Analysis-CMYK-300x29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5768" y="1208304"/>
            <a:ext cx="4187680" cy="4144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83666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SWOT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US" b="0" i="0" dirty="0">
                <a:effectLst/>
                <a:latin typeface="Roboto" panose="02000000000000000000" pitchFamily="2" charset="0"/>
              </a:rPr>
              <a:t>How to Carry Out a Personal SWOT Analysis</a:t>
            </a:r>
          </a:p>
          <a:p>
            <a:pPr eaLnBrk="1" hangingPunct="1"/>
            <a:r>
              <a:rPr lang="en-GB" i="1" dirty="0">
                <a:hlinkClick r:id="rId2"/>
              </a:rPr>
              <a:t>https://www.youtube.com/watch?v=PBOtnyt7BP4&amp;ab_channel=MindToolsVideos</a:t>
            </a:r>
            <a:r>
              <a:rPr lang="en-GB" i="1" dirty="0"/>
              <a:t> (2:20)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782588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22375" y="206377"/>
            <a:ext cx="6592549" cy="5161682"/>
          </a:xfr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10/10/2021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sp>
        <p:nvSpPr>
          <p:cNvPr id="7" name="TextBox 6"/>
          <p:cNvSpPr txBox="1"/>
          <p:nvPr/>
        </p:nvSpPr>
        <p:spPr>
          <a:xfrm>
            <a:off x="1723218" y="5360027"/>
            <a:ext cx="612137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Source: https://www.slideshare.net/RonFeher/personal-swot-analysis</a:t>
            </a:r>
          </a:p>
        </p:txBody>
      </p:sp>
    </p:spTree>
    <p:extLst>
      <p:ext uri="{BB962C8B-B14F-4D97-AF65-F5344CB8AC3E}">
        <p14:creationId xmlns:p14="http://schemas.microsoft.com/office/powerpoint/2010/main" val="6630065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Personal Planning</a:t>
            </a:r>
            <a:endParaRPr lang="en-GB" alt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556792"/>
            <a:ext cx="8202612" cy="4213225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Evaluating achievement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What have I achieved?</a:t>
            </a:r>
          </a:p>
          <a:p>
            <a:r>
              <a:rPr lang="en-GB" sz="2400" dirty="0"/>
              <a:t>How do I know I have achieved this?</a:t>
            </a:r>
          </a:p>
          <a:p>
            <a:r>
              <a:rPr lang="en-GB" sz="2400" dirty="0"/>
              <a:t>What did I do to achieve this?</a:t>
            </a:r>
          </a:p>
          <a:p>
            <a:r>
              <a:rPr lang="en-GB" sz="2400" dirty="0"/>
              <a:t>What is the significance / relevance?</a:t>
            </a:r>
          </a:p>
          <a:p>
            <a:r>
              <a:rPr lang="en-GB" sz="2400" dirty="0"/>
              <a:t>How might I build further on this?</a:t>
            </a:r>
          </a:p>
          <a:p>
            <a:endParaRPr lang="en-GB" dirty="0"/>
          </a:p>
          <a:p>
            <a:pPr eaLnBrk="1" hangingPunct="1"/>
            <a:endParaRPr lang="en-GB" b="0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736481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Personal Planning</a:t>
            </a:r>
            <a:endParaRPr lang="en-GB" alt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7538" y="1843088"/>
            <a:ext cx="8202612" cy="4213225"/>
          </a:xfrm>
        </p:spPr>
        <p:txBody>
          <a:bodyPr/>
          <a:lstStyle/>
          <a:p>
            <a:r>
              <a:rPr lang="en-GB" sz="2400" dirty="0"/>
              <a:t>Reflection</a:t>
            </a:r>
          </a:p>
          <a:p>
            <a:r>
              <a:rPr lang="en-GB" sz="2400" dirty="0"/>
              <a:t>Increasing self-awareness</a:t>
            </a:r>
          </a:p>
          <a:p>
            <a:r>
              <a:rPr lang="en-GB" sz="2400" dirty="0"/>
              <a:t>Being informed</a:t>
            </a:r>
          </a:p>
          <a:p>
            <a:r>
              <a:rPr lang="en-GB" sz="2400" dirty="0"/>
              <a:t>Taking personal responsibility</a:t>
            </a:r>
          </a:p>
          <a:p>
            <a:r>
              <a:rPr lang="en-GB" sz="2400" dirty="0"/>
              <a:t>Developing a strategy to get where you want to be</a:t>
            </a:r>
          </a:p>
          <a:p>
            <a:r>
              <a:rPr lang="en-GB" sz="2400" u="sng" dirty="0">
                <a:hlinkClick r:id="rId2"/>
              </a:rPr>
              <a:t>https://www.youtube.com/watch?v=HMmnYSVOAGA</a:t>
            </a:r>
            <a:r>
              <a:rPr lang="en-GB" sz="2400" dirty="0"/>
              <a:t> </a:t>
            </a:r>
          </a:p>
          <a:p>
            <a:pPr marL="0" indent="0">
              <a:buNone/>
            </a:pPr>
            <a:r>
              <a:rPr lang="en-GB" sz="2400" dirty="0"/>
              <a:t>     (Do you have a Personal Development Plan?) (4:30)</a:t>
            </a:r>
          </a:p>
          <a:p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endParaRPr lang="en-GB" dirty="0"/>
          </a:p>
          <a:p>
            <a:pPr eaLnBrk="1" hangingPunct="1"/>
            <a:endParaRPr lang="en-GB" b="0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544103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Reflection </a:t>
            </a:r>
            <a:endParaRPr lang="en-GB" alt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0815" y="1417638"/>
            <a:ext cx="8202612" cy="4213225"/>
          </a:xfrm>
        </p:spPr>
        <p:txBody>
          <a:bodyPr/>
          <a:lstStyle/>
          <a:p>
            <a:r>
              <a:rPr lang="en-GB" sz="2400" dirty="0"/>
              <a:t>What is reflection? Discuss as a class. </a:t>
            </a:r>
          </a:p>
          <a:p>
            <a:endParaRPr lang="en-GB" sz="2400" dirty="0"/>
          </a:p>
          <a:p>
            <a:r>
              <a:rPr lang="en-GB" sz="2400" dirty="0"/>
              <a:t>Start your </a:t>
            </a:r>
            <a:r>
              <a:rPr lang="en-US" sz="2400" dirty="0"/>
              <a:t>self-reflective learner’s journal </a:t>
            </a:r>
          </a:p>
          <a:p>
            <a:pPr marL="0" indent="0">
              <a:buNone/>
            </a:pPr>
            <a:r>
              <a:rPr lang="en-US" sz="2400" i="1" dirty="0"/>
              <a:t>(discussed in the next set of slides) </a:t>
            </a:r>
            <a:endParaRPr lang="en-GB" sz="2400" i="1" dirty="0"/>
          </a:p>
          <a:p>
            <a:pPr marL="0" indent="0">
              <a:buNone/>
            </a:pPr>
            <a:endParaRPr lang="en-GB" sz="2400" dirty="0"/>
          </a:p>
          <a:p>
            <a:endParaRPr lang="en-GB" dirty="0"/>
          </a:p>
          <a:p>
            <a:pPr eaLnBrk="1" hangingPunct="1"/>
            <a:endParaRPr lang="en-GB" b="0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415280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Reflection </a:t>
            </a:r>
            <a:endParaRPr lang="en-GB" altLang="en-US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10815" y="1417638"/>
            <a:ext cx="8202612" cy="4213225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/>
              <a:t>Activity: </a:t>
            </a:r>
          </a:p>
          <a:p>
            <a:pPr marL="0" indent="0">
              <a:buNone/>
            </a:pPr>
            <a:r>
              <a:rPr lang="en-GB" sz="2400" dirty="0"/>
              <a:t>Think about your feelings today and write 2-3 paragraphs about it. 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It could be in relation to this programme, this module or anything else you want (as long as you are ok to share it with your lecturer)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endParaRPr lang="en-GB" dirty="0"/>
          </a:p>
          <a:p>
            <a:pPr eaLnBrk="1" hangingPunct="1"/>
            <a:endParaRPr lang="en-GB" b="0" dirty="0"/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60017287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916</TotalTime>
  <Words>451</Words>
  <Application>Microsoft Office PowerPoint</Application>
  <PresentationFormat>On-screen Show (4:3)</PresentationFormat>
  <Paragraphs>102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Myriad Pro</vt:lpstr>
      <vt:lpstr>Roboto</vt:lpstr>
      <vt:lpstr>Verdana</vt:lpstr>
      <vt:lpstr>Wingdings</vt:lpstr>
      <vt:lpstr>20140311PresentationUWTSDTemplate</vt:lpstr>
      <vt:lpstr>BMSW4001</vt:lpstr>
      <vt:lpstr>What is a skill?</vt:lpstr>
      <vt:lpstr>Skills for effective learning</vt:lpstr>
      <vt:lpstr>Skills for effective learning</vt:lpstr>
      <vt:lpstr> Types of skills </vt:lpstr>
      <vt:lpstr> Types of skills </vt:lpstr>
      <vt:lpstr>Getting to know yourself</vt:lpstr>
      <vt:lpstr>SWOT</vt:lpstr>
      <vt:lpstr>SWOT</vt:lpstr>
      <vt:lpstr>PowerPoint Presentation</vt:lpstr>
      <vt:lpstr>Personal Planning</vt:lpstr>
      <vt:lpstr>Personal Planning</vt:lpstr>
      <vt:lpstr>Reflection </vt:lpstr>
      <vt:lpstr>Reflection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Sylvia Hoffmann</cp:lastModifiedBy>
  <cp:revision>54</cp:revision>
  <cp:lastPrinted>2018-07-09T15:27:01Z</cp:lastPrinted>
  <dcterms:created xsi:type="dcterms:W3CDTF">2002-10-07T19:43:58Z</dcterms:created>
  <dcterms:modified xsi:type="dcterms:W3CDTF">2021-10-10T23:02:40Z</dcterms:modified>
</cp:coreProperties>
</file>