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5"/>
  </p:handoutMasterIdLst>
  <p:sldIdLst>
    <p:sldId id="256" r:id="rId5"/>
    <p:sldId id="259" r:id="rId6"/>
    <p:sldId id="260" r:id="rId7"/>
    <p:sldId id="261" r:id="rId8"/>
    <p:sldId id="266" r:id="rId9"/>
    <p:sldId id="264" r:id="rId10"/>
    <p:sldId id="279" r:id="rId11"/>
    <p:sldId id="280" r:id="rId12"/>
    <p:sldId id="265" r:id="rId13"/>
    <p:sldId id="281" r:id="rId14"/>
    <p:sldId id="282" r:id="rId15"/>
    <p:sldId id="288" r:id="rId16"/>
    <p:sldId id="262" r:id="rId17"/>
    <p:sldId id="285" r:id="rId18"/>
    <p:sldId id="263" r:id="rId19"/>
    <p:sldId id="284" r:id="rId20"/>
    <p:sldId id="286" r:id="rId21"/>
    <p:sldId id="287" r:id="rId22"/>
    <p:sldId id="283" r:id="rId23"/>
    <p:sldId id="257" r:id="rId24"/>
    <p:sldId id="267" r:id="rId25"/>
    <p:sldId id="268" r:id="rId26"/>
    <p:sldId id="270" r:id="rId27"/>
    <p:sldId id="272" r:id="rId28"/>
    <p:sldId id="273" r:id="rId29"/>
    <p:sldId id="274" r:id="rId30"/>
    <p:sldId id="275" r:id="rId31"/>
    <p:sldId id="276" r:id="rId32"/>
    <p:sldId id="277" r:id="rId33"/>
    <p:sldId id="27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B44947-0219-4BDC-AD58-5C7CE2926B68}" v="42" dt="2022-02-24T23:19:55.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p:cViewPr varScale="1">
        <p:scale>
          <a:sx n="72" d="100"/>
          <a:sy n="72" d="100"/>
        </p:scale>
        <p:origin x="118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81B44947-0219-4BDC-AD58-5C7CE2926B68}"/>
    <pc:docChg chg="undo custSel modSld">
      <pc:chgData name="Jonathan Haylock" userId="2e326450-98f4-4103-a5f9-edef5b085fa5" providerId="ADAL" clId="{81B44947-0219-4BDC-AD58-5C7CE2926B68}" dt="2022-02-24T23:23:01.758" v="176" actId="20577"/>
      <pc:docMkLst>
        <pc:docMk/>
      </pc:docMkLst>
      <pc:sldChg chg="addSp modSp modAnim">
        <pc:chgData name="Jonathan Haylock" userId="2e326450-98f4-4103-a5f9-edef5b085fa5" providerId="ADAL" clId="{81B44947-0219-4BDC-AD58-5C7CE2926B68}" dt="2022-02-24T22:41:19.288" v="23"/>
        <pc:sldMkLst>
          <pc:docMk/>
          <pc:sldMk cId="1764564558" sldId="257"/>
        </pc:sldMkLst>
        <pc:picChg chg="add mod">
          <ac:chgData name="Jonathan Haylock" userId="2e326450-98f4-4103-a5f9-edef5b085fa5" providerId="ADAL" clId="{81B44947-0219-4BDC-AD58-5C7CE2926B68}" dt="2022-02-24T22:40:31.178" v="15" actId="688"/>
          <ac:picMkLst>
            <pc:docMk/>
            <pc:sldMk cId="1764564558" sldId="257"/>
            <ac:picMk id="1026" creationId="{8250C001-364F-4AA2-986D-F33CB6C1A368}"/>
          </ac:picMkLst>
        </pc:picChg>
        <pc:picChg chg="add mod">
          <ac:chgData name="Jonathan Haylock" userId="2e326450-98f4-4103-a5f9-edef5b085fa5" providerId="ADAL" clId="{81B44947-0219-4BDC-AD58-5C7CE2926B68}" dt="2022-02-24T22:41:12.772" v="22" actId="1076"/>
          <ac:picMkLst>
            <pc:docMk/>
            <pc:sldMk cId="1764564558" sldId="257"/>
            <ac:picMk id="1028" creationId="{E7D1DFAE-D176-44AA-A326-750F2154EF33}"/>
          </ac:picMkLst>
        </pc:picChg>
      </pc:sldChg>
      <pc:sldChg chg="addSp delSp modSp mod modAnim">
        <pc:chgData name="Jonathan Haylock" userId="2e326450-98f4-4103-a5f9-edef5b085fa5" providerId="ADAL" clId="{81B44947-0219-4BDC-AD58-5C7CE2926B68}" dt="2022-02-24T23:19:55.857" v="106"/>
        <pc:sldMkLst>
          <pc:docMk/>
          <pc:sldMk cId="1784919799" sldId="262"/>
        </pc:sldMkLst>
        <pc:spChg chg="del mod">
          <ac:chgData name="Jonathan Haylock" userId="2e326450-98f4-4103-a5f9-edef5b085fa5" providerId="ADAL" clId="{81B44947-0219-4BDC-AD58-5C7CE2926B68}" dt="2022-02-24T23:14:22.008" v="72" actId="478"/>
          <ac:spMkLst>
            <pc:docMk/>
            <pc:sldMk cId="1784919799" sldId="262"/>
            <ac:spMk id="3" creationId="{00000000-0000-0000-0000-000000000000}"/>
          </ac:spMkLst>
        </pc:spChg>
        <pc:spChg chg="add mod">
          <ac:chgData name="Jonathan Haylock" userId="2e326450-98f4-4103-a5f9-edef5b085fa5" providerId="ADAL" clId="{81B44947-0219-4BDC-AD58-5C7CE2926B68}" dt="2022-02-24T23:19:12.930" v="101"/>
          <ac:spMkLst>
            <pc:docMk/>
            <pc:sldMk cId="1784919799" sldId="262"/>
            <ac:spMk id="10" creationId="{48487CD8-1891-4969-B1EC-1504D0F04221}"/>
          </ac:spMkLst>
        </pc:spChg>
        <pc:picChg chg="add mod">
          <ac:chgData name="Jonathan Haylock" userId="2e326450-98f4-4103-a5f9-edef5b085fa5" providerId="ADAL" clId="{81B44947-0219-4BDC-AD58-5C7CE2926B68}" dt="2022-02-24T23:14:53.767" v="74" actId="1076"/>
          <ac:picMkLst>
            <pc:docMk/>
            <pc:sldMk cId="1784919799" sldId="262"/>
            <ac:picMk id="9" creationId="{7CADAA3E-29A6-4227-9409-8E00B1461FD9}"/>
          </ac:picMkLst>
        </pc:picChg>
      </pc:sldChg>
      <pc:sldChg chg="addSp modSp mod modAnim">
        <pc:chgData name="Jonathan Haylock" userId="2e326450-98f4-4103-a5f9-edef5b085fa5" providerId="ADAL" clId="{81B44947-0219-4BDC-AD58-5C7CE2926B68}" dt="2022-02-24T23:10:57.394" v="57"/>
        <pc:sldMkLst>
          <pc:docMk/>
          <pc:sldMk cId="1072623282" sldId="263"/>
        </pc:sldMkLst>
        <pc:spChg chg="mod">
          <ac:chgData name="Jonathan Haylock" userId="2e326450-98f4-4103-a5f9-edef5b085fa5" providerId="ADAL" clId="{81B44947-0219-4BDC-AD58-5C7CE2926B68}" dt="2022-02-24T23:10:09.197" v="50" actId="115"/>
          <ac:spMkLst>
            <pc:docMk/>
            <pc:sldMk cId="1072623282" sldId="263"/>
            <ac:spMk id="3" creationId="{00000000-0000-0000-0000-000000000000}"/>
          </ac:spMkLst>
        </pc:spChg>
        <pc:cxnChg chg="add mod">
          <ac:chgData name="Jonathan Haylock" userId="2e326450-98f4-4103-a5f9-edef5b085fa5" providerId="ADAL" clId="{81B44947-0219-4BDC-AD58-5C7CE2926B68}" dt="2022-02-24T23:10:50.159" v="56" actId="1582"/>
          <ac:cxnSpMkLst>
            <pc:docMk/>
            <pc:sldMk cId="1072623282" sldId="263"/>
            <ac:cxnSpMk id="4" creationId="{72185CB0-A467-455C-ADF5-747413B30821}"/>
          </ac:cxnSpMkLst>
        </pc:cxnChg>
      </pc:sldChg>
      <pc:sldChg chg="modSp mod">
        <pc:chgData name="Jonathan Haylock" userId="2e326450-98f4-4103-a5f9-edef5b085fa5" providerId="ADAL" clId="{81B44947-0219-4BDC-AD58-5C7CE2926B68}" dt="2022-02-24T23:08:54.422" v="49" actId="20577"/>
        <pc:sldMkLst>
          <pc:docMk/>
          <pc:sldMk cId="1478290579" sldId="265"/>
        </pc:sldMkLst>
        <pc:spChg chg="mod">
          <ac:chgData name="Jonathan Haylock" userId="2e326450-98f4-4103-a5f9-edef5b085fa5" providerId="ADAL" clId="{81B44947-0219-4BDC-AD58-5C7CE2926B68}" dt="2022-02-24T23:08:54.422" v="49" actId="20577"/>
          <ac:spMkLst>
            <pc:docMk/>
            <pc:sldMk cId="1478290579" sldId="265"/>
            <ac:spMk id="3" creationId="{00000000-0000-0000-0000-000000000000}"/>
          </ac:spMkLst>
        </pc:spChg>
      </pc:sldChg>
      <pc:sldChg chg="modSp mod modAnim">
        <pc:chgData name="Jonathan Haylock" userId="2e326450-98f4-4103-a5f9-edef5b085fa5" providerId="ADAL" clId="{81B44947-0219-4BDC-AD58-5C7CE2926B68}" dt="2022-02-23T22:54:44.535" v="6" actId="207"/>
        <pc:sldMkLst>
          <pc:docMk/>
          <pc:sldMk cId="742592434" sldId="266"/>
        </pc:sldMkLst>
        <pc:spChg chg="mod">
          <ac:chgData name="Jonathan Haylock" userId="2e326450-98f4-4103-a5f9-edef5b085fa5" providerId="ADAL" clId="{81B44947-0219-4BDC-AD58-5C7CE2926B68}" dt="2022-02-23T22:54:44.535" v="6" actId="207"/>
          <ac:spMkLst>
            <pc:docMk/>
            <pc:sldMk cId="742592434" sldId="266"/>
            <ac:spMk id="5" creationId="{00000000-0000-0000-0000-000000000000}"/>
          </ac:spMkLst>
        </pc:spChg>
      </pc:sldChg>
      <pc:sldChg chg="modSp mod">
        <pc:chgData name="Jonathan Haylock" userId="2e326450-98f4-4103-a5f9-edef5b085fa5" providerId="ADAL" clId="{81B44947-0219-4BDC-AD58-5C7CE2926B68}" dt="2022-02-24T23:23:01.758" v="176" actId="20577"/>
        <pc:sldMkLst>
          <pc:docMk/>
          <pc:sldMk cId="2162916335" sldId="268"/>
        </pc:sldMkLst>
        <pc:spChg chg="mod">
          <ac:chgData name="Jonathan Haylock" userId="2e326450-98f4-4103-a5f9-edef5b085fa5" providerId="ADAL" clId="{81B44947-0219-4BDC-AD58-5C7CE2926B68}" dt="2022-02-24T23:23:01.758" v="176" actId="20577"/>
          <ac:spMkLst>
            <pc:docMk/>
            <pc:sldMk cId="2162916335" sldId="268"/>
            <ac:spMk id="3" creationId="{00000000-0000-0000-0000-000000000000}"/>
          </ac:spMkLst>
        </pc:spChg>
      </pc:sldChg>
      <pc:sldChg chg="modSp mod">
        <pc:chgData name="Jonathan Haylock" userId="2e326450-98f4-4103-a5f9-edef5b085fa5" providerId="ADAL" clId="{81B44947-0219-4BDC-AD58-5C7CE2926B68}" dt="2022-02-23T22:57:27.595" v="10" actId="1076"/>
        <pc:sldMkLst>
          <pc:docMk/>
          <pc:sldMk cId="2166437564" sldId="282"/>
        </pc:sldMkLst>
        <pc:spChg chg="mod">
          <ac:chgData name="Jonathan Haylock" userId="2e326450-98f4-4103-a5f9-edef5b085fa5" providerId="ADAL" clId="{81B44947-0219-4BDC-AD58-5C7CE2926B68}" dt="2022-02-23T22:57:27.595" v="10" actId="1076"/>
          <ac:spMkLst>
            <pc:docMk/>
            <pc:sldMk cId="2166437564" sldId="282"/>
            <ac:spMk id="3" creationId="{00000000-0000-0000-0000-000000000000}"/>
          </ac:spMkLst>
        </pc:spChg>
        <pc:picChg chg="mod">
          <ac:chgData name="Jonathan Haylock" userId="2e326450-98f4-4103-a5f9-edef5b085fa5" providerId="ADAL" clId="{81B44947-0219-4BDC-AD58-5C7CE2926B68}" dt="2022-02-23T22:57:18.730" v="9" actId="1076"/>
          <ac:picMkLst>
            <pc:docMk/>
            <pc:sldMk cId="2166437564" sldId="282"/>
            <ac:picMk id="4" creationId="{00000000-0000-0000-0000-000000000000}"/>
          </ac:picMkLst>
        </pc:picChg>
      </pc:sldChg>
      <pc:sldChg chg="addSp modSp mod modAnim">
        <pc:chgData name="Jonathan Haylock" userId="2e326450-98f4-4103-a5f9-edef5b085fa5" providerId="ADAL" clId="{81B44947-0219-4BDC-AD58-5C7CE2926B68}" dt="2022-02-24T23:13:10.470" v="70" actId="1076"/>
        <pc:sldMkLst>
          <pc:docMk/>
          <pc:sldMk cId="4066546985" sldId="283"/>
        </pc:sldMkLst>
        <pc:spChg chg="mod">
          <ac:chgData name="Jonathan Haylock" userId="2e326450-98f4-4103-a5f9-edef5b085fa5" providerId="ADAL" clId="{81B44947-0219-4BDC-AD58-5C7CE2926B68}" dt="2022-02-24T23:12:43.271" v="68" actId="115"/>
          <ac:spMkLst>
            <pc:docMk/>
            <pc:sldMk cId="4066546985" sldId="283"/>
            <ac:spMk id="4" creationId="{00000000-0000-0000-0000-000000000000}"/>
          </ac:spMkLst>
        </pc:spChg>
        <pc:cxnChg chg="add mod">
          <ac:chgData name="Jonathan Haylock" userId="2e326450-98f4-4103-a5f9-edef5b085fa5" providerId="ADAL" clId="{81B44947-0219-4BDC-AD58-5C7CE2926B68}" dt="2022-02-24T23:13:10.470" v="70" actId="1076"/>
          <ac:cxnSpMkLst>
            <pc:docMk/>
            <pc:sldMk cId="4066546985" sldId="283"/>
            <ac:cxnSpMk id="3" creationId="{9050BE64-3074-467A-8A02-7F9A3F0265C5}"/>
          </ac:cxnSpMkLst>
        </pc:cxnChg>
      </pc:sldChg>
      <pc:sldChg chg="addSp modSp modAnim">
        <pc:chgData name="Jonathan Haylock" userId="2e326450-98f4-4103-a5f9-edef5b085fa5" providerId="ADAL" clId="{81B44947-0219-4BDC-AD58-5C7CE2926B68}" dt="2022-02-24T23:18:14.768" v="96"/>
        <pc:sldMkLst>
          <pc:docMk/>
          <pc:sldMk cId="544858058" sldId="284"/>
        </pc:sldMkLst>
        <pc:spChg chg="add mod">
          <ac:chgData name="Jonathan Haylock" userId="2e326450-98f4-4103-a5f9-edef5b085fa5" providerId="ADAL" clId="{81B44947-0219-4BDC-AD58-5C7CE2926B68}" dt="2022-02-24T23:18:02.412" v="94"/>
          <ac:spMkLst>
            <pc:docMk/>
            <pc:sldMk cId="544858058" sldId="284"/>
            <ac:spMk id="6" creationId="{865EC5BC-8A85-4B0D-9AC9-168504A10E70}"/>
          </ac:spMkLst>
        </pc:spChg>
      </pc:sldChg>
      <pc:sldChg chg="addSp delSp modSp mod modAnim">
        <pc:chgData name="Jonathan Haylock" userId="2e326450-98f4-4103-a5f9-edef5b085fa5" providerId="ADAL" clId="{81B44947-0219-4BDC-AD58-5C7CE2926B68}" dt="2022-02-24T23:17:23.776" v="93"/>
        <pc:sldMkLst>
          <pc:docMk/>
          <pc:sldMk cId="1648085356" sldId="285"/>
        </pc:sldMkLst>
        <pc:spChg chg="add del mod ord">
          <ac:chgData name="Jonathan Haylock" userId="2e326450-98f4-4103-a5f9-edef5b085fa5" providerId="ADAL" clId="{81B44947-0219-4BDC-AD58-5C7CE2926B68}" dt="2022-02-24T23:16:08.109" v="81" actId="478"/>
          <ac:spMkLst>
            <pc:docMk/>
            <pc:sldMk cId="1648085356" sldId="285"/>
            <ac:spMk id="2" creationId="{AEA4F02B-5C4C-4145-9FE2-CF67D1054A6F}"/>
          </ac:spMkLst>
        </pc:spChg>
        <pc:spChg chg="add mod">
          <ac:chgData name="Jonathan Haylock" userId="2e326450-98f4-4103-a5f9-edef5b085fa5" providerId="ADAL" clId="{81B44947-0219-4BDC-AD58-5C7CE2926B68}" dt="2022-02-24T23:17:04.526" v="89" actId="14100"/>
          <ac:spMkLst>
            <pc:docMk/>
            <pc:sldMk cId="1648085356" sldId="285"/>
            <ac:spMk id="7" creationId="{16AFBFBD-4CB3-4652-9F2A-0C8948F289DB}"/>
          </ac:spMkLst>
        </pc:spChg>
        <pc:graphicFrameChg chg="mod">
          <ac:chgData name="Jonathan Haylock" userId="2e326450-98f4-4103-a5f9-edef5b085fa5" providerId="ADAL" clId="{81B44947-0219-4BDC-AD58-5C7CE2926B68}" dt="2022-02-24T23:16:30.319" v="84" actId="1076"/>
          <ac:graphicFrameMkLst>
            <pc:docMk/>
            <pc:sldMk cId="1648085356" sldId="285"/>
            <ac:graphicFrameMk id="4" creationId="{00000000-0000-0000-0000-000000000000}"/>
          </ac:graphicFrameMkLst>
        </pc:graphicFrameChg>
      </pc:sldChg>
      <pc:sldChg chg="addSp modSp mod modAnim">
        <pc:chgData name="Jonathan Haylock" userId="2e326450-98f4-4103-a5f9-edef5b085fa5" providerId="ADAL" clId="{81B44947-0219-4BDC-AD58-5C7CE2926B68}" dt="2022-02-24T23:12:00.851" v="67"/>
        <pc:sldMkLst>
          <pc:docMk/>
          <pc:sldMk cId="1122628614" sldId="286"/>
        </pc:sldMkLst>
        <pc:spChg chg="mod">
          <ac:chgData name="Jonathan Haylock" userId="2e326450-98f4-4103-a5f9-edef5b085fa5" providerId="ADAL" clId="{81B44947-0219-4BDC-AD58-5C7CE2926B68}" dt="2022-02-24T23:11:12.364" v="58" actId="115"/>
          <ac:spMkLst>
            <pc:docMk/>
            <pc:sldMk cId="1122628614" sldId="286"/>
            <ac:spMk id="3" creationId="{00000000-0000-0000-0000-000000000000}"/>
          </ac:spMkLst>
        </pc:spChg>
        <pc:cxnChg chg="add mod">
          <ac:chgData name="Jonathan Haylock" userId="2e326450-98f4-4103-a5f9-edef5b085fa5" providerId="ADAL" clId="{81B44947-0219-4BDC-AD58-5C7CE2926B68}" dt="2022-02-24T23:11:41.794" v="65" actId="14100"/>
          <ac:cxnSpMkLst>
            <pc:docMk/>
            <pc:sldMk cId="1122628614" sldId="286"/>
            <ac:cxnSpMk id="4" creationId="{2266C3A7-0BCF-40A9-BC80-48DDC790E608}"/>
          </ac:cxnSpMkLst>
        </pc:cxnChg>
        <pc:cxnChg chg="add mod">
          <ac:chgData name="Jonathan Haylock" userId="2e326450-98f4-4103-a5f9-edef5b085fa5" providerId="ADAL" clId="{81B44947-0219-4BDC-AD58-5C7CE2926B68}" dt="2022-02-24T23:11:35.934" v="64" actId="14100"/>
          <ac:cxnSpMkLst>
            <pc:docMk/>
            <pc:sldMk cId="1122628614" sldId="286"/>
            <ac:cxnSpMk id="5" creationId="{F926367B-2B69-4922-BD82-237F752B131E}"/>
          </ac:cxnSpMkLst>
        </pc:cxnChg>
      </pc:sldChg>
      <pc:sldChg chg="addSp modSp modAnim">
        <pc:chgData name="Jonathan Haylock" userId="2e326450-98f4-4103-a5f9-edef5b085fa5" providerId="ADAL" clId="{81B44947-0219-4BDC-AD58-5C7CE2926B68}" dt="2022-02-24T23:18:39.615" v="100"/>
        <pc:sldMkLst>
          <pc:docMk/>
          <pc:sldMk cId="1922562446" sldId="287"/>
        </pc:sldMkLst>
        <pc:spChg chg="add mod">
          <ac:chgData name="Jonathan Haylock" userId="2e326450-98f4-4103-a5f9-edef5b085fa5" providerId="ADAL" clId="{81B44947-0219-4BDC-AD58-5C7CE2926B68}" dt="2022-02-24T23:18:23.299" v="97"/>
          <ac:spMkLst>
            <pc:docMk/>
            <pc:sldMk cId="1922562446" sldId="287"/>
            <ac:spMk id="6" creationId="{BFBFCFEE-F171-4B45-B23C-AF6BBC94D91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custLinFactNeighborX="55808" custLinFactNeighborY="-50992"/>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custLinFactNeighborX="-44667" custLinFactNeighborY="-2778"/>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a:t>Intentional Covert</a:t>
          </a:r>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a:t>Unintentional Overt</a:t>
          </a:r>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a:t>Unintentional Covert</a:t>
          </a:r>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B4547408-F96F-4ACF-A606-1A83F06E1548}" type="presOf" srcId="{56089EAA-D053-4CB5-936D-8A88961764B4}" destId="{DDFDEB74-0EFB-4B9C-8946-A62172200F1D}"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ED851419-017E-4334-9008-F1CF270A5F2C}" srcId="{231A7792-E034-4017-9A2E-235B7453D780}" destId="{21B7A43A-E781-4D0F-912C-7B06A31720C3}" srcOrd="2" destOrd="0" parTransId="{272DE25A-0DB5-44C9-9124-53F615263DAA}" sibTransId="{5EB1DED3-B1E7-4417-89BE-74CF4915704A}"/>
    <dgm:cxn modelId="{039D1620-DB89-47A4-9930-B014285954DD}" type="presOf" srcId="{BE64692A-7AEB-4569-8EDD-D2ACD0DC856F}" destId="{BD77F720-DA77-47E7-BE60-DA87CF98042B}" srcOrd="0" destOrd="0" presId="urn:microsoft.com/office/officeart/2005/8/layout/matrix2"/>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A2A17AEC-F976-46A3-8480-34AEC722B580}" type="presOf" srcId="{21B7A43A-E781-4D0F-912C-7B06A31720C3}" destId="{97F7170D-7BC9-4D3F-AFAC-DA3BC4F98E37}"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r>
            <a:rPr lang="en-US" dirty="0"/>
            <a:t>Intentional Covert</a:t>
          </a:r>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r>
            <a:rPr lang="en-US" dirty="0"/>
            <a:t>Unintentional Overt</a:t>
          </a:r>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3FF60CB5-DFEA-4AF4-92A6-70E646AEE6C5}" srcId="{231A7792-E034-4017-9A2E-235B7453D780}" destId="{12BCBAE4-9105-4670-9039-67CB225F36BE}" srcOrd="2" destOrd="0" parTransId="{A9D0DB39-E100-458C-8BE3-D0319F39B503}" sibTransId="{8CC56A89-C6ED-48F2-A9E2-663D3DFE794F}"/>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DAC7A37C-5A91-4411-96E2-9243F43E665F}">
      <dgm:prSet/>
      <dgm:spPr/>
      <dgm:t>
        <a:bodyPr/>
        <a:lstStyle/>
        <a:p>
          <a:r>
            <a:rPr lang="en-US" dirty="0"/>
            <a:t>Unintentional Covert</a:t>
          </a:r>
        </a:p>
      </dgm:t>
    </dgm:pt>
    <dgm:pt modelId="{D8B3D5FD-F748-4975-9D65-879ACC11B42A}" type="parTrans" cxnId="{15B5F1A9-A1FE-4561-B051-090AEE122647}">
      <dgm:prSet/>
      <dgm:spPr/>
      <dgm:t>
        <a:bodyPr/>
        <a:lstStyle/>
        <a:p>
          <a:endParaRPr lang="en-US"/>
        </a:p>
      </dgm:t>
    </dgm:pt>
    <dgm:pt modelId="{0B663079-9AA1-4093-8DE7-4D6C7156F7AE}" type="sibTrans" cxnId="{15B5F1A9-A1FE-4561-B051-090AEE122647}">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D4CB711C-E632-4D40-B5EA-35B5B6713FFD}" type="presOf" srcId="{DAC7A37C-5A91-4411-96E2-9243F43E665F}"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15B5F1A9-A1FE-4561-B051-090AEE122647}" srcId="{231A7792-E034-4017-9A2E-235B7453D780}" destId="{DAC7A37C-5A91-4411-96E2-9243F43E665F}" srcOrd="3" destOrd="0" parTransId="{D8B3D5FD-F748-4975-9D65-879ACC11B42A}" sibTransId="{0B663079-9AA1-4093-8DE7-4D6C7156F7AE}"/>
    <dgm:cxn modelId="{3FF60CB5-DFEA-4AF4-92A6-70E646AEE6C5}" srcId="{231A7792-E034-4017-9A2E-235B7453D780}" destId="{12BCBAE4-9105-4670-9039-67CB225F36BE}" srcOrd="2" destOrd="0" parTransId="{A9D0DB39-E100-458C-8BE3-D0319F39B503}" sibTransId="{8CC56A89-C6ED-48F2-A9E2-663D3DFE794F}"/>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368152" y="0"/>
          <a:ext cx="5328591" cy="532859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714510" y="346358"/>
          <a:ext cx="2131436" cy="2131436"/>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Intentional Overt </a:t>
          </a:r>
        </a:p>
      </dsp:txBody>
      <dsp:txXfrm>
        <a:off x="1818558" y="450406"/>
        <a:ext cx="1923340" cy="1923340"/>
      </dsp:txXfrm>
    </dsp:sp>
    <dsp:sp modelId="{DDFDEB74-0EFB-4B9C-8946-A62172200F1D}">
      <dsp:nvSpPr>
        <dsp:cNvPr id="0" name=""/>
        <dsp:cNvSpPr/>
      </dsp:nvSpPr>
      <dsp:spPr>
        <a:xfrm>
          <a:off x="4218948" y="346358"/>
          <a:ext cx="2131436" cy="2131436"/>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Intentional Covert</a:t>
          </a:r>
        </a:p>
      </dsp:txBody>
      <dsp:txXfrm>
        <a:off x="4322996" y="450406"/>
        <a:ext cx="1923340" cy="1923340"/>
      </dsp:txXfrm>
    </dsp:sp>
    <dsp:sp modelId="{97F7170D-7BC9-4D3F-AFAC-DA3BC4F98E37}">
      <dsp:nvSpPr>
        <dsp:cNvPr id="0" name=""/>
        <dsp:cNvSpPr/>
      </dsp:nvSpPr>
      <dsp:spPr>
        <a:xfrm>
          <a:off x="1714510" y="2850796"/>
          <a:ext cx="2131436" cy="2131436"/>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Unintentional Overt</a:t>
          </a:r>
        </a:p>
      </dsp:txBody>
      <dsp:txXfrm>
        <a:off x="1818558" y="2954844"/>
        <a:ext cx="1923340" cy="1923340"/>
      </dsp:txXfrm>
    </dsp:sp>
    <dsp:sp modelId="{5624452D-E959-45C6-92C8-3D15C72747B8}">
      <dsp:nvSpPr>
        <dsp:cNvPr id="0" name=""/>
        <dsp:cNvSpPr/>
      </dsp:nvSpPr>
      <dsp:spPr>
        <a:xfrm>
          <a:off x="4218948" y="2850796"/>
          <a:ext cx="2131436" cy="213143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Unintentional Covert</a:t>
          </a:r>
        </a:p>
      </dsp:txBody>
      <dsp:txXfrm>
        <a:off x="4322996" y="2954844"/>
        <a:ext cx="1923340" cy="1923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Intentional Overt </a:t>
          </a:r>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Intentional Covert</a:t>
          </a:r>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Unintentional Overt</a:t>
          </a:r>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Unintentional Covert</a:t>
          </a:r>
        </a:p>
      </dsp:txBody>
      <dsp:txXfrm>
        <a:off x="1756934" y="1828942"/>
        <a:ext cx="1143608" cy="114360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Autofit/>
          </a:bodyPr>
          <a:lstStyle/>
          <a:p>
            <a:r>
              <a:rPr lang="en-GB" sz="4800" dirty="0">
                <a:solidFill>
                  <a:schemeClr val="bg1"/>
                </a:solidFill>
              </a:rPr>
              <a:t>Facilitation continued…. </a:t>
            </a:r>
            <a:br>
              <a:rPr lang="en-GB" sz="4800" dirty="0">
                <a:solidFill>
                  <a:schemeClr val="bg1"/>
                </a:solidFill>
              </a:rPr>
            </a:br>
            <a:r>
              <a:rPr lang="en-GB" sz="4800" dirty="0">
                <a:solidFill>
                  <a:schemeClr val="bg1"/>
                </a:solidFill>
              </a:rPr>
              <a:t>Heron’s Modes and Dimensions</a:t>
            </a:r>
          </a:p>
        </p:txBody>
      </p:sp>
      <p:sp>
        <p:nvSpPr>
          <p:cNvPr id="3" name="TextBox 2"/>
          <p:cNvSpPr txBox="1"/>
          <p:nvPr/>
        </p:nvSpPr>
        <p:spPr>
          <a:xfrm>
            <a:off x="5940152" y="4725144"/>
            <a:ext cx="2634054" cy="461665"/>
          </a:xfrm>
          <a:prstGeom prst="rect">
            <a:avLst/>
          </a:prstGeom>
          <a:noFill/>
        </p:spPr>
        <p:txBody>
          <a:bodyPr wrap="none" rtlCol="0">
            <a:spAutoFit/>
          </a:bodyPr>
          <a:lstStyle/>
          <a:p>
            <a:r>
              <a:rPr lang="en-GB" sz="2400" dirty="0">
                <a:solidFill>
                  <a:schemeClr val="bg1"/>
                </a:solidFill>
              </a:rPr>
              <a:t>Jon </a:t>
            </a:r>
            <a:r>
              <a:rPr lang="en-GB" sz="2400">
                <a:solidFill>
                  <a:schemeClr val="bg1"/>
                </a:solidFill>
              </a:rPr>
              <a:t>Haylock 2021</a:t>
            </a:r>
            <a:endParaRPr lang="en-GB" sz="24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Tree>
    <p:extLst>
      <p:ext uri="{BB962C8B-B14F-4D97-AF65-F5344CB8AC3E}">
        <p14:creationId xmlns:p14="http://schemas.microsoft.com/office/powerpoint/2010/main" val="175870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71247894"/>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Modes                Dimensions</a:t>
            </a:r>
          </a:p>
        </p:txBody>
      </p:sp>
      <p:sp>
        <p:nvSpPr>
          <p:cNvPr id="3" name="Content Placeholder 2"/>
          <p:cNvSpPr>
            <a:spLocks noGrp="1"/>
          </p:cNvSpPr>
          <p:nvPr>
            <p:ph sz="half" idx="1"/>
          </p:nvPr>
        </p:nvSpPr>
        <p:spPr/>
        <p:txBody>
          <a:bodyPr/>
          <a:lstStyle/>
          <a:p>
            <a:r>
              <a:rPr lang="en-GB" dirty="0"/>
              <a:t>Hierarchical </a:t>
            </a:r>
          </a:p>
          <a:p>
            <a:endParaRPr lang="en-GB" dirty="0"/>
          </a:p>
          <a:p>
            <a:r>
              <a:rPr lang="en-GB" dirty="0"/>
              <a:t>Co-operative</a:t>
            </a:r>
          </a:p>
          <a:p>
            <a:endParaRPr lang="en-GB" dirty="0"/>
          </a:p>
          <a:p>
            <a:r>
              <a:rPr lang="en-GB" dirty="0"/>
              <a:t>Autonomous </a:t>
            </a:r>
          </a:p>
          <a:p>
            <a:endParaRPr lang="en-GB" dirty="0"/>
          </a:p>
        </p:txBody>
      </p:sp>
      <p:sp>
        <p:nvSpPr>
          <p:cNvPr id="4" name="Content Placeholder 3"/>
          <p:cNvSpPr>
            <a:spLocks noGrp="1"/>
          </p:cNvSpPr>
          <p:nvPr>
            <p:ph sz="half" idx="2"/>
          </p:nvPr>
        </p:nvSpPr>
        <p:spPr/>
        <p:txBody>
          <a:bodyPr/>
          <a:lstStyle/>
          <a:p>
            <a:r>
              <a:rPr lang="en-GB" dirty="0"/>
              <a:t>Planning</a:t>
            </a:r>
          </a:p>
          <a:p>
            <a:r>
              <a:rPr lang="en-GB" dirty="0"/>
              <a:t>Structuring</a:t>
            </a:r>
          </a:p>
          <a:p>
            <a:r>
              <a:rPr lang="en-GB" dirty="0"/>
              <a:t>Meaning</a:t>
            </a:r>
          </a:p>
          <a:p>
            <a:r>
              <a:rPr lang="en-GB" dirty="0"/>
              <a:t>Feeling</a:t>
            </a:r>
          </a:p>
          <a:p>
            <a:r>
              <a:rPr lang="en-GB" dirty="0"/>
              <a:t>Confronting</a:t>
            </a:r>
          </a:p>
          <a:p>
            <a:r>
              <a:rPr lang="en-GB" dirty="0"/>
              <a:t>Valuing</a:t>
            </a:r>
          </a:p>
          <a:p>
            <a:endParaRPr lang="en-GB" dirty="0"/>
          </a:p>
        </p:txBody>
      </p:sp>
    </p:spTree>
    <p:extLst>
      <p:ext uri="{BB962C8B-B14F-4D97-AF65-F5344CB8AC3E}">
        <p14:creationId xmlns:p14="http://schemas.microsoft.com/office/powerpoint/2010/main" val="419744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07504"/>
            <a:ext cx="9144000" cy="6858001"/>
          </a:xfrm>
        </p:spPr>
      </p:pic>
      <p:sp>
        <p:nvSpPr>
          <p:cNvPr id="5" name="TextBox 4"/>
          <p:cNvSpPr txBox="1"/>
          <p:nvPr/>
        </p:nvSpPr>
        <p:spPr>
          <a:xfrm>
            <a:off x="1439652" y="3696575"/>
            <a:ext cx="6264696" cy="2062103"/>
          </a:xfrm>
          <a:prstGeom prst="rect">
            <a:avLst/>
          </a:prstGeom>
          <a:solidFill>
            <a:schemeClr val="bg1">
              <a:lumMod val="95000"/>
            </a:schemeClr>
          </a:solidFill>
        </p:spPr>
        <p:txBody>
          <a:bodyPr wrap="square" rtlCol="0">
            <a:spAutoFit/>
          </a:bodyPr>
          <a:lstStyle/>
          <a:p>
            <a:pPr algn="ctr"/>
            <a:r>
              <a:rPr lang="en-GB" sz="3200" dirty="0"/>
              <a:t>The dimensions of facilitation are all components through which the facilitator can structure and influence the learning process. </a:t>
            </a:r>
          </a:p>
        </p:txBody>
      </p:sp>
    </p:spTree>
    <p:extLst>
      <p:ext uri="{BB962C8B-B14F-4D97-AF65-F5344CB8AC3E}">
        <p14:creationId xmlns:p14="http://schemas.microsoft.com/office/powerpoint/2010/main" val="74259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8350"/>
            <a:ext cx="9886038" cy="5723495"/>
          </a:xfrm>
          <a:prstGeom prst="rect">
            <a:avLst/>
          </a:prstGeom>
        </p:spPr>
      </p:pic>
      <p:sp>
        <p:nvSpPr>
          <p:cNvPr id="3" name="Content Placeholder 2"/>
          <p:cNvSpPr>
            <a:spLocks noGrp="1"/>
          </p:cNvSpPr>
          <p:nvPr>
            <p:ph idx="1"/>
          </p:nvPr>
        </p:nvSpPr>
        <p:spPr>
          <a:xfrm>
            <a:off x="323528" y="169101"/>
            <a:ext cx="8229600" cy="5328592"/>
          </a:xfrm>
        </p:spPr>
        <p:txBody>
          <a:bodyPr>
            <a:normAutofit/>
          </a:bodyPr>
          <a:lstStyle/>
          <a:p>
            <a:pPr marL="0" indent="0">
              <a:buNone/>
            </a:pPr>
            <a:endParaRPr lang="en-GB" sz="2400" b="1" dirty="0"/>
          </a:p>
          <a:p>
            <a:pPr marL="0" indent="0">
              <a:buNone/>
            </a:pPr>
            <a:endParaRPr lang="en-GB" sz="2400" b="1" dirty="0"/>
          </a:p>
          <a:p>
            <a:pPr marL="0" indent="0">
              <a:buNone/>
            </a:pPr>
            <a:r>
              <a:rPr lang="en-GB" sz="2400" b="1" dirty="0"/>
              <a:t>The planning Dimension</a:t>
            </a:r>
            <a:r>
              <a:rPr lang="en-GB" sz="2400" dirty="0"/>
              <a:t>  </a:t>
            </a:r>
          </a:p>
          <a:p>
            <a:pPr marL="0" indent="0">
              <a:buNone/>
            </a:pPr>
            <a:endParaRPr lang="en-GB" sz="2400" dirty="0"/>
          </a:p>
          <a:p>
            <a:pPr marL="0" indent="0">
              <a:buNone/>
            </a:pPr>
            <a:r>
              <a:rPr lang="en-GB" sz="2400" dirty="0"/>
              <a:t>Concerned with the aims and objectives of the group.  </a:t>
            </a:r>
          </a:p>
          <a:p>
            <a:pPr marL="0" indent="0">
              <a:buNone/>
            </a:pPr>
            <a:endParaRPr lang="en-GB" sz="2400" dirty="0"/>
          </a:p>
          <a:p>
            <a:pPr marL="0" indent="0">
              <a:buNone/>
            </a:pPr>
            <a:r>
              <a:rPr lang="en-GB" sz="2400" dirty="0"/>
              <a:t>Goals – Means – End </a:t>
            </a:r>
          </a:p>
          <a:p>
            <a:pPr marL="0" indent="0">
              <a:buNone/>
            </a:pPr>
            <a:endParaRPr lang="en-GB" sz="2400" dirty="0"/>
          </a:p>
          <a:p>
            <a:pPr marL="0" indent="0">
              <a:buNone/>
            </a:pPr>
            <a:r>
              <a:rPr lang="en-GB" sz="2400" dirty="0"/>
              <a:t>How will the group acquire its objectives?</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522208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79512"/>
            <a:ext cx="12300181" cy="6918852"/>
          </a:xfrm>
          <a:prstGeom prst="rect">
            <a:avLst/>
          </a:prstGeom>
        </p:spPr>
      </p:pic>
      <p:sp>
        <p:nvSpPr>
          <p:cNvPr id="3" name="Content Placeholder 2"/>
          <p:cNvSpPr>
            <a:spLocks noGrp="1"/>
          </p:cNvSpPr>
          <p:nvPr>
            <p:ph idx="1"/>
          </p:nvPr>
        </p:nvSpPr>
        <p:spPr>
          <a:xfrm>
            <a:off x="251520" y="476672"/>
            <a:ext cx="8229600" cy="3917032"/>
          </a:xfrm>
        </p:spPr>
        <p:txBody>
          <a:bodyPr>
            <a:normAutofit/>
          </a:bodyPr>
          <a:lstStyle/>
          <a:p>
            <a:pPr marL="0" indent="0">
              <a:buNone/>
            </a:pPr>
            <a:r>
              <a:rPr lang="en-GB" sz="2400" b="1" dirty="0">
                <a:solidFill>
                  <a:schemeClr val="bg1"/>
                </a:solidFill>
              </a:rPr>
              <a:t>The Structuring Dimension </a:t>
            </a:r>
            <a:r>
              <a:rPr lang="en-GB" sz="2400" dirty="0">
                <a:solidFill>
                  <a:schemeClr val="bg1"/>
                </a:solidFill>
              </a:rPr>
              <a:t> </a:t>
            </a:r>
          </a:p>
          <a:p>
            <a:pPr marL="0" indent="0">
              <a:buNone/>
            </a:pPr>
            <a:endParaRPr lang="en-GB" sz="2400" dirty="0">
              <a:solidFill>
                <a:schemeClr val="bg1"/>
              </a:solidFill>
            </a:endParaRPr>
          </a:p>
          <a:p>
            <a:pPr marL="0" indent="0">
              <a:buNone/>
            </a:pPr>
            <a:r>
              <a:rPr lang="en-GB" sz="2400" dirty="0">
                <a:solidFill>
                  <a:schemeClr val="bg1"/>
                </a:solidFill>
              </a:rPr>
              <a:t>Creating the structure for the </a:t>
            </a:r>
          </a:p>
          <a:p>
            <a:pPr marL="0" indent="0">
              <a:buNone/>
            </a:pPr>
            <a:r>
              <a:rPr lang="en-GB" sz="2400" dirty="0">
                <a:solidFill>
                  <a:schemeClr val="bg1"/>
                </a:solidFill>
              </a:rPr>
              <a:t>learning of the group.</a:t>
            </a:r>
          </a:p>
          <a:p>
            <a:pPr marL="0" indent="0">
              <a:buNone/>
            </a:pPr>
            <a:endParaRPr lang="en-GB" sz="2400" dirty="0">
              <a:solidFill>
                <a:schemeClr val="bg1"/>
              </a:solidFill>
            </a:endParaRPr>
          </a:p>
          <a:p>
            <a:pPr marL="0" indent="0">
              <a:buNone/>
            </a:pPr>
            <a:endParaRPr lang="en-GB" sz="2400" dirty="0">
              <a:solidFill>
                <a:schemeClr val="bg1"/>
              </a:solidFill>
            </a:endParaRPr>
          </a:p>
          <a:p>
            <a:pPr marL="0" indent="0">
              <a:buNone/>
            </a:pPr>
            <a:r>
              <a:rPr lang="en-GB" sz="2400" dirty="0">
                <a:solidFill>
                  <a:schemeClr val="bg1"/>
                </a:solidFill>
              </a:rPr>
              <a:t>How can the groups learning </a:t>
            </a:r>
          </a:p>
          <a:p>
            <a:pPr marL="0" indent="0">
              <a:buNone/>
            </a:pPr>
            <a:r>
              <a:rPr lang="en-GB" sz="2400" dirty="0">
                <a:solidFill>
                  <a:schemeClr val="bg1"/>
                </a:solidFill>
              </a:rPr>
              <a:t>experiences be structured?</a:t>
            </a:r>
          </a:p>
          <a:p>
            <a:endParaRPr lang="en-GB" dirty="0"/>
          </a:p>
        </p:txBody>
      </p:sp>
    </p:spTree>
    <p:extLst>
      <p:ext uri="{BB962C8B-B14F-4D97-AF65-F5344CB8AC3E}">
        <p14:creationId xmlns:p14="http://schemas.microsoft.com/office/powerpoint/2010/main" val="1136386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592" y="-11797"/>
            <a:ext cx="13377598" cy="5733256"/>
          </a:xfrm>
          <a:prstGeom prst="rect">
            <a:avLst/>
          </a:prstGeom>
        </p:spPr>
      </p:pic>
      <p:sp>
        <p:nvSpPr>
          <p:cNvPr id="3" name="Content Placeholder 2"/>
          <p:cNvSpPr>
            <a:spLocks noGrp="1"/>
          </p:cNvSpPr>
          <p:nvPr>
            <p:ph idx="1"/>
          </p:nvPr>
        </p:nvSpPr>
        <p:spPr>
          <a:xfrm>
            <a:off x="4067944" y="764704"/>
            <a:ext cx="8229600" cy="3917032"/>
          </a:xfrm>
        </p:spPr>
        <p:txBody>
          <a:bodyPr>
            <a:normAutofit lnSpcReduction="10000"/>
          </a:bodyPr>
          <a:lstStyle/>
          <a:p>
            <a:pPr marL="0" indent="0">
              <a:buNone/>
            </a:pPr>
            <a:r>
              <a:rPr lang="en-GB" sz="2400" b="1" dirty="0"/>
              <a:t>The Meaning Dimension</a:t>
            </a:r>
          </a:p>
          <a:p>
            <a:pPr marL="0" indent="0">
              <a:buNone/>
            </a:pPr>
            <a:r>
              <a:rPr lang="en-GB" sz="2400" b="1" dirty="0"/>
              <a:t> </a:t>
            </a:r>
            <a:endParaRPr lang="en-GB" sz="2400" dirty="0"/>
          </a:p>
          <a:p>
            <a:pPr marL="0" indent="0">
              <a:buNone/>
            </a:pPr>
            <a:r>
              <a:rPr lang="en-GB" sz="2400" dirty="0"/>
              <a:t>Concerned with the participants </a:t>
            </a:r>
          </a:p>
          <a:p>
            <a:pPr marL="0" indent="0">
              <a:buNone/>
            </a:pPr>
            <a:r>
              <a:rPr lang="en-GB" sz="2400" dirty="0"/>
              <a:t>understanding of what is happening.</a:t>
            </a:r>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How can meaning be given to and </a:t>
            </a:r>
          </a:p>
          <a:p>
            <a:pPr marL="0" indent="0">
              <a:buNone/>
            </a:pPr>
            <a:r>
              <a:rPr lang="en-GB" sz="2400" dirty="0"/>
              <a:t>found in the experiences?</a:t>
            </a:r>
          </a:p>
          <a:p>
            <a:endParaRPr lang="en-GB" dirty="0"/>
          </a:p>
        </p:txBody>
      </p:sp>
    </p:spTree>
    <p:extLst>
      <p:ext uri="{BB962C8B-B14F-4D97-AF65-F5344CB8AC3E}">
        <p14:creationId xmlns:p14="http://schemas.microsoft.com/office/powerpoint/2010/main" val="2791951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76" y="0"/>
            <a:ext cx="9257922" cy="5733256"/>
          </a:xfrm>
          <a:prstGeom prst="rect">
            <a:avLst/>
          </a:prstGeom>
        </p:spPr>
      </p:pic>
      <p:sp>
        <p:nvSpPr>
          <p:cNvPr id="3" name="Content Placeholder 2"/>
          <p:cNvSpPr>
            <a:spLocks noGrp="1"/>
          </p:cNvSpPr>
          <p:nvPr>
            <p:ph idx="1"/>
          </p:nvPr>
        </p:nvSpPr>
        <p:spPr>
          <a:xfrm>
            <a:off x="179512" y="202332"/>
            <a:ext cx="8229600" cy="5328592"/>
          </a:xfrm>
        </p:spPr>
        <p:txBody>
          <a:bodyPr>
            <a:normAutofit/>
          </a:bodyPr>
          <a:lstStyle/>
          <a:p>
            <a:pPr marL="0" indent="0">
              <a:buNone/>
            </a:pPr>
            <a:r>
              <a:rPr lang="en-GB" sz="2400" b="1" dirty="0"/>
              <a:t>The Feeling Dimension</a:t>
            </a:r>
          </a:p>
          <a:p>
            <a:pPr marL="0" indent="0">
              <a:buNone/>
            </a:pPr>
            <a:r>
              <a:rPr lang="en-GB" sz="2400" dirty="0"/>
              <a:t>Focused upon the management of the emotions and feelings within a group during the experience.</a:t>
            </a:r>
          </a:p>
          <a:p>
            <a:pPr marL="0" indent="0">
              <a:buNone/>
            </a:pPr>
            <a:r>
              <a:rPr lang="en-GB" sz="2400" dirty="0"/>
              <a:t>How will the feelings within the group be handled? </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478290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16632" y="27356"/>
            <a:ext cx="10911666" cy="5701344"/>
          </a:xfrm>
        </p:spPr>
      </p:pic>
      <p:sp>
        <p:nvSpPr>
          <p:cNvPr id="4" name="Rectangle 3"/>
          <p:cNvSpPr/>
          <p:nvPr/>
        </p:nvSpPr>
        <p:spPr>
          <a:xfrm>
            <a:off x="2053201" y="1268760"/>
            <a:ext cx="4572000" cy="2554545"/>
          </a:xfrm>
          <a:prstGeom prst="rect">
            <a:avLst/>
          </a:prstGeom>
        </p:spPr>
        <p:txBody>
          <a:bodyPr>
            <a:spAutoFit/>
          </a:bodyPr>
          <a:lstStyle/>
          <a:p>
            <a:pPr algn="ctr"/>
            <a:r>
              <a:rPr lang="en-GB" sz="2000" b="1" dirty="0"/>
              <a:t>The Confronting Dimension </a:t>
            </a:r>
            <a:endParaRPr lang="en-GB" sz="2000" dirty="0"/>
          </a:p>
          <a:p>
            <a:endParaRPr lang="en-GB" sz="2000" dirty="0"/>
          </a:p>
          <a:p>
            <a:endParaRPr lang="en-GB" sz="2000" dirty="0"/>
          </a:p>
          <a:p>
            <a:pPr algn="ctr"/>
            <a:r>
              <a:rPr lang="en-GB" sz="2000" dirty="0"/>
              <a:t>Raising the consciousness about the groups processes. </a:t>
            </a:r>
          </a:p>
          <a:p>
            <a:pPr algn="ctr"/>
            <a:r>
              <a:rPr lang="en-GB" sz="2000" dirty="0"/>
              <a:t>Any resistances, avoidance etc.</a:t>
            </a:r>
          </a:p>
          <a:p>
            <a:pPr algn="ctr"/>
            <a:r>
              <a:rPr lang="en-GB" sz="2000" dirty="0"/>
              <a:t>How can the awareness be draw to potential issues?</a:t>
            </a:r>
          </a:p>
        </p:txBody>
      </p:sp>
    </p:spTree>
    <p:extLst>
      <p:ext uri="{BB962C8B-B14F-4D97-AF65-F5344CB8AC3E}">
        <p14:creationId xmlns:p14="http://schemas.microsoft.com/office/powerpoint/2010/main" val="2745390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60848"/>
            <a:ext cx="9144000" cy="3630113"/>
          </a:xfrm>
          <a:prstGeom prst="rect">
            <a:avLst/>
          </a:prstGeom>
        </p:spPr>
      </p:pic>
      <p:sp>
        <p:nvSpPr>
          <p:cNvPr id="3" name="Content Placeholder 2"/>
          <p:cNvSpPr>
            <a:spLocks noGrp="1"/>
          </p:cNvSpPr>
          <p:nvPr>
            <p:ph idx="1"/>
          </p:nvPr>
        </p:nvSpPr>
        <p:spPr>
          <a:xfrm>
            <a:off x="179512" y="188640"/>
            <a:ext cx="8229600" cy="2736304"/>
          </a:xfrm>
        </p:spPr>
        <p:txBody>
          <a:bodyPr>
            <a:normAutofit fontScale="92500" lnSpcReduction="10000"/>
          </a:bodyPr>
          <a:lstStyle/>
          <a:p>
            <a:pPr marL="0" indent="0">
              <a:buNone/>
            </a:pPr>
            <a:r>
              <a:rPr lang="en-GB" sz="2800" b="1" dirty="0"/>
              <a:t>The Valuing Dimension </a:t>
            </a:r>
          </a:p>
          <a:p>
            <a:pPr marL="0" indent="0">
              <a:buNone/>
            </a:pPr>
            <a:endParaRPr lang="en-GB" sz="2800" dirty="0"/>
          </a:p>
          <a:p>
            <a:pPr marL="0" indent="0">
              <a:buNone/>
            </a:pPr>
            <a:r>
              <a:rPr lang="en-GB" sz="2800" dirty="0"/>
              <a:t>Developing an supportive culture for group members.</a:t>
            </a:r>
          </a:p>
          <a:p>
            <a:pPr marL="0" indent="0">
              <a:buNone/>
            </a:pPr>
            <a:endParaRPr lang="en-GB" sz="2800" dirty="0"/>
          </a:p>
          <a:p>
            <a:pPr marL="0" indent="0">
              <a:buNone/>
            </a:pPr>
            <a:r>
              <a:rPr lang="en-GB" sz="2800" dirty="0"/>
              <a:t>How can this supportive culture be nurtured and maintained?</a:t>
            </a:r>
          </a:p>
          <a:p>
            <a:endParaRPr lang="en-GB" dirty="0"/>
          </a:p>
        </p:txBody>
      </p:sp>
    </p:spTree>
    <p:extLst>
      <p:ext uri="{BB962C8B-B14F-4D97-AF65-F5344CB8AC3E}">
        <p14:creationId xmlns:p14="http://schemas.microsoft.com/office/powerpoint/2010/main" val="216643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7" y="1124744"/>
            <a:ext cx="9134393" cy="4597048"/>
          </a:xfrm>
          <a:prstGeom prst="rect">
            <a:avLst/>
          </a:prstGeom>
        </p:spPr>
      </p:pic>
      <p:sp>
        <p:nvSpPr>
          <p:cNvPr id="5" name="TextBox 4"/>
          <p:cNvSpPr txBox="1"/>
          <p:nvPr/>
        </p:nvSpPr>
        <p:spPr>
          <a:xfrm>
            <a:off x="107504" y="863134"/>
            <a:ext cx="5785558" cy="523220"/>
          </a:xfrm>
          <a:prstGeom prst="rect">
            <a:avLst/>
          </a:prstGeom>
          <a:noFill/>
        </p:spPr>
        <p:txBody>
          <a:bodyPr wrap="none" rtlCol="0">
            <a:spAutoFit/>
          </a:bodyPr>
          <a:lstStyle/>
          <a:p>
            <a:r>
              <a:rPr lang="en-GB" sz="2800" dirty="0"/>
              <a:t>The modes and Dimensions merge</a:t>
            </a:r>
          </a:p>
        </p:txBody>
      </p:sp>
      <p:sp>
        <p:nvSpPr>
          <p:cNvPr id="8" name="TextBox 7"/>
          <p:cNvSpPr txBox="1"/>
          <p:nvPr/>
        </p:nvSpPr>
        <p:spPr>
          <a:xfrm>
            <a:off x="107504" y="2060848"/>
            <a:ext cx="6615850" cy="954107"/>
          </a:xfrm>
          <a:prstGeom prst="rect">
            <a:avLst/>
          </a:prstGeom>
          <a:noFill/>
        </p:spPr>
        <p:txBody>
          <a:bodyPr wrap="none" rtlCol="0">
            <a:spAutoFit/>
          </a:bodyPr>
          <a:lstStyle/>
          <a:p>
            <a:r>
              <a:rPr lang="en-GB" sz="2800" dirty="0"/>
              <a:t>Giving us 18 different options to help the</a:t>
            </a:r>
          </a:p>
          <a:p>
            <a:r>
              <a:rPr lang="en-GB" sz="2800" dirty="0"/>
              <a:t>Facilitated process grow….</a:t>
            </a:r>
          </a:p>
        </p:txBody>
      </p:sp>
    </p:spTree>
    <p:extLst>
      <p:ext uri="{BB962C8B-B14F-4D97-AF65-F5344CB8AC3E}">
        <p14:creationId xmlns:p14="http://schemas.microsoft.com/office/powerpoint/2010/main" val="360413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2" descr="moodle Logo Vector (.AI) Free Download">
            <a:extLst>
              <a:ext uri="{FF2B5EF4-FFF2-40B4-BE49-F238E27FC236}">
                <a16:creationId xmlns:a16="http://schemas.microsoft.com/office/drawing/2014/main" id="{7CADAA3E-29A6-4227-9409-8E00B1461F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94493">
            <a:off x="6615496" y="5027219"/>
            <a:ext cx="1944216" cy="1484085"/>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48487CD8-1891-4969-B1EC-1504D0F04221}"/>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59616009"/>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16AFBFBD-4CB3-4652-9F2A-0C8948F289DB}"/>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64808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68760"/>
            <a:ext cx="8229600" cy="3312368"/>
          </a:xfrm>
        </p:spPr>
        <p:txBody>
          <a:bodyPr/>
          <a:lstStyle/>
          <a:p>
            <a:pPr marL="514350" indent="-514350">
              <a:buAutoNum type="arabicPeriod"/>
            </a:pPr>
            <a:r>
              <a:rPr lang="en-GB" sz="2800" b="1" i="1" dirty="0"/>
              <a:t>The Planning Dimension </a:t>
            </a:r>
            <a:r>
              <a:rPr lang="en-GB" sz="2800" dirty="0"/>
              <a:t>– Hierarchical mode </a:t>
            </a:r>
          </a:p>
          <a:p>
            <a:pPr marL="514350" indent="-514350">
              <a:buAutoNum type="arabicPeriod"/>
            </a:pPr>
            <a:endParaRPr lang="en-GB" sz="2800" dirty="0"/>
          </a:p>
          <a:p>
            <a:pPr marL="0" indent="0" algn="ctr">
              <a:buNone/>
            </a:pPr>
            <a:r>
              <a:rPr lang="en-GB" sz="2800" dirty="0"/>
              <a:t>You plan here for the group. You Direct the planning of the groups learning, deciding on the content of the course programme and making decisions.</a:t>
            </a:r>
          </a:p>
          <a:p>
            <a:pPr marL="0" indent="0">
              <a:buNone/>
            </a:pPr>
            <a:endParaRPr lang="en-GB" sz="2000" dirty="0"/>
          </a:p>
          <a:p>
            <a:pPr marL="0" indent="0">
              <a:buNone/>
            </a:pPr>
            <a:endParaRPr lang="en-GB" dirty="0"/>
          </a:p>
        </p:txBody>
      </p:sp>
      <p:cxnSp>
        <p:nvCxnSpPr>
          <p:cNvPr id="4" name="Straight Connector 3">
            <a:extLst>
              <a:ext uri="{FF2B5EF4-FFF2-40B4-BE49-F238E27FC236}">
                <a16:creationId xmlns:a16="http://schemas.microsoft.com/office/drawing/2014/main" id="{72185CB0-A467-455C-ADF5-747413B30821}"/>
              </a:ext>
            </a:extLst>
          </p:cNvPr>
          <p:cNvCxnSpPr>
            <a:cxnSpLocks/>
          </p:cNvCxnSpPr>
          <p:nvPr/>
        </p:nvCxnSpPr>
        <p:spPr>
          <a:xfrm>
            <a:off x="1259632" y="2780928"/>
            <a:ext cx="424847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262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65EC5BC-8A85-4B0D-9AC9-168504A10E70}"/>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44858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229600" cy="4608512"/>
          </a:xfrm>
        </p:spPr>
        <p:txBody>
          <a:bodyPr>
            <a:normAutofit/>
          </a:bodyPr>
          <a:lstStyle/>
          <a:p>
            <a:pPr marL="0" indent="0">
              <a:buNone/>
            </a:pPr>
            <a:r>
              <a:rPr lang="en-GB" sz="2800" dirty="0"/>
              <a:t>7. </a:t>
            </a:r>
            <a:r>
              <a:rPr lang="en-GB" sz="2800" b="1" i="1" dirty="0"/>
              <a:t>The meaning Dimension </a:t>
            </a:r>
            <a:r>
              <a:rPr lang="en-GB" sz="2800" dirty="0"/>
              <a:t>– Hierarchical Mode</a:t>
            </a:r>
          </a:p>
          <a:p>
            <a:pPr marL="0" indent="0">
              <a:buNone/>
            </a:pPr>
            <a:endParaRPr lang="en-GB" dirty="0"/>
          </a:p>
          <a:p>
            <a:pPr marL="0" indent="0" algn="ctr">
              <a:buNone/>
            </a:pPr>
            <a:r>
              <a:rPr lang="en-GB" dirty="0"/>
              <a:t>You make sense of what is going on for the group, you give meaning to events and illuminate them, you are the source of understanding what is going on.</a:t>
            </a:r>
          </a:p>
          <a:p>
            <a:pPr marL="0" indent="0">
              <a:buNone/>
            </a:pPr>
            <a:endParaRPr lang="en-GB" dirty="0"/>
          </a:p>
          <a:p>
            <a:endParaRPr lang="en-GB" dirty="0"/>
          </a:p>
        </p:txBody>
      </p:sp>
      <p:cxnSp>
        <p:nvCxnSpPr>
          <p:cNvPr id="4" name="Straight Connector 3">
            <a:extLst>
              <a:ext uri="{FF2B5EF4-FFF2-40B4-BE49-F238E27FC236}">
                <a16:creationId xmlns:a16="http://schemas.microsoft.com/office/drawing/2014/main" id="{2266C3A7-0BCF-40A9-BC80-48DDC790E608}"/>
              </a:ext>
            </a:extLst>
          </p:cNvPr>
          <p:cNvCxnSpPr>
            <a:cxnSpLocks/>
          </p:cNvCxnSpPr>
          <p:nvPr/>
        </p:nvCxnSpPr>
        <p:spPr>
          <a:xfrm>
            <a:off x="4067944" y="3645024"/>
            <a:ext cx="388843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926367B-2B69-4922-BD82-237F752B131E}"/>
              </a:ext>
            </a:extLst>
          </p:cNvPr>
          <p:cNvCxnSpPr>
            <a:cxnSpLocks/>
          </p:cNvCxnSpPr>
          <p:nvPr/>
        </p:nvCxnSpPr>
        <p:spPr>
          <a:xfrm>
            <a:off x="1691680" y="4149080"/>
            <a:ext cx="244827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262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BFBFCFEE-F171-4B45-B23C-AF6BBC94D915}"/>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2256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196752"/>
            <a:ext cx="8064896" cy="2985433"/>
          </a:xfrm>
          <a:prstGeom prst="rect">
            <a:avLst/>
          </a:prstGeom>
        </p:spPr>
        <p:txBody>
          <a:bodyPr wrap="square">
            <a:spAutoFit/>
          </a:bodyPr>
          <a:lstStyle/>
          <a:p>
            <a:r>
              <a:rPr lang="en-GB" sz="2800" dirty="0"/>
              <a:t>16. </a:t>
            </a:r>
            <a:r>
              <a:rPr lang="en-GB" sz="2800" b="1" i="1" dirty="0"/>
              <a:t>The Valuing Dimension </a:t>
            </a:r>
            <a:r>
              <a:rPr lang="en-GB" sz="2800" dirty="0"/>
              <a:t>– Hierarchical Mode</a:t>
            </a:r>
          </a:p>
          <a:p>
            <a:endParaRPr lang="en-GB" sz="3200" dirty="0"/>
          </a:p>
          <a:p>
            <a:r>
              <a:rPr lang="en-GB" sz="3200" dirty="0"/>
              <a:t>You take strong initiatives to care for group members. You manifest directly in word and what you do, your commitment to their fundamental worth as a person. </a:t>
            </a:r>
          </a:p>
        </p:txBody>
      </p:sp>
      <p:cxnSp>
        <p:nvCxnSpPr>
          <p:cNvPr id="3" name="Straight Connector 2">
            <a:extLst>
              <a:ext uri="{FF2B5EF4-FFF2-40B4-BE49-F238E27FC236}">
                <a16:creationId xmlns:a16="http://schemas.microsoft.com/office/drawing/2014/main" id="{9050BE64-3074-467A-8A02-7F9A3F0265C5}"/>
              </a:ext>
            </a:extLst>
          </p:cNvPr>
          <p:cNvCxnSpPr>
            <a:cxnSpLocks/>
          </p:cNvCxnSpPr>
          <p:nvPr/>
        </p:nvCxnSpPr>
        <p:spPr>
          <a:xfrm>
            <a:off x="2411760" y="3140968"/>
            <a:ext cx="388843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54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0"/>
            <a:ext cx="3436510" cy="5327923"/>
          </a:xfrm>
        </p:spPr>
      </p:pic>
      <p:pic>
        <p:nvPicPr>
          <p:cNvPr id="1026" name="Picture 2" descr="moodle Logo Vector (.AI) Free Download">
            <a:extLst>
              <a:ext uri="{FF2B5EF4-FFF2-40B4-BE49-F238E27FC236}">
                <a16:creationId xmlns:a16="http://schemas.microsoft.com/office/drawing/2014/main" id="{8250C001-364F-4AA2-986D-F33CB6C1A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4493">
            <a:off x="467544" y="764704"/>
            <a:ext cx="1944216" cy="14840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020 - Leganto Rollover complete: Module Leaders, update your reading lists  by 31 Aug - University of Wolverhampton">
            <a:extLst>
              <a:ext uri="{FF2B5EF4-FFF2-40B4-BE49-F238E27FC236}">
                <a16:creationId xmlns:a16="http://schemas.microsoft.com/office/drawing/2014/main" id="{E7D1DFAE-D176-44AA-A326-750F2154EF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23889">
            <a:off x="6541854" y="3545396"/>
            <a:ext cx="2534235" cy="1267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56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James Neil (2004) </a:t>
            </a:r>
          </a:p>
        </p:txBody>
      </p:sp>
      <p:sp>
        <p:nvSpPr>
          <p:cNvPr id="3" name="Subtitle 2"/>
          <p:cNvSpPr>
            <a:spLocks noGrp="1"/>
          </p:cNvSpPr>
          <p:nvPr>
            <p:ph type="subTitle" idx="1"/>
          </p:nvPr>
        </p:nvSpPr>
        <p:spPr/>
        <p:txBody>
          <a:bodyPr/>
          <a:lstStyle/>
          <a:p>
            <a:r>
              <a:rPr lang="en-GB" dirty="0">
                <a:solidFill>
                  <a:schemeClr val="bg1"/>
                </a:solidFill>
              </a:rPr>
              <a:t>Quadrants of Facilitation</a:t>
            </a:r>
          </a:p>
        </p:txBody>
      </p:sp>
    </p:spTree>
    <p:extLst>
      <p:ext uri="{BB962C8B-B14F-4D97-AF65-F5344CB8AC3E}">
        <p14:creationId xmlns:p14="http://schemas.microsoft.com/office/powerpoint/2010/main" val="3839273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229600" cy="5040560"/>
          </a:xfrm>
        </p:spPr>
        <p:txBody>
          <a:bodyPr>
            <a:normAutofit fontScale="92500" lnSpcReduction="20000"/>
          </a:bodyPr>
          <a:lstStyle/>
          <a:p>
            <a:pPr marL="0" indent="0">
              <a:buNone/>
            </a:pPr>
            <a:r>
              <a:rPr lang="en-GB" dirty="0"/>
              <a:t>James Neil (2004) – </a:t>
            </a:r>
            <a:r>
              <a:rPr lang="en-GB"/>
              <a:t>(Source removed)</a:t>
            </a:r>
            <a:endParaRPr lang="en-GB" dirty="0"/>
          </a:p>
          <a:p>
            <a:pPr marL="0" indent="0">
              <a:buNone/>
            </a:pPr>
            <a:endParaRPr lang="en-GB" dirty="0"/>
          </a:p>
          <a:p>
            <a:pPr marL="0" indent="0" algn="ctr">
              <a:buNone/>
            </a:pPr>
            <a:r>
              <a:rPr lang="en-GB" dirty="0"/>
              <a:t>Facilitation may be considered to mean all the behaviours and actions of a teacher, instructor.</a:t>
            </a:r>
          </a:p>
          <a:p>
            <a:pPr marL="0" indent="0" algn="ctr">
              <a:buNone/>
            </a:pPr>
            <a:endParaRPr lang="en-GB" dirty="0"/>
          </a:p>
          <a:p>
            <a:pPr marL="0" indent="0" algn="ctr">
              <a:buNone/>
            </a:pPr>
            <a:r>
              <a:rPr lang="en-GB" dirty="0"/>
              <a:t>These actions influence the experience of the individuals/ group. </a:t>
            </a:r>
          </a:p>
          <a:p>
            <a:pPr marL="0" indent="0" algn="ctr">
              <a:buNone/>
            </a:pPr>
            <a:r>
              <a:rPr lang="en-GB" dirty="0"/>
              <a:t> </a:t>
            </a:r>
          </a:p>
          <a:p>
            <a:pPr marL="0" indent="0" algn="ctr">
              <a:buNone/>
            </a:pPr>
            <a:r>
              <a:rPr lang="en-GB" dirty="0"/>
              <a:t>This includes subtle, unconscious behaviours which can have profound influences on what unfolds. </a:t>
            </a:r>
          </a:p>
          <a:p>
            <a:endParaRPr lang="en-GB" dirty="0"/>
          </a:p>
        </p:txBody>
      </p:sp>
    </p:spTree>
    <p:extLst>
      <p:ext uri="{BB962C8B-B14F-4D97-AF65-F5344CB8AC3E}">
        <p14:creationId xmlns:p14="http://schemas.microsoft.com/office/powerpoint/2010/main" val="21629163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2547" y="692696"/>
            <a:ext cx="8229600" cy="2880320"/>
          </a:xfrm>
        </p:spPr>
        <p:txBody>
          <a:bodyPr>
            <a:normAutofit/>
          </a:bodyPr>
          <a:lstStyle/>
          <a:p>
            <a:pPr marL="0" indent="0" algn="ctr">
              <a:buNone/>
            </a:pPr>
            <a:r>
              <a:rPr lang="en-GB" sz="2800" dirty="0"/>
              <a:t>There are a myriad of ways an instructor shapes and moulds a participants' experience. </a:t>
            </a:r>
          </a:p>
          <a:p>
            <a:pPr marL="0" indent="0">
              <a:buNone/>
            </a:pPr>
            <a:endParaRPr lang="en-GB" sz="2800" dirty="0"/>
          </a:p>
          <a:p>
            <a:r>
              <a:rPr lang="en-GB" sz="2800" dirty="0"/>
              <a:t>Words of encouragement/discouragement</a:t>
            </a:r>
          </a:p>
          <a:p>
            <a:r>
              <a:rPr lang="en-GB" sz="2800" dirty="0"/>
              <a:t>Body language to reinforce desired behaviours</a:t>
            </a:r>
          </a:p>
          <a:p>
            <a:pPr marL="0" indent="0">
              <a:buNone/>
            </a:pPr>
            <a:endParaRPr lang="en-GB" dirty="0"/>
          </a:p>
          <a:p>
            <a:pPr marL="0" indent="0">
              <a:buNone/>
            </a:pPr>
            <a:endParaRPr lang="en-GB" dirty="0"/>
          </a:p>
        </p:txBody>
      </p:sp>
      <p:sp>
        <p:nvSpPr>
          <p:cNvPr id="2" name="TextBox 1"/>
          <p:cNvSpPr txBox="1"/>
          <p:nvPr/>
        </p:nvSpPr>
        <p:spPr>
          <a:xfrm>
            <a:off x="502541" y="3933056"/>
            <a:ext cx="8159606" cy="1231106"/>
          </a:xfrm>
          <a:prstGeom prst="rect">
            <a:avLst/>
          </a:prstGeom>
          <a:noFill/>
        </p:spPr>
        <p:txBody>
          <a:bodyPr wrap="none" rtlCol="0">
            <a:spAutoFit/>
          </a:bodyPr>
          <a:lstStyle/>
          <a:p>
            <a:pPr algn="ctr"/>
            <a:r>
              <a:rPr lang="en-GB" sz="2800" dirty="0"/>
              <a:t>So facilitation is an infinitely complicated process, </a:t>
            </a:r>
          </a:p>
          <a:p>
            <a:pPr algn="ctr"/>
            <a:r>
              <a:rPr lang="en-GB" sz="2800" dirty="0"/>
              <a:t>particularly with groups</a:t>
            </a:r>
            <a:r>
              <a:rPr lang="en-GB" sz="2000" dirty="0"/>
              <a:t> </a:t>
            </a:r>
          </a:p>
          <a:p>
            <a:endParaRPr lang="en-GB" dirty="0"/>
          </a:p>
        </p:txBody>
      </p:sp>
    </p:spTree>
    <p:extLst>
      <p:ext uri="{BB962C8B-B14F-4D97-AF65-F5344CB8AC3E}">
        <p14:creationId xmlns:p14="http://schemas.microsoft.com/office/powerpoint/2010/main" val="2414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5676185"/>
              </p:ext>
            </p:extLst>
          </p:nvPr>
        </p:nvGraphicFramePr>
        <p:xfrm>
          <a:off x="539552" y="188640"/>
          <a:ext cx="806489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267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926624979"/>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95936" y="813772"/>
            <a:ext cx="4366199" cy="2062103"/>
          </a:xfrm>
          <a:prstGeom prst="rect">
            <a:avLst/>
          </a:prstGeom>
          <a:noFill/>
        </p:spPr>
        <p:txBody>
          <a:bodyPr wrap="square" rtlCol="0">
            <a:spAutoFit/>
          </a:bodyPr>
          <a:lstStyle/>
          <a:p>
            <a:r>
              <a:rPr lang="en-GB" sz="3200" dirty="0"/>
              <a:t>These are things an instructor does intentionally and are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a:t>Examples:</a:t>
            </a:r>
          </a:p>
          <a:p>
            <a:pPr marL="342900" indent="-342900">
              <a:buFont typeface="Wingdings" panose="05000000000000000000" pitchFamily="2" charset="2"/>
              <a:buChar char="ü"/>
            </a:pPr>
            <a:r>
              <a:rPr lang="en-GB" sz="2400" dirty="0"/>
              <a:t>A facilitator shows students how to make a fire.</a:t>
            </a:r>
          </a:p>
          <a:p>
            <a:pPr marL="342900" indent="-342900">
              <a:buFont typeface="Wingdings" panose="05000000000000000000" pitchFamily="2" charset="2"/>
              <a:buChar char="ü"/>
            </a:pPr>
            <a:r>
              <a:rPr lang="en-GB" sz="2400" dirty="0"/>
              <a:t>A facilitator uses direct questioning when asking a group/participant during a debrief.</a:t>
            </a:r>
          </a:p>
          <a:p>
            <a:pPr marL="342900" indent="-342900">
              <a:buFont typeface="Wingdings" panose="05000000000000000000" pitchFamily="2" charset="2"/>
              <a:buChar char="ü"/>
            </a:pPr>
            <a:r>
              <a:rPr lang="en-GB" sz="2400" dirty="0"/>
              <a:t>An instructor gives verbal feedback to a participant</a:t>
            </a:r>
          </a:p>
        </p:txBody>
      </p:sp>
    </p:spTree>
    <p:extLst>
      <p:ext uri="{BB962C8B-B14F-4D97-AF65-F5344CB8AC3E}">
        <p14:creationId xmlns:p14="http://schemas.microsoft.com/office/powerpoint/2010/main" val="325059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448010"/>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intentionally but are not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a:t>Example:</a:t>
            </a:r>
          </a:p>
          <a:p>
            <a:pPr marL="457200" indent="-457200">
              <a:buFont typeface="Wingdings" panose="05000000000000000000" pitchFamily="2" charset="2"/>
              <a:buChar char="ü"/>
            </a:pPr>
            <a:r>
              <a:rPr lang="en-GB" sz="2400" dirty="0"/>
              <a:t>As a group sit down to have a discussion, facilitator intentionally sits next to a student who she wants to begin the discussion, then casually starts the conversation from this position.</a:t>
            </a:r>
          </a:p>
        </p:txBody>
      </p:sp>
    </p:spTree>
    <p:extLst>
      <p:ext uri="{BB962C8B-B14F-4D97-AF65-F5344CB8AC3E}">
        <p14:creationId xmlns:p14="http://schemas.microsoft.com/office/powerpoint/2010/main" val="328330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59949398"/>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they are </a:t>
            </a:r>
            <a:r>
              <a:rPr lang="en-GB" sz="3200" i="1" dirty="0"/>
              <a:t>noticed</a:t>
            </a:r>
            <a:r>
              <a:rPr lang="en-GB" sz="3200" dirty="0"/>
              <a:t> by the students.</a:t>
            </a:r>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a:t>Examples:</a:t>
            </a:r>
          </a:p>
          <a:p>
            <a:pPr marL="342900" indent="-342900">
              <a:buFont typeface="Wingdings" panose="05000000000000000000" pitchFamily="2" charset="2"/>
              <a:buChar char="ü"/>
            </a:pPr>
            <a:r>
              <a:rPr lang="en-GB" sz="2400" dirty="0"/>
              <a:t>An instructor is naturally warm-hearted (without realising) and this quickly makes students feel accepted and excited about the programme.</a:t>
            </a:r>
          </a:p>
          <a:p>
            <a:pPr marL="342900" indent="-342900">
              <a:buFont typeface="Wingdings" panose="05000000000000000000" pitchFamily="2" charset="2"/>
              <a:buChar char="ü"/>
            </a:pPr>
            <a:r>
              <a:rPr lang="en-GB" sz="2400" dirty="0"/>
              <a:t>An instructor unintentionally uses gendered language which upsets several participants. </a:t>
            </a:r>
          </a:p>
        </p:txBody>
      </p:sp>
    </p:spTree>
    <p:extLst>
      <p:ext uri="{BB962C8B-B14F-4D97-AF65-F5344CB8AC3E}">
        <p14:creationId xmlns:p14="http://schemas.microsoft.com/office/powerpoint/2010/main" val="159395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95416501"/>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851920" y="321330"/>
            <a:ext cx="4892840" cy="3046988"/>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go </a:t>
            </a:r>
            <a:r>
              <a:rPr lang="en-GB" sz="3200" i="1" dirty="0"/>
              <a:t>unnoticed</a:t>
            </a:r>
            <a:r>
              <a:rPr lang="en-GB" sz="3200" dirty="0"/>
              <a:t> by the students but which affect individual's experiences.</a:t>
            </a:r>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a:t>Example:</a:t>
            </a:r>
          </a:p>
          <a:p>
            <a:pPr marL="342900" indent="-342900">
              <a:buFont typeface="Wingdings" panose="05000000000000000000" pitchFamily="2" charset="2"/>
              <a:buChar char="ü"/>
            </a:pPr>
            <a:r>
              <a:rPr lang="en-GB" sz="2400" dirty="0"/>
              <a:t>As a group sit down for a debrief, the facilitator unintentionally sits either too far apart from the group or too far into the group circle.  The group don't consciously notice but it effects the way participants respond to the instructor.</a:t>
            </a:r>
          </a:p>
        </p:txBody>
      </p:sp>
    </p:spTree>
    <p:extLst>
      <p:ext uri="{BB962C8B-B14F-4D97-AF65-F5344CB8AC3E}">
        <p14:creationId xmlns:p14="http://schemas.microsoft.com/office/powerpoint/2010/main" val="37527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References</a:t>
            </a:r>
          </a:p>
        </p:txBody>
      </p:sp>
      <p:sp>
        <p:nvSpPr>
          <p:cNvPr id="3" name="Content Placeholder 2"/>
          <p:cNvSpPr>
            <a:spLocks noGrp="1"/>
          </p:cNvSpPr>
          <p:nvPr>
            <p:ph idx="1"/>
          </p:nvPr>
        </p:nvSpPr>
        <p:spPr>
          <a:xfrm>
            <a:off x="457200" y="1052736"/>
            <a:ext cx="8229600" cy="4464497"/>
          </a:xfrm>
        </p:spPr>
        <p:txBody>
          <a:bodyPr>
            <a:normAutofit fontScale="40000" lnSpcReduction="20000"/>
          </a:bodyPr>
          <a:lstStyle/>
          <a:p>
            <a:pPr marL="0" indent="0">
              <a:buNone/>
            </a:pPr>
            <a:r>
              <a:rPr lang="en-GB" sz="4900" dirty="0"/>
              <a:t>Brookfield, S., D. (1986) </a:t>
            </a:r>
            <a:r>
              <a:rPr lang="en-GB" sz="4900" i="1" dirty="0"/>
              <a:t>Understanding and Facilitating Adult Learning</a:t>
            </a:r>
            <a:r>
              <a:rPr lang="en-GB" sz="4900" dirty="0"/>
              <a:t>. Milton Keynes: Open University Press.</a:t>
            </a:r>
          </a:p>
          <a:p>
            <a:pPr marL="0" indent="0">
              <a:buNone/>
            </a:pPr>
            <a:r>
              <a:rPr lang="en-GB" sz="4900" dirty="0"/>
              <a:t>Brown, M. (2002). The facilitator as gatekeeper: A critical analysis of social order in facilitation sessions. </a:t>
            </a:r>
            <a:r>
              <a:rPr lang="en-GB" sz="4900" i="1" dirty="0"/>
              <a:t>Journal of Adventure Education and Outdoor Learning, 2</a:t>
            </a:r>
            <a:r>
              <a:rPr lang="en-GB" sz="4900" dirty="0"/>
              <a:t>(2), 101-112.</a:t>
            </a:r>
          </a:p>
          <a:p>
            <a:pPr marL="0" indent="0">
              <a:buNone/>
            </a:pPr>
            <a:r>
              <a:rPr lang="en-GB" sz="4900" dirty="0" err="1"/>
              <a:t>Fullan</a:t>
            </a:r>
            <a:r>
              <a:rPr lang="en-GB" sz="4900" dirty="0"/>
              <a:t>, M. &amp; </a:t>
            </a:r>
            <a:r>
              <a:rPr lang="en-GB" sz="4900" dirty="0" err="1"/>
              <a:t>Langworthy</a:t>
            </a:r>
            <a:r>
              <a:rPr lang="en-GB" sz="4900" dirty="0"/>
              <a:t>, M. (2014) </a:t>
            </a:r>
            <a:r>
              <a:rPr lang="en-GB" sz="4900" i="1" dirty="0"/>
              <a:t>A Rich Seam: How New Pedagogies Find Deep Learning, </a:t>
            </a:r>
            <a:r>
              <a:rPr lang="en-GB" sz="4900" dirty="0"/>
              <a:t>London: Pearson. </a:t>
            </a:r>
          </a:p>
          <a:p>
            <a:pPr marL="0" indent="0">
              <a:buNone/>
            </a:pPr>
            <a:r>
              <a:rPr lang="en-GB" sz="4900" dirty="0"/>
              <a:t>Goodyear, V. &amp; Dudley, D. (2015) ‘“I’m a Facilitator of Learning!” Understanding What Teachers and Students Do Within Student-</a:t>
            </a:r>
            <a:r>
              <a:rPr lang="en-GB" sz="4900" dirty="0" err="1"/>
              <a:t>Centered</a:t>
            </a:r>
            <a:r>
              <a:rPr lang="en-GB" sz="4900" dirty="0"/>
              <a:t> Physical Education Models’, </a:t>
            </a:r>
            <a:r>
              <a:rPr lang="en-GB" sz="4900" i="1" dirty="0"/>
              <a:t>Quest</a:t>
            </a:r>
            <a:r>
              <a:rPr lang="en-GB" sz="4900" dirty="0"/>
              <a:t>, 67:3, 274-289, DOI: 10.1080/00336297.2015.1051236 </a:t>
            </a:r>
          </a:p>
          <a:p>
            <a:pPr marL="0" indent="0">
              <a:buNone/>
            </a:pPr>
            <a:r>
              <a:rPr lang="en-GB" sz="4900" dirty="0" err="1"/>
              <a:t>Garvis</a:t>
            </a:r>
            <a:r>
              <a:rPr lang="en-GB" sz="4900" dirty="0"/>
              <a:t>, S. (2015) </a:t>
            </a:r>
            <a:r>
              <a:rPr lang="en-GB" sz="4900" i="1" dirty="0"/>
              <a:t>Narrative Constellations: Exploring Lived Experiences in Education, </a:t>
            </a:r>
            <a:r>
              <a:rPr lang="en-GB" sz="4900" dirty="0"/>
              <a:t>Rotterdam</a:t>
            </a:r>
            <a:r>
              <a:rPr lang="en-GB" sz="4900" i="1" dirty="0"/>
              <a:t>: </a:t>
            </a:r>
            <a:r>
              <a:rPr lang="en-GB" sz="4900" dirty="0"/>
              <a:t>Sense Publishing </a:t>
            </a:r>
          </a:p>
          <a:p>
            <a:pPr marL="0" indent="0">
              <a:buNone/>
            </a:pPr>
            <a:r>
              <a:rPr lang="en-GB" sz="4900" dirty="0"/>
              <a:t>Hattie, J. (2012) </a:t>
            </a:r>
            <a:r>
              <a:rPr lang="en-GB" sz="4900" i="1" dirty="0"/>
              <a:t>Visible Learning for Teachers: Maximising impact on learning, </a:t>
            </a:r>
            <a:r>
              <a:rPr lang="en-GB" sz="4900" dirty="0"/>
              <a:t>London:</a:t>
            </a:r>
            <a:r>
              <a:rPr lang="en-GB" sz="4900" i="1" dirty="0"/>
              <a:t> </a:t>
            </a:r>
            <a:r>
              <a:rPr lang="en-GB" sz="4900" dirty="0"/>
              <a:t>Routledge</a:t>
            </a:r>
          </a:p>
          <a:p>
            <a:pPr marL="0" indent="0">
              <a:buNone/>
            </a:pPr>
            <a:r>
              <a:rPr lang="en-GB" sz="4900" dirty="0"/>
              <a:t>Heron, J. (1999) The Complete Facilitators Handbook.</a:t>
            </a:r>
            <a:endParaRPr lang="en-GB" sz="4300" dirty="0"/>
          </a:p>
          <a:p>
            <a:endParaRPr lang="en-GB" dirty="0"/>
          </a:p>
        </p:txBody>
      </p:sp>
    </p:spTree>
    <p:extLst>
      <p:ext uri="{BB962C8B-B14F-4D97-AF65-F5344CB8AC3E}">
        <p14:creationId xmlns:p14="http://schemas.microsoft.com/office/powerpoint/2010/main" val="1215938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References</a:t>
            </a:r>
          </a:p>
        </p:txBody>
      </p:sp>
      <p:sp>
        <p:nvSpPr>
          <p:cNvPr id="3" name="Content Placeholder 2"/>
          <p:cNvSpPr>
            <a:spLocks noGrp="1"/>
          </p:cNvSpPr>
          <p:nvPr>
            <p:ph idx="1"/>
          </p:nvPr>
        </p:nvSpPr>
        <p:spPr>
          <a:xfrm>
            <a:off x="458813" y="1196752"/>
            <a:ext cx="8229600" cy="3917032"/>
          </a:xfrm>
        </p:spPr>
        <p:txBody>
          <a:bodyPr>
            <a:normAutofit/>
          </a:bodyPr>
          <a:lstStyle/>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p>
        </p:txBody>
      </p:sp>
    </p:spTree>
    <p:extLst>
      <p:ext uri="{BB962C8B-B14F-4D97-AF65-F5344CB8AC3E}">
        <p14:creationId xmlns:p14="http://schemas.microsoft.com/office/powerpoint/2010/main" val="3019415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22863</TotalTime>
  <Words>1023</Words>
  <Application>Microsoft Office PowerPoint</Application>
  <PresentationFormat>On-screen Show (4:3)</PresentationFormat>
  <Paragraphs>250</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Calibri</vt:lpstr>
      <vt:lpstr>Wingdings</vt:lpstr>
      <vt:lpstr>20140311PresentationUWTSDTemplate</vt:lpstr>
      <vt:lpstr>Facilitation continued….  Heron’s Modes and Dimensions</vt:lpstr>
      <vt:lpstr>PowerPoint Presentation</vt:lpstr>
      <vt:lpstr>PowerPoint Presentation</vt:lpstr>
      <vt:lpstr>Modes                Dimensions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James Neil (2004)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54</cp:revision>
  <dcterms:created xsi:type="dcterms:W3CDTF">2015-04-14T15:21:28Z</dcterms:created>
  <dcterms:modified xsi:type="dcterms:W3CDTF">2022-02-24T23:23:03Z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