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70" r:id="rId4"/>
    <p:sldId id="271" r:id="rId5"/>
    <p:sldId id="272" r:id="rId6"/>
    <p:sldId id="273"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5D8FF"/>
    <a:srgbClr val="A3C2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450ac887-d51d-4f28-b5bb-9aa773a39bcf" providerId="ADAL" clId="{40A5913E-CE07-439D-9462-D7E92DF9695B}"/>
    <pc:docChg chg="undo custSel addSld delSld modSld">
      <pc:chgData name="Natasha Young" userId="450ac887-d51d-4f28-b5bb-9aa773a39bcf" providerId="ADAL" clId="{40A5913E-CE07-439D-9462-D7E92DF9695B}" dt="2024-01-14T11:40:52.358" v="14009" actId="20577"/>
      <pc:docMkLst>
        <pc:docMk/>
      </pc:docMkLst>
      <pc:sldChg chg="modSp mod">
        <pc:chgData name="Natasha Young" userId="450ac887-d51d-4f28-b5bb-9aa773a39bcf" providerId="ADAL" clId="{40A5913E-CE07-439D-9462-D7E92DF9695B}" dt="2024-01-14T11:39:55.917" v="13992" actId="20577"/>
        <pc:sldMkLst>
          <pc:docMk/>
          <pc:sldMk cId="3267401288" sldId="256"/>
        </pc:sldMkLst>
        <pc:spChg chg="mod">
          <ac:chgData name="Natasha Young" userId="450ac887-d51d-4f28-b5bb-9aa773a39bcf" providerId="ADAL" clId="{40A5913E-CE07-439D-9462-D7E92DF9695B}" dt="2024-01-13T00:35:43.963" v="13706" actId="20577"/>
          <ac:spMkLst>
            <pc:docMk/>
            <pc:sldMk cId="3267401288" sldId="256"/>
            <ac:spMk id="2" creationId="{59DCA0A4-A53F-EE76-F87D-50F53C5130CC}"/>
          </ac:spMkLst>
        </pc:spChg>
        <pc:spChg chg="mod">
          <ac:chgData name="Natasha Young" userId="450ac887-d51d-4f28-b5bb-9aa773a39bcf" providerId="ADAL" clId="{40A5913E-CE07-439D-9462-D7E92DF9695B}" dt="2024-01-14T11:39:55.917" v="13992" actId="20577"/>
          <ac:spMkLst>
            <pc:docMk/>
            <pc:sldMk cId="3267401288" sldId="256"/>
            <ac:spMk id="3" creationId="{CA626441-D4BB-9BC2-CE66-EAD5BC1B586B}"/>
          </ac:spMkLst>
        </pc:spChg>
      </pc:sldChg>
      <pc:sldChg chg="addSp delSp del">
        <pc:chgData name="Natasha Young" userId="450ac887-d51d-4f28-b5bb-9aa773a39bcf" providerId="ADAL" clId="{40A5913E-CE07-439D-9462-D7E92DF9695B}" dt="2024-01-13T00:43:52.937" v="13902" actId="47"/>
        <pc:sldMkLst>
          <pc:docMk/>
          <pc:sldMk cId="780883187" sldId="257"/>
        </pc:sldMkLst>
        <pc:picChg chg="add del">
          <ac:chgData name="Natasha Young" userId="450ac887-d51d-4f28-b5bb-9aa773a39bcf" providerId="ADAL" clId="{40A5913E-CE07-439D-9462-D7E92DF9695B}" dt="2024-01-12T17:59:23.847" v="5125"/>
          <ac:picMkLst>
            <pc:docMk/>
            <pc:sldMk cId="780883187" sldId="257"/>
            <ac:picMk id="4" creationId="{CF13EFEE-4FFA-6DFA-21A1-C1F9C00E4578}"/>
          </ac:picMkLst>
        </pc:picChg>
      </pc:sldChg>
      <pc:sldChg chg="del">
        <pc:chgData name="Natasha Young" userId="450ac887-d51d-4f28-b5bb-9aa773a39bcf" providerId="ADAL" clId="{40A5913E-CE07-439D-9462-D7E92DF9695B}" dt="2024-01-12T15:36:09.024" v="1701" actId="47"/>
        <pc:sldMkLst>
          <pc:docMk/>
          <pc:sldMk cId="1899267050" sldId="258"/>
        </pc:sldMkLst>
      </pc:sldChg>
      <pc:sldChg chg="del">
        <pc:chgData name="Natasha Young" userId="450ac887-d51d-4f28-b5bb-9aa773a39bcf" providerId="ADAL" clId="{40A5913E-CE07-439D-9462-D7E92DF9695B}" dt="2024-01-12T15:36:05.031" v="1698" actId="47"/>
        <pc:sldMkLst>
          <pc:docMk/>
          <pc:sldMk cId="981140713" sldId="259"/>
        </pc:sldMkLst>
      </pc:sldChg>
      <pc:sldChg chg="del">
        <pc:chgData name="Natasha Young" userId="450ac887-d51d-4f28-b5bb-9aa773a39bcf" providerId="ADAL" clId="{40A5913E-CE07-439D-9462-D7E92DF9695B}" dt="2024-01-12T15:36:05.552" v="1699" actId="47"/>
        <pc:sldMkLst>
          <pc:docMk/>
          <pc:sldMk cId="2932849349" sldId="260"/>
        </pc:sldMkLst>
      </pc:sldChg>
      <pc:sldChg chg="del">
        <pc:chgData name="Natasha Young" userId="450ac887-d51d-4f28-b5bb-9aa773a39bcf" providerId="ADAL" clId="{40A5913E-CE07-439D-9462-D7E92DF9695B}" dt="2024-01-12T15:36:07.398" v="1700" actId="47"/>
        <pc:sldMkLst>
          <pc:docMk/>
          <pc:sldMk cId="3422242520" sldId="261"/>
        </pc:sldMkLst>
      </pc:sldChg>
      <pc:sldChg chg="del">
        <pc:chgData name="Natasha Young" userId="450ac887-d51d-4f28-b5bb-9aa773a39bcf" providerId="ADAL" clId="{40A5913E-CE07-439D-9462-D7E92DF9695B}" dt="2024-01-12T15:36:04.101" v="1697" actId="47"/>
        <pc:sldMkLst>
          <pc:docMk/>
          <pc:sldMk cId="3793745626" sldId="262"/>
        </pc:sldMkLst>
      </pc:sldChg>
      <pc:sldChg chg="addSp delSp modSp mod">
        <pc:chgData name="Natasha Young" userId="450ac887-d51d-4f28-b5bb-9aa773a39bcf" providerId="ADAL" clId="{40A5913E-CE07-439D-9462-D7E92DF9695B}" dt="2024-01-14T11:40:52.358" v="14009" actId="20577"/>
        <pc:sldMkLst>
          <pc:docMk/>
          <pc:sldMk cId="2997716274" sldId="263"/>
        </pc:sldMkLst>
        <pc:spChg chg="add del mod">
          <ac:chgData name="Natasha Young" userId="450ac887-d51d-4f28-b5bb-9aa773a39bcf" providerId="ADAL" clId="{40A5913E-CE07-439D-9462-D7E92DF9695B}" dt="2024-01-12T18:50:17.053" v="7008" actId="478"/>
          <ac:spMkLst>
            <pc:docMk/>
            <pc:sldMk cId="2997716274" sldId="263"/>
            <ac:spMk id="3" creationId="{A739A483-42CC-A38D-F2D8-46D803D0302A}"/>
          </ac:spMkLst>
        </pc:spChg>
        <pc:spChg chg="del">
          <ac:chgData name="Natasha Young" userId="450ac887-d51d-4f28-b5bb-9aa773a39bcf" providerId="ADAL" clId="{40A5913E-CE07-439D-9462-D7E92DF9695B}" dt="2024-01-12T18:47:27.028" v="6957" actId="478"/>
          <ac:spMkLst>
            <pc:docMk/>
            <pc:sldMk cId="2997716274" sldId="263"/>
            <ac:spMk id="4" creationId="{0BE36DE7-1AF2-7B79-EA78-798E35182671}"/>
          </ac:spMkLst>
        </pc:spChg>
        <pc:spChg chg="add del">
          <ac:chgData name="Natasha Young" userId="450ac887-d51d-4f28-b5bb-9aa773a39bcf" providerId="ADAL" clId="{40A5913E-CE07-439D-9462-D7E92DF9695B}" dt="2024-01-12T19:43:14.447" v="8424"/>
          <ac:spMkLst>
            <pc:docMk/>
            <pc:sldMk cId="2997716274" sldId="263"/>
            <ac:spMk id="5" creationId="{59512BAD-6FCC-28C5-E662-2D5375286FA1}"/>
          </ac:spMkLst>
        </pc:spChg>
        <pc:spChg chg="add del">
          <ac:chgData name="Natasha Young" userId="450ac887-d51d-4f28-b5bb-9aa773a39bcf" providerId="ADAL" clId="{40A5913E-CE07-439D-9462-D7E92DF9695B}" dt="2024-01-12T19:43:19.755" v="8426"/>
          <ac:spMkLst>
            <pc:docMk/>
            <pc:sldMk cId="2997716274" sldId="263"/>
            <ac:spMk id="6" creationId="{28F1436E-4E89-8F35-E194-EF900FDB5EAB}"/>
          </ac:spMkLst>
        </pc:spChg>
        <pc:spChg chg="add del">
          <ac:chgData name="Natasha Young" userId="450ac887-d51d-4f28-b5bb-9aa773a39bcf" providerId="ADAL" clId="{40A5913E-CE07-439D-9462-D7E92DF9695B}" dt="2024-01-12T21:23:20.281" v="11892" actId="478"/>
          <ac:spMkLst>
            <pc:docMk/>
            <pc:sldMk cId="2997716274" sldId="263"/>
            <ac:spMk id="8" creationId="{ED4CE9A3-268A-0C99-8176-409BB6B824EA}"/>
          </ac:spMkLst>
        </pc:spChg>
        <pc:spChg chg="add del mod">
          <ac:chgData name="Natasha Young" userId="450ac887-d51d-4f28-b5bb-9aa773a39bcf" providerId="ADAL" clId="{40A5913E-CE07-439D-9462-D7E92DF9695B}" dt="2024-01-12T22:30:01.459" v="12771"/>
          <ac:spMkLst>
            <pc:docMk/>
            <pc:sldMk cId="2997716274" sldId="263"/>
            <ac:spMk id="9" creationId="{1B6BC4D7-CD2D-22C3-D45B-4766766173CF}"/>
          </ac:spMkLst>
        </pc:spChg>
        <pc:spChg chg="add mod">
          <ac:chgData name="Natasha Young" userId="450ac887-d51d-4f28-b5bb-9aa773a39bcf" providerId="ADAL" clId="{40A5913E-CE07-439D-9462-D7E92DF9695B}" dt="2024-01-13T00:39:33.108" v="13749" actId="1076"/>
          <ac:spMkLst>
            <pc:docMk/>
            <pc:sldMk cId="2997716274" sldId="263"/>
            <ac:spMk id="10" creationId="{A6C8D229-35A3-FC2C-F6B7-8F56D8E1A542}"/>
          </ac:spMkLst>
        </pc:spChg>
        <pc:spChg chg="add del mod">
          <ac:chgData name="Natasha Young" userId="450ac887-d51d-4f28-b5bb-9aa773a39bcf" providerId="ADAL" clId="{40A5913E-CE07-439D-9462-D7E92DF9695B}" dt="2024-01-13T00:40:32.061" v="13801" actId="1076"/>
          <ac:spMkLst>
            <pc:docMk/>
            <pc:sldMk cId="2997716274" sldId="263"/>
            <ac:spMk id="11" creationId="{10B13E48-0769-5355-5114-754CBB993EDD}"/>
          </ac:spMkLst>
        </pc:spChg>
        <pc:spChg chg="mod">
          <ac:chgData name="Natasha Young" userId="450ac887-d51d-4f28-b5bb-9aa773a39bcf" providerId="ADAL" clId="{40A5913E-CE07-439D-9462-D7E92DF9695B}" dt="2024-01-12T22:54:34.708" v="13538"/>
          <ac:spMkLst>
            <pc:docMk/>
            <pc:sldMk cId="2997716274" sldId="263"/>
            <ac:spMk id="14" creationId="{06545A20-13F7-6849-B554-0C66BD867F92}"/>
          </ac:spMkLst>
        </pc:spChg>
        <pc:spChg chg="mod">
          <ac:chgData name="Natasha Young" userId="450ac887-d51d-4f28-b5bb-9aa773a39bcf" providerId="ADAL" clId="{40A5913E-CE07-439D-9462-D7E92DF9695B}" dt="2024-01-14T11:40:52.358" v="14009" actId="20577"/>
          <ac:spMkLst>
            <pc:docMk/>
            <pc:sldMk cId="2997716274" sldId="263"/>
            <ac:spMk id="18" creationId="{4A920DE6-14B4-FC38-F21E-41CF8544D551}"/>
          </ac:spMkLst>
        </pc:spChg>
        <pc:spChg chg="mod">
          <ac:chgData name="Natasha Young" userId="450ac887-d51d-4f28-b5bb-9aa773a39bcf" providerId="ADAL" clId="{40A5913E-CE07-439D-9462-D7E92DF9695B}" dt="2024-01-12T22:41:20.653" v="13530" actId="1076"/>
          <ac:spMkLst>
            <pc:docMk/>
            <pc:sldMk cId="2997716274" sldId="263"/>
            <ac:spMk id="19" creationId="{0DEA3470-0EA9-1B70-6EAD-54E2E8659601}"/>
          </ac:spMkLst>
        </pc:spChg>
        <pc:spChg chg="add del mod">
          <ac:chgData name="Natasha Young" userId="450ac887-d51d-4f28-b5bb-9aa773a39bcf" providerId="ADAL" clId="{40A5913E-CE07-439D-9462-D7E92DF9695B}" dt="2024-01-12T22:41:28.484" v="13531" actId="1076"/>
          <ac:spMkLst>
            <pc:docMk/>
            <pc:sldMk cId="2997716274" sldId="263"/>
            <ac:spMk id="20" creationId="{648C1E29-6B32-47ED-A9A0-0E4369ECB9F3}"/>
          </ac:spMkLst>
        </pc:spChg>
        <pc:spChg chg="mod">
          <ac:chgData name="Natasha Young" userId="450ac887-d51d-4f28-b5bb-9aa773a39bcf" providerId="ADAL" clId="{40A5913E-CE07-439D-9462-D7E92DF9695B}" dt="2024-01-12T22:41:02.081" v="13527" actId="1076"/>
          <ac:spMkLst>
            <pc:docMk/>
            <pc:sldMk cId="2997716274" sldId="263"/>
            <ac:spMk id="21" creationId="{A19E11B8-574E-090E-EA88-E229F5BA29B6}"/>
          </ac:spMkLst>
        </pc:spChg>
        <pc:picChg chg="add del mod">
          <ac:chgData name="Natasha Young" userId="450ac887-d51d-4f28-b5bb-9aa773a39bcf" providerId="ADAL" clId="{40A5913E-CE07-439D-9462-D7E92DF9695B}" dt="2024-01-12T22:30:01.459" v="12769" actId="478"/>
          <ac:picMkLst>
            <pc:docMk/>
            <pc:sldMk cId="2997716274" sldId="263"/>
            <ac:picMk id="2" creationId="{82490D0F-681C-89AF-A22B-4B05EDADDA73}"/>
          </ac:picMkLst>
        </pc:picChg>
        <pc:picChg chg="del mod">
          <ac:chgData name="Natasha Young" userId="450ac887-d51d-4f28-b5bb-9aa773a39bcf" providerId="ADAL" clId="{40A5913E-CE07-439D-9462-D7E92DF9695B}" dt="2024-01-12T18:50:11.733" v="7007" actId="478"/>
          <ac:picMkLst>
            <pc:docMk/>
            <pc:sldMk cId="2997716274" sldId="263"/>
            <ac:picMk id="22" creationId="{0630448E-6F7F-0832-0FC4-6A0D98B37B4A}"/>
          </ac:picMkLst>
        </pc:picChg>
        <pc:picChg chg="add del mod">
          <ac:chgData name="Natasha Young" userId="450ac887-d51d-4f28-b5bb-9aa773a39bcf" providerId="ADAL" clId="{40A5913E-CE07-439D-9462-D7E92DF9695B}" dt="2024-01-12T17:59:11.567" v="5123"/>
          <ac:picMkLst>
            <pc:docMk/>
            <pc:sldMk cId="2997716274" sldId="263"/>
            <ac:picMk id="1026" creationId="{7CF588E6-ABEB-F615-2F17-BA18DADF59F0}"/>
          </ac:picMkLst>
        </pc:picChg>
      </pc:sldChg>
      <pc:sldChg chg="modSp del mod">
        <pc:chgData name="Natasha Young" userId="450ac887-d51d-4f28-b5bb-9aa773a39bcf" providerId="ADAL" clId="{40A5913E-CE07-439D-9462-D7E92DF9695B}" dt="2024-01-13T00:43:56.021" v="13903" actId="47"/>
        <pc:sldMkLst>
          <pc:docMk/>
          <pc:sldMk cId="371555382" sldId="264"/>
        </pc:sldMkLst>
        <pc:spChg chg="mod">
          <ac:chgData name="Natasha Young" userId="450ac887-d51d-4f28-b5bb-9aa773a39bcf" providerId="ADAL" clId="{40A5913E-CE07-439D-9462-D7E92DF9695B}" dt="2024-01-12T14:43:48.784" v="283" actId="27636"/>
          <ac:spMkLst>
            <pc:docMk/>
            <pc:sldMk cId="371555382" sldId="264"/>
            <ac:spMk id="3" creationId="{3F6568A0-D9C1-41EF-2025-23C19892EE30}"/>
          </ac:spMkLst>
        </pc:spChg>
      </pc:sldChg>
      <pc:sldChg chg="modSp add del mod">
        <pc:chgData name="Natasha Young" userId="450ac887-d51d-4f28-b5bb-9aa773a39bcf" providerId="ADAL" clId="{40A5913E-CE07-439D-9462-D7E92DF9695B}" dt="2024-01-13T00:43:58.268" v="13904" actId="47"/>
        <pc:sldMkLst>
          <pc:docMk/>
          <pc:sldMk cId="2158517868" sldId="265"/>
        </pc:sldMkLst>
        <pc:spChg chg="mod">
          <ac:chgData name="Natasha Young" userId="450ac887-d51d-4f28-b5bb-9aa773a39bcf" providerId="ADAL" clId="{40A5913E-CE07-439D-9462-D7E92DF9695B}" dt="2024-01-12T15:49:59.756" v="2566" actId="20577"/>
          <ac:spMkLst>
            <pc:docMk/>
            <pc:sldMk cId="2158517868" sldId="265"/>
            <ac:spMk id="3" creationId="{3F6568A0-D9C1-41EF-2025-23C19892EE30}"/>
          </ac:spMkLst>
        </pc:spChg>
      </pc:sldChg>
      <pc:sldChg chg="modSp add del mod">
        <pc:chgData name="Natasha Young" userId="450ac887-d51d-4f28-b5bb-9aa773a39bcf" providerId="ADAL" clId="{40A5913E-CE07-439D-9462-D7E92DF9695B}" dt="2024-01-13T00:44:00.423" v="13905" actId="47"/>
        <pc:sldMkLst>
          <pc:docMk/>
          <pc:sldMk cId="2792974877" sldId="266"/>
        </pc:sldMkLst>
        <pc:spChg chg="mod">
          <ac:chgData name="Natasha Young" userId="450ac887-d51d-4f28-b5bb-9aa773a39bcf" providerId="ADAL" clId="{40A5913E-CE07-439D-9462-D7E92DF9695B}" dt="2024-01-12T21:12:42.689" v="10882" actId="114"/>
          <ac:spMkLst>
            <pc:docMk/>
            <pc:sldMk cId="2792974877" sldId="266"/>
            <ac:spMk id="3" creationId="{3F6568A0-D9C1-41EF-2025-23C19892EE30}"/>
          </ac:spMkLst>
        </pc:spChg>
      </pc:sldChg>
      <pc:sldChg chg="modSp add del mod">
        <pc:chgData name="Natasha Young" userId="450ac887-d51d-4f28-b5bb-9aa773a39bcf" providerId="ADAL" clId="{40A5913E-CE07-439D-9462-D7E92DF9695B}" dt="2024-01-13T00:44:06.503" v="13908" actId="47"/>
        <pc:sldMkLst>
          <pc:docMk/>
          <pc:sldMk cId="797423565" sldId="267"/>
        </pc:sldMkLst>
        <pc:spChg chg="mod">
          <ac:chgData name="Natasha Young" userId="450ac887-d51d-4f28-b5bb-9aa773a39bcf" providerId="ADAL" clId="{40A5913E-CE07-439D-9462-D7E92DF9695B}" dt="2024-01-12T18:26:56.705" v="6331" actId="20577"/>
          <ac:spMkLst>
            <pc:docMk/>
            <pc:sldMk cId="797423565" sldId="267"/>
            <ac:spMk id="3" creationId="{3F6568A0-D9C1-41EF-2025-23C19892EE30}"/>
          </ac:spMkLst>
        </pc:spChg>
      </pc:sldChg>
      <pc:sldChg chg="addSp delSp modSp add del mod">
        <pc:chgData name="Natasha Young" userId="450ac887-d51d-4f28-b5bb-9aa773a39bcf" providerId="ADAL" clId="{40A5913E-CE07-439D-9462-D7E92DF9695B}" dt="2024-01-13T00:44:02.194" v="13906" actId="47"/>
        <pc:sldMkLst>
          <pc:docMk/>
          <pc:sldMk cId="2195384845" sldId="268"/>
        </pc:sldMkLst>
        <pc:spChg chg="mod">
          <ac:chgData name="Natasha Young" userId="450ac887-d51d-4f28-b5bb-9aa773a39bcf" providerId="ADAL" clId="{40A5913E-CE07-439D-9462-D7E92DF9695B}" dt="2024-01-13T00:30:37.985" v="13660" actId="20577"/>
          <ac:spMkLst>
            <pc:docMk/>
            <pc:sldMk cId="2195384845" sldId="268"/>
            <ac:spMk id="3" creationId="{3F6568A0-D9C1-41EF-2025-23C19892EE30}"/>
          </ac:spMkLst>
        </pc:spChg>
        <pc:spChg chg="add del">
          <ac:chgData name="Natasha Young" userId="450ac887-d51d-4f28-b5bb-9aa773a39bcf" providerId="ADAL" clId="{40A5913E-CE07-439D-9462-D7E92DF9695B}" dt="2024-01-12T19:20:09.196" v="8058"/>
          <ac:spMkLst>
            <pc:docMk/>
            <pc:sldMk cId="2195384845" sldId="268"/>
            <ac:spMk id="4" creationId="{1A5451F7-F299-F7A5-0C60-6229912BEE25}"/>
          </ac:spMkLst>
        </pc:spChg>
        <pc:spChg chg="add del">
          <ac:chgData name="Natasha Young" userId="450ac887-d51d-4f28-b5bb-9aa773a39bcf" providerId="ADAL" clId="{40A5913E-CE07-439D-9462-D7E92DF9695B}" dt="2024-01-12T19:20:09.196" v="8058"/>
          <ac:spMkLst>
            <pc:docMk/>
            <pc:sldMk cId="2195384845" sldId="268"/>
            <ac:spMk id="5" creationId="{945563F8-4D9E-A109-92AF-5960074089E0}"/>
          </ac:spMkLst>
        </pc:spChg>
        <pc:picChg chg="add del">
          <ac:chgData name="Natasha Young" userId="450ac887-d51d-4f28-b5bb-9aa773a39bcf" providerId="ADAL" clId="{40A5913E-CE07-439D-9462-D7E92DF9695B}" dt="2024-01-12T19:20:09.196" v="8058"/>
          <ac:picMkLst>
            <pc:docMk/>
            <pc:sldMk cId="2195384845" sldId="268"/>
            <ac:picMk id="2050" creationId="{A39CC3D1-33F1-7703-4183-F4574001BE61}"/>
          </ac:picMkLst>
        </pc:picChg>
        <pc:picChg chg="add del">
          <ac:chgData name="Natasha Young" userId="450ac887-d51d-4f28-b5bb-9aa773a39bcf" providerId="ADAL" clId="{40A5913E-CE07-439D-9462-D7E92DF9695B}" dt="2024-01-12T19:20:09.196" v="8058"/>
          <ac:picMkLst>
            <pc:docMk/>
            <pc:sldMk cId="2195384845" sldId="268"/>
            <ac:picMk id="2051" creationId="{B9F62656-FDA5-F1C1-BC00-16F4C0189B9E}"/>
          </ac:picMkLst>
        </pc:picChg>
        <pc:picChg chg="add del">
          <ac:chgData name="Natasha Young" userId="450ac887-d51d-4f28-b5bb-9aa773a39bcf" providerId="ADAL" clId="{40A5913E-CE07-439D-9462-D7E92DF9695B}" dt="2024-01-12T19:20:09.196" v="8058"/>
          <ac:picMkLst>
            <pc:docMk/>
            <pc:sldMk cId="2195384845" sldId="268"/>
            <ac:picMk id="2053" creationId="{2494AE01-FC66-0BFF-511E-262C5B0453E8}"/>
          </ac:picMkLst>
        </pc:picChg>
        <pc:picChg chg="add del">
          <ac:chgData name="Natasha Young" userId="450ac887-d51d-4f28-b5bb-9aa773a39bcf" providerId="ADAL" clId="{40A5913E-CE07-439D-9462-D7E92DF9695B}" dt="2024-01-12T19:20:09.196" v="8058"/>
          <ac:picMkLst>
            <pc:docMk/>
            <pc:sldMk cId="2195384845" sldId="268"/>
            <ac:picMk id="2054" creationId="{36E84A1E-4743-E8F1-F25E-5B21D6E9DCD7}"/>
          </ac:picMkLst>
        </pc:picChg>
      </pc:sldChg>
      <pc:sldChg chg="modSp add del mod">
        <pc:chgData name="Natasha Young" userId="450ac887-d51d-4f28-b5bb-9aa773a39bcf" providerId="ADAL" clId="{40A5913E-CE07-439D-9462-D7E92DF9695B}" dt="2024-01-13T00:44:04.859" v="13907" actId="47"/>
        <pc:sldMkLst>
          <pc:docMk/>
          <pc:sldMk cId="1019201188" sldId="269"/>
        </pc:sldMkLst>
        <pc:spChg chg="mod">
          <ac:chgData name="Natasha Young" userId="450ac887-d51d-4f28-b5bb-9aa773a39bcf" providerId="ADAL" clId="{40A5913E-CE07-439D-9462-D7E92DF9695B}" dt="2024-01-12T22:22:50.621" v="12546" actId="20577"/>
          <ac:spMkLst>
            <pc:docMk/>
            <pc:sldMk cId="1019201188" sldId="269"/>
            <ac:spMk id="3" creationId="{3F6568A0-D9C1-41EF-2025-23C19892EE30}"/>
          </ac:spMkLst>
        </pc:spChg>
      </pc:sldChg>
      <pc:sldChg chg="modSp new mod">
        <pc:chgData name="Natasha Young" userId="450ac887-d51d-4f28-b5bb-9aa773a39bcf" providerId="ADAL" clId="{40A5913E-CE07-439D-9462-D7E92DF9695B}" dt="2024-01-13T00:45:29.397" v="13920" actId="115"/>
        <pc:sldMkLst>
          <pc:docMk/>
          <pc:sldMk cId="1475179061" sldId="270"/>
        </pc:sldMkLst>
        <pc:spChg chg="mod">
          <ac:chgData name="Natasha Young" userId="450ac887-d51d-4f28-b5bb-9aa773a39bcf" providerId="ADAL" clId="{40A5913E-CE07-439D-9462-D7E92DF9695B}" dt="2024-01-13T00:40:54.313" v="13816" actId="20577"/>
          <ac:spMkLst>
            <pc:docMk/>
            <pc:sldMk cId="1475179061" sldId="270"/>
            <ac:spMk id="2" creationId="{C99F7DE2-B3EB-0826-C4E1-A1384C2EDAFE}"/>
          </ac:spMkLst>
        </pc:spChg>
        <pc:spChg chg="mod">
          <ac:chgData name="Natasha Young" userId="450ac887-d51d-4f28-b5bb-9aa773a39bcf" providerId="ADAL" clId="{40A5913E-CE07-439D-9462-D7E92DF9695B}" dt="2024-01-13T00:45:29.397" v="13920" actId="115"/>
          <ac:spMkLst>
            <pc:docMk/>
            <pc:sldMk cId="1475179061" sldId="270"/>
            <ac:spMk id="3" creationId="{C198C0BA-F16D-B582-25C7-2D9E36B346D9}"/>
          </ac:spMkLst>
        </pc:spChg>
      </pc:sldChg>
      <pc:sldChg chg="modSp new mod">
        <pc:chgData name="Natasha Young" userId="450ac887-d51d-4f28-b5bb-9aa773a39bcf" providerId="ADAL" clId="{40A5913E-CE07-439D-9462-D7E92DF9695B}" dt="2024-01-13T00:46:29.943" v="13923" actId="114"/>
        <pc:sldMkLst>
          <pc:docMk/>
          <pc:sldMk cId="1685703312" sldId="271"/>
        </pc:sldMkLst>
        <pc:spChg chg="mod">
          <ac:chgData name="Natasha Young" userId="450ac887-d51d-4f28-b5bb-9aa773a39bcf" providerId="ADAL" clId="{40A5913E-CE07-439D-9462-D7E92DF9695B}" dt="2024-01-13T00:43:03.154" v="13876" actId="20577"/>
          <ac:spMkLst>
            <pc:docMk/>
            <pc:sldMk cId="1685703312" sldId="271"/>
            <ac:spMk id="2" creationId="{F1E11D41-2983-E697-8619-FB8ED8444347}"/>
          </ac:spMkLst>
        </pc:spChg>
        <pc:spChg chg="mod">
          <ac:chgData name="Natasha Young" userId="450ac887-d51d-4f28-b5bb-9aa773a39bcf" providerId="ADAL" clId="{40A5913E-CE07-439D-9462-D7E92DF9695B}" dt="2024-01-13T00:46:29.943" v="13923" actId="114"/>
          <ac:spMkLst>
            <pc:docMk/>
            <pc:sldMk cId="1685703312" sldId="271"/>
            <ac:spMk id="3" creationId="{4C0419A4-D76D-A9C6-34C8-379009ACF3B9}"/>
          </ac:spMkLst>
        </pc:spChg>
      </pc:sldChg>
      <pc:sldChg chg="modSp new mod">
        <pc:chgData name="Natasha Young" userId="450ac887-d51d-4f28-b5bb-9aa773a39bcf" providerId="ADAL" clId="{40A5913E-CE07-439D-9462-D7E92DF9695B}" dt="2024-01-13T00:47:37.661" v="13927" actId="114"/>
        <pc:sldMkLst>
          <pc:docMk/>
          <pc:sldMk cId="1243704301" sldId="272"/>
        </pc:sldMkLst>
        <pc:spChg chg="mod">
          <ac:chgData name="Natasha Young" userId="450ac887-d51d-4f28-b5bb-9aa773a39bcf" providerId="ADAL" clId="{40A5913E-CE07-439D-9462-D7E92DF9695B}" dt="2024-01-13T00:42:26.663" v="13852" actId="20577"/>
          <ac:spMkLst>
            <pc:docMk/>
            <pc:sldMk cId="1243704301" sldId="272"/>
            <ac:spMk id="2" creationId="{07E3EB50-9503-4673-7E89-B835D43E2526}"/>
          </ac:spMkLst>
        </pc:spChg>
        <pc:spChg chg="mod">
          <ac:chgData name="Natasha Young" userId="450ac887-d51d-4f28-b5bb-9aa773a39bcf" providerId="ADAL" clId="{40A5913E-CE07-439D-9462-D7E92DF9695B}" dt="2024-01-13T00:47:37.661" v="13927" actId="114"/>
          <ac:spMkLst>
            <pc:docMk/>
            <pc:sldMk cId="1243704301" sldId="272"/>
            <ac:spMk id="3" creationId="{A617955B-C7DC-B2D7-A5AE-BA897258AD4D}"/>
          </ac:spMkLst>
        </pc:spChg>
      </pc:sldChg>
      <pc:sldChg chg="modSp new mod">
        <pc:chgData name="Natasha Young" userId="450ac887-d51d-4f28-b5bb-9aa773a39bcf" providerId="ADAL" clId="{40A5913E-CE07-439D-9462-D7E92DF9695B}" dt="2024-01-13T00:48:16.908" v="13930" actId="114"/>
        <pc:sldMkLst>
          <pc:docMk/>
          <pc:sldMk cId="3400192745" sldId="273"/>
        </pc:sldMkLst>
        <pc:spChg chg="mod">
          <ac:chgData name="Natasha Young" userId="450ac887-d51d-4f28-b5bb-9aa773a39bcf" providerId="ADAL" clId="{40A5913E-CE07-439D-9462-D7E92DF9695B}" dt="2024-01-13T00:43:13.644" v="13891" actId="20577"/>
          <ac:spMkLst>
            <pc:docMk/>
            <pc:sldMk cId="3400192745" sldId="273"/>
            <ac:spMk id="2" creationId="{C9564BAE-6613-2117-2C5A-B060F0BAEF02}"/>
          </ac:spMkLst>
        </pc:spChg>
        <pc:spChg chg="mod">
          <ac:chgData name="Natasha Young" userId="450ac887-d51d-4f28-b5bb-9aa773a39bcf" providerId="ADAL" clId="{40A5913E-CE07-439D-9462-D7E92DF9695B}" dt="2024-01-13T00:48:16.908" v="13930" actId="114"/>
          <ac:spMkLst>
            <pc:docMk/>
            <pc:sldMk cId="3400192745" sldId="273"/>
            <ac:spMk id="3" creationId="{4AD1D19B-90E0-2374-DD22-0C148F54B8A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99A8DD2-C443-44AD-85B3-4CE72B962C5F}" type="datetimeFigureOut">
              <a:rPr lang="en-US" smtClean="0"/>
              <a:t>1/14/2024</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910400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1/14/2024</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166859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999A8DD2-C443-44AD-85B3-4CE72B962C5F}" type="datetimeFigureOut">
              <a:rPr lang="en-US" smtClean="0"/>
              <a:t>1/14/2024</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568753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99A8DD2-C443-44AD-85B3-4CE72B962C5F}" type="datetimeFigureOut">
              <a:rPr lang="en-US" smtClean="0"/>
              <a:t>1/14/2024</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692968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99A8DD2-C443-44AD-85B3-4CE72B962C5F}" type="datetimeFigureOut">
              <a:rPr lang="en-US" smtClean="0"/>
              <a:t>1/14/2024</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8319055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99A8DD2-C443-44AD-85B3-4CE72B962C5F}" type="datetimeFigureOut">
              <a:rPr lang="en-US" smtClean="0"/>
              <a:t>1/14/2024</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758931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99A8DD2-C443-44AD-85B3-4CE72B962C5F}" type="datetimeFigureOut">
              <a:rPr lang="en-US" smtClean="0"/>
              <a:t>1/14/2024</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196624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99A8DD2-C443-44AD-85B3-4CE72B962C5F}" type="datetimeFigureOut">
              <a:rPr lang="en-US" smtClean="0"/>
              <a:t>1/14/2024</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744560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99A8DD2-C443-44AD-85B3-4CE72B962C5F}" type="datetimeFigureOut">
              <a:rPr lang="en-US" smtClean="0"/>
              <a:t>1/14/2024</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08721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999A8DD2-C443-44AD-85B3-4CE72B962C5F}" type="datetimeFigureOut">
              <a:rPr lang="en-US" smtClean="0"/>
              <a:t>1/14/2024</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036669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99A8DD2-C443-44AD-85B3-4CE72B962C5F}" type="datetimeFigureOut">
              <a:rPr lang="en-US" smtClean="0"/>
              <a:t>1/14/2024</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486899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999A8DD2-C443-44AD-85B3-4CE72B962C5F}" type="datetimeFigureOut">
              <a:rPr lang="en-US" smtClean="0"/>
              <a:t>1/14/2024</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276910411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doi.org/10.1016/j.tate.2016.03.004" TargetMode="External"/><Relationship Id="rId2" Type="http://schemas.openxmlformats.org/officeDocument/2006/relationships/hyperlink" Target="https://doi.org/10.1177/08902070231190219" TargetMode="External"/><Relationship Id="rId1" Type="http://schemas.openxmlformats.org/officeDocument/2006/relationships/slideLayout" Target="../slideLayouts/slideLayout2.xml"/><Relationship Id="rId5" Type="http://schemas.openxmlformats.org/officeDocument/2006/relationships/hyperlink" Target="https://doi.org/1015405/epsbs.2016.12.17" TargetMode="External"/><Relationship Id="rId4" Type="http://schemas.openxmlformats.org/officeDocument/2006/relationships/hyperlink" Target="https://www.linkedin.com/pulse/navigating-career-changes-after-parenthood-tips-from-curominds-/"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doi.org/10.3390/bs11070102" TargetMode="External"/><Relationship Id="rId2" Type="http://schemas.openxmlformats.org/officeDocument/2006/relationships/hyperlink" Target="https://scholarworks.wmich.edu/cgi/viewcontent.cgi?article=1193&amp;context=jca" TargetMode="External"/><Relationship Id="rId1" Type="http://schemas.openxmlformats.org/officeDocument/2006/relationships/slideLayout" Target="../slideLayouts/slideLayout2.xml"/><Relationship Id="rId6" Type="http://schemas.openxmlformats.org/officeDocument/2006/relationships/hyperlink" Target="https://doi.org/10.34293/education.v8i4.3232" TargetMode="External"/><Relationship Id="rId5" Type="http://schemas.openxmlformats.org/officeDocument/2006/relationships/hyperlink" Target="https://doi.org/10.1177/15413446221086727" TargetMode="External"/><Relationship Id="rId4" Type="http://schemas.openxmlformats.org/officeDocument/2006/relationships/hyperlink" Target="https://www.emerald.com/insight/content/doi/10.1108/JWAM-10-2015-003/full/pdf?title=learning-through-reflection-the-critical-role-of-reflection-in-work-based-learning-wb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doi.org/10.1111/jols.12372" TargetMode="External"/><Relationship Id="rId2" Type="http://schemas.openxmlformats.org/officeDocument/2006/relationships/hyperlink" Target="https://www.linkedin.com/pulse/more-model-wisdom-development-dr-elizabeth-king/" TargetMode="External"/><Relationship Id="rId1" Type="http://schemas.openxmlformats.org/officeDocument/2006/relationships/slideLayout" Target="../slideLayouts/slideLayout2.xml"/><Relationship Id="rId6" Type="http://schemas.openxmlformats.org/officeDocument/2006/relationships/hyperlink" Target="http://ikm.mk/ojs/index.php/KIJ/article/view/5005" TargetMode="External"/><Relationship Id="rId5" Type="http://schemas.openxmlformats.org/officeDocument/2006/relationships/hyperlink" Target="https://doi.org/10.1177/0892020618781678" TargetMode="External"/><Relationship Id="rId4" Type="http://schemas.openxmlformats.org/officeDocument/2006/relationships/hyperlink" Target="http://dx.doi.org/10.31838/jcr.07.07.41"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unesdoc.unesco.org/ark:/48223/pf0000141952" TargetMode="External"/><Relationship Id="rId2" Type="http://schemas.openxmlformats.org/officeDocument/2006/relationships/hyperlink" Target="https://www.ucas.com/undergraduate/applying-university/mature-undergraduate-students" TargetMode="External"/><Relationship Id="rId1" Type="http://schemas.openxmlformats.org/officeDocument/2006/relationships/slideLayout" Target="../slideLayouts/slideLayout2.xml"/><Relationship Id="rId5" Type="http://schemas.openxmlformats.org/officeDocument/2006/relationships/hyperlink" Target="https://www.gov.wales/sites/default/files/publications/2018-12/cymraeg-2050-welsh-language-strategy.pdf" TargetMode="External"/><Relationship Id="rId4" Type="http://schemas.openxmlformats.org/officeDocument/2006/relationships/hyperlink" Target="https://www.progressfocused.com/2023/03/how-we-reflect-on-our-life-experienc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187F7A-920C-B377-65E8-1CF4CBCE3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DCA0A4-A53F-EE76-F87D-50F53C5130CC}"/>
              </a:ext>
            </a:extLst>
          </p:cNvPr>
          <p:cNvSpPr>
            <a:spLocks noGrp="1"/>
          </p:cNvSpPr>
          <p:nvPr>
            <p:ph type="ctrTitle"/>
          </p:nvPr>
        </p:nvSpPr>
        <p:spPr>
          <a:xfrm>
            <a:off x="609599" y="5293849"/>
            <a:ext cx="7202558" cy="1178688"/>
          </a:xfrm>
        </p:spPr>
        <p:txBody>
          <a:bodyPr anchor="ctr">
            <a:normAutofit fontScale="90000"/>
          </a:bodyPr>
          <a:lstStyle/>
          <a:p>
            <a:pPr algn="l"/>
            <a:r>
              <a:rPr lang="en-GB" dirty="0"/>
              <a:t>Influences on Positioning and Perspective</a:t>
            </a:r>
          </a:p>
        </p:txBody>
      </p:sp>
      <p:sp>
        <p:nvSpPr>
          <p:cNvPr id="3" name="Subtitle 2">
            <a:extLst>
              <a:ext uri="{FF2B5EF4-FFF2-40B4-BE49-F238E27FC236}">
                <a16:creationId xmlns:a16="http://schemas.microsoft.com/office/drawing/2014/main" id="{CA626441-D4BB-9BC2-CE66-EAD5BC1B586B}"/>
              </a:ext>
            </a:extLst>
          </p:cNvPr>
          <p:cNvSpPr>
            <a:spLocks noGrp="1"/>
          </p:cNvSpPr>
          <p:nvPr>
            <p:ph type="subTitle" idx="1"/>
          </p:nvPr>
        </p:nvSpPr>
        <p:spPr>
          <a:xfrm>
            <a:off x="7812157" y="5293850"/>
            <a:ext cx="3874124" cy="1178688"/>
          </a:xfrm>
        </p:spPr>
        <p:txBody>
          <a:bodyPr anchor="ctr">
            <a:normAutofit/>
          </a:bodyPr>
          <a:lstStyle/>
          <a:p>
            <a:pPr algn="r"/>
            <a:r>
              <a:rPr lang="en-GB" dirty="0"/>
              <a:t>Student Number 1804341</a:t>
            </a:r>
          </a:p>
          <a:p>
            <a:pPr algn="r"/>
            <a:r>
              <a:rPr lang="en-GB" dirty="0"/>
              <a:t>Module Code ECCP7001/C</a:t>
            </a:r>
          </a:p>
        </p:txBody>
      </p:sp>
      <p:pic>
        <p:nvPicPr>
          <p:cNvPr id="4" name="Picture 3" descr="A splash of colors on a white surface">
            <a:extLst>
              <a:ext uri="{FF2B5EF4-FFF2-40B4-BE49-F238E27FC236}">
                <a16:creationId xmlns:a16="http://schemas.microsoft.com/office/drawing/2014/main" id="{FD1CD420-498F-92B1-868D-77BAFE0CF993}"/>
              </a:ext>
            </a:extLst>
          </p:cNvPr>
          <p:cNvPicPr>
            <a:picLocks noChangeAspect="1"/>
          </p:cNvPicPr>
          <p:nvPr/>
        </p:nvPicPr>
        <p:blipFill rotWithShape="1">
          <a:blip r:embed="rId2"/>
          <a:srcRect t="13058" b="33263"/>
          <a:stretch/>
        </p:blipFill>
        <p:spPr>
          <a:xfrm>
            <a:off x="20" y="10"/>
            <a:ext cx="12191980" cy="4908375"/>
          </a:xfrm>
          <a:prstGeom prst="rect">
            <a:avLst/>
          </a:prstGeom>
        </p:spPr>
      </p:pic>
    </p:spTree>
    <p:extLst>
      <p:ext uri="{BB962C8B-B14F-4D97-AF65-F5344CB8AC3E}">
        <p14:creationId xmlns:p14="http://schemas.microsoft.com/office/powerpoint/2010/main" val="3267401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06545A20-13F7-6849-B554-0C66BD867F92}"/>
              </a:ext>
            </a:extLst>
          </p:cNvPr>
          <p:cNvSpPr txBox="1"/>
          <p:nvPr/>
        </p:nvSpPr>
        <p:spPr>
          <a:xfrm>
            <a:off x="51306" y="744751"/>
            <a:ext cx="3980373" cy="4585871"/>
          </a:xfrm>
          <a:prstGeom prst="rect">
            <a:avLst/>
          </a:prstGeom>
          <a:solidFill>
            <a:schemeClr val="accent3">
              <a:lumMod val="40000"/>
              <a:lumOff val="60000"/>
            </a:schemeClr>
          </a:solidFill>
          <a:ln>
            <a:solidFill>
              <a:schemeClr val="tx1"/>
            </a:solidFill>
          </a:ln>
        </p:spPr>
        <p:txBody>
          <a:bodyPr wrap="square" rtlCol="0">
            <a:spAutoFit/>
          </a:bodyPr>
          <a:lstStyle/>
          <a:p>
            <a:pPr algn="ctr"/>
            <a:r>
              <a:rPr lang="en-GB" sz="1200" b="1" dirty="0">
                <a:latin typeface="Arial" panose="020B0604020202020204" pitchFamily="34" charset="0"/>
                <a:ea typeface="Noto Sans" panose="020B0502040504020204" pitchFamily="34" charset="0"/>
                <a:cs typeface="Arial" panose="020B0604020202020204" pitchFamily="34" charset="0"/>
              </a:rPr>
              <a:t>Experiences </a:t>
            </a:r>
            <a:endParaRPr lang="en-GB" sz="1200" dirty="0">
              <a:latin typeface="Arial" panose="020B0604020202020204" pitchFamily="34" charset="0"/>
              <a:ea typeface="Noto Sans" panose="020B0502040504020204" pitchFamily="34" charset="0"/>
              <a:cs typeface="Arial" panose="020B0604020202020204" pitchFamily="34" charset="0"/>
            </a:endParaRPr>
          </a:p>
          <a:p>
            <a:pPr algn="ctr"/>
            <a:r>
              <a:rPr lang="en-GB" sz="1000" dirty="0">
                <a:latin typeface="Arial" panose="020B0604020202020204" pitchFamily="34" charset="0"/>
                <a:ea typeface="Noto Sans" panose="020B0502040504020204" pitchFamily="34" charset="0"/>
                <a:cs typeface="Arial" panose="020B0604020202020204" pitchFamily="34" charset="0"/>
              </a:rPr>
              <a:t>There are a variety of life experiences that will influence an individual’s values, morals, behaviours and personalities. These experiences essentially make us who we are. Experiences such as love, loss, work and parenthood can all impact our ability to navigate life and influence personalities (Buhler </a:t>
            </a:r>
            <a:r>
              <a:rPr lang="en-GB" sz="1000" i="1" dirty="0">
                <a:latin typeface="Arial" panose="020B0604020202020204" pitchFamily="34" charset="0"/>
                <a:ea typeface="Noto Sans" panose="020B0502040504020204" pitchFamily="34" charset="0"/>
                <a:cs typeface="Arial" panose="020B0604020202020204" pitchFamily="34" charset="0"/>
              </a:rPr>
              <a:t>et al. </a:t>
            </a:r>
            <a:r>
              <a:rPr lang="en-GB" sz="1000" dirty="0">
                <a:latin typeface="Arial" panose="020B0604020202020204" pitchFamily="34" charset="0"/>
                <a:ea typeface="Noto Sans" panose="020B0502040504020204" pitchFamily="34" charset="0"/>
                <a:cs typeface="Arial" panose="020B0604020202020204" pitchFamily="34" charset="0"/>
              </a:rPr>
              <a:t>2023).</a:t>
            </a:r>
            <a:r>
              <a:rPr lang="en-GB" sz="1000" dirty="0">
                <a:highlight>
                  <a:srgbClr val="FFFF00"/>
                </a:highlight>
                <a:latin typeface="Arial" panose="020B0604020202020204" pitchFamily="34" charset="0"/>
                <a:ea typeface="Noto Sans" panose="020B0502040504020204" pitchFamily="34" charset="0"/>
                <a:cs typeface="Arial" panose="020B0604020202020204" pitchFamily="34" charset="0"/>
              </a:rPr>
              <a:t>  </a:t>
            </a:r>
          </a:p>
          <a:p>
            <a:pPr algn="ctr"/>
            <a:r>
              <a:rPr lang="en-GB" sz="1000" b="1" dirty="0">
                <a:latin typeface="Arial" panose="020B0604020202020204" pitchFamily="34" charset="0"/>
                <a:ea typeface="Noto Sans" panose="020B0502040504020204" pitchFamily="34" charset="0"/>
                <a:cs typeface="Arial" panose="020B0604020202020204" pitchFamily="34" charset="0"/>
              </a:rPr>
              <a:t>Career Choices </a:t>
            </a:r>
          </a:p>
          <a:p>
            <a:pPr algn="ctr"/>
            <a:r>
              <a:rPr lang="en-GB" sz="1000" dirty="0">
                <a:latin typeface="Arial" panose="020B0604020202020204" pitchFamily="34" charset="0"/>
                <a:ea typeface="Noto Sans" panose="020B0502040504020204" pitchFamily="34" charset="0"/>
                <a:cs typeface="Arial" panose="020B0604020202020204" pitchFamily="34" charset="0"/>
              </a:rPr>
              <a:t>Choosing and/or embarking on a career can be difficult at any age, but this is more challenging in adolescence due to indecision and confusion (Dumitru and Bersan, 2016). Adolescence is a time of exploration and discovery with regard educational and career options; however, Edwin </a:t>
            </a:r>
            <a:r>
              <a:rPr lang="en-GB" sz="1000" i="1" dirty="0">
                <a:latin typeface="Arial" panose="020B0604020202020204" pitchFamily="34" charset="0"/>
                <a:ea typeface="Noto Sans" panose="020B0502040504020204" pitchFamily="34" charset="0"/>
                <a:cs typeface="Arial" panose="020B0604020202020204" pitchFamily="34" charset="0"/>
              </a:rPr>
              <a:t>et al. </a:t>
            </a:r>
            <a:r>
              <a:rPr lang="en-GB" sz="1000" dirty="0">
                <a:latin typeface="Arial" panose="020B0604020202020204" pitchFamily="34" charset="0"/>
                <a:ea typeface="Noto Sans" panose="020B0502040504020204" pitchFamily="34" charset="0"/>
                <a:cs typeface="Arial" panose="020B0604020202020204" pitchFamily="34" charset="0"/>
              </a:rPr>
              <a:t>(2022) believe that establishing clear educational and career aspirations is challenge for adolescents to establish due to life and personal challenges.</a:t>
            </a:r>
          </a:p>
          <a:p>
            <a:pPr algn="ctr"/>
            <a:r>
              <a:rPr lang="en-GB" sz="1000" b="1" dirty="0">
                <a:latin typeface="Arial" panose="020B0604020202020204" pitchFamily="34" charset="0"/>
                <a:ea typeface="Noto Sans" panose="020B0502040504020204" pitchFamily="34" charset="0"/>
                <a:cs typeface="Arial" panose="020B0604020202020204" pitchFamily="34" charset="0"/>
              </a:rPr>
              <a:t>Parenthood</a:t>
            </a:r>
          </a:p>
          <a:p>
            <a:pPr algn="ctr"/>
            <a:r>
              <a:rPr lang="en-GB" sz="1000" dirty="0">
                <a:latin typeface="Arial" panose="020B0604020202020204" pitchFamily="34" charset="0"/>
                <a:ea typeface="Noto Sans" panose="020B0502040504020204" pitchFamily="34" charset="0"/>
                <a:cs typeface="Arial" panose="020B0604020202020204" pitchFamily="34" charset="0"/>
              </a:rPr>
              <a:t>Becoming parent can be a time of fulfilment, change and new responsibilities for many, this can result in a period of contemplation, reflection and re-assessment of careers (Curominds, 2023).</a:t>
            </a:r>
          </a:p>
          <a:p>
            <a:pPr algn="ctr"/>
            <a:r>
              <a:rPr lang="en-GB" sz="1000" b="1" dirty="0">
                <a:latin typeface="Arial" panose="020B0604020202020204" pitchFamily="34" charset="0"/>
                <a:ea typeface="Noto Sans" panose="020B0502040504020204" pitchFamily="34" charset="0"/>
                <a:cs typeface="Arial" panose="020B0604020202020204" pitchFamily="34" charset="0"/>
              </a:rPr>
              <a:t>Widening Access</a:t>
            </a:r>
          </a:p>
          <a:p>
            <a:pPr algn="ctr"/>
            <a:r>
              <a:rPr lang="en-GB" sz="1000" dirty="0">
                <a:latin typeface="Arial" panose="020B0604020202020204" pitchFamily="34" charset="0"/>
                <a:ea typeface="Noto Sans" panose="020B0502040504020204" pitchFamily="34" charset="0"/>
                <a:cs typeface="Arial" panose="020B0604020202020204" pitchFamily="34" charset="0"/>
              </a:rPr>
              <a:t>The United Nations Educational, Scientific and Cultural Organisation (UNESCO) (1998) highlighted that higher education institutions should target individuals with a desire for life-long learning and that a flexible approach, offering a variety or entry and exit points at any stage of life would benefit mature students. According to UCAS (2024) studying as a mature student is an excellent opportunity to develop new skills, improving career opportunities. </a:t>
            </a:r>
          </a:p>
          <a:p>
            <a:pPr algn="ctr"/>
            <a:endParaRPr lang="en-GB" sz="1000" dirty="0">
              <a:latin typeface="Arial" panose="020B0604020202020204" pitchFamily="34" charset="0"/>
              <a:ea typeface="Noto Sans" panose="020B0502040504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4A920DE6-14B4-FC38-F21E-41CF8544D551}"/>
              </a:ext>
            </a:extLst>
          </p:cNvPr>
          <p:cNvSpPr txBox="1"/>
          <p:nvPr/>
        </p:nvSpPr>
        <p:spPr>
          <a:xfrm>
            <a:off x="4041263" y="744751"/>
            <a:ext cx="4099889" cy="4431983"/>
          </a:xfrm>
          <a:prstGeom prst="rect">
            <a:avLst/>
          </a:prstGeom>
          <a:solidFill>
            <a:schemeClr val="accent5">
              <a:lumMod val="40000"/>
              <a:lumOff val="60000"/>
            </a:schemeClr>
          </a:solidFill>
          <a:ln>
            <a:solidFill>
              <a:schemeClr val="tx1"/>
            </a:solidFill>
          </a:ln>
        </p:spPr>
        <p:txBody>
          <a:bodyPr wrap="square" rtlCol="0">
            <a:spAutoFit/>
          </a:bodyPr>
          <a:lstStyle/>
          <a:p>
            <a:pPr algn="ctr"/>
            <a:r>
              <a:rPr lang="en-GB" sz="1200" b="1" dirty="0"/>
              <a:t>  </a:t>
            </a:r>
            <a:r>
              <a:rPr lang="en-GB" sz="1200" b="1" dirty="0">
                <a:latin typeface="Arial" panose="020B0604020202020204" pitchFamily="34" charset="0"/>
                <a:cs typeface="Arial" panose="020B0604020202020204" pitchFamily="34" charset="0"/>
              </a:rPr>
              <a:t>Learning Opportunities                                              </a:t>
            </a:r>
            <a:r>
              <a:rPr lang="en-GB" sz="1000" dirty="0">
                <a:latin typeface="Arial" panose="020B0604020202020204" pitchFamily="34" charset="0"/>
                <a:cs typeface="Arial" panose="020B0604020202020204" pitchFamily="34" charset="0"/>
              </a:rPr>
              <a:t>Professional learning is a key factor in supporting continuous development of one’s knowledge, skills and understanding. Learning opportunities and personal and professional development can support individual’s acquisition and/or improvement of skills, knowledge, understanding and attitudes which can improve professional practice (Nguyen, 2018) </a:t>
            </a:r>
          </a:p>
          <a:p>
            <a:pPr algn="ctr"/>
            <a:r>
              <a:rPr lang="en-GB" sz="1000" b="1" dirty="0">
                <a:latin typeface="Arial" panose="020B0604020202020204" pitchFamily="34" charset="0"/>
                <a:cs typeface="Arial" panose="020B0604020202020204" pitchFamily="34" charset="0"/>
              </a:rPr>
              <a:t>Professional Learning experiences</a:t>
            </a:r>
          </a:p>
          <a:p>
            <a:pPr algn="ctr"/>
            <a:r>
              <a:rPr lang="en-GB" sz="1000" dirty="0">
                <a:latin typeface="Arial" panose="020B0604020202020204" pitchFamily="34" charset="0"/>
                <a:cs typeface="Arial" panose="020B0604020202020204" pitchFamily="34" charset="0"/>
              </a:rPr>
              <a:t>Carpenter and Linton (2016) believe that the key to self-improvement is professional development. Research from </a:t>
            </a:r>
            <a:r>
              <a:rPr lang="en-GB" sz="1000" i="0" dirty="0">
                <a:effectLst/>
                <a:latin typeface="Arial" panose="020B0604020202020204" pitchFamily="34" charset="0"/>
                <a:cs typeface="Arial" panose="020B0604020202020204" pitchFamily="34" charset="0"/>
              </a:rPr>
              <a:t>Poljašević and Todorović (2021) demonstrates that there is a significant link between engaging and meaningful opportunities for professional development and job satisfaction. </a:t>
            </a:r>
          </a:p>
          <a:p>
            <a:pPr algn="ctr"/>
            <a:r>
              <a:rPr lang="en-GB" sz="1000" b="1" dirty="0">
                <a:latin typeface="Arial" panose="020B0604020202020204" pitchFamily="34" charset="0"/>
                <a:cs typeface="Arial" panose="020B0604020202020204" pitchFamily="34" charset="0"/>
              </a:rPr>
              <a:t>Research Learning Opportunities</a:t>
            </a:r>
          </a:p>
          <a:p>
            <a:pPr algn="ctr"/>
            <a:r>
              <a:rPr lang="en-GB" sz="1000" dirty="0">
                <a:latin typeface="Arial" panose="020B0604020202020204" pitchFamily="34" charset="0"/>
                <a:cs typeface="Arial" panose="020B0604020202020204" pitchFamily="34" charset="0"/>
              </a:rPr>
              <a:t>Research informed practice defined by Barends and Rousseau (2018) as decision making through rigorous and considered use of the available evidence, which should be sought from a wide range of sources to increase the likelihood of favourable outcomes. </a:t>
            </a:r>
          </a:p>
          <a:p>
            <a:pPr algn="ctr"/>
            <a:r>
              <a:rPr lang="en-GB" sz="1000" dirty="0">
                <a:latin typeface="Arial" panose="020B0604020202020204" pitchFamily="34" charset="0"/>
                <a:cs typeface="Arial" panose="020B0604020202020204" pitchFamily="34" charset="0"/>
              </a:rPr>
              <a:t> Using research to inform practice can be transformative for the researcher, practitioners, professionals, students, children and families. Opportunities to share research ideas to improve children’s experiences and outcomes is key in professional practice.</a:t>
            </a:r>
          </a:p>
          <a:p>
            <a:pPr algn="ctr"/>
            <a:r>
              <a:rPr lang="en-GB" sz="1000" b="1" dirty="0">
                <a:latin typeface="Arial" panose="020B0604020202020204" pitchFamily="34" charset="0"/>
                <a:cs typeface="Arial" panose="020B0604020202020204" pitchFamily="34" charset="0"/>
              </a:rPr>
              <a:t>Personal Learning Opportunities</a:t>
            </a:r>
          </a:p>
          <a:p>
            <a:pPr algn="ctr"/>
            <a:r>
              <a:rPr lang="en-GB" sz="1000" dirty="0">
                <a:latin typeface="Arial" panose="020B0604020202020204" pitchFamily="34" charset="0"/>
                <a:cs typeface="Arial" panose="020B0604020202020204" pitchFamily="34" charset="0"/>
              </a:rPr>
              <a:t>According to Gamage, Dehideniya and Ekanayake (2021) values that are adopted and adhered to as a result of lived experiences can influence a person’s character and personality and, as such, can impact success in other areas of life. Therefore, personal learning experiences have considerable value alongside more formal learning.</a:t>
            </a:r>
            <a:endParaRPr lang="en-GB" sz="1200" dirty="0"/>
          </a:p>
        </p:txBody>
      </p:sp>
      <p:sp>
        <p:nvSpPr>
          <p:cNvPr id="19" name="TextBox 18">
            <a:extLst>
              <a:ext uri="{FF2B5EF4-FFF2-40B4-BE49-F238E27FC236}">
                <a16:creationId xmlns:a16="http://schemas.microsoft.com/office/drawing/2014/main" id="{0DEA3470-0EA9-1B70-6EAD-54E2E8659601}"/>
              </a:ext>
            </a:extLst>
          </p:cNvPr>
          <p:cNvSpPr txBox="1"/>
          <p:nvPr/>
        </p:nvSpPr>
        <p:spPr>
          <a:xfrm>
            <a:off x="8141152" y="744751"/>
            <a:ext cx="3987854" cy="4431983"/>
          </a:xfrm>
          <a:prstGeom prst="rect">
            <a:avLst/>
          </a:prstGeom>
          <a:solidFill>
            <a:schemeClr val="tx2">
              <a:lumMod val="25000"/>
              <a:lumOff val="75000"/>
            </a:schemeClr>
          </a:solidFill>
          <a:ln>
            <a:solidFill>
              <a:schemeClr val="tx1"/>
            </a:solidFill>
          </a:ln>
        </p:spPr>
        <p:txBody>
          <a:bodyPr wrap="square" rtlCol="0">
            <a:spAutoFit/>
          </a:bodyPr>
          <a:lstStyle/>
          <a:p>
            <a:pPr algn="ctr"/>
            <a:r>
              <a:rPr lang="en-GB" sz="1200" b="1" dirty="0">
                <a:latin typeface="Arial" panose="020B0604020202020204" pitchFamily="34" charset="0"/>
                <a:cs typeface="Arial" panose="020B0604020202020204" pitchFamily="34" charset="0"/>
              </a:rPr>
              <a:t>Influences</a:t>
            </a:r>
          </a:p>
          <a:p>
            <a:pPr algn="ctr"/>
            <a:r>
              <a:rPr lang="en-GB" sz="1000" dirty="0">
                <a:latin typeface="Arial" panose="020B0604020202020204" pitchFamily="34" charset="0"/>
                <a:cs typeface="Arial" panose="020B0604020202020204" pitchFamily="34" charset="0"/>
              </a:rPr>
              <a:t>There are a variety of influences that can affect an individual’s perspective and positioning in life </a:t>
            </a:r>
          </a:p>
          <a:p>
            <a:pPr algn="ctr"/>
            <a:r>
              <a:rPr lang="en-GB" sz="1000" b="1" dirty="0">
                <a:latin typeface="Arial" panose="020B0604020202020204" pitchFamily="34" charset="0"/>
                <a:cs typeface="Arial" panose="020B0604020202020204" pitchFamily="34" charset="0"/>
              </a:rPr>
              <a:t>Personal/ Familial</a:t>
            </a:r>
          </a:p>
          <a:p>
            <a:pPr algn="ctr"/>
            <a:r>
              <a:rPr lang="en-GB" sz="1000" dirty="0">
                <a:latin typeface="Arial" panose="020B0604020202020204" pitchFamily="34" charset="0"/>
                <a:cs typeface="Arial" panose="020B0604020202020204" pitchFamily="34" charset="0"/>
              </a:rPr>
              <a:t>Parents/ Grandparents, partners, children, siblings and friends are some of the individual characters in an individual’s life. These characters will influence one’s life in a range of ways.</a:t>
            </a:r>
            <a:endParaRPr lang="en-GB" sz="1000" b="1" dirty="0">
              <a:latin typeface="Arial" panose="020B0604020202020204" pitchFamily="34" charset="0"/>
              <a:cs typeface="Arial" panose="020B0604020202020204" pitchFamily="34" charset="0"/>
            </a:endParaRPr>
          </a:p>
          <a:p>
            <a:pPr algn="ctr"/>
            <a:r>
              <a:rPr lang="en-GB" sz="1000" b="1" dirty="0">
                <a:latin typeface="Arial" panose="020B0604020202020204" pitchFamily="34" charset="0"/>
                <a:cs typeface="Arial" panose="020B0604020202020204" pitchFamily="34" charset="0"/>
              </a:rPr>
              <a:t>Community</a:t>
            </a:r>
          </a:p>
          <a:p>
            <a:pPr algn="ctr"/>
            <a:r>
              <a:rPr lang="en-GB" sz="1000" dirty="0">
                <a:latin typeface="Arial" panose="020B0604020202020204" pitchFamily="34" charset="0"/>
                <a:cs typeface="Arial" panose="020B0604020202020204" pitchFamily="34" charset="0"/>
              </a:rPr>
              <a:t>Thinking about Bronfenbrenner’s ecological theory and how the systems around the individual and the way in which they interact, can significantly influence and impact and individual’s development and consequently their quality of life (Sadownik, 2023). </a:t>
            </a:r>
            <a:endParaRPr lang="en-GB" sz="1000" b="1" dirty="0">
              <a:latin typeface="Arial" panose="020B0604020202020204" pitchFamily="34" charset="0"/>
              <a:cs typeface="Arial" panose="020B0604020202020204" pitchFamily="34" charset="0"/>
            </a:endParaRPr>
          </a:p>
          <a:p>
            <a:pPr algn="ctr"/>
            <a:r>
              <a:rPr lang="en-GB" sz="1000" b="1" dirty="0">
                <a:latin typeface="Arial" panose="020B0604020202020204" pitchFamily="34" charset="0"/>
                <a:cs typeface="Arial" panose="020B0604020202020204" pitchFamily="34" charset="0"/>
              </a:rPr>
              <a:t>Professional</a:t>
            </a:r>
          </a:p>
          <a:p>
            <a:pPr algn="ctr"/>
            <a:r>
              <a:rPr lang="en-GB" sz="1000" dirty="0">
                <a:latin typeface="Arial" panose="020B0604020202020204" pitchFamily="34" charset="0"/>
                <a:cs typeface="Arial" panose="020B0604020202020204" pitchFamily="34" charset="0"/>
              </a:rPr>
              <a:t>Professional relationships have potential to influence one’s development and advancement or stagnation. Effective and meaningful relationships have the power to encourage, motivate and nurture. Negative relationships have the power to hinder, reduce or limit career success and progression. </a:t>
            </a:r>
          </a:p>
          <a:p>
            <a:pPr algn="ctr"/>
            <a:r>
              <a:rPr lang="en-GB" sz="1000" dirty="0">
                <a:latin typeface="Arial" panose="020B0604020202020204" pitchFamily="34" charset="0"/>
                <a:cs typeface="Arial" panose="020B0604020202020204" pitchFamily="34" charset="0"/>
              </a:rPr>
              <a:t>Mentors can support mentees to develop self-efficacy, confidence, self-belief, skills and much more. Therefore, the mentor relationship is more than a mere transaction, it can be transformational (Kram, 1988). </a:t>
            </a:r>
            <a:endParaRPr lang="en-GB" sz="1000" b="1" dirty="0">
              <a:latin typeface="Arial" panose="020B0604020202020204" pitchFamily="34" charset="0"/>
              <a:cs typeface="Arial" panose="020B0604020202020204" pitchFamily="34" charset="0"/>
            </a:endParaRPr>
          </a:p>
          <a:p>
            <a:pPr algn="ctr"/>
            <a:r>
              <a:rPr lang="en-GB" sz="1000" b="1" dirty="0">
                <a:latin typeface="Arial" panose="020B0604020202020204" pitchFamily="34" charset="0"/>
                <a:cs typeface="Arial" panose="020B0604020202020204" pitchFamily="34" charset="0"/>
              </a:rPr>
              <a:t>Academic/ Theoretical</a:t>
            </a:r>
          </a:p>
          <a:p>
            <a:pPr algn="ctr"/>
            <a:r>
              <a:rPr lang="en-GB" sz="1000" dirty="0">
                <a:latin typeface="Arial" panose="020B0604020202020204" pitchFamily="34" charset="0"/>
                <a:cs typeface="Arial" panose="020B0604020202020204" pitchFamily="34" charset="0"/>
              </a:rPr>
              <a:t>Social Learning Theory approaches to learning places an emphasis on collaboration and the social and cultural context (Rannikmäe, Holbrook and </a:t>
            </a:r>
            <a:r>
              <a:rPr lang="en-GB" sz="1000" dirty="0" err="1">
                <a:latin typeface="Arial" panose="020B0604020202020204" pitchFamily="34" charset="0"/>
                <a:cs typeface="Arial" panose="020B0604020202020204" pitchFamily="34" charset="0"/>
              </a:rPr>
              <a:t>Soobard</a:t>
            </a:r>
            <a:r>
              <a:rPr lang="en-GB" sz="1000" dirty="0">
                <a:latin typeface="Arial" panose="020B0604020202020204" pitchFamily="34" charset="0"/>
                <a:cs typeface="Arial" panose="020B0604020202020204" pitchFamily="34" charset="0"/>
              </a:rPr>
              <a:t>, 2020). The likes of Vygotsky and Bruner who’s approaches are influential in learning in contemporary society (</a:t>
            </a:r>
            <a:r>
              <a:rPr lang="en-GB" sz="1000" dirty="0"/>
              <a:t>Mohamed and Kinyo, 2020).</a:t>
            </a:r>
            <a:endParaRPr lang="en-GB" sz="1200" dirty="0"/>
          </a:p>
        </p:txBody>
      </p:sp>
      <p:sp>
        <p:nvSpPr>
          <p:cNvPr id="20" name="TextBox 19">
            <a:extLst>
              <a:ext uri="{FF2B5EF4-FFF2-40B4-BE49-F238E27FC236}">
                <a16:creationId xmlns:a16="http://schemas.microsoft.com/office/drawing/2014/main" id="{648C1E29-6B32-47ED-A9A0-0E4369ECB9F3}"/>
              </a:ext>
            </a:extLst>
          </p:cNvPr>
          <p:cNvSpPr txBox="1"/>
          <p:nvPr/>
        </p:nvSpPr>
        <p:spPr>
          <a:xfrm>
            <a:off x="51306" y="5084248"/>
            <a:ext cx="12077700" cy="1815882"/>
          </a:xfrm>
          <a:prstGeom prst="rect">
            <a:avLst/>
          </a:prstGeom>
          <a:solidFill>
            <a:schemeClr val="accent1">
              <a:lumMod val="20000"/>
              <a:lumOff val="80000"/>
            </a:schemeClr>
          </a:solidFill>
          <a:ln>
            <a:solidFill>
              <a:schemeClr val="tx1"/>
            </a:solidFill>
          </a:ln>
        </p:spPr>
        <p:txBody>
          <a:bodyPr wrap="square" rtlCol="0">
            <a:spAutoFit/>
          </a:bodyPr>
          <a:lstStyle/>
          <a:p>
            <a:pPr algn="ctr"/>
            <a:r>
              <a:rPr lang="en-GB" sz="1200" b="1" dirty="0">
                <a:latin typeface="Arial" panose="020B0604020202020204" pitchFamily="34" charset="0"/>
                <a:cs typeface="Arial" panose="020B0604020202020204" pitchFamily="34" charset="0"/>
              </a:rPr>
              <a:t>What does this mean?</a:t>
            </a:r>
          </a:p>
          <a:p>
            <a:pPr algn="ctr"/>
            <a:r>
              <a:rPr lang="en-GB" sz="1000" dirty="0">
                <a:latin typeface="Arial" panose="020B0604020202020204" pitchFamily="34" charset="0"/>
                <a:cs typeface="Arial" panose="020B0604020202020204" pitchFamily="34" charset="0"/>
              </a:rPr>
              <a:t>Glück and </a:t>
            </a:r>
            <a:r>
              <a:rPr lang="en-GB" sz="1000" dirty="0" err="1">
                <a:latin typeface="Arial" panose="020B0604020202020204" pitchFamily="34" charset="0"/>
                <a:cs typeface="Arial" panose="020B0604020202020204" pitchFamily="34" charset="0"/>
              </a:rPr>
              <a:t>Bluck’s</a:t>
            </a:r>
            <a:r>
              <a:rPr lang="en-GB" sz="1000" dirty="0">
                <a:latin typeface="Arial" panose="020B0604020202020204" pitchFamily="34" charset="0"/>
                <a:cs typeface="Arial" panose="020B0604020202020204" pitchFamily="34" charset="0"/>
              </a:rPr>
              <a:t> (2013) ‘MORE’ life experience model theorises that it is life’s challenges and difficulties that can be a catalyst for future learning, providing individuals employ a variety of resources to support them. These resources are </a:t>
            </a:r>
            <a:r>
              <a:rPr lang="en-GB" sz="1000" b="1" dirty="0">
                <a:latin typeface="Arial" panose="020B0604020202020204" pitchFamily="34" charset="0"/>
                <a:cs typeface="Arial" panose="020B0604020202020204" pitchFamily="34" charset="0"/>
              </a:rPr>
              <a:t>M</a:t>
            </a:r>
            <a:r>
              <a:rPr lang="en-GB" sz="1000" dirty="0">
                <a:latin typeface="Arial" panose="020B0604020202020204" pitchFamily="34" charset="0"/>
                <a:cs typeface="Arial" panose="020B0604020202020204" pitchFamily="34" charset="0"/>
              </a:rPr>
              <a:t>astery; a strong capacity to deal with challenge, </a:t>
            </a:r>
            <a:r>
              <a:rPr lang="en-GB" sz="1000" b="1" dirty="0">
                <a:latin typeface="Arial" panose="020B0604020202020204" pitchFamily="34" charset="0"/>
                <a:cs typeface="Arial" panose="020B0604020202020204" pitchFamily="34" charset="0"/>
              </a:rPr>
              <a:t>O</a:t>
            </a:r>
            <a:r>
              <a:rPr lang="en-GB" sz="1000" dirty="0">
                <a:latin typeface="Arial" panose="020B0604020202020204" pitchFamily="34" charset="0"/>
                <a:cs typeface="Arial" panose="020B0604020202020204" pitchFamily="34" charset="0"/>
              </a:rPr>
              <a:t>penness; being open to other perspectives, </a:t>
            </a:r>
            <a:r>
              <a:rPr lang="en-GB" sz="1000" b="1" dirty="0">
                <a:latin typeface="Arial" panose="020B0604020202020204" pitchFamily="34" charset="0"/>
                <a:cs typeface="Arial" panose="020B0604020202020204" pitchFamily="34" charset="0"/>
              </a:rPr>
              <a:t>R</a:t>
            </a:r>
            <a:r>
              <a:rPr lang="en-GB" sz="1000" dirty="0">
                <a:latin typeface="Arial" panose="020B0604020202020204" pitchFamily="34" charset="0"/>
                <a:cs typeface="Arial" panose="020B0604020202020204" pitchFamily="34" charset="0"/>
              </a:rPr>
              <a:t>eflectivity: the willingness to look at the complexity of issues rather than attempting to simply them and </a:t>
            </a:r>
            <a:r>
              <a:rPr lang="en-GB" sz="1000" b="1" dirty="0">
                <a:latin typeface="Arial" panose="020B0604020202020204" pitchFamily="34" charset="0"/>
                <a:cs typeface="Arial" panose="020B0604020202020204" pitchFamily="34" charset="0"/>
              </a:rPr>
              <a:t>E</a:t>
            </a:r>
            <a:r>
              <a:rPr lang="en-GB" sz="1000" dirty="0">
                <a:latin typeface="Arial" panose="020B0604020202020204" pitchFamily="34" charset="0"/>
                <a:cs typeface="Arial" panose="020B0604020202020204" pitchFamily="34" charset="0"/>
              </a:rPr>
              <a:t>motion; modelling compassion for the emotions of others. These life experiences can be powerful catalysts in not only changing the way one thinks about themselves but also the way the think about the world around them (Visser, 2023). </a:t>
            </a:r>
            <a:r>
              <a:rPr lang="en-GB" sz="1000" b="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Being a reflective individual can facilitate deeper learning, personal growth and the capacity to be agents of change (Holdo, 2022). </a:t>
            </a:r>
            <a:r>
              <a:rPr lang="en-GB" sz="1000" b="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According to Holdo (2022) Dewey’s 1933 reflective model provides a theoretical model to explore various factors in an event/ situation, providing opportunities for transformative learning through a thoroughly reflective lens.</a:t>
            </a:r>
          </a:p>
          <a:p>
            <a:pPr algn="ctr"/>
            <a:r>
              <a:rPr lang="en-GB" sz="1000" b="1" dirty="0">
                <a:latin typeface="Arial" panose="020B0604020202020204" pitchFamily="34" charset="0"/>
                <a:cs typeface="Arial" panose="020B0604020202020204" pitchFamily="34" charset="0"/>
              </a:rPr>
              <a:t>Positionality</a:t>
            </a:r>
          </a:p>
          <a:p>
            <a:pPr algn="ctr"/>
            <a:r>
              <a:rPr lang="en-GB" sz="1000" dirty="0">
                <a:latin typeface="Arial" panose="020B0604020202020204" pitchFamily="34" charset="0"/>
                <a:cs typeface="Arial" panose="020B0604020202020204" pitchFamily="34" charset="0"/>
              </a:rPr>
              <a:t>Holmes (2020, p.1) define the concept of ‘positionality’ as both an individual’s view of the world and the position adopted in relation to research. Masood (2022) adds that ‘positionality                                                           of how an individual’s class, race, gender or other factors such as self-identification, experiences, privileges and challenges influence’s ones approaches as a researcher. Exploring and                                               deciding on one’s positionality takes time (Holmes, 2020). </a:t>
            </a:r>
            <a:endParaRPr lang="en-GB" sz="1200" b="1" dirty="0"/>
          </a:p>
        </p:txBody>
      </p:sp>
      <p:sp>
        <p:nvSpPr>
          <p:cNvPr id="21" name="TextBox 20">
            <a:extLst>
              <a:ext uri="{FF2B5EF4-FFF2-40B4-BE49-F238E27FC236}">
                <a16:creationId xmlns:a16="http://schemas.microsoft.com/office/drawing/2014/main" id="{A19E11B8-574E-090E-EA88-E229F5BA29B6}"/>
              </a:ext>
            </a:extLst>
          </p:cNvPr>
          <p:cNvSpPr txBox="1"/>
          <p:nvPr/>
        </p:nvSpPr>
        <p:spPr>
          <a:xfrm>
            <a:off x="51306" y="0"/>
            <a:ext cx="12077700" cy="800219"/>
          </a:xfrm>
          <a:prstGeom prst="rect">
            <a:avLst/>
          </a:prstGeom>
          <a:solidFill>
            <a:srgbClr val="C5D8FF"/>
          </a:solidFill>
          <a:ln>
            <a:solidFill>
              <a:schemeClr val="tx1"/>
            </a:solidFill>
          </a:ln>
        </p:spPr>
        <p:txBody>
          <a:bodyPr wrap="square" rtlCol="0">
            <a:spAutoFit/>
          </a:bodyPr>
          <a:lstStyle/>
          <a:p>
            <a:pPr algn="ctr"/>
            <a:r>
              <a:rPr lang="en-GB" sz="1600" b="1" dirty="0">
                <a:latin typeface="Arial" panose="020B0604020202020204" pitchFamily="34" charset="0"/>
                <a:cs typeface="Arial" panose="020B0604020202020204" pitchFamily="34" charset="0"/>
              </a:rPr>
              <a:t>Influences on Positioning and Perspective</a:t>
            </a:r>
            <a:endParaRPr lang="en-GB" sz="16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This poster will critically reflect on experiences, opportunities and influences both personal and professional that contribute to an individual’s personal development. Cottrell (2017, p.187) believes that it is possible to lose one’s perspective or position, with future learning being compromised, if consideration is not given to critically reflecting on one’s diverse experiences, opportunities and influences. Helyer (2015) states that by implementing effective and purposeful reflective practice, continuous personal and professional learning will occur, and consequently, progress towards goals and objectives will be achieved.</a:t>
            </a:r>
          </a:p>
        </p:txBody>
      </p:sp>
      <p:sp>
        <p:nvSpPr>
          <p:cNvPr id="10" name="TextBox 9">
            <a:extLst>
              <a:ext uri="{FF2B5EF4-FFF2-40B4-BE49-F238E27FC236}">
                <a16:creationId xmlns:a16="http://schemas.microsoft.com/office/drawing/2014/main" id="{A6C8D229-35A3-FC2C-F6B7-8F56D8E1A542}"/>
              </a:ext>
            </a:extLst>
          </p:cNvPr>
          <p:cNvSpPr txBox="1"/>
          <p:nvPr/>
        </p:nvSpPr>
        <p:spPr>
          <a:xfrm>
            <a:off x="0" y="-39269"/>
            <a:ext cx="3421988"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Module number ECCP7001/C</a:t>
            </a:r>
          </a:p>
        </p:txBody>
      </p:sp>
      <p:sp>
        <p:nvSpPr>
          <p:cNvPr id="11" name="TextBox 10">
            <a:extLst>
              <a:ext uri="{FF2B5EF4-FFF2-40B4-BE49-F238E27FC236}">
                <a16:creationId xmlns:a16="http://schemas.microsoft.com/office/drawing/2014/main" id="{10B13E48-0769-5355-5114-754CBB993EDD}"/>
              </a:ext>
            </a:extLst>
          </p:cNvPr>
          <p:cNvSpPr txBox="1"/>
          <p:nvPr/>
        </p:nvSpPr>
        <p:spPr>
          <a:xfrm>
            <a:off x="10558608" y="-17573"/>
            <a:ext cx="3421988"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Student Number 1804341</a:t>
            </a:r>
          </a:p>
        </p:txBody>
      </p:sp>
    </p:spTree>
    <p:extLst>
      <p:ext uri="{BB962C8B-B14F-4D97-AF65-F5344CB8AC3E}">
        <p14:creationId xmlns:p14="http://schemas.microsoft.com/office/powerpoint/2010/main" val="2997716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F7DE2-B3EB-0826-C4E1-A1384C2EDAFE}"/>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C198C0BA-F16D-B582-25C7-2D9E36B346D9}"/>
              </a:ext>
            </a:extLst>
          </p:cNvPr>
          <p:cNvSpPr>
            <a:spLocks noGrp="1"/>
          </p:cNvSpPr>
          <p:nvPr>
            <p:ph idx="1"/>
          </p:nvPr>
        </p:nvSpPr>
        <p:spPr/>
        <p:txBody>
          <a:bodyPr>
            <a:normAutofit fontScale="92500" lnSpcReduction="20000"/>
          </a:bodyPr>
          <a:lstStyle/>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Barends, E. and Rousseau, D. (2018)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Evidenced-Based Management: How to use evidence to make better organisational decisions</a:t>
            </a:r>
            <a:r>
              <a:rPr lang="en-GB" sz="1800" kern="100" dirty="0">
                <a:effectLst/>
                <a:latin typeface="Calibri" panose="020F0502020204030204" pitchFamily="34" charset="0"/>
                <a:ea typeface="DengXian" panose="02010600030101010101" pitchFamily="2" charset="-122"/>
                <a:cs typeface="Arial" panose="020B0604020202020204" pitchFamily="34" charset="0"/>
              </a:rPr>
              <a:t>. London: Kogan Page Limited. </a:t>
            </a:r>
          </a:p>
          <a:p>
            <a:pPr marL="0" indent="0">
              <a:lnSpc>
                <a:spcPct val="107000"/>
              </a:lnSpc>
              <a:spcAft>
                <a:spcPts val="800"/>
              </a:spcAft>
              <a:buNone/>
            </a:pPr>
            <a:r>
              <a:rPr lang="en-GB" sz="1800" kern="100" dirty="0" err="1">
                <a:effectLst/>
                <a:latin typeface="Calibri" panose="020F0502020204030204" pitchFamily="34" charset="0"/>
                <a:ea typeface="DengXian" panose="02010600030101010101" pitchFamily="2" charset="-122"/>
                <a:cs typeface="Arial" panose="020B0604020202020204" pitchFamily="34" charset="0"/>
              </a:rPr>
              <a:t>Bühler</a:t>
            </a:r>
            <a:r>
              <a:rPr lang="en-GB" sz="1800" kern="100" dirty="0">
                <a:effectLst/>
                <a:latin typeface="Calibri" panose="020F0502020204030204" pitchFamily="34" charset="0"/>
                <a:ea typeface="DengXian" panose="02010600030101010101" pitchFamily="2" charset="-122"/>
                <a:cs typeface="Arial" panose="020B0604020202020204" pitchFamily="34" charset="0"/>
              </a:rPr>
              <a:t>, J. L., Orth, U., Bleidorn, W., Weber, E., Kretzschmar, A., Scheling, L. and Hopwood, C. J. (2023) ‘Life Events and Personality Change: A Systematic Review and Meta-Analysis’,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European Journal of Personality</a:t>
            </a:r>
            <a:r>
              <a:rPr lang="en-GB" sz="1800" kern="100" dirty="0">
                <a:effectLst/>
                <a:latin typeface="Calibri" panose="020F0502020204030204" pitchFamily="34" charset="0"/>
                <a:ea typeface="DengXian" panose="02010600030101010101" pitchFamily="2" charset="-122"/>
                <a:cs typeface="Arial" panose="020B0604020202020204" pitchFamily="34" charset="0"/>
              </a:rPr>
              <a:t>, 0(0), no page number. DOI: </a:t>
            </a:r>
            <a:r>
              <a:rPr lang="en-GB" sz="1800" u="sng" kern="100" dirty="0">
                <a:solidFill>
                  <a:srgbClr val="0563C1"/>
                </a:solidFill>
                <a:effectLst/>
                <a:latin typeface="Calibri" panose="020F0502020204030204" pitchFamily="34" charset="0"/>
                <a:ea typeface="DengXian" panose="02010600030101010101" pitchFamily="2" charset="-122"/>
                <a:cs typeface="Arial" panose="020B0604020202020204" pitchFamily="34" charset="0"/>
                <a:hlinkClick r:id="rId2"/>
              </a:rPr>
              <a:t>https://doi.org/10.1177/08902070231190219</a:t>
            </a:r>
            <a:r>
              <a:rPr lang="en-GB" sz="1800" u="sng" kern="100" dirty="0">
                <a:solidFill>
                  <a:srgbClr val="0563C1"/>
                </a:solidFill>
                <a:effectLst/>
                <a:latin typeface="Calibri" panose="020F0502020204030204" pitchFamily="34" charset="0"/>
                <a:ea typeface="DengXian" panose="02010600030101010101" pitchFamily="2" charset="-122"/>
                <a:cs typeface="Arial" panose="020B0604020202020204" pitchFamily="34" charset="0"/>
              </a:rPr>
              <a: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Carpenter, J. and Linton, J. (2016) ‘Edcamp Unconferences: Educators’ perspectives on an Untraditional Professional Learning Experience’,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Teaching and Teacher Education</a:t>
            </a:r>
            <a:r>
              <a:rPr lang="en-GB" sz="1800" kern="100" dirty="0">
                <a:effectLst/>
                <a:latin typeface="Calibri" panose="020F0502020204030204" pitchFamily="34" charset="0"/>
                <a:ea typeface="DengXian" panose="02010600030101010101" pitchFamily="2" charset="-122"/>
                <a:cs typeface="Arial" panose="020B0604020202020204" pitchFamily="34" charset="0"/>
              </a:rPr>
              <a:t>, (57), pp. 97-108. DOI: </a:t>
            </a:r>
            <a:r>
              <a:rPr lang="en-GB" sz="1800" u="sng" kern="100" dirty="0">
                <a:solidFill>
                  <a:srgbClr val="0563C1"/>
                </a:solidFill>
                <a:effectLst/>
                <a:latin typeface="Calibri" panose="020F0502020204030204" pitchFamily="34" charset="0"/>
                <a:ea typeface="DengXian" panose="02010600030101010101" pitchFamily="2" charset="-122"/>
                <a:cs typeface="Arial" panose="020B0604020202020204" pitchFamily="34" charset="0"/>
                <a:hlinkClick r:id="rId3"/>
              </a:rPr>
              <a:t>https://doi.org/10.1016/j.tate.2016.03.004</a:t>
            </a:r>
            <a:r>
              <a:rPr lang="en-GB" sz="1800" kern="100" dirty="0">
                <a:effectLst/>
                <a:latin typeface="Calibri" panose="020F0502020204030204" pitchFamily="34" charset="0"/>
                <a:ea typeface="DengXian" panose="02010600030101010101" pitchFamily="2" charset="-122"/>
                <a:cs typeface="Arial" panose="020B0604020202020204" pitchFamily="34" charset="0"/>
              </a:rPr>
              <a:t>.</a:t>
            </a:r>
          </a:p>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Cottrell, S. (2017)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Critical Thinking Skills; Effective analysis, argument and reflection</a:t>
            </a:r>
            <a:r>
              <a:rPr lang="en-GB" sz="1800" kern="100" dirty="0">
                <a:effectLst/>
                <a:latin typeface="Calibri" panose="020F0502020204030204" pitchFamily="34" charset="0"/>
                <a:ea typeface="DengXian" panose="02010600030101010101" pitchFamily="2" charset="-122"/>
                <a:cs typeface="Arial" panose="020B0604020202020204" pitchFamily="34" charset="0"/>
              </a:rPr>
              <a:t>. 3</a:t>
            </a:r>
            <a:r>
              <a:rPr lang="en-GB" sz="1800" kern="100" baseline="30000" dirty="0">
                <a:effectLst/>
                <a:latin typeface="Calibri" panose="020F0502020204030204" pitchFamily="34" charset="0"/>
                <a:ea typeface="DengXian" panose="02010600030101010101" pitchFamily="2" charset="-122"/>
                <a:cs typeface="Arial" panose="020B0604020202020204" pitchFamily="34" charset="0"/>
              </a:rPr>
              <a:t>rd</a:t>
            </a:r>
            <a:r>
              <a:rPr lang="en-GB" sz="1800" kern="100" dirty="0">
                <a:effectLst/>
                <a:latin typeface="Calibri" panose="020F0502020204030204" pitchFamily="34" charset="0"/>
                <a:ea typeface="DengXian" panose="02010600030101010101" pitchFamily="2" charset="-122"/>
                <a:cs typeface="Arial" panose="020B0604020202020204" pitchFamily="34" charset="0"/>
              </a:rPr>
              <a:t> edn. London: Red Globe Press.  </a:t>
            </a:r>
          </a:p>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Curominds (2023) ‘Navigating Career Changes After Parenthood’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Linked In, </a:t>
            </a:r>
            <a:r>
              <a:rPr lang="en-GB" sz="1800" kern="100" dirty="0">
                <a:effectLst/>
                <a:latin typeface="Calibri" panose="020F0502020204030204" pitchFamily="34" charset="0"/>
                <a:ea typeface="DengXian" panose="02010600030101010101" pitchFamily="2" charset="-122"/>
                <a:cs typeface="Arial" panose="020B0604020202020204" pitchFamily="34" charset="0"/>
              </a:rPr>
              <a:t>21 July. Available at: </a:t>
            </a:r>
            <a:r>
              <a:rPr lang="en-GB" sz="1800" u="sng" kern="100" dirty="0">
                <a:solidFill>
                  <a:srgbClr val="0563C1"/>
                </a:solidFill>
                <a:effectLst/>
                <a:latin typeface="Calibri" panose="020F0502020204030204" pitchFamily="34" charset="0"/>
                <a:ea typeface="DengXian" panose="02010600030101010101" pitchFamily="2" charset="-122"/>
                <a:cs typeface="Arial" panose="020B0604020202020204" pitchFamily="34" charset="0"/>
                <a:hlinkClick r:id="rId4"/>
              </a:rPr>
              <a:t>https://www.linkedin.com/pulse/navigating-career-changes-after-parenthood-tips-from-curominds-/</a:t>
            </a:r>
            <a:r>
              <a:rPr lang="en-GB" sz="1800" kern="100" dirty="0">
                <a:effectLst/>
                <a:latin typeface="Calibri" panose="020F0502020204030204" pitchFamily="34" charset="0"/>
                <a:ea typeface="DengXian" panose="02010600030101010101" pitchFamily="2" charset="-122"/>
                <a:cs typeface="Arial" panose="020B0604020202020204" pitchFamily="34" charset="0"/>
              </a:rPr>
              <a:t> (Accessed 11 January 2024).</a:t>
            </a:r>
          </a:p>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Dumitru, I. and Bersan, S. (2016) ‘Aspects Regarding Adolescent’s Indecision On Career Choice’,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European Proceedings Social and Behavioural Sciences</a:t>
            </a:r>
            <a:r>
              <a:rPr lang="en-GB" sz="1800" kern="100" dirty="0">
                <a:effectLst/>
                <a:latin typeface="Calibri" panose="020F0502020204030204" pitchFamily="34" charset="0"/>
                <a:ea typeface="DengXian" panose="02010600030101010101" pitchFamily="2" charset="-122"/>
                <a:cs typeface="Arial" panose="020B0604020202020204" pitchFamily="34" charset="0"/>
              </a:rPr>
              <a:t>. DOI: </a:t>
            </a:r>
            <a:r>
              <a:rPr lang="en-GB" sz="1800" u="sng" kern="100" dirty="0">
                <a:solidFill>
                  <a:srgbClr val="0563C1"/>
                </a:solidFill>
                <a:effectLst/>
                <a:latin typeface="Calibri" panose="020F0502020204030204" pitchFamily="34" charset="0"/>
                <a:ea typeface="DengXian" panose="02010600030101010101" pitchFamily="2" charset="-122"/>
                <a:cs typeface="Arial" panose="020B0604020202020204" pitchFamily="34" charset="0"/>
                <a:hlinkClick r:id="rId5"/>
              </a:rPr>
              <a:t>https://doi.org/1015405/epsbs.2016.12.17</a:t>
            </a:r>
            <a:r>
              <a:rPr lang="en-GB" sz="1800" kern="100" dirty="0">
                <a:effectLst/>
                <a:latin typeface="Calibri" panose="020F0502020204030204" pitchFamily="34" charset="0"/>
                <a:ea typeface="DengXian" panose="02010600030101010101" pitchFamily="2" charset="-122"/>
                <a:cs typeface="Arial" panose="020B0604020202020204" pitchFamily="34" charset="0"/>
              </a:rPr>
              <a:t>.  </a:t>
            </a:r>
          </a:p>
          <a:p>
            <a:pPr marL="0" indent="0">
              <a:buNone/>
            </a:pPr>
            <a:endParaRPr lang="en-GB" dirty="0"/>
          </a:p>
        </p:txBody>
      </p:sp>
    </p:spTree>
    <p:extLst>
      <p:ext uri="{BB962C8B-B14F-4D97-AF65-F5344CB8AC3E}">
        <p14:creationId xmlns:p14="http://schemas.microsoft.com/office/powerpoint/2010/main" val="1475179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11D41-2983-E697-8619-FB8ED8444347}"/>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4C0419A4-D76D-A9C6-34C8-379009ACF3B9}"/>
              </a:ext>
            </a:extLst>
          </p:cNvPr>
          <p:cNvSpPr>
            <a:spLocks noGrp="1"/>
          </p:cNvSpPr>
          <p:nvPr>
            <p:ph idx="1"/>
          </p:nvPr>
        </p:nvSpPr>
        <p:spPr/>
        <p:txBody>
          <a:bodyPr>
            <a:normAutofit fontScale="85000" lnSpcReduction="10000"/>
          </a:bodyPr>
          <a:lstStyle/>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Edwin, M., Pulse, H., Alhiyari, N., Salvatierra, D. and Martin, C. (2022) ‘The Impact of Academic Aspirations and Career Uncertainty on Student’s College Outcomes’,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Journal of College Access</a:t>
            </a:r>
            <a:r>
              <a:rPr lang="en-GB" sz="1800" kern="100" dirty="0">
                <a:effectLst/>
                <a:latin typeface="Calibri" panose="020F0502020204030204" pitchFamily="34" charset="0"/>
                <a:ea typeface="DengXian" panose="02010600030101010101" pitchFamily="2" charset="-122"/>
                <a:cs typeface="Arial" panose="020B0604020202020204" pitchFamily="34" charset="0"/>
              </a:rPr>
              <a:t>, 7 (2), no page number. Available at: </a:t>
            </a:r>
            <a:r>
              <a:rPr lang="en-GB" sz="1800" u="sng" kern="100" dirty="0">
                <a:solidFill>
                  <a:srgbClr val="0563C1"/>
                </a:solidFill>
                <a:effectLst/>
                <a:latin typeface="Calibri" panose="020F0502020204030204" pitchFamily="34" charset="0"/>
                <a:ea typeface="DengXian" panose="02010600030101010101" pitchFamily="2" charset="-122"/>
                <a:cs typeface="Arial" panose="020B0604020202020204" pitchFamily="34" charset="0"/>
                <a:hlinkClick r:id="rId2"/>
              </a:rPr>
              <a:t>https://scholarworks.wmich.edu/cgi/viewcontent.cgi?article=1193&amp;context=jca</a:t>
            </a:r>
            <a:r>
              <a:rPr lang="en-GB" sz="1800" kern="100" dirty="0">
                <a:effectLst/>
                <a:latin typeface="Calibri" panose="020F0502020204030204" pitchFamily="34" charset="0"/>
                <a:ea typeface="DengXian" panose="02010600030101010101" pitchFamily="2" charset="-122"/>
                <a:cs typeface="Arial" panose="020B0604020202020204" pitchFamily="34" charset="0"/>
              </a:rPr>
              <a:t> (Accessed11 January 2023). </a:t>
            </a:r>
          </a:p>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Gamage, K., Dehideniya, D. and Ekanayake, S. (2021) ‘The Role of Personal Values in Learning Approaches and Student Achievements’,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Behavioural Sciences</a:t>
            </a:r>
            <a:r>
              <a:rPr lang="en-GB" sz="1800" kern="100" dirty="0">
                <a:effectLst/>
                <a:latin typeface="Calibri" panose="020F0502020204030204" pitchFamily="34" charset="0"/>
                <a:ea typeface="DengXian" panose="02010600030101010101" pitchFamily="2" charset="-122"/>
                <a:cs typeface="Arial" panose="020B0604020202020204" pitchFamily="34" charset="0"/>
              </a:rPr>
              <a:t>, 11 (7), p. 102. DOI: </a:t>
            </a:r>
            <a:r>
              <a:rPr lang="en-GB" sz="1800" u="sng" kern="100" dirty="0">
                <a:solidFill>
                  <a:srgbClr val="0563C1"/>
                </a:solidFill>
                <a:effectLst/>
                <a:latin typeface="Calibri" panose="020F0502020204030204" pitchFamily="34" charset="0"/>
                <a:ea typeface="DengXian" panose="02010600030101010101" pitchFamily="2" charset="-122"/>
                <a:cs typeface="Arial" panose="020B0604020202020204" pitchFamily="34" charset="0"/>
                <a:hlinkClick r:id="rId3"/>
              </a:rPr>
              <a:t>https://doi.org/10.3390/bs11070102</a:t>
            </a:r>
            <a:r>
              <a:rPr lang="en-GB" sz="1800" u="sng" kern="100" dirty="0">
                <a:effectLst/>
                <a:latin typeface="Calibri" panose="020F0502020204030204" pitchFamily="34" charset="0"/>
                <a:ea typeface="DengXian" panose="02010600030101010101" pitchFamily="2" charset="-122"/>
                <a:cs typeface="Arial" panose="020B0604020202020204" pitchFamily="34" charset="0"/>
              </a:rPr>
              <a: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Glück, J. and Bluck, S. (2013) ‘The MORE life experience model: A theory of the development of personal wisdom’, in Ferrari, M. and Weststrate, N. (eds)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The Scientific Study of Personal Wisdom. </a:t>
            </a:r>
            <a:r>
              <a:rPr lang="en-GB" sz="1800" kern="100" dirty="0">
                <a:effectLst/>
                <a:latin typeface="Calibri" panose="020F0502020204030204" pitchFamily="34" charset="0"/>
                <a:ea typeface="DengXian" panose="02010600030101010101" pitchFamily="2" charset="-122"/>
                <a:cs typeface="Arial" panose="020B0604020202020204" pitchFamily="34" charset="0"/>
              </a:rPr>
              <a:t>Dodrecht: Springer. Pp. 75-97. </a:t>
            </a:r>
          </a:p>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Helyer, R. (2015) ‘Learning through reflection: The critical role of Work-Based Learning (WBL)’,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Journal of Work-applied Management</a:t>
            </a:r>
            <a:r>
              <a:rPr lang="en-GB" sz="1800" kern="100" dirty="0">
                <a:effectLst/>
                <a:latin typeface="Calibri" panose="020F0502020204030204" pitchFamily="34" charset="0"/>
                <a:ea typeface="DengXian" panose="02010600030101010101" pitchFamily="2" charset="-122"/>
                <a:cs typeface="Arial" panose="020B0604020202020204" pitchFamily="34" charset="0"/>
              </a:rPr>
              <a:t>, 2205-2062. Available at: </a:t>
            </a:r>
            <a:r>
              <a:rPr lang="en-GB" sz="1800" u="sng" kern="100" dirty="0">
                <a:solidFill>
                  <a:srgbClr val="0563C1"/>
                </a:solidFill>
                <a:effectLst/>
                <a:latin typeface="Calibri" panose="020F0502020204030204" pitchFamily="34" charset="0"/>
                <a:ea typeface="DengXian" panose="02010600030101010101" pitchFamily="2" charset="-122"/>
                <a:cs typeface="Arial" panose="020B0604020202020204" pitchFamily="34" charset="0"/>
                <a:hlinkClick r:id="rId4"/>
              </a:rPr>
              <a:t>https://www.emerald.com/insight/content/doi/10.1108/JWAM-10-2015-003/full/pdf?title=learning-through-reflection-the-critical-role-of-reflection-in-work-based-learning-wbl</a:t>
            </a:r>
            <a:r>
              <a:rPr lang="en-GB" sz="1800" kern="100" dirty="0">
                <a:effectLst/>
                <a:latin typeface="Calibri" panose="020F0502020204030204" pitchFamily="34" charset="0"/>
                <a:ea typeface="DengXian" panose="02010600030101010101" pitchFamily="2" charset="-122"/>
                <a:cs typeface="Arial" panose="020B0604020202020204" pitchFamily="34" charset="0"/>
              </a:rPr>
              <a:t> (Accessed: 10 January 2024).</a:t>
            </a:r>
          </a:p>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Holdo, M. (2022) ‘Critical Reflection: John Dewey’s Relational View of Transformative Learning’,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Journal of Transformative Education</a:t>
            </a:r>
            <a:r>
              <a:rPr lang="en-GB" sz="1800" kern="100" dirty="0">
                <a:effectLst/>
                <a:latin typeface="Calibri" panose="020F0502020204030204" pitchFamily="34" charset="0"/>
                <a:ea typeface="DengXian" panose="02010600030101010101" pitchFamily="2" charset="-122"/>
                <a:cs typeface="Arial" panose="020B0604020202020204" pitchFamily="34" charset="0"/>
              </a:rPr>
              <a:t>, 21 (1), pp. 9-21. </a:t>
            </a:r>
            <a:r>
              <a:rPr lang="en-GB" sz="1800" u="sng" kern="100" dirty="0">
                <a:solidFill>
                  <a:srgbClr val="0563C1"/>
                </a:solidFill>
                <a:effectLst/>
                <a:latin typeface="Calibri" panose="020F0502020204030204" pitchFamily="34" charset="0"/>
                <a:ea typeface="DengXian" panose="02010600030101010101" pitchFamily="2" charset="-122"/>
                <a:cs typeface="Arial" panose="020B0604020202020204" pitchFamily="34" charset="0"/>
                <a:hlinkClick r:id="rId5"/>
              </a:rPr>
              <a:t>https://doi.org/10.1177/15413446221086727</a:t>
            </a:r>
            <a:r>
              <a:rPr lang="en-GB" sz="1800" u="sng" kern="100" dirty="0">
                <a:effectLst/>
                <a:latin typeface="Calibri" panose="020F0502020204030204" pitchFamily="34" charset="0"/>
                <a:ea typeface="DengXian" panose="02010600030101010101" pitchFamily="2" charset="-122"/>
                <a:cs typeface="Arial" panose="020B0604020202020204" pitchFamily="34" charset="0"/>
              </a:rPr>
              <a: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Holmes, A. (2020) ‘Researcher positionality – A Consideration of its Influence and Place in Qualitative Research Guide’,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International Journal of Education</a:t>
            </a:r>
            <a:r>
              <a:rPr lang="en-GB" sz="1800" kern="100" dirty="0">
                <a:effectLst/>
                <a:latin typeface="Calibri" panose="020F0502020204030204" pitchFamily="34" charset="0"/>
                <a:ea typeface="DengXian" panose="02010600030101010101" pitchFamily="2" charset="-122"/>
                <a:cs typeface="Arial" panose="020B0604020202020204" pitchFamily="34" charset="0"/>
              </a:rPr>
              <a:t>, 8 (4), pp. 1-10. DOI: </a:t>
            </a:r>
            <a:r>
              <a:rPr lang="en-GB" sz="1800" u="sng" kern="100" dirty="0">
                <a:solidFill>
                  <a:srgbClr val="0563C1"/>
                </a:solidFill>
                <a:effectLst/>
                <a:latin typeface="Calibri" panose="020F0502020204030204" pitchFamily="34" charset="0"/>
                <a:ea typeface="DengXian" panose="02010600030101010101" pitchFamily="2" charset="-122"/>
                <a:cs typeface="Arial" panose="020B0604020202020204" pitchFamily="34" charset="0"/>
                <a:hlinkClick r:id="rId6"/>
              </a:rPr>
              <a:t>https://doi.org/10.34293/education.v8i4.3232</a:t>
            </a:r>
            <a:r>
              <a:rPr lang="en-GB" sz="1800" kern="100" dirty="0">
                <a:effectLst/>
                <a:latin typeface="Calibri" panose="020F0502020204030204" pitchFamily="34" charset="0"/>
                <a:ea typeface="DengXian" panose="02010600030101010101" pitchFamily="2" charset="-122"/>
                <a:cs typeface="Arial" panose="020B0604020202020204" pitchFamily="34" charset="0"/>
              </a:rPr>
              <a:t>. </a:t>
            </a:r>
          </a:p>
          <a:p>
            <a:pPr marL="0" indent="0">
              <a:buNone/>
            </a:pPr>
            <a:endParaRPr lang="en-GB" dirty="0"/>
          </a:p>
        </p:txBody>
      </p:sp>
    </p:spTree>
    <p:extLst>
      <p:ext uri="{BB962C8B-B14F-4D97-AF65-F5344CB8AC3E}">
        <p14:creationId xmlns:p14="http://schemas.microsoft.com/office/powerpoint/2010/main" val="1685703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3EB50-9503-4673-7E89-B835D43E2526}"/>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617955B-C7DC-B2D7-A5AE-BA897258AD4D}"/>
              </a:ext>
            </a:extLst>
          </p:cNvPr>
          <p:cNvSpPr>
            <a:spLocks noGrp="1"/>
          </p:cNvSpPr>
          <p:nvPr>
            <p:ph idx="1"/>
          </p:nvPr>
        </p:nvSpPr>
        <p:spPr/>
        <p:txBody>
          <a:bodyPr>
            <a:normAutofit fontScale="92500" lnSpcReduction="10000"/>
          </a:bodyPr>
          <a:lstStyle/>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King, E. (2021) ‘The ‘MORE’ model of wisdom development’,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LinkedIn</a:t>
            </a:r>
            <a:r>
              <a:rPr lang="en-GB" sz="1800" kern="100" dirty="0">
                <a:effectLst/>
                <a:latin typeface="Calibri" panose="020F0502020204030204" pitchFamily="34" charset="0"/>
                <a:ea typeface="DengXian" panose="02010600030101010101" pitchFamily="2" charset="-122"/>
                <a:cs typeface="Arial" panose="020B0604020202020204" pitchFamily="34" charset="0"/>
              </a:rPr>
              <a:t>, 21 January. Available at: </a:t>
            </a:r>
            <a:r>
              <a:rPr lang="en-GB" sz="1800" u="sng" kern="100" dirty="0">
                <a:solidFill>
                  <a:srgbClr val="0563C1"/>
                </a:solidFill>
                <a:effectLst/>
                <a:latin typeface="Calibri" panose="020F0502020204030204" pitchFamily="34" charset="0"/>
                <a:ea typeface="DengXian" panose="02010600030101010101" pitchFamily="2" charset="-122"/>
                <a:cs typeface="Arial" panose="020B0604020202020204" pitchFamily="34" charset="0"/>
                <a:hlinkClick r:id="rId2"/>
              </a:rPr>
              <a:t>https://www.linkedin.com/pulse/more-model-wisdom-development-dr-elizabeth-king/</a:t>
            </a:r>
            <a:r>
              <a:rPr lang="en-GB" sz="1800" kern="100" dirty="0">
                <a:effectLst/>
                <a:latin typeface="Calibri" panose="020F0502020204030204" pitchFamily="34" charset="0"/>
                <a:ea typeface="DengXian" panose="02010600030101010101" pitchFamily="2" charset="-122"/>
                <a:cs typeface="Arial" panose="020B0604020202020204" pitchFamily="34" charset="0"/>
              </a:rPr>
              <a:t> (Accessed: 11 January 2024).</a:t>
            </a:r>
          </a:p>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Kram, K. (1988)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Mentoring at work: Developmental Relationships in Organizational Life</a:t>
            </a:r>
            <a:r>
              <a:rPr lang="en-GB" sz="1800" kern="100" dirty="0">
                <a:effectLst/>
                <a:latin typeface="Calibri" panose="020F0502020204030204" pitchFamily="34" charset="0"/>
                <a:ea typeface="DengXian" panose="02010600030101010101" pitchFamily="2" charset="-122"/>
                <a:cs typeface="Arial" panose="020B0604020202020204" pitchFamily="34" charset="0"/>
              </a:rPr>
              <a:t>. Maryland: University Press of America. </a:t>
            </a:r>
          </a:p>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Massoud, M. (2022) ‘The price of positionality: assessing the benefits and burdens of self-identification in research methods’,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Journal of Law and Society</a:t>
            </a:r>
            <a:r>
              <a:rPr lang="en-GB" sz="1800" kern="100" dirty="0">
                <a:effectLst/>
                <a:latin typeface="Calibri" panose="020F0502020204030204" pitchFamily="34" charset="0"/>
                <a:ea typeface="DengXian" panose="02010600030101010101" pitchFamily="2" charset="-122"/>
                <a:cs typeface="Arial" panose="020B0604020202020204" pitchFamily="34" charset="0"/>
              </a:rPr>
              <a:t>, 49 (S1), pp. s64-s86. DOI: </a:t>
            </a:r>
            <a:r>
              <a:rPr lang="en-GB" sz="1800" u="sng" kern="100" dirty="0">
                <a:solidFill>
                  <a:srgbClr val="0563C1"/>
                </a:solidFill>
                <a:effectLst/>
                <a:latin typeface="Calibri" panose="020F0502020204030204" pitchFamily="34" charset="0"/>
                <a:ea typeface="DengXian" panose="02010600030101010101" pitchFamily="2" charset="-122"/>
                <a:cs typeface="Arial" panose="020B0604020202020204" pitchFamily="34" charset="0"/>
                <a:hlinkClick r:id="rId3"/>
              </a:rPr>
              <a:t>https://doi.org/10.1111/jols.12372</a:t>
            </a:r>
            <a:r>
              <a:rPr lang="en-GB" sz="1800" kern="100" dirty="0">
                <a:effectLst/>
                <a:latin typeface="Calibri" panose="020F0502020204030204" pitchFamily="34" charset="0"/>
                <a:ea typeface="DengXian" panose="02010600030101010101" pitchFamily="2" charset="-122"/>
                <a:cs typeface="Arial" panose="020B0604020202020204" pitchFamily="34" charset="0"/>
              </a:rPr>
              <a:t>.</a:t>
            </a:r>
          </a:p>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Mohammed, S. and Kinyo, L. (2020) The Role of Constructivism in the Enhancement of Social Studies Education’,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Journal of Critical Reviews</a:t>
            </a:r>
            <a:r>
              <a:rPr lang="en-GB" sz="1800" kern="100" dirty="0">
                <a:effectLst/>
                <a:latin typeface="Calibri" panose="020F0502020204030204" pitchFamily="34" charset="0"/>
                <a:ea typeface="DengXian" panose="02010600030101010101" pitchFamily="2" charset="-122"/>
                <a:cs typeface="Arial" panose="020B0604020202020204" pitchFamily="34" charset="0"/>
              </a:rPr>
              <a:t>, 7 (7), pp. 249-256. DOI: </a:t>
            </a:r>
            <a:r>
              <a:rPr lang="en-GB" sz="1800" u="sng" kern="100" dirty="0">
                <a:solidFill>
                  <a:srgbClr val="0563C1"/>
                </a:solidFill>
                <a:effectLst/>
                <a:latin typeface="Calibri" panose="020F0502020204030204" pitchFamily="34" charset="0"/>
                <a:ea typeface="DengXian" panose="02010600030101010101" pitchFamily="2" charset="-122"/>
                <a:cs typeface="Arial" panose="020B0604020202020204" pitchFamily="34" charset="0"/>
                <a:hlinkClick r:id="rId4"/>
              </a:rPr>
              <a:t>http://dx.doi.org/10.31838/jcr.07.07.41</a:t>
            </a:r>
            <a:r>
              <a:rPr lang="en-GB" sz="1800" kern="100" dirty="0">
                <a:effectLst/>
                <a:latin typeface="Calibri" panose="020F0502020204030204" pitchFamily="34" charset="0"/>
                <a:ea typeface="DengXian" panose="02010600030101010101" pitchFamily="2" charset="-122"/>
                <a:cs typeface="Arial" panose="020B0604020202020204" pitchFamily="34" charset="0"/>
              </a:rPr>
              <a:t>. </a:t>
            </a:r>
          </a:p>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Nguyen, H. C. (2018) ‘An investigation of professional development among educational policy-makers, institutional leaders and teachers’,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Management in Education</a:t>
            </a:r>
            <a:r>
              <a:rPr lang="en-GB" sz="1800" kern="100" dirty="0">
                <a:effectLst/>
                <a:latin typeface="Calibri" panose="020F0502020204030204" pitchFamily="34" charset="0"/>
                <a:ea typeface="DengXian" panose="02010600030101010101" pitchFamily="2" charset="-122"/>
                <a:cs typeface="Arial" panose="020B0604020202020204" pitchFamily="34" charset="0"/>
              </a:rPr>
              <a:t>, 33 (1), pp. 32-36. DOI: </a:t>
            </a:r>
            <a:r>
              <a:rPr lang="en-GB" sz="1800" u="sng" kern="100" dirty="0">
                <a:solidFill>
                  <a:srgbClr val="0563C1"/>
                </a:solidFill>
                <a:effectLst/>
                <a:latin typeface="Calibri" panose="020F0502020204030204" pitchFamily="34" charset="0"/>
                <a:ea typeface="DengXian" panose="02010600030101010101" pitchFamily="2" charset="-122"/>
                <a:cs typeface="Arial" panose="020B0604020202020204" pitchFamily="34" charset="0"/>
                <a:hlinkClick r:id="rId5"/>
              </a:rPr>
              <a:t>https://doi.org/10.1177/0892020618781678</a:t>
            </a:r>
            <a:r>
              <a:rPr lang="en-GB" sz="1800" u="sng" kern="100" dirty="0">
                <a:effectLst/>
                <a:latin typeface="Calibri" panose="020F0502020204030204" pitchFamily="34" charset="0"/>
                <a:ea typeface="DengXian" panose="02010600030101010101" pitchFamily="2" charset="-122"/>
                <a:cs typeface="Arial" panose="020B0604020202020204" pitchFamily="34" charset="0"/>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en-GB" sz="1800" dirty="0">
                <a:effectLst/>
                <a:latin typeface="Calibri" panose="020F0502020204030204" pitchFamily="34" charset="0"/>
                <a:ea typeface="DengXian" panose="02010600030101010101" pitchFamily="2" charset="-122"/>
                <a:cs typeface="Arial" panose="020B0604020202020204" pitchFamily="34" charset="0"/>
              </a:rPr>
              <a:t>Poljašević, B. and Todorović, M. (2021) The Effects of Professional Development Opportunities on Job Satisfaction’,  </a:t>
            </a:r>
            <a:r>
              <a:rPr lang="en-GB" sz="1800" i="1" dirty="0">
                <a:effectLst/>
                <a:latin typeface="Calibri" panose="020F0502020204030204" pitchFamily="34" charset="0"/>
                <a:ea typeface="DengXian" panose="02010600030101010101" pitchFamily="2" charset="-122"/>
                <a:cs typeface="Arial" panose="020B0604020202020204" pitchFamily="34" charset="0"/>
              </a:rPr>
              <a:t>Knowledge International Journal</a:t>
            </a:r>
            <a:r>
              <a:rPr lang="en-GB" sz="1800" dirty="0">
                <a:effectLst/>
                <a:latin typeface="Calibri" panose="020F0502020204030204" pitchFamily="34" charset="0"/>
                <a:ea typeface="DengXian" panose="02010600030101010101" pitchFamily="2" charset="-122"/>
                <a:cs typeface="Arial" panose="020B0604020202020204" pitchFamily="34" charset="0"/>
              </a:rPr>
              <a:t>, 45 (1). Available at: </a:t>
            </a:r>
            <a:r>
              <a:rPr lang="en-GB" sz="1800" u="sng" dirty="0">
                <a:solidFill>
                  <a:srgbClr val="0563C1"/>
                </a:solidFill>
                <a:effectLst/>
                <a:latin typeface="Calibri" panose="020F0502020204030204" pitchFamily="34" charset="0"/>
                <a:ea typeface="DengXian" panose="02010600030101010101" pitchFamily="2" charset="-122"/>
                <a:cs typeface="Arial" panose="020B0604020202020204" pitchFamily="34" charset="0"/>
                <a:hlinkClick r:id="rId6"/>
              </a:rPr>
              <a:t>http://ikm.mk/ojs/index.php/KIJ/article/view/5005</a:t>
            </a:r>
            <a:r>
              <a:rPr lang="en-GB" sz="1800" dirty="0">
                <a:effectLst/>
                <a:latin typeface="Calibri" panose="020F0502020204030204" pitchFamily="34" charset="0"/>
                <a:ea typeface="DengXian" panose="02010600030101010101" pitchFamily="2" charset="-122"/>
                <a:cs typeface="Arial" panose="020B0604020202020204" pitchFamily="34" charset="0"/>
              </a:rPr>
              <a:t> (Accessed: 11 January 2024).</a:t>
            </a:r>
            <a:endParaRPr lang="en-GB" dirty="0"/>
          </a:p>
        </p:txBody>
      </p:sp>
    </p:spTree>
    <p:extLst>
      <p:ext uri="{BB962C8B-B14F-4D97-AF65-F5344CB8AC3E}">
        <p14:creationId xmlns:p14="http://schemas.microsoft.com/office/powerpoint/2010/main" val="1243704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64BAE-6613-2117-2C5A-B060F0BAEF02}"/>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4AD1D19B-90E0-2374-DD22-0C148F54B8AD}"/>
              </a:ext>
            </a:extLst>
          </p:cNvPr>
          <p:cNvSpPr>
            <a:spLocks noGrp="1"/>
          </p:cNvSpPr>
          <p:nvPr>
            <p:ph idx="1"/>
          </p:nvPr>
        </p:nvSpPr>
        <p:spPr/>
        <p:txBody>
          <a:bodyPr>
            <a:normAutofit fontScale="85000" lnSpcReduction="10000"/>
          </a:bodyPr>
          <a:lstStyle/>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Rannikmäe, M., Holbrook, J., </a:t>
            </a:r>
            <a:r>
              <a:rPr lang="en-GB" sz="1800" kern="100" dirty="0" err="1">
                <a:effectLst/>
                <a:latin typeface="Calibri" panose="020F0502020204030204" pitchFamily="34" charset="0"/>
                <a:ea typeface="DengXian" panose="02010600030101010101" pitchFamily="2" charset="-122"/>
                <a:cs typeface="Arial" panose="020B0604020202020204" pitchFamily="34" charset="0"/>
              </a:rPr>
              <a:t>Soobard</a:t>
            </a:r>
            <a:r>
              <a:rPr lang="en-GB" sz="1800" kern="100" dirty="0">
                <a:effectLst/>
                <a:latin typeface="Calibri" panose="020F0502020204030204" pitchFamily="34" charset="0"/>
                <a:ea typeface="DengXian" panose="02010600030101010101" pitchFamily="2" charset="-122"/>
                <a:cs typeface="Arial" panose="020B0604020202020204" pitchFamily="34" charset="0"/>
              </a:rPr>
              <a:t>, R. (2020) ‘Social Constructivism—Jerome Bruner’, in Akpan, B. and Kennedy, T. J. (eds)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Science Education in Theory and Practice</a:t>
            </a:r>
            <a:r>
              <a:rPr lang="en-GB" sz="1800" kern="100" dirty="0">
                <a:effectLst/>
                <a:latin typeface="Calibri" panose="020F0502020204030204" pitchFamily="34" charset="0"/>
                <a:ea typeface="DengXian" panose="02010600030101010101" pitchFamily="2" charset="-122"/>
                <a:cs typeface="Arial" panose="020B0604020202020204" pitchFamily="34" charset="0"/>
              </a:rPr>
              <a:t>. New York: Springer.</a:t>
            </a:r>
          </a:p>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Sadownik, A.R. (2023) ‘Bronfenbrenner: Ecology of Human Development in Ecology of Collaboration’ in Sadownik, A.R. and  Višnjić Jevtić, A. (eds)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(Re)theorising More-than-parental Involvement in Early Childhood Education and Care. International Perspectives on Early Childhood Education and Development</a:t>
            </a:r>
            <a:r>
              <a:rPr lang="en-GB" sz="1800" kern="100" dirty="0">
                <a:effectLst/>
                <a:latin typeface="Calibri" panose="020F0502020204030204" pitchFamily="34" charset="0"/>
                <a:ea typeface="DengXian" panose="02010600030101010101" pitchFamily="2" charset="-122"/>
                <a:cs typeface="Arial" panose="020B0604020202020204" pitchFamily="34" charset="0"/>
              </a:rPr>
              <a:t>, vol 40. DOI: https://doi.org/10.1007/978-3-031-38762-3_4</a:t>
            </a:r>
          </a:p>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UCAS (2024)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Mature Undergraduate Students</a:t>
            </a:r>
            <a:r>
              <a:rPr lang="en-GB" sz="1800" kern="100" dirty="0">
                <a:effectLst/>
                <a:latin typeface="Calibri" panose="020F0502020204030204" pitchFamily="34" charset="0"/>
                <a:ea typeface="DengXian" panose="02010600030101010101" pitchFamily="2" charset="-122"/>
                <a:cs typeface="Arial" panose="020B0604020202020204" pitchFamily="34" charset="0"/>
              </a:rPr>
              <a:t>. Available at: </a:t>
            </a:r>
            <a:r>
              <a:rPr lang="en-GB" sz="1800" kern="100" dirty="0">
                <a:solidFill>
                  <a:srgbClr val="0563C1"/>
                </a:solidFill>
                <a:effectLst/>
                <a:latin typeface="Calibri" panose="020F0502020204030204" pitchFamily="34" charset="0"/>
                <a:ea typeface="DengXian" panose="02010600030101010101" pitchFamily="2" charset="-122"/>
                <a:cs typeface="Arial" panose="020B0604020202020204" pitchFamily="34" charset="0"/>
                <a:hlinkClick r:id="rId2"/>
              </a:rPr>
              <a:t>https://www.ucas.com/undergraduate/applying-university/mature-undergraduate-students#studying-as-a-mature-student</a:t>
            </a:r>
            <a:r>
              <a:rPr lang="en-GB" sz="1800" kern="100" dirty="0">
                <a:effectLst/>
                <a:latin typeface="Calibri" panose="020F0502020204030204" pitchFamily="34" charset="0"/>
                <a:ea typeface="DengXian" panose="02010600030101010101" pitchFamily="2" charset="-122"/>
                <a:cs typeface="Arial" panose="020B0604020202020204" pitchFamily="34" charset="0"/>
              </a:rPr>
              <a:t> (Accessed: 10 January 2024).</a:t>
            </a:r>
          </a:p>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United Nations Educational, Scientific and Cultural Organisation (UNESCO) (1998)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The World Declaration on Higher Education for the Twenty-ﬁrst Century</a:t>
            </a:r>
            <a:r>
              <a:rPr lang="en-GB" sz="1800" kern="100" dirty="0">
                <a:effectLst/>
                <a:latin typeface="Calibri" panose="020F0502020204030204" pitchFamily="34" charset="0"/>
                <a:ea typeface="DengXian" panose="02010600030101010101" pitchFamily="2" charset="-122"/>
                <a:cs typeface="Arial" panose="020B0604020202020204" pitchFamily="34" charset="0"/>
              </a:rPr>
              <a:t>. Paris: UNESCO. Available at: </a:t>
            </a:r>
            <a:r>
              <a:rPr lang="en-GB" sz="1800" u="sng" kern="100" dirty="0">
                <a:solidFill>
                  <a:srgbClr val="0563C1"/>
                </a:solidFill>
                <a:effectLst/>
                <a:latin typeface="Calibri" panose="020F0502020204030204" pitchFamily="34" charset="0"/>
                <a:ea typeface="DengXian" panose="02010600030101010101" pitchFamily="2" charset="-122"/>
                <a:cs typeface="Arial" panose="020B0604020202020204" pitchFamily="34" charset="0"/>
                <a:hlinkClick r:id="rId3"/>
              </a:rPr>
              <a:t>https://unesdoc.unesco.org/ark:/48223/pf0000141952</a:t>
            </a:r>
            <a:r>
              <a:rPr lang="en-GB" sz="1800" kern="100" dirty="0">
                <a:effectLst/>
                <a:latin typeface="Calibri" panose="020F0502020204030204" pitchFamily="34" charset="0"/>
                <a:ea typeface="DengXian" panose="02010600030101010101" pitchFamily="2" charset="-122"/>
                <a:cs typeface="Arial" panose="020B0604020202020204" pitchFamily="34" charset="0"/>
              </a:rPr>
              <a:t> (Accessed: 10 January 2024).  </a:t>
            </a:r>
          </a:p>
          <a:p>
            <a:pPr marL="0" indent="0">
              <a:lnSpc>
                <a:spcPct val="107000"/>
              </a:lnSpc>
              <a:spcAft>
                <a:spcPts val="800"/>
              </a:spcAft>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Visser, C. (2023) ‘How we reflect on out life experiences determines whether they make us wiser’,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Progress Focused</a:t>
            </a:r>
            <a:r>
              <a:rPr lang="en-GB" sz="1800" kern="100" dirty="0">
                <a:effectLst/>
                <a:latin typeface="Calibri" panose="020F0502020204030204" pitchFamily="34" charset="0"/>
                <a:ea typeface="DengXian" panose="02010600030101010101" pitchFamily="2" charset="-122"/>
                <a:cs typeface="Arial" panose="020B0604020202020204" pitchFamily="34" charset="0"/>
              </a:rPr>
              <a:t>, March 21. Available at: </a:t>
            </a:r>
            <a:r>
              <a:rPr lang="en-GB" sz="1800" u="sng" kern="100" dirty="0">
                <a:solidFill>
                  <a:srgbClr val="0563C1"/>
                </a:solidFill>
                <a:effectLst/>
                <a:latin typeface="Calibri" panose="020F0502020204030204" pitchFamily="34" charset="0"/>
                <a:ea typeface="DengXian" panose="02010600030101010101" pitchFamily="2" charset="-122"/>
                <a:cs typeface="Arial" panose="020B0604020202020204" pitchFamily="34" charset="0"/>
                <a:hlinkClick r:id="rId4"/>
              </a:rPr>
              <a:t>https://www.progressfocused.com/2023/03/how-we-reflect-on-our-life-experiences.html</a:t>
            </a:r>
            <a:r>
              <a:rPr lang="en-GB" sz="1800" kern="100" dirty="0">
                <a:effectLst/>
                <a:latin typeface="Calibri" panose="020F0502020204030204" pitchFamily="34" charset="0"/>
                <a:ea typeface="DengXian" panose="02010600030101010101" pitchFamily="2" charset="-122"/>
                <a:cs typeface="Arial" panose="020B0604020202020204" pitchFamily="34" charset="0"/>
              </a:rPr>
              <a:t> (Accessed: 12 January 2024).  </a:t>
            </a:r>
          </a:p>
          <a:p>
            <a:pPr marL="0" indent="0">
              <a:lnSpc>
                <a:spcPct val="107000"/>
              </a:lnSpc>
              <a:spcAft>
                <a:spcPts val="800"/>
              </a:spcAft>
              <a:buNone/>
            </a:pPr>
            <a:r>
              <a:rPr lang="en-GB" sz="1800" u="sng" kern="100" dirty="0">
                <a:effectLst/>
                <a:latin typeface="Calibri" panose="020F0502020204030204" pitchFamily="34" charset="0"/>
                <a:ea typeface="DengXian" panose="02010600030101010101" pitchFamily="2" charset="-122"/>
                <a:cs typeface="Arial" panose="020B0604020202020204" pitchFamily="34" charset="0"/>
              </a:rPr>
              <a:t>Welsh Government (2017) </a:t>
            </a:r>
            <a:r>
              <a:rPr lang="en-GB" sz="1800" i="1" u="sng" kern="100" dirty="0">
                <a:effectLst/>
                <a:latin typeface="Calibri" panose="020F0502020204030204" pitchFamily="34" charset="0"/>
                <a:ea typeface="DengXian" panose="02010600030101010101" pitchFamily="2" charset="-122"/>
                <a:cs typeface="Arial" panose="020B0604020202020204" pitchFamily="34" charset="0"/>
              </a:rPr>
              <a:t>Cymraeg 2050 A Million Welsh Speakers</a:t>
            </a:r>
            <a:r>
              <a:rPr lang="en-GB" sz="1800" u="sng" kern="100" dirty="0">
                <a:effectLst/>
                <a:latin typeface="Calibri" panose="020F0502020204030204" pitchFamily="34" charset="0"/>
                <a:ea typeface="DengXian" panose="02010600030101010101" pitchFamily="2" charset="-122"/>
                <a:cs typeface="Arial" panose="020B0604020202020204" pitchFamily="34" charset="0"/>
              </a:rPr>
              <a:t>. Available at: </a:t>
            </a:r>
            <a:r>
              <a:rPr lang="en-GB" sz="1800" u="sng" kern="100" dirty="0">
                <a:solidFill>
                  <a:srgbClr val="0563C1"/>
                </a:solidFill>
                <a:effectLst/>
                <a:latin typeface="Calibri" panose="020F0502020204030204" pitchFamily="34" charset="0"/>
                <a:ea typeface="DengXian" panose="02010600030101010101" pitchFamily="2" charset="-122"/>
                <a:cs typeface="Arial" panose="020B0604020202020204" pitchFamily="34" charset="0"/>
                <a:hlinkClick r:id="rId5"/>
              </a:rPr>
              <a:t>https://www.gov.wales/sites/default/files/publications/2018-12/cymraeg-2050-welsh-language-strategy.pdf</a:t>
            </a:r>
            <a:r>
              <a:rPr lang="en-GB" sz="1800" u="sng" kern="100" dirty="0">
                <a:effectLst/>
                <a:latin typeface="Calibri" panose="020F0502020204030204" pitchFamily="34" charset="0"/>
                <a:ea typeface="DengXian" panose="02010600030101010101" pitchFamily="2" charset="-122"/>
                <a:cs typeface="Arial" panose="020B0604020202020204" pitchFamily="34" charset="0"/>
              </a:rPr>
              <a:t> (Accessed: 12 January 2024).</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400192745"/>
      </p:ext>
    </p:extLst>
  </p:cSld>
  <p:clrMapOvr>
    <a:masterClrMapping/>
  </p:clrMapOvr>
</p:sld>
</file>

<file path=ppt/theme/theme1.xml><?xml version="1.0" encoding="utf-8"?>
<a:theme xmlns:a="http://schemas.openxmlformats.org/drawingml/2006/main" name="VanillaVTI">
  <a:themeElements>
    <a:clrScheme name="AnalogousFromLightSeedLeftStep">
      <a:dk1>
        <a:srgbClr val="000000"/>
      </a:dk1>
      <a:lt1>
        <a:srgbClr val="FFFFFF"/>
      </a:lt1>
      <a:dk2>
        <a:srgbClr val="3B213A"/>
      </a:dk2>
      <a:lt2>
        <a:srgbClr val="E3E2E8"/>
      </a:lt2>
      <a:accent1>
        <a:srgbClr val="93A94E"/>
      </a:accent1>
      <a:accent2>
        <a:srgbClr val="B6A03C"/>
      </a:accent2>
      <a:accent3>
        <a:srgbClr val="EA8946"/>
      </a:accent3>
      <a:accent4>
        <a:srgbClr val="EB4E4F"/>
      </a:accent4>
      <a:accent5>
        <a:srgbClr val="EE6EA5"/>
      </a:accent5>
      <a:accent6>
        <a:srgbClr val="EB4ED2"/>
      </a:accent6>
      <a:hlink>
        <a:srgbClr val="7A69AE"/>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0</TotalTime>
  <Words>2308</Words>
  <Application>Microsoft Office PowerPoint</Application>
  <PresentationFormat>Widescreen</PresentationFormat>
  <Paragraphs>66</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Neue Haas Grotesk Text Pro</vt:lpstr>
      <vt:lpstr>VanillaVTI</vt:lpstr>
      <vt:lpstr>Influences on Positioning and Perspective</vt:lpstr>
      <vt:lpstr>PowerPoint Presentation</vt:lpstr>
      <vt:lpstr>Reference List</vt:lpstr>
      <vt:lpstr>Reference List</vt:lpstr>
      <vt:lpstr>Reference List</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Natasha Young</cp:lastModifiedBy>
  <cp:revision>48</cp:revision>
  <cp:lastPrinted>2024-01-12T22:41:47Z</cp:lastPrinted>
  <dcterms:created xsi:type="dcterms:W3CDTF">2024-01-03T00:42:51Z</dcterms:created>
  <dcterms:modified xsi:type="dcterms:W3CDTF">2024-01-14T11:43:30Z</dcterms:modified>
</cp:coreProperties>
</file>