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9899FC-469B-40FC-B90C-A8B541706C8C}" v="6" dt="2025-02-11T07:25:00.3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9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059899FC-469B-40FC-B90C-A8B541706C8C}"/>
    <pc:docChg chg="custSel addSld modSld">
      <pc:chgData name="Aliyu Sambo" userId="d9766618-3e46-45d4-99f2-08120d84987f" providerId="ADAL" clId="{059899FC-469B-40FC-B90C-A8B541706C8C}" dt="2025-02-11T07:26:34.611" v="97" actId="27636"/>
      <pc:docMkLst>
        <pc:docMk/>
      </pc:docMkLst>
      <pc:sldChg chg="modSp new mod">
        <pc:chgData name="Aliyu Sambo" userId="d9766618-3e46-45d4-99f2-08120d84987f" providerId="ADAL" clId="{059899FC-469B-40FC-B90C-A8B541706C8C}" dt="2025-02-11T07:18:21.556" v="13" actId="27636"/>
        <pc:sldMkLst>
          <pc:docMk/>
          <pc:sldMk cId="3950867894" sldId="256"/>
        </pc:sldMkLst>
        <pc:spChg chg="mod">
          <ac:chgData name="Aliyu Sambo" userId="d9766618-3e46-45d4-99f2-08120d84987f" providerId="ADAL" clId="{059899FC-469B-40FC-B90C-A8B541706C8C}" dt="2025-02-11T07:18:21.556" v="13" actId="27636"/>
          <ac:spMkLst>
            <pc:docMk/>
            <pc:sldMk cId="3950867894" sldId="256"/>
            <ac:spMk id="2" creationId="{69C6FC44-6580-4B83-554B-D65F94DE3516}"/>
          </ac:spMkLst>
        </pc:spChg>
        <pc:spChg chg="mod">
          <ac:chgData name="Aliyu Sambo" userId="d9766618-3e46-45d4-99f2-08120d84987f" providerId="ADAL" clId="{059899FC-469B-40FC-B90C-A8B541706C8C}" dt="2025-02-11T07:18:21.090" v="12"/>
          <ac:spMkLst>
            <pc:docMk/>
            <pc:sldMk cId="3950867894" sldId="256"/>
            <ac:spMk id="3" creationId="{332651FA-6FF6-89FD-0098-03E2775E59A8}"/>
          </ac:spMkLst>
        </pc:spChg>
      </pc:sldChg>
      <pc:sldChg chg="modSp new mod">
        <pc:chgData name="Aliyu Sambo" userId="d9766618-3e46-45d4-99f2-08120d84987f" providerId="ADAL" clId="{059899FC-469B-40FC-B90C-A8B541706C8C}" dt="2025-02-11T07:19:30.551" v="24" actId="27636"/>
        <pc:sldMkLst>
          <pc:docMk/>
          <pc:sldMk cId="2086548255" sldId="257"/>
        </pc:sldMkLst>
        <pc:spChg chg="mod">
          <ac:chgData name="Aliyu Sambo" userId="d9766618-3e46-45d4-99f2-08120d84987f" providerId="ADAL" clId="{059899FC-469B-40FC-B90C-A8B541706C8C}" dt="2025-02-11T07:19:22.168" v="21" actId="27636"/>
          <ac:spMkLst>
            <pc:docMk/>
            <pc:sldMk cId="2086548255" sldId="257"/>
            <ac:spMk id="2" creationId="{65965520-0361-04E6-1EB7-303D0E3E75A5}"/>
          </ac:spMkLst>
        </pc:spChg>
        <pc:spChg chg="mod">
          <ac:chgData name="Aliyu Sambo" userId="d9766618-3e46-45d4-99f2-08120d84987f" providerId="ADAL" clId="{059899FC-469B-40FC-B90C-A8B541706C8C}" dt="2025-02-11T07:19:30.551" v="24" actId="27636"/>
          <ac:spMkLst>
            <pc:docMk/>
            <pc:sldMk cId="2086548255" sldId="257"/>
            <ac:spMk id="3" creationId="{87065AD0-9414-2F9F-30DF-A42858EDCA36}"/>
          </ac:spMkLst>
        </pc:spChg>
      </pc:sldChg>
      <pc:sldChg chg="modSp new mod">
        <pc:chgData name="Aliyu Sambo" userId="d9766618-3e46-45d4-99f2-08120d84987f" providerId="ADAL" clId="{059899FC-469B-40FC-B90C-A8B541706C8C}" dt="2025-02-11T07:21:13.524" v="51" actId="14100"/>
        <pc:sldMkLst>
          <pc:docMk/>
          <pc:sldMk cId="1645550284" sldId="258"/>
        </pc:sldMkLst>
        <pc:spChg chg="mod">
          <ac:chgData name="Aliyu Sambo" userId="d9766618-3e46-45d4-99f2-08120d84987f" providerId="ADAL" clId="{059899FC-469B-40FC-B90C-A8B541706C8C}" dt="2025-02-11T07:21:13.524" v="51" actId="14100"/>
          <ac:spMkLst>
            <pc:docMk/>
            <pc:sldMk cId="1645550284" sldId="258"/>
            <ac:spMk id="2" creationId="{73D68FEE-6627-C0D7-C78D-21684EECFD0B}"/>
          </ac:spMkLst>
        </pc:spChg>
        <pc:spChg chg="mod">
          <ac:chgData name="Aliyu Sambo" userId="d9766618-3e46-45d4-99f2-08120d84987f" providerId="ADAL" clId="{059899FC-469B-40FC-B90C-A8B541706C8C}" dt="2025-02-11T07:20:13.687" v="33" actId="20577"/>
          <ac:spMkLst>
            <pc:docMk/>
            <pc:sldMk cId="1645550284" sldId="258"/>
            <ac:spMk id="3" creationId="{B74C2AF4-EB94-2472-B2FF-276803289858}"/>
          </ac:spMkLst>
        </pc:spChg>
      </pc:sldChg>
      <pc:sldChg chg="modSp new mod">
        <pc:chgData name="Aliyu Sambo" userId="d9766618-3e46-45d4-99f2-08120d84987f" providerId="ADAL" clId="{059899FC-469B-40FC-B90C-A8B541706C8C}" dt="2025-02-11T07:22:03.068" v="60" actId="12"/>
        <pc:sldMkLst>
          <pc:docMk/>
          <pc:sldMk cId="3711069940" sldId="259"/>
        </pc:sldMkLst>
        <pc:spChg chg="mod">
          <ac:chgData name="Aliyu Sambo" userId="d9766618-3e46-45d4-99f2-08120d84987f" providerId="ADAL" clId="{059899FC-469B-40FC-B90C-A8B541706C8C}" dt="2025-02-11T07:21:53.911" v="56" actId="20577"/>
          <ac:spMkLst>
            <pc:docMk/>
            <pc:sldMk cId="3711069940" sldId="259"/>
            <ac:spMk id="2" creationId="{AF5C650D-AD8A-2E88-EF42-C1DBF0102C44}"/>
          </ac:spMkLst>
        </pc:spChg>
        <pc:spChg chg="mod">
          <ac:chgData name="Aliyu Sambo" userId="d9766618-3e46-45d4-99f2-08120d84987f" providerId="ADAL" clId="{059899FC-469B-40FC-B90C-A8B541706C8C}" dt="2025-02-11T07:22:03.068" v="60" actId="12"/>
          <ac:spMkLst>
            <pc:docMk/>
            <pc:sldMk cId="3711069940" sldId="259"/>
            <ac:spMk id="3" creationId="{F3E3EF04-7D62-094F-E413-2AB185DF5642}"/>
          </ac:spMkLst>
        </pc:spChg>
      </pc:sldChg>
      <pc:sldChg chg="modSp new mod">
        <pc:chgData name="Aliyu Sambo" userId="d9766618-3e46-45d4-99f2-08120d84987f" providerId="ADAL" clId="{059899FC-469B-40FC-B90C-A8B541706C8C}" dt="2025-02-11T07:24:31.103" v="70" actId="5793"/>
        <pc:sldMkLst>
          <pc:docMk/>
          <pc:sldMk cId="3687601866" sldId="260"/>
        </pc:sldMkLst>
        <pc:spChg chg="mod">
          <ac:chgData name="Aliyu Sambo" userId="d9766618-3e46-45d4-99f2-08120d84987f" providerId="ADAL" clId="{059899FC-469B-40FC-B90C-A8B541706C8C}" dt="2025-02-11T07:24:18.917" v="68" actId="27636"/>
          <ac:spMkLst>
            <pc:docMk/>
            <pc:sldMk cId="3687601866" sldId="260"/>
            <ac:spMk id="2" creationId="{28867009-8FBB-AA73-CFAF-8AC975DD3CAD}"/>
          </ac:spMkLst>
        </pc:spChg>
        <pc:spChg chg="mod">
          <ac:chgData name="Aliyu Sambo" userId="d9766618-3e46-45d4-99f2-08120d84987f" providerId="ADAL" clId="{059899FC-469B-40FC-B90C-A8B541706C8C}" dt="2025-02-11T07:24:31.103" v="70" actId="5793"/>
          <ac:spMkLst>
            <pc:docMk/>
            <pc:sldMk cId="3687601866" sldId="260"/>
            <ac:spMk id="3" creationId="{59F0439E-BBA3-AC20-1DDC-7DFF6E39A7B2}"/>
          </ac:spMkLst>
        </pc:spChg>
      </pc:sldChg>
      <pc:sldChg chg="modSp new mod">
        <pc:chgData name="Aliyu Sambo" userId="d9766618-3e46-45d4-99f2-08120d84987f" providerId="ADAL" clId="{059899FC-469B-40FC-B90C-A8B541706C8C}" dt="2025-02-11T07:25:06.892" v="79" actId="12"/>
        <pc:sldMkLst>
          <pc:docMk/>
          <pc:sldMk cId="1816574390" sldId="261"/>
        </pc:sldMkLst>
        <pc:spChg chg="mod">
          <ac:chgData name="Aliyu Sambo" userId="d9766618-3e46-45d4-99f2-08120d84987f" providerId="ADAL" clId="{059899FC-469B-40FC-B90C-A8B541706C8C}" dt="2025-02-11T07:25:02.091" v="78" actId="27636"/>
          <ac:spMkLst>
            <pc:docMk/>
            <pc:sldMk cId="1816574390" sldId="261"/>
            <ac:spMk id="2" creationId="{FE882C2C-C4DF-E296-809F-827F411A3AC7}"/>
          </ac:spMkLst>
        </pc:spChg>
        <pc:spChg chg="mod">
          <ac:chgData name="Aliyu Sambo" userId="d9766618-3e46-45d4-99f2-08120d84987f" providerId="ADAL" clId="{059899FC-469B-40FC-B90C-A8B541706C8C}" dt="2025-02-11T07:25:06.892" v="79" actId="12"/>
          <ac:spMkLst>
            <pc:docMk/>
            <pc:sldMk cId="1816574390" sldId="261"/>
            <ac:spMk id="3" creationId="{1F06C238-A648-9909-6403-19E2251C6388}"/>
          </ac:spMkLst>
        </pc:spChg>
      </pc:sldChg>
      <pc:sldChg chg="modSp new mod">
        <pc:chgData name="Aliyu Sambo" userId="d9766618-3e46-45d4-99f2-08120d84987f" providerId="ADAL" clId="{059899FC-469B-40FC-B90C-A8B541706C8C}" dt="2025-02-11T07:26:00.687" v="89" actId="12"/>
        <pc:sldMkLst>
          <pc:docMk/>
          <pc:sldMk cId="2888402033" sldId="262"/>
        </pc:sldMkLst>
        <pc:spChg chg="mod">
          <ac:chgData name="Aliyu Sambo" userId="d9766618-3e46-45d4-99f2-08120d84987f" providerId="ADAL" clId="{059899FC-469B-40FC-B90C-A8B541706C8C}" dt="2025-02-11T07:25:56.006" v="88" actId="27636"/>
          <ac:spMkLst>
            <pc:docMk/>
            <pc:sldMk cId="2888402033" sldId="262"/>
            <ac:spMk id="2" creationId="{CB1B5B6B-3EF7-CF7B-AC43-3E27ADBEA9E3}"/>
          </ac:spMkLst>
        </pc:spChg>
        <pc:spChg chg="mod">
          <ac:chgData name="Aliyu Sambo" userId="d9766618-3e46-45d4-99f2-08120d84987f" providerId="ADAL" clId="{059899FC-469B-40FC-B90C-A8B541706C8C}" dt="2025-02-11T07:26:00.687" v="89" actId="12"/>
          <ac:spMkLst>
            <pc:docMk/>
            <pc:sldMk cId="2888402033" sldId="262"/>
            <ac:spMk id="3" creationId="{5DBC45B5-736E-EEEC-E5D3-C572F14EB55E}"/>
          </ac:spMkLst>
        </pc:spChg>
      </pc:sldChg>
      <pc:sldChg chg="modSp new mod">
        <pc:chgData name="Aliyu Sambo" userId="d9766618-3e46-45d4-99f2-08120d84987f" providerId="ADAL" clId="{059899FC-469B-40FC-B90C-A8B541706C8C}" dt="2025-02-11T07:26:34.611" v="97" actId="27636"/>
        <pc:sldMkLst>
          <pc:docMk/>
          <pc:sldMk cId="1620000072" sldId="263"/>
        </pc:sldMkLst>
        <pc:spChg chg="mod">
          <ac:chgData name="Aliyu Sambo" userId="d9766618-3e46-45d4-99f2-08120d84987f" providerId="ADAL" clId="{059899FC-469B-40FC-B90C-A8B541706C8C}" dt="2025-02-11T07:26:34.611" v="97" actId="27636"/>
          <ac:spMkLst>
            <pc:docMk/>
            <pc:sldMk cId="1620000072" sldId="263"/>
            <ac:spMk id="2" creationId="{52DC9BCF-C8FE-CE11-AB6C-0273E29FDE19}"/>
          </ac:spMkLst>
        </pc:spChg>
        <pc:spChg chg="mod">
          <ac:chgData name="Aliyu Sambo" userId="d9766618-3e46-45d4-99f2-08120d84987f" providerId="ADAL" clId="{059899FC-469B-40FC-B90C-A8B541706C8C}" dt="2025-02-11T07:26:30.563" v="93" actId="21"/>
          <ac:spMkLst>
            <pc:docMk/>
            <pc:sldMk cId="1620000072" sldId="263"/>
            <ac:spMk id="3" creationId="{5307E610-8B66-F91E-57E9-C2F5E9C85268}"/>
          </ac:spMkLst>
        </pc:spChg>
      </pc:sldChg>
      <pc:sldChg chg="modSp new">
        <pc:chgData name="Aliyu Sambo" userId="d9766618-3e46-45d4-99f2-08120d84987f" providerId="ADAL" clId="{059899FC-469B-40FC-B90C-A8B541706C8C}" dt="2025-02-11T07:18:21.090" v="12"/>
        <pc:sldMkLst>
          <pc:docMk/>
          <pc:sldMk cId="21854458" sldId="264"/>
        </pc:sldMkLst>
        <pc:spChg chg="mod">
          <ac:chgData name="Aliyu Sambo" userId="d9766618-3e46-45d4-99f2-08120d84987f" providerId="ADAL" clId="{059899FC-469B-40FC-B90C-A8B541706C8C}" dt="2025-02-11T07:18:21.090" v="12"/>
          <ac:spMkLst>
            <pc:docMk/>
            <pc:sldMk cId="21854458" sldId="264"/>
            <ac:spMk id="2" creationId="{58364131-3415-6409-7E07-736F77DE52B6}"/>
          </ac:spMkLst>
        </pc:spChg>
        <pc:spChg chg="mod">
          <ac:chgData name="Aliyu Sambo" userId="d9766618-3e46-45d4-99f2-08120d84987f" providerId="ADAL" clId="{059899FC-469B-40FC-B90C-A8B541706C8C}" dt="2025-02-11T07:18:21.090" v="12"/>
          <ac:spMkLst>
            <pc:docMk/>
            <pc:sldMk cId="21854458" sldId="264"/>
            <ac:spMk id="3" creationId="{9F8D49D6-EEE0-0973-C40A-CE765570342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D52B38B-150E-43B8-B3E7-3C5DC9D6778C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E3DFD-8743-448D-84EC-8F280E9282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646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2B38B-150E-43B8-B3E7-3C5DC9D6778C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E3DFD-8743-448D-84EC-8F280E9282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392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2B38B-150E-43B8-B3E7-3C5DC9D6778C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E3DFD-8743-448D-84EC-8F280E9282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867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2B38B-150E-43B8-B3E7-3C5DC9D6778C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E3DFD-8743-448D-84EC-8F280E9282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863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2B38B-150E-43B8-B3E7-3C5DC9D6778C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E3DFD-8743-448D-84EC-8F280E9282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208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2B38B-150E-43B8-B3E7-3C5DC9D6778C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E3DFD-8743-448D-84EC-8F280E9282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0695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2B38B-150E-43B8-B3E7-3C5DC9D6778C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E3DFD-8743-448D-84EC-8F280E9282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226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2B38B-150E-43B8-B3E7-3C5DC9D6778C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E3DFD-8743-448D-84EC-8F280E9282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5911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2B38B-150E-43B8-B3E7-3C5DC9D6778C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E3DFD-8743-448D-84EC-8F280E9282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123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2B38B-150E-43B8-B3E7-3C5DC9D6778C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E3DFD-8743-448D-84EC-8F280E9282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906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2B38B-150E-43B8-B3E7-3C5DC9D6778C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E3DFD-8743-448D-84EC-8F280E9282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542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52B38B-150E-43B8-B3E7-3C5DC9D6778C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EE3DFD-8743-448D-84EC-8F280E9282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586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6FC44-6580-4B83-554B-D65F94DE351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Introduction to Data Collection and Ethical Considerations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2651FA-6FF6-89FD-0098-03E2775E59A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08678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65520-0361-04E6-1EB7-303D0E3E7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Why is Data Collection Important?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065AD0-9414-2F9F-30DF-A42858EDCA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Essential for generating insights, validating hypotheses, and making data-driven decisions.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Forms the foundation of research in computing, AI, and data science.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Poor data collection can lead to biased or unreliable outcomes.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Types of Data Collection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Primary Data Collection: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Surveys, interviews, experiments, observations.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Secondary Data Collection: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Public datasets, literature reviews, system logs, social media analytics.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65482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68FEE-6627-C0D7-C78D-21684EECF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632" y="274638"/>
            <a:ext cx="11641394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Common Data Collection Methods in Computing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4C2AF4-EB94-2472-B2FF-2768032898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b="1" dirty="0"/>
              <a:t>1. Surveys &amp; Questionnaires</a:t>
            </a:r>
          </a:p>
          <a:p>
            <a:pPr marL="0" indent="0">
              <a:buNone/>
            </a:pPr>
            <a:r>
              <a:rPr lang="en-GB" dirty="0"/>
              <a:t>Used to gather user feedback and opinions.</a:t>
            </a:r>
          </a:p>
          <a:p>
            <a:pPr marL="0" indent="0">
              <a:buNone/>
            </a:pPr>
            <a:r>
              <a:rPr lang="en-GB" dirty="0"/>
              <a:t>Example: Measuring user satisfaction with a software application.</a:t>
            </a:r>
          </a:p>
          <a:p>
            <a:pPr marL="0" indent="0">
              <a:buNone/>
            </a:pPr>
            <a:r>
              <a:rPr lang="en-GB" b="1" dirty="0"/>
              <a:t>2. Interviews &amp; Focus Groups</a:t>
            </a:r>
          </a:p>
          <a:p>
            <a:pPr marL="0" indent="0">
              <a:buNone/>
            </a:pPr>
            <a:r>
              <a:rPr lang="en-GB" dirty="0"/>
              <a:t>Qualitative insights from experts or users.</a:t>
            </a:r>
          </a:p>
          <a:p>
            <a:pPr marL="0" indent="0">
              <a:buNone/>
            </a:pPr>
            <a:r>
              <a:rPr lang="en-GB" dirty="0"/>
              <a:t>Example: Understanding challenges in AI ethics from industry professionals.</a:t>
            </a:r>
          </a:p>
          <a:p>
            <a:pPr marL="0" indent="0">
              <a:buNone/>
            </a:pPr>
            <a:r>
              <a:rPr lang="en-GB" b="1" dirty="0"/>
              <a:t>3. Observational Studies</a:t>
            </a:r>
          </a:p>
          <a:p>
            <a:pPr marL="0" indent="0">
              <a:buNone/>
            </a:pPr>
            <a:r>
              <a:rPr lang="en-GB" dirty="0"/>
              <a:t>Studying user interaction with systems or software.</a:t>
            </a:r>
          </a:p>
          <a:p>
            <a:pPr marL="0" indent="0">
              <a:buNone/>
            </a:pPr>
            <a:r>
              <a:rPr lang="en-GB" dirty="0"/>
              <a:t>Example: </a:t>
            </a:r>
            <a:r>
              <a:rPr lang="en-GB" dirty="0" err="1"/>
              <a:t>Analyzing</a:t>
            </a:r>
            <a:r>
              <a:rPr lang="en-GB" dirty="0"/>
              <a:t> how users navigate a website.</a:t>
            </a:r>
          </a:p>
          <a:p>
            <a:pPr marL="0" indent="0">
              <a:buNone/>
            </a:pPr>
            <a:r>
              <a:rPr lang="en-GB" b="1" dirty="0"/>
              <a:t>4. Experimental Data Collection</a:t>
            </a:r>
          </a:p>
          <a:p>
            <a:pPr marL="0" indent="0">
              <a:buNone/>
            </a:pPr>
            <a:r>
              <a:rPr lang="en-GB" dirty="0"/>
              <a:t>Controlled testing of algorithms or systems.</a:t>
            </a:r>
          </a:p>
          <a:p>
            <a:pPr marL="0" indent="0">
              <a:buNone/>
            </a:pPr>
            <a:r>
              <a:rPr lang="en-GB" dirty="0"/>
              <a:t>Example: Comparing the efficiency of two machine learning models.</a:t>
            </a:r>
          </a:p>
          <a:p>
            <a:pPr marL="0" indent="0">
              <a:buNone/>
            </a:pPr>
            <a:r>
              <a:rPr lang="en-GB" b="1" dirty="0"/>
              <a:t>5. Automated Data Collection</a:t>
            </a:r>
          </a:p>
          <a:p>
            <a:pPr marL="0" indent="0">
              <a:buNone/>
            </a:pPr>
            <a:r>
              <a:rPr lang="en-GB" dirty="0"/>
              <a:t>Web scraping, APIs, sensor data, system logs.</a:t>
            </a:r>
          </a:p>
          <a:p>
            <a:pPr marL="0" indent="0">
              <a:buNone/>
            </a:pPr>
            <a:r>
              <a:rPr lang="en-GB" dirty="0"/>
              <a:t>Example: Collecting social media trends using APIs.</a:t>
            </a:r>
          </a:p>
        </p:txBody>
      </p:sp>
    </p:spTree>
    <p:extLst>
      <p:ext uri="{BB962C8B-B14F-4D97-AF65-F5344CB8AC3E}">
        <p14:creationId xmlns:p14="http://schemas.microsoft.com/office/powerpoint/2010/main" val="16455502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C650D-AD8A-2E88-EF42-C1DBF0102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Ethical Considerations in Data Collection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3EF04-7D62-094F-E413-2AB185DF56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b="1" dirty="0"/>
              <a:t>Why Ethics Matter in Computing Research?</a:t>
            </a:r>
          </a:p>
          <a:p>
            <a:pPr marL="0" indent="0">
              <a:buNone/>
            </a:pPr>
            <a:r>
              <a:rPr lang="en-GB" dirty="0"/>
              <a:t>Protects participants’ rights and privacy.</a:t>
            </a:r>
          </a:p>
          <a:p>
            <a:pPr marL="0" indent="0">
              <a:buNone/>
            </a:pPr>
            <a:r>
              <a:rPr lang="en-GB" dirty="0"/>
              <a:t>Ensures integrity and reliability of research.</a:t>
            </a:r>
          </a:p>
          <a:p>
            <a:pPr marL="0" indent="0">
              <a:buNone/>
            </a:pPr>
            <a:r>
              <a:rPr lang="en-GB" dirty="0"/>
              <a:t>Prevents biases and discriminatory outcomes.</a:t>
            </a:r>
          </a:p>
          <a:p>
            <a:pPr marL="0" indent="0">
              <a:buNone/>
            </a:pPr>
            <a:r>
              <a:rPr lang="en-GB" b="1" dirty="0"/>
              <a:t>Key Ethical Principles</a:t>
            </a:r>
          </a:p>
          <a:p>
            <a:pPr marL="0" indent="0">
              <a:buNone/>
            </a:pPr>
            <a:r>
              <a:rPr lang="en-GB" b="1" dirty="0"/>
              <a:t>1. Informed Consent</a:t>
            </a:r>
          </a:p>
          <a:p>
            <a:pPr marL="0" indent="0">
              <a:buNone/>
            </a:pPr>
            <a:r>
              <a:rPr lang="en-GB" dirty="0"/>
              <a:t>Participants must be aware of the data being collected and how it will be used.</a:t>
            </a:r>
          </a:p>
          <a:p>
            <a:pPr marL="0" indent="0">
              <a:buNone/>
            </a:pPr>
            <a:r>
              <a:rPr lang="en-GB" dirty="0"/>
              <a:t>Example: Explicit consent forms in user studies.</a:t>
            </a:r>
          </a:p>
          <a:p>
            <a:pPr marL="0" indent="0">
              <a:buNone/>
            </a:pPr>
            <a:r>
              <a:rPr lang="en-GB" b="1" dirty="0"/>
              <a:t>2. Privacy and Confidentiality</a:t>
            </a:r>
          </a:p>
          <a:p>
            <a:pPr marL="0" indent="0">
              <a:buNone/>
            </a:pPr>
            <a:r>
              <a:rPr lang="en-GB" dirty="0"/>
              <a:t>Protecting sensitive user data.</a:t>
            </a:r>
          </a:p>
          <a:p>
            <a:pPr marL="0" indent="0">
              <a:buNone/>
            </a:pPr>
            <a:r>
              <a:rPr lang="en-GB" dirty="0"/>
              <a:t>Example: Anonymizing datasets to remove personally identifiable information.</a:t>
            </a:r>
          </a:p>
          <a:p>
            <a:pPr marL="0" indent="0">
              <a:buNone/>
            </a:pPr>
            <a:r>
              <a:rPr lang="en-GB" b="1" dirty="0"/>
              <a:t>3. Data Security</a:t>
            </a:r>
          </a:p>
          <a:p>
            <a:pPr marL="0" indent="0">
              <a:buNone/>
            </a:pPr>
            <a:r>
              <a:rPr lang="en-GB" dirty="0"/>
              <a:t>Ensuring collected data is stored securely and not misused.</a:t>
            </a:r>
          </a:p>
          <a:p>
            <a:pPr marL="0" indent="0">
              <a:buNone/>
            </a:pPr>
            <a:r>
              <a:rPr lang="en-GB" dirty="0"/>
              <a:t>Example: Encrypting databases and following GDPR guidelines.</a:t>
            </a:r>
          </a:p>
          <a:p>
            <a:pPr marL="0" indent="0">
              <a:buNone/>
            </a:pPr>
            <a:r>
              <a:rPr lang="en-GB" b="1" dirty="0"/>
              <a:t>4. Bias and Fairness</a:t>
            </a:r>
          </a:p>
          <a:p>
            <a:pPr marL="0" indent="0">
              <a:buNone/>
            </a:pPr>
            <a:r>
              <a:rPr lang="en-GB" dirty="0"/>
              <a:t>Avoiding discrimination in AI and data-driven decision-making.</a:t>
            </a:r>
          </a:p>
          <a:p>
            <a:pPr marL="0" indent="0">
              <a:buNone/>
            </a:pPr>
            <a:r>
              <a:rPr lang="en-GB" dirty="0"/>
              <a:t>Example: Ensuring training data is diverse and representative.</a:t>
            </a:r>
          </a:p>
          <a:p>
            <a:pPr marL="0" indent="0">
              <a:buNone/>
            </a:pPr>
            <a:r>
              <a:rPr lang="en-GB" b="1" dirty="0"/>
              <a:t>5. Ethical AI and Responsible Data Use</a:t>
            </a:r>
          </a:p>
          <a:p>
            <a:pPr marL="0" indent="0">
              <a:buNone/>
            </a:pPr>
            <a:r>
              <a:rPr lang="en-GB" dirty="0"/>
              <a:t>Considering long-term impacts and ethical implications of data-driven technologies.</a:t>
            </a:r>
          </a:p>
          <a:p>
            <a:pPr marL="0" indent="0">
              <a:buNone/>
            </a:pPr>
            <a:r>
              <a:rPr lang="en-GB" dirty="0"/>
              <a:t>Example: Avoiding AI systems that reinforce biases.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0699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67009-8FBB-AA73-CFAF-8AC975DD3C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Ethical Challenges in Data Collection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F0439E-BBA3-AC20-1DDC-7DFF6E39A7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Real-World Examples of Ethical Issues</a:t>
            </a:r>
          </a:p>
          <a:p>
            <a:pPr marL="0" indent="0">
              <a:buNone/>
            </a:pPr>
            <a:r>
              <a:rPr lang="en-GB" b="1" dirty="0"/>
              <a:t>1. Cambridge Analytica Scandal</a:t>
            </a:r>
          </a:p>
          <a:p>
            <a:pPr marL="0" indent="0">
              <a:buNone/>
            </a:pPr>
            <a:r>
              <a:rPr lang="en-GB" dirty="0"/>
              <a:t>Misuse of social media data without user consent.</a:t>
            </a:r>
          </a:p>
          <a:p>
            <a:pPr marL="0" indent="0">
              <a:buNone/>
            </a:pPr>
            <a:r>
              <a:rPr lang="en-GB" dirty="0"/>
              <a:t>Impact: Public distrust, legal consequences, and changes in data policies.</a:t>
            </a:r>
          </a:p>
          <a:p>
            <a:pPr marL="0" indent="0">
              <a:buNone/>
            </a:pPr>
            <a:r>
              <a:rPr lang="en-GB" b="1" dirty="0"/>
              <a:t>2. AI Bias in Hiring Systems</a:t>
            </a:r>
          </a:p>
          <a:p>
            <a:pPr marL="0" indent="0">
              <a:buNone/>
            </a:pPr>
            <a:r>
              <a:rPr lang="en-GB" dirty="0"/>
              <a:t>Discriminatory outcomes due to biased training data.</a:t>
            </a:r>
          </a:p>
          <a:p>
            <a:pPr marL="0" indent="0">
              <a:buNone/>
            </a:pPr>
            <a:r>
              <a:rPr lang="en-GB" dirty="0"/>
              <a:t>Impact: Unfair hiring practices affecting diversity and inclusion.</a:t>
            </a:r>
          </a:p>
          <a:p>
            <a:pPr marL="0" indent="0">
              <a:buNone/>
            </a:pPr>
            <a:r>
              <a:rPr lang="en-GB" b="1" dirty="0"/>
              <a:t>3. Healthcare Data Breaches</a:t>
            </a:r>
          </a:p>
          <a:p>
            <a:pPr marL="0" indent="0">
              <a:buNone/>
            </a:pPr>
            <a:r>
              <a:rPr lang="en-GB" dirty="0"/>
              <a:t>Ethical concerns around patient privacy and security.</a:t>
            </a:r>
          </a:p>
          <a:p>
            <a:pPr marL="0" indent="0">
              <a:buNone/>
            </a:pPr>
            <a:r>
              <a:rPr lang="en-GB" dirty="0"/>
              <a:t>Impact: Compromised medical records and loss of patient trust.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6018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82C2C-C4DF-E296-809F-827F411A3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Best Practices for Ethical Data Collection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06C238-A648-9909-6403-19E2251C63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Ensuring Ethical Data Collection</a:t>
            </a:r>
          </a:p>
          <a:p>
            <a:pPr marL="0" indent="0">
              <a:buNone/>
            </a:pPr>
            <a:r>
              <a:rPr lang="en-GB" dirty="0"/>
              <a:t>Obtain informed consent from participants.</a:t>
            </a:r>
          </a:p>
          <a:p>
            <a:pPr marL="0" indent="0">
              <a:buNone/>
            </a:pPr>
            <a:r>
              <a:rPr lang="en-GB" dirty="0"/>
              <a:t>Use anonymization and encryption to protect privacy.</a:t>
            </a:r>
          </a:p>
          <a:p>
            <a:pPr marL="0" indent="0">
              <a:buNone/>
            </a:pPr>
            <a:r>
              <a:rPr lang="en-GB" dirty="0"/>
              <a:t>Follow ethical guidelines (GDPR, IEEE, ACM).</a:t>
            </a:r>
          </a:p>
          <a:p>
            <a:pPr marL="0" indent="0">
              <a:buNone/>
            </a:pPr>
            <a:r>
              <a:rPr lang="en-GB" dirty="0"/>
              <a:t>Be transparent about data usage and risks.</a:t>
            </a:r>
          </a:p>
          <a:p>
            <a:pPr marL="0" indent="0">
              <a:buNone/>
            </a:pPr>
            <a:r>
              <a:rPr lang="en-GB" dirty="0"/>
              <a:t>Continuously evaluate ethical risks in research.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65743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B5B6B-3EF7-CF7B-AC43-3E27ADBEA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Regulatory and Legal Frameworks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C45B5-736E-EEEC-E5D3-C572F14EB5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Key Data Protection Regulations</a:t>
            </a:r>
          </a:p>
          <a:p>
            <a:pPr marL="0" indent="0">
              <a:buNone/>
            </a:pPr>
            <a:r>
              <a:rPr lang="en-GB" b="1" dirty="0"/>
              <a:t>1. General Data Protection Regulation (GDPR)</a:t>
            </a:r>
          </a:p>
          <a:p>
            <a:pPr marL="0" indent="0">
              <a:buNone/>
            </a:pPr>
            <a:r>
              <a:rPr lang="en-GB" dirty="0"/>
              <a:t>Protects personal data and privacy in the EU.</a:t>
            </a:r>
          </a:p>
          <a:p>
            <a:pPr marL="0" indent="0">
              <a:buNone/>
            </a:pPr>
            <a:r>
              <a:rPr lang="en-GB" dirty="0"/>
              <a:t>Emphasizes user consent, data access, and the right to be forgotten.</a:t>
            </a:r>
          </a:p>
          <a:p>
            <a:pPr marL="0" indent="0">
              <a:buNone/>
            </a:pPr>
            <a:r>
              <a:rPr lang="en-GB" b="1" dirty="0"/>
              <a:t>2. California Consumer Privacy Act (CCPA)</a:t>
            </a:r>
          </a:p>
          <a:p>
            <a:pPr marL="0" indent="0">
              <a:buNone/>
            </a:pPr>
            <a:r>
              <a:rPr lang="en-GB" dirty="0"/>
              <a:t>Regulates personal data collection in California.</a:t>
            </a:r>
          </a:p>
          <a:p>
            <a:pPr marL="0" indent="0">
              <a:buNone/>
            </a:pPr>
            <a:r>
              <a:rPr lang="en-GB" dirty="0"/>
              <a:t>Grants consumers rights over their personal data.</a:t>
            </a:r>
          </a:p>
          <a:p>
            <a:pPr marL="0" indent="0">
              <a:buNone/>
            </a:pPr>
            <a:r>
              <a:rPr lang="en-GB" b="1" dirty="0"/>
              <a:t>3. IEEE &amp; ACM Ethical Guidelines</a:t>
            </a:r>
          </a:p>
          <a:p>
            <a:pPr marL="0" indent="0">
              <a:buNone/>
            </a:pPr>
            <a:r>
              <a:rPr lang="en-GB" dirty="0"/>
              <a:t>Provide ethical principles for computing professionals.</a:t>
            </a:r>
          </a:p>
          <a:p>
            <a:pPr marL="0" indent="0">
              <a:buNone/>
            </a:pPr>
            <a:r>
              <a:rPr lang="en-GB" dirty="0"/>
              <a:t>Encourage responsible data handling and fairness in AI.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84020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C9BCF-C8FE-CE11-AB6C-0273E29FDE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Conclusion and Takeaways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7E610-8B66-F91E-57E9-C2F5E9C852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Final Thoughts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Ethical data collection is essential for reliable and responsible computing research.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Researchers must balance innovation with ethical responsibilities.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Following best practices ensures research integrity and social responsibility.</a:t>
            </a:r>
          </a:p>
          <a:p>
            <a:r>
              <a:rPr lang="en-GB" b="1" dirty="0"/>
              <a:t>Key Takeaways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Always consider privacy, security, and fairness when collecting data.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Compliance with legal frameworks protects both researchers and participants.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Ethical awareness fosters trust and credibility in computing research.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00000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64131-3415-6409-7E07-736F77DE5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D49D6-EEE0-0973-C40A-CE76557034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5445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C01FB91B-D8DE-475E-A6DD-35F462F3A17E}" vid="{7051F4A2-3D30-4A8D-96FA-2E2259094F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UWTSD_ppt_theme</Template>
  <TotalTime>0</TotalTime>
  <Words>655</Words>
  <Application>Microsoft Office PowerPoint</Application>
  <PresentationFormat>Widescreen</PresentationFormat>
  <Paragraphs>86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Myriad Pro</vt:lpstr>
      <vt:lpstr>Arial</vt:lpstr>
      <vt:lpstr>UWTSD</vt:lpstr>
      <vt:lpstr>Introduction to Data Collection and Ethical Considerations</vt:lpstr>
      <vt:lpstr>Why is Data Collection Important?</vt:lpstr>
      <vt:lpstr>Common Data Collection Methods in Computing</vt:lpstr>
      <vt:lpstr>Ethical Considerations in Data Collection</vt:lpstr>
      <vt:lpstr>Ethical Challenges in Data Collection</vt:lpstr>
      <vt:lpstr>Best Practices for Ethical Data Collection</vt:lpstr>
      <vt:lpstr>Regulatory and Legal Frameworks</vt:lpstr>
      <vt:lpstr>Conclusion and Takeaways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Aliyu Sambo</dc:creator>
  <cp:lastModifiedBy>Aliyu Sambo</cp:lastModifiedBy>
  <cp:revision>1</cp:revision>
  <dcterms:created xsi:type="dcterms:W3CDTF">2025-02-11T07:16:15Z</dcterms:created>
  <dcterms:modified xsi:type="dcterms:W3CDTF">2025-02-11T07:26:44Z</dcterms:modified>
</cp:coreProperties>
</file>