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37"/>
  </p:notesMasterIdLst>
  <p:sldIdLst>
    <p:sldId id="256" r:id="rId11"/>
    <p:sldId id="454" r:id="rId12"/>
    <p:sldId id="378" r:id="rId13"/>
    <p:sldId id="448" r:id="rId14"/>
    <p:sldId id="476" r:id="rId15"/>
    <p:sldId id="480" r:id="rId16"/>
    <p:sldId id="481" r:id="rId17"/>
    <p:sldId id="482" r:id="rId18"/>
    <p:sldId id="483" r:id="rId19"/>
    <p:sldId id="458" r:id="rId20"/>
    <p:sldId id="457" r:id="rId21"/>
    <p:sldId id="459" r:id="rId22"/>
    <p:sldId id="477" r:id="rId23"/>
    <p:sldId id="460" r:id="rId24"/>
    <p:sldId id="478" r:id="rId25"/>
    <p:sldId id="461" r:id="rId26"/>
    <p:sldId id="479" r:id="rId27"/>
    <p:sldId id="462" r:id="rId28"/>
    <p:sldId id="463" r:id="rId29"/>
    <p:sldId id="464" r:id="rId30"/>
    <p:sldId id="465" r:id="rId31"/>
    <p:sldId id="466" r:id="rId32"/>
    <p:sldId id="467" r:id="rId33"/>
    <p:sldId id="468" r:id="rId34"/>
    <p:sldId id="469" r:id="rId35"/>
    <p:sldId id="377"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7F7432-A940-463B-B8FE-11974FED51B4}" v="1" dt="2025-04-04T19:02:21.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79" d="100"/>
          <a:sy n="79" d="100"/>
        </p:scale>
        <p:origin x="157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viewProps" Target="viewProps.xml"/><Relationship Id="rId21" Type="http://schemas.openxmlformats.org/officeDocument/2006/relationships/slide" Target="slides/slide11.xml"/><Relationship Id="rId34" Type="http://schemas.openxmlformats.org/officeDocument/2006/relationships/slide" Target="slides/slide24.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850294C-306F-4944-836E-137714E336E6}"/>
    <pc:docChg chg="custSel modSld">
      <pc:chgData name="Paul Tinkler" userId="bcebf29c-73c2-433d-80d2-6bad896374bf" providerId="ADAL" clId="{E850294C-306F-4944-836E-137714E336E6}" dt="2024-04-17T11:26:55.339" v="19" actId="1076"/>
      <pc:docMkLst>
        <pc:docMk/>
      </pc:docMkLst>
      <pc:sldChg chg="modSp mod">
        <pc:chgData name="Paul Tinkler" userId="bcebf29c-73c2-433d-80d2-6bad896374bf" providerId="ADAL" clId="{E850294C-306F-4944-836E-137714E336E6}" dt="2024-04-17T11:20:30.290" v="2" actId="1076"/>
        <pc:sldMkLst>
          <pc:docMk/>
          <pc:sldMk cId="3212947102" sldId="448"/>
        </pc:sldMkLst>
      </pc:sldChg>
      <pc:sldChg chg="modSp mod">
        <pc:chgData name="Paul Tinkler" userId="bcebf29c-73c2-433d-80d2-6bad896374bf" providerId="ADAL" clId="{E850294C-306F-4944-836E-137714E336E6}" dt="2024-04-17T11:26:55.339" v="19" actId="1076"/>
        <pc:sldMkLst>
          <pc:docMk/>
          <pc:sldMk cId="270367292" sldId="458"/>
        </pc:sldMkLst>
      </pc:sldChg>
      <pc:sldChg chg="modSp mod">
        <pc:chgData name="Paul Tinkler" userId="bcebf29c-73c2-433d-80d2-6bad896374bf" providerId="ADAL" clId="{E850294C-306F-4944-836E-137714E336E6}" dt="2024-04-17T11:20:43.487" v="3" actId="122"/>
        <pc:sldMkLst>
          <pc:docMk/>
          <pc:sldMk cId="1655445339" sldId="480"/>
        </pc:sldMkLst>
      </pc:sldChg>
      <pc:sldChg chg="addSp modSp mod">
        <pc:chgData name="Paul Tinkler" userId="bcebf29c-73c2-433d-80d2-6bad896374bf" providerId="ADAL" clId="{E850294C-306F-4944-836E-137714E336E6}" dt="2024-04-17T11:25:03.796" v="12" actId="14100"/>
        <pc:sldMkLst>
          <pc:docMk/>
          <pc:sldMk cId="3967246777" sldId="481"/>
        </pc:sldMkLst>
      </pc:sldChg>
      <pc:sldChg chg="modSp mod">
        <pc:chgData name="Paul Tinkler" userId="bcebf29c-73c2-433d-80d2-6bad896374bf" providerId="ADAL" clId="{E850294C-306F-4944-836E-137714E336E6}" dt="2024-04-17T11:26:15.380" v="16" actId="20577"/>
        <pc:sldMkLst>
          <pc:docMk/>
          <pc:sldMk cId="4033111252" sldId="482"/>
        </pc:sldMkLst>
      </pc:sldChg>
    </pc:docChg>
  </pc:docChgLst>
  <pc:docChgLst>
    <pc:chgData name="Paul Tinkler" userId="bcebf29c-73c2-433d-80d2-6bad896374bf" providerId="ADAL" clId="{A97F7432-A940-463B-B8FE-11974FED51B4}"/>
    <pc:docChg chg="custSel modSld">
      <pc:chgData name="Paul Tinkler" userId="bcebf29c-73c2-433d-80d2-6bad896374bf" providerId="ADAL" clId="{A97F7432-A940-463B-B8FE-11974FED51B4}" dt="2025-04-04T19:02:30.195" v="9" actId="1076"/>
      <pc:docMkLst>
        <pc:docMk/>
      </pc:docMkLst>
      <pc:sldChg chg="modSp mod">
        <pc:chgData name="Paul Tinkler" userId="bcebf29c-73c2-433d-80d2-6bad896374bf" providerId="ADAL" clId="{A97F7432-A940-463B-B8FE-11974FED51B4}" dt="2025-04-04T19:01:10.025" v="2" actId="1076"/>
        <pc:sldMkLst>
          <pc:docMk/>
          <pc:sldMk cId="434930370" sldId="460"/>
        </pc:sldMkLst>
        <pc:spChg chg="mod">
          <ac:chgData name="Paul Tinkler" userId="bcebf29c-73c2-433d-80d2-6bad896374bf" providerId="ADAL" clId="{A97F7432-A940-463B-B8FE-11974FED51B4}" dt="2025-04-04T19:01:10.025" v="2" actId="1076"/>
          <ac:spMkLst>
            <pc:docMk/>
            <pc:sldMk cId="434930370" sldId="460"/>
            <ac:spMk id="2" creationId="{E25D2C71-6650-4BDA-AC4D-0BB93B740EB7}"/>
          </ac:spMkLst>
        </pc:spChg>
      </pc:sldChg>
      <pc:sldChg chg="modSp mod">
        <pc:chgData name="Paul Tinkler" userId="bcebf29c-73c2-433d-80d2-6bad896374bf" providerId="ADAL" clId="{A97F7432-A940-463B-B8FE-11974FED51B4}" dt="2025-04-04T19:01:42.565" v="5" actId="27636"/>
        <pc:sldMkLst>
          <pc:docMk/>
          <pc:sldMk cId="3185314587" sldId="461"/>
        </pc:sldMkLst>
        <pc:spChg chg="mod">
          <ac:chgData name="Paul Tinkler" userId="bcebf29c-73c2-433d-80d2-6bad896374bf" providerId="ADAL" clId="{A97F7432-A940-463B-B8FE-11974FED51B4}" dt="2025-04-04T19:01:42.565" v="5" actId="27636"/>
          <ac:spMkLst>
            <pc:docMk/>
            <pc:sldMk cId="3185314587" sldId="461"/>
            <ac:spMk id="3" creationId="{EA47F62F-9B3C-4178-975D-C9AFB45163F0}"/>
          </ac:spMkLst>
        </pc:spChg>
      </pc:sldChg>
      <pc:sldChg chg="addSp modSp mod">
        <pc:chgData name="Paul Tinkler" userId="bcebf29c-73c2-433d-80d2-6bad896374bf" providerId="ADAL" clId="{A97F7432-A940-463B-B8FE-11974FED51B4}" dt="2025-04-04T19:02:30.195" v="9" actId="1076"/>
        <pc:sldMkLst>
          <pc:docMk/>
          <pc:sldMk cId="4236036455" sldId="462"/>
        </pc:sldMkLst>
        <pc:spChg chg="mod">
          <ac:chgData name="Paul Tinkler" userId="bcebf29c-73c2-433d-80d2-6bad896374bf" providerId="ADAL" clId="{A97F7432-A940-463B-B8FE-11974FED51B4}" dt="2025-04-04T19:02:00.194" v="7" actId="1076"/>
          <ac:spMkLst>
            <pc:docMk/>
            <pc:sldMk cId="4236036455" sldId="462"/>
            <ac:spMk id="3" creationId="{EA47F62F-9B3C-4178-975D-C9AFB45163F0}"/>
          </ac:spMkLst>
        </pc:spChg>
        <pc:picChg chg="add mod">
          <ac:chgData name="Paul Tinkler" userId="bcebf29c-73c2-433d-80d2-6bad896374bf" providerId="ADAL" clId="{A97F7432-A940-463B-B8FE-11974FED51B4}" dt="2025-04-04T19:02:30.195" v="9" actId="1076"/>
          <ac:picMkLst>
            <pc:docMk/>
            <pc:sldMk cId="4236036455" sldId="462"/>
            <ac:picMk id="4" creationId="{FCC87180-ABC6-6DFD-27FE-1552A6B8C30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02/04/2025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led discussion in plenary, using the group’s feedback to identify key issues, concepts, models, theorists, underpinning concepts, supplementary theories, opposing ideas, and more.  15 minute discussion</a:t>
            </a:r>
          </a:p>
          <a:p>
            <a:endParaRPr lang="en-GB" dirty="0"/>
          </a:p>
          <a:p>
            <a:r>
              <a:rPr lang="en-GB" dirty="0"/>
              <a:t>Then make the link to The Drama Triangle, as another complementary theory that is worth investigating..</a:t>
            </a:r>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1981718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22222"/>
                </a:solidFill>
                <a:effectLst/>
                <a:highlight>
                  <a:srgbClr val="FFFFFF"/>
                </a:highlight>
                <a:latin typeface="Poppins" pitchFamily="2" charset="77"/>
              </a:rPr>
              <a:t>The simplest way to expand your Circle of Influence is to focus on it. Recognise what (and how) you can influence and use this clarity to focus your time and energy.</a:t>
            </a:r>
          </a:p>
          <a:p>
            <a:endParaRPr lang="en-GB" b="0" i="0" u="none" strike="noStrike" dirty="0">
              <a:solidFill>
                <a:srgbClr val="222222"/>
              </a:solidFill>
              <a:effectLst/>
              <a:highlight>
                <a:srgbClr val="FFFFFF"/>
              </a:highlight>
              <a:latin typeface="Poppins" pitchFamily="2" charset="77"/>
            </a:endParaRPr>
          </a:p>
          <a:p>
            <a:pPr algn="l"/>
            <a:r>
              <a:rPr lang="en-GB" b="0" i="0" u="none" strike="noStrike" dirty="0">
                <a:solidFill>
                  <a:srgbClr val="222222"/>
                </a:solidFill>
                <a:effectLst/>
                <a:latin typeface="Poppins" pitchFamily="2" charset="77"/>
              </a:rPr>
              <a:t>It’s natural for us to focus on threats and dangers, it’s part of how our brain is wired.</a:t>
            </a:r>
          </a:p>
          <a:p>
            <a:pPr algn="l"/>
            <a:r>
              <a:rPr lang="en-GB" b="0" i="0" u="none" strike="noStrike" dirty="0">
                <a:solidFill>
                  <a:srgbClr val="222222"/>
                </a:solidFill>
                <a:effectLst/>
                <a:latin typeface="Poppins" pitchFamily="2" charset="77"/>
              </a:rPr>
              <a:t>Refocus on your Circle of Influence, you’ll realize you can influence more than you first imagined! And this focus will give you a greater sense of control, and the motivation to take action.</a:t>
            </a:r>
          </a:p>
          <a:p>
            <a:pPr algn="l"/>
            <a:r>
              <a:rPr lang="en-GB" b="0" i="0" u="none" strike="noStrike" dirty="0">
                <a:solidFill>
                  <a:srgbClr val="222222"/>
                </a:solidFill>
                <a:effectLst/>
                <a:latin typeface="Poppins" pitchFamily="2" charset="77"/>
              </a:rPr>
              <a:t>At the same time, you can further expand your Circle of Influence by cultivating the skills that will help you. Learn to network more effectively, build relationships, listen, and ask questions, cultivate your purpose and your mindset!</a:t>
            </a:r>
          </a:p>
          <a:p>
            <a:endParaRPr lang="en-GB" dirty="0"/>
          </a:p>
        </p:txBody>
      </p:sp>
      <p:sp>
        <p:nvSpPr>
          <p:cNvPr id="4" name="Slide Number Placeholder 3"/>
          <p:cNvSpPr>
            <a:spLocks noGrp="1"/>
          </p:cNvSpPr>
          <p:nvPr>
            <p:ph type="sldNum" sz="quarter" idx="5"/>
          </p:nvPr>
        </p:nvSpPr>
        <p:spPr/>
        <p:txBody>
          <a:bodyPr/>
          <a:lstStyle/>
          <a:p>
            <a:fld id="{13FB8F2D-6084-4A5C-986C-4A5C33A9D97C}" type="slidenum">
              <a:rPr lang="en-GB" smtClean="0"/>
              <a:t>9</a:t>
            </a:fld>
            <a:endParaRPr lang="en-GB"/>
          </a:p>
        </p:txBody>
      </p:sp>
    </p:spTree>
    <p:extLst>
      <p:ext uri="{BB962C8B-B14F-4D97-AF65-F5344CB8AC3E}">
        <p14:creationId xmlns:p14="http://schemas.microsoft.com/office/powerpoint/2010/main" val="1265251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explains the source of the model.  It’s a model of social interaction – in fact, ‘destructive interaction – which came out of work carried out by Psychotherapists after the Second World War.</a:t>
            </a:r>
          </a:p>
          <a:p>
            <a:endParaRPr lang="en-GB" dirty="0"/>
          </a:p>
          <a:p>
            <a:r>
              <a:rPr lang="en-GB" dirty="0"/>
              <a:t>Karpman derived this model from his work when analysing conflict between two people – they inevitably reach out to a third person for support.  It was originally called the ‘conflict triangle’, but Karpman was into amateur acting, and he hypothesised that the participants were ‘acting out’ these roles…so he called it the ‘Drama Triangle’.</a:t>
            </a:r>
          </a:p>
          <a:p>
            <a:endParaRPr lang="en-GB" dirty="0"/>
          </a:p>
          <a:p>
            <a:r>
              <a:rPr lang="en-GB" dirty="0"/>
              <a:t>When he discussed his ideas with Eric Berne (Games People Play), Berne encouraged Karpman to publish it…which he did.</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3832809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roles – The Victim, The Persecutor, and The Rescuer</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1468013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feel out of control, believing life can’t change for the better.  Taking that position, one feels powerless, helpless, and at the mercy of unseen forces.  The victim reacts with depression and shame.  “You feel sorry for yourself” – “Poor me”.</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3318777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to draw out the key learning points – linked to becoming a ‘Creator’.</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952747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CC"/>
                </a:solidFill>
              </a:rPr>
              <a:t>Often a person, but not always…sometimes an object (a car that won’t start – Basil Fawlty)</a:t>
            </a:r>
          </a:p>
          <a:p>
            <a:endParaRPr lang="en-GB" dirty="0"/>
          </a:p>
          <a:p>
            <a:r>
              <a:rPr lang="en-GB" dirty="0"/>
              <a:t>Totally opposite to Win - Win</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600959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Facilitated discussion to draw out the key learning points – linked to becoming a ‘Challenger’.</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441090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16</a:t>
            </a:fld>
            <a:endParaRPr lang="en-GB"/>
          </a:p>
        </p:txBody>
      </p:sp>
    </p:spTree>
    <p:extLst>
      <p:ext uri="{BB962C8B-B14F-4D97-AF65-F5344CB8AC3E}">
        <p14:creationId xmlns:p14="http://schemas.microsoft.com/office/powerpoint/2010/main" val="368106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Facilitated discussion to draw out the key learning points – linked to becoming a ‘Coach’.</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17</a:t>
            </a:fld>
            <a:endParaRPr lang="en-GB"/>
          </a:p>
        </p:txBody>
      </p:sp>
    </p:spTree>
    <p:extLst>
      <p:ext uri="{BB962C8B-B14F-4D97-AF65-F5344CB8AC3E}">
        <p14:creationId xmlns:p14="http://schemas.microsoft.com/office/powerpoint/2010/main" val="1940987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 is often focused upon the Circle of Concern – what they cannot affect – and they then fail to focus on the things they CAN do…the Circle of Influence.</a:t>
            </a:r>
          </a:p>
          <a:p>
            <a:endParaRPr lang="en-GB" dirty="0"/>
          </a:p>
          <a:p>
            <a:r>
              <a:rPr lang="en-GB" dirty="0"/>
              <a:t>They are trying to </a:t>
            </a:r>
            <a:r>
              <a:rPr lang="en-GB" i="1" dirty="0"/>
              <a:t>get away from </a:t>
            </a:r>
            <a:r>
              <a:rPr lang="en-GB" dirty="0"/>
              <a:t>their Persecutor/s and problems, rather than ‘owning them’ and dealing with them – as an ‘autonomous’ individual would.</a:t>
            </a:r>
          </a:p>
          <a:p>
            <a:endParaRPr lang="en-GB" dirty="0"/>
          </a:p>
          <a:p>
            <a:r>
              <a:rPr lang="en-GB" dirty="0"/>
              <a:t>As a result, any respite is temporary…a temporary fix…and the root cause remains unaddressed.</a:t>
            </a:r>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2225322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we need to be – the opposite of the Drama Triangle – </a:t>
            </a:r>
            <a:r>
              <a:rPr lang="en-GB" i="1" dirty="0"/>
              <a:t>The Empowerment Dynamic  </a:t>
            </a:r>
            <a:endParaRPr lang="en-GB" i="0" dirty="0"/>
          </a:p>
          <a:p>
            <a:endParaRPr lang="en-GB" i="0" dirty="0"/>
          </a:p>
          <a:p>
            <a:r>
              <a:rPr lang="en-GB" i="0" dirty="0"/>
              <a:t>We want to move the Victim to become a Creator – a creator of their own future and their own success.  To do this, we need to change from Persecutor to ‘Challenger, and from Rescuer to </a:t>
            </a:r>
            <a:r>
              <a:rPr lang="en-GB" i="0"/>
              <a:t>‘Coach’</a:t>
            </a:r>
            <a:endParaRPr lang="en-GB" i="1"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9941683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Creators have an ‘intrinsic motivation’ to achieve their vision, because they are passionate about it.  They intend to succeed, and they know that this will require a lot of small steps (baby steps) to move them towards their vision.  These are ‘proactive’ people (Covey’s 1</a:t>
            </a:r>
            <a:r>
              <a:rPr lang="en-GB" baseline="30000" dirty="0"/>
              <a:t>st</a:t>
            </a:r>
            <a:r>
              <a:rPr lang="en-GB" dirty="0"/>
              <a:t> Habit) with a Vision (Covey’s 2</a:t>
            </a:r>
            <a:r>
              <a:rPr lang="en-GB" baseline="30000" dirty="0"/>
              <a:t>nd</a:t>
            </a:r>
            <a:r>
              <a:rPr lang="en-GB" dirty="0"/>
              <a:t> Habit – Begin with the end in mind), and a willingness to identify the steps they need to take…and take them (Covey’s 3</a:t>
            </a:r>
            <a:r>
              <a:rPr lang="en-GB" baseline="30000" dirty="0"/>
              <a:t>rd</a:t>
            </a:r>
            <a:r>
              <a:rPr lang="en-GB" dirty="0"/>
              <a:t> Habit – Put first things first).</a:t>
            </a:r>
          </a:p>
          <a:p>
            <a:endParaRPr lang="en-GB" dirty="0"/>
          </a:p>
          <a:p>
            <a:r>
              <a:rPr lang="en-GB" dirty="0"/>
              <a:t>They take ownership of their own success and recognise </a:t>
            </a:r>
            <a:r>
              <a:rPr lang="en-GB" i="1" dirty="0"/>
              <a:t>they will be accountable </a:t>
            </a:r>
            <a:r>
              <a:rPr lang="en-GB" dirty="0"/>
              <a:t>for both success or failure.</a:t>
            </a:r>
          </a:p>
        </p:txBody>
      </p:sp>
      <p:sp>
        <p:nvSpPr>
          <p:cNvPr id="4" name="Slide Number Placeholder 3"/>
          <p:cNvSpPr>
            <a:spLocks noGrp="1"/>
          </p:cNvSpPr>
          <p:nvPr>
            <p:ph type="sldNum" sz="quarter" idx="5"/>
          </p:nvPr>
        </p:nvSpPr>
        <p:spPr/>
        <p:txBody>
          <a:bodyPr/>
          <a:lstStyle/>
          <a:p>
            <a:fld id="{FC6CB15D-7834-4590-98D7-9EFFC39372F4}" type="slidenum">
              <a:rPr lang="en-GB" smtClean="0"/>
              <a:t>22</a:t>
            </a:fld>
            <a:endParaRPr lang="en-GB"/>
          </a:p>
        </p:txBody>
      </p:sp>
    </p:spTree>
    <p:extLst>
      <p:ext uri="{BB962C8B-B14F-4D97-AF65-F5344CB8AC3E}">
        <p14:creationId xmlns:p14="http://schemas.microsoft.com/office/powerpoint/2010/main" val="4286000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good Mentor might be thought of as acting as a Challenger.</a:t>
            </a:r>
          </a:p>
          <a:p>
            <a:endParaRPr lang="en-GB" dirty="0"/>
          </a:p>
          <a:p>
            <a:r>
              <a:rPr lang="en-GB" dirty="0"/>
              <a:t>Constructive Challengers coax, cajole, encourage movement towards the vision</a:t>
            </a:r>
          </a:p>
          <a:p>
            <a:r>
              <a:rPr lang="en-GB" dirty="0"/>
              <a:t>Deconstructive Challengers help you reflect and learn from your experiences by unpicking them and learning from the detail.</a:t>
            </a:r>
          </a:p>
        </p:txBody>
      </p:sp>
      <p:sp>
        <p:nvSpPr>
          <p:cNvPr id="4" name="Slide Number Placeholder 3"/>
          <p:cNvSpPr>
            <a:spLocks noGrp="1"/>
          </p:cNvSpPr>
          <p:nvPr>
            <p:ph type="sldNum" sz="quarter" idx="5"/>
          </p:nvPr>
        </p:nvSpPr>
        <p:spPr/>
        <p:txBody>
          <a:bodyPr/>
          <a:lstStyle/>
          <a:p>
            <a:fld id="{FC6CB15D-7834-4590-98D7-9EFFC39372F4}" type="slidenum">
              <a:rPr lang="en-GB" smtClean="0"/>
              <a:t>23</a:t>
            </a:fld>
            <a:endParaRPr lang="en-GB"/>
          </a:p>
        </p:txBody>
      </p:sp>
    </p:spTree>
    <p:extLst>
      <p:ext uri="{BB962C8B-B14F-4D97-AF65-F5344CB8AC3E}">
        <p14:creationId xmlns:p14="http://schemas.microsoft.com/office/powerpoint/2010/main" val="14950366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02/04/2025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02/04/2025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02/04/2025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02/04/2025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02/04/2025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02/04/2025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02/04/2025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02/04/2025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02/04/2025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02/04/2025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3395465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27355692"/>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6678376"/>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78851803"/>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44072974"/>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6193813"/>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73763951"/>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651486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188958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170903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984981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01436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723924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08433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781794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466438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902129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34870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07952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02/04/2025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938176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02/04/2025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560687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02/04/2025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383179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02/04/2025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619508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59899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74365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65747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71119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937733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939042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26321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405556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429035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155341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4610194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5262001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963943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4839857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734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29475602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2227998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12730830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 id="2147483738" r:id="rId6"/>
    <p:sldLayoutId id="2147483739"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839530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00140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4273253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0.jp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1.jpeg"/><Relationship Id="rId1" Type="http://schemas.openxmlformats.org/officeDocument/2006/relationships/slideLayout" Target="../slideLayouts/slideLayout31.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3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image" Target="../media/image36.jpeg"/><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8" Type="http://schemas.openxmlformats.org/officeDocument/2006/relationships/hyperlink" Target="https://www.wallpaperflare.com/cavaliers-on-horses-painting-knight-cavalry-lance-armor-banner-wallpaper-pslfz" TargetMode="External"/><Relationship Id="rId3" Type="http://schemas.openxmlformats.org/officeDocument/2006/relationships/image" Target="../media/image39.jpg"/><Relationship Id="rId7" Type="http://schemas.openxmlformats.org/officeDocument/2006/relationships/image" Target="../media/image41.jpg"/><Relationship Id="rId2" Type="http://schemas.openxmlformats.org/officeDocument/2006/relationships/notesSlide" Target="../notesSlides/notesSlide4.xml"/><Relationship Id="rId1" Type="http://schemas.openxmlformats.org/officeDocument/2006/relationships/slideLayout" Target="../slideLayouts/slideLayout31.xml"/><Relationship Id="rId6" Type="http://schemas.openxmlformats.org/officeDocument/2006/relationships/hyperlink" Target="http://decadia.deviantart.com/art/Dragon-Fire-566040048" TargetMode="External"/><Relationship Id="rId5" Type="http://schemas.openxmlformats.org/officeDocument/2006/relationships/image" Target="../media/image40.jpeg"/><Relationship Id="rId4" Type="http://schemas.openxmlformats.org/officeDocument/2006/relationships/hyperlink" Target="https://www.film-rezensionen.de/2017/11/vampire-hunter-d-bloodlus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5.xml"/><Relationship Id="rId1" Type="http://schemas.openxmlformats.org/officeDocument/2006/relationships/slideLayout" Target="../slideLayouts/slideLayout31.xml"/><Relationship Id="rId4" Type="http://schemas.openxmlformats.org/officeDocument/2006/relationships/hyperlink" Target="https://www.pxfuel.com/en/search?q=stress&amp;page=2"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7.xml"/><Relationship Id="rId1" Type="http://schemas.openxmlformats.org/officeDocument/2006/relationships/slideLayout" Target="../slideLayouts/slideLayout31.xml"/><Relationship Id="rId4" Type="http://schemas.openxmlformats.org/officeDocument/2006/relationships/hyperlink" Target="http://decadia.deviantart.com/art/Dragon-Fire-56604004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8.xml"/><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9.xml"/><Relationship Id="rId1" Type="http://schemas.openxmlformats.org/officeDocument/2006/relationships/slideLayout" Target="../slideLayouts/slideLayout31.xml"/><Relationship Id="rId4" Type="http://schemas.openxmlformats.org/officeDocument/2006/relationships/hyperlink" Target="https://www.wallpaperflare.com/cavaliers-on-horses-painting-knight-cavalry-lance-armor-banner-wallpaper-pslfz"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hyperlink" Target="http://www.choosehelp.com/topics/anxiety/separation-anxiety-disorder" TargetMode="External"/><Relationship Id="rId2" Type="http://schemas.openxmlformats.org/officeDocument/2006/relationships/image" Target="../media/image47.jpe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1.xml"/><Relationship Id="rId1" Type="http://schemas.openxmlformats.org/officeDocument/2006/relationships/slideLayout" Target="../slideLayouts/slideLayout31.xml"/><Relationship Id="rId4" Type="http://schemas.openxmlformats.org/officeDocument/2006/relationships/hyperlink" Target="https://picpedia.org/highway-signs/v/victim.html"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hyperlink" Target="http://www.tanveernaseer.com/3-leadership-steps-to-improve-employee-engagement-levels/" TargetMode="External"/><Relationship Id="rId2" Type="http://schemas.openxmlformats.org/officeDocument/2006/relationships/image" Target="../media/image49.jpg"/><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0.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1513806"/>
            <a:ext cx="4320480" cy="2387600"/>
          </a:xfrm>
        </p:spPr>
        <p:txBody>
          <a:bodyPr>
            <a:normAutofit/>
          </a:bodyPr>
          <a:lstStyle/>
          <a:p>
            <a:r>
              <a:rPr lang="en-GB" sz="4000" dirty="0">
                <a:solidFill>
                  <a:schemeClr val="bg1"/>
                </a:solidFill>
              </a:rPr>
              <a:t>BMSK6009</a:t>
            </a:r>
            <a:br>
              <a:rPr lang="en-GB" sz="4000" dirty="0">
                <a:solidFill>
                  <a:schemeClr val="bg1"/>
                </a:solidFill>
              </a:rPr>
            </a:br>
            <a:br>
              <a:rPr lang="en-GB" sz="4000" dirty="0">
                <a:solidFill>
                  <a:schemeClr val="bg1"/>
                </a:solidFill>
              </a:rPr>
            </a:br>
            <a:r>
              <a:rPr lang="en-GB" sz="4000" dirty="0">
                <a:solidFill>
                  <a:schemeClr val="bg1"/>
                </a:solidFill>
              </a:rPr>
              <a:t>Emotional Intelligence</a:t>
            </a:r>
          </a:p>
        </p:txBody>
      </p:sp>
      <p:sp>
        <p:nvSpPr>
          <p:cNvPr id="3" name="Subtitle 2"/>
          <p:cNvSpPr>
            <a:spLocks noGrp="1"/>
          </p:cNvSpPr>
          <p:nvPr>
            <p:ph type="subTitle" idx="1"/>
          </p:nvPr>
        </p:nvSpPr>
        <p:spPr>
          <a:xfrm>
            <a:off x="701824" y="4437112"/>
            <a:ext cx="3131840" cy="763066"/>
          </a:xfrm>
        </p:spPr>
        <p:txBody>
          <a:bodyPr/>
          <a:lstStyle/>
          <a:p>
            <a:r>
              <a:rPr lang="en-GB" sz="4000">
                <a:solidFill>
                  <a:schemeClr val="bg1"/>
                </a:solidFill>
                <a:latin typeface="+mj-lt"/>
              </a:rPr>
              <a:t>Session 6</a:t>
            </a:r>
            <a:endParaRPr lang="en-GB" sz="4000" dirty="0">
              <a:solidFill>
                <a:schemeClr val="bg1"/>
              </a:solidFill>
              <a:latin typeface="+mj-lt"/>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4546848" cy="4608512"/>
          </a:xfrm>
        </p:spPr>
        <p:txBody>
          <a:bodyPr>
            <a:normAutofit/>
          </a:bodyPr>
          <a:lstStyle/>
          <a:p>
            <a:r>
              <a:rPr lang="en-GB" dirty="0"/>
              <a:t>Generic Assessment Criteria</a:t>
            </a:r>
          </a:p>
          <a:p>
            <a:r>
              <a:rPr lang="en-GB" dirty="0"/>
              <a:t>The Assignment</a:t>
            </a:r>
          </a:p>
          <a:p>
            <a:r>
              <a:rPr lang="en-GB" dirty="0"/>
              <a:t>More thoughts on C of I</a:t>
            </a:r>
          </a:p>
          <a:p>
            <a:r>
              <a:rPr lang="en-GB" dirty="0"/>
              <a:t>The Drama Triangle</a:t>
            </a:r>
          </a:p>
          <a:p>
            <a:r>
              <a:rPr lang="en-GB" dirty="0"/>
              <a:t>The Empowerment Dynamic</a:t>
            </a:r>
          </a:p>
          <a:p>
            <a:r>
              <a:rPr lang="en-GB" dirty="0"/>
              <a:t>E.I. Supplementary</a:t>
            </a:r>
          </a:p>
          <a:p>
            <a:r>
              <a:rPr lang="en-GB" dirty="0"/>
              <a:t>Group Discussion</a:t>
            </a:r>
          </a:p>
          <a:p>
            <a:r>
              <a:rPr lang="en-GB" dirty="0"/>
              <a:t>Bibliography</a:t>
            </a:r>
          </a:p>
          <a:p>
            <a:endParaRPr lang="en-GB" dirty="0"/>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1979712" y="245268"/>
            <a:ext cx="4661842" cy="759619"/>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C906C-5F3D-4983-899E-D55267CD47D0}"/>
              </a:ext>
            </a:extLst>
          </p:cNvPr>
          <p:cNvSpPr>
            <a:spLocks noGrp="1"/>
          </p:cNvSpPr>
          <p:nvPr>
            <p:ph type="title"/>
          </p:nvPr>
        </p:nvSpPr>
        <p:spPr>
          <a:xfrm>
            <a:off x="628650" y="18255"/>
            <a:ext cx="7886700" cy="746449"/>
          </a:xfrm>
        </p:spPr>
        <p:txBody>
          <a:bodyPr/>
          <a:lstStyle/>
          <a:p>
            <a:pPr algn="ctr"/>
            <a:r>
              <a:rPr lang="en-GB" dirty="0"/>
              <a:t>Review of our findings</a:t>
            </a:r>
          </a:p>
        </p:txBody>
      </p:sp>
      <p:sp>
        <p:nvSpPr>
          <p:cNvPr id="3" name="Content Placeholder 2">
            <a:extLst>
              <a:ext uri="{FF2B5EF4-FFF2-40B4-BE49-F238E27FC236}">
                <a16:creationId xmlns:a16="http://schemas.microsoft.com/office/drawing/2014/main" id="{D5639A65-BC76-4F4B-BFBB-2DE79D37FC16}"/>
              </a:ext>
            </a:extLst>
          </p:cNvPr>
          <p:cNvSpPr>
            <a:spLocks noGrp="1"/>
          </p:cNvSpPr>
          <p:nvPr>
            <p:ph idx="1"/>
          </p:nvPr>
        </p:nvSpPr>
        <p:spPr>
          <a:xfrm>
            <a:off x="287524" y="732543"/>
            <a:ext cx="8568952" cy="4351338"/>
          </a:xfrm>
        </p:spPr>
        <p:txBody>
          <a:bodyPr/>
          <a:lstStyle/>
          <a:p>
            <a:pPr marL="0" indent="0">
              <a:buNone/>
            </a:pPr>
            <a:r>
              <a:rPr lang="en-GB" dirty="0">
                <a:solidFill>
                  <a:srgbClr val="0000CC"/>
                </a:solidFill>
              </a:rPr>
              <a:t>What have we found out whilst reading, researching, and discussing Emotional Intelligence?</a:t>
            </a:r>
          </a:p>
          <a:p>
            <a:endParaRPr lang="en-GB" dirty="0">
              <a:solidFill>
                <a:srgbClr val="0000CC"/>
              </a:solidFill>
            </a:endParaRPr>
          </a:p>
          <a:p>
            <a:r>
              <a:rPr lang="en-GB" dirty="0">
                <a:solidFill>
                  <a:srgbClr val="0000CC"/>
                </a:solidFill>
              </a:rPr>
              <a:t>In small groups, share your thoughts with your colleagues</a:t>
            </a:r>
          </a:p>
          <a:p>
            <a:r>
              <a:rPr lang="en-GB" dirty="0">
                <a:solidFill>
                  <a:srgbClr val="0000CC"/>
                </a:solidFill>
              </a:rPr>
              <a:t>Record key point for feedback and discussion</a:t>
            </a:r>
          </a:p>
          <a:p>
            <a:endParaRPr lang="en-GB" dirty="0"/>
          </a:p>
          <a:p>
            <a:pPr marL="0" indent="0" algn="ctr">
              <a:buNone/>
            </a:pPr>
            <a:r>
              <a:rPr lang="en-GB" b="1" i="1" dirty="0">
                <a:solidFill>
                  <a:srgbClr val="FF0000"/>
                </a:solidFill>
              </a:rPr>
              <a:t>10 minutes</a:t>
            </a:r>
          </a:p>
        </p:txBody>
      </p:sp>
      <p:pic>
        <p:nvPicPr>
          <p:cNvPr id="6" name="Picture 5">
            <a:extLst>
              <a:ext uri="{FF2B5EF4-FFF2-40B4-BE49-F238E27FC236}">
                <a16:creationId xmlns:a16="http://schemas.microsoft.com/office/drawing/2014/main" id="{9CA66370-62DA-4119-8797-0D3A39C77857}"/>
              </a:ext>
            </a:extLst>
          </p:cNvPr>
          <p:cNvPicPr>
            <a:picLocks noChangeAspect="1"/>
          </p:cNvPicPr>
          <p:nvPr/>
        </p:nvPicPr>
        <p:blipFill>
          <a:blip r:embed="rId3"/>
          <a:stretch>
            <a:fillRect/>
          </a:stretch>
        </p:blipFill>
        <p:spPr>
          <a:xfrm>
            <a:off x="5868143" y="3590752"/>
            <a:ext cx="3275857" cy="2165482"/>
          </a:xfrm>
          <a:prstGeom prst="rect">
            <a:avLst/>
          </a:prstGeom>
        </p:spPr>
      </p:pic>
    </p:spTree>
    <p:extLst>
      <p:ext uri="{BB962C8B-B14F-4D97-AF65-F5344CB8AC3E}">
        <p14:creationId xmlns:p14="http://schemas.microsoft.com/office/powerpoint/2010/main" val="2264443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A85E0-5E0D-67CD-8999-8712DC6C5D84}"/>
              </a:ext>
            </a:extLst>
          </p:cNvPr>
          <p:cNvSpPr>
            <a:spLocks noGrp="1"/>
          </p:cNvSpPr>
          <p:nvPr>
            <p:ph type="title"/>
          </p:nvPr>
        </p:nvSpPr>
        <p:spPr/>
        <p:txBody>
          <a:bodyPr/>
          <a:lstStyle/>
          <a:p>
            <a:pPr algn="ctr"/>
            <a:r>
              <a:rPr lang="en-GB" dirty="0"/>
              <a:t>Circles of influence</a:t>
            </a:r>
          </a:p>
        </p:txBody>
      </p:sp>
      <p:pic>
        <p:nvPicPr>
          <p:cNvPr id="5" name="Picture 2" descr="Understanding the Circles of Influence, Concern, and Control">
            <a:extLst>
              <a:ext uri="{FF2B5EF4-FFF2-40B4-BE49-F238E27FC236}">
                <a16:creationId xmlns:a16="http://schemas.microsoft.com/office/drawing/2014/main" id="{D75B8ACD-7178-66AA-3B63-951F78A7A2A6}"/>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65571" y="1865239"/>
            <a:ext cx="4118397" cy="339355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ircles of Influence. What it is, How it Works, Examples.">
            <a:extLst>
              <a:ext uri="{FF2B5EF4-FFF2-40B4-BE49-F238E27FC236}">
                <a16:creationId xmlns:a16="http://schemas.microsoft.com/office/drawing/2014/main" id="{4C6B567A-E04C-CCF4-B762-9216220DC088}"/>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455151" y="1946868"/>
            <a:ext cx="4690269" cy="32302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F200040-9069-0AD9-44D5-4921CECC6114}"/>
              </a:ext>
            </a:extLst>
          </p:cNvPr>
          <p:cNvSpPr txBox="1"/>
          <p:nvPr/>
        </p:nvSpPr>
        <p:spPr>
          <a:xfrm>
            <a:off x="6124167" y="5391273"/>
            <a:ext cx="2755883" cy="369332"/>
          </a:xfrm>
          <a:prstGeom prst="rect">
            <a:avLst/>
          </a:prstGeom>
          <a:noFill/>
        </p:spPr>
        <p:txBody>
          <a:bodyPr wrap="none" rtlCol="0">
            <a:spAutoFit/>
          </a:bodyPr>
          <a:lstStyle/>
          <a:p>
            <a:r>
              <a:rPr lang="en-GB" dirty="0"/>
              <a:t>Covey, S. (1992) pp.82-83</a:t>
            </a:r>
          </a:p>
        </p:txBody>
      </p:sp>
    </p:spTree>
    <p:extLst>
      <p:ext uri="{BB962C8B-B14F-4D97-AF65-F5344CB8AC3E}">
        <p14:creationId xmlns:p14="http://schemas.microsoft.com/office/powerpoint/2010/main" val="165544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6D9FC31-C51A-2564-1C20-7963D86207F0}"/>
              </a:ext>
            </a:extLst>
          </p:cNvPr>
          <p:cNvSpPr>
            <a:spLocks noGrp="1"/>
          </p:cNvSpPr>
          <p:nvPr>
            <p:ph type="body" idx="1"/>
          </p:nvPr>
        </p:nvSpPr>
        <p:spPr>
          <a:xfrm>
            <a:off x="400560" y="404664"/>
            <a:ext cx="4040188" cy="639762"/>
          </a:xfrm>
        </p:spPr>
        <p:txBody>
          <a:bodyPr/>
          <a:lstStyle/>
          <a:p>
            <a:r>
              <a:rPr lang="en-GB" dirty="0">
                <a:solidFill>
                  <a:srgbClr val="0000FF"/>
                </a:solidFill>
              </a:rPr>
              <a:t>Circle of Influence</a:t>
            </a:r>
          </a:p>
        </p:txBody>
      </p:sp>
      <p:sp>
        <p:nvSpPr>
          <p:cNvPr id="4" name="Content Placeholder 3">
            <a:extLst>
              <a:ext uri="{FF2B5EF4-FFF2-40B4-BE49-F238E27FC236}">
                <a16:creationId xmlns:a16="http://schemas.microsoft.com/office/drawing/2014/main" id="{99104D2C-74D5-0313-4027-F87CE40C554D}"/>
              </a:ext>
            </a:extLst>
          </p:cNvPr>
          <p:cNvSpPr>
            <a:spLocks noGrp="1"/>
          </p:cNvSpPr>
          <p:nvPr>
            <p:ph sz="half" idx="2"/>
          </p:nvPr>
        </p:nvSpPr>
        <p:spPr>
          <a:xfrm>
            <a:off x="400560" y="1196753"/>
            <a:ext cx="4040188" cy="2376264"/>
          </a:xfrm>
        </p:spPr>
        <p:txBody>
          <a:bodyPr/>
          <a:lstStyle/>
          <a:p>
            <a:pPr algn="l">
              <a:buFont typeface="Arial" panose="020B0604020202020204" pitchFamily="34" charset="0"/>
              <a:buChar char="•"/>
            </a:pPr>
            <a:r>
              <a:rPr lang="en-GB" sz="2100" b="0" i="0" u="none" strike="noStrike" dirty="0">
                <a:solidFill>
                  <a:srgbClr val="0000FF"/>
                </a:solidFill>
                <a:effectLst/>
                <a:latin typeface="+mj-lt"/>
              </a:rPr>
              <a:t>Your work and tasks</a:t>
            </a:r>
          </a:p>
          <a:p>
            <a:pPr algn="l">
              <a:buFont typeface="Arial" panose="020B0604020202020204" pitchFamily="34" charset="0"/>
              <a:buChar char="•"/>
            </a:pPr>
            <a:r>
              <a:rPr lang="en-GB" sz="2100" b="0" i="0" u="none" strike="noStrike" dirty="0">
                <a:solidFill>
                  <a:srgbClr val="0000FF"/>
                </a:solidFill>
                <a:effectLst/>
                <a:latin typeface="+mj-lt"/>
              </a:rPr>
              <a:t>Your Relationships</a:t>
            </a:r>
          </a:p>
          <a:p>
            <a:pPr algn="l">
              <a:buFont typeface="Arial" panose="020B0604020202020204" pitchFamily="34" charset="0"/>
              <a:buChar char="•"/>
            </a:pPr>
            <a:r>
              <a:rPr lang="en-GB" sz="2100" b="0" i="0" u="none" strike="noStrike" dirty="0">
                <a:solidFill>
                  <a:srgbClr val="0000FF"/>
                </a:solidFill>
                <a:effectLst/>
                <a:latin typeface="+mj-lt"/>
              </a:rPr>
              <a:t>Aspects of your own behaviour</a:t>
            </a:r>
          </a:p>
          <a:p>
            <a:pPr algn="l">
              <a:buFont typeface="Arial" panose="020B0604020202020204" pitchFamily="34" charset="0"/>
              <a:buChar char="•"/>
            </a:pPr>
            <a:r>
              <a:rPr lang="en-GB" sz="2100" b="0" i="0" u="none" strike="noStrike" dirty="0">
                <a:solidFill>
                  <a:srgbClr val="0000FF"/>
                </a:solidFill>
                <a:effectLst/>
                <a:latin typeface="+mj-lt"/>
              </a:rPr>
              <a:t>Aspects of company culture</a:t>
            </a:r>
          </a:p>
          <a:p>
            <a:pPr algn="l">
              <a:buFont typeface="Arial" panose="020B0604020202020204" pitchFamily="34" charset="0"/>
              <a:buChar char="•"/>
            </a:pPr>
            <a:r>
              <a:rPr lang="en-GB" sz="2100" b="0" i="0" u="none" strike="noStrike" dirty="0">
                <a:solidFill>
                  <a:srgbClr val="0000FF"/>
                </a:solidFill>
                <a:effectLst/>
                <a:latin typeface="+mj-lt"/>
              </a:rPr>
              <a:t>Aspects of company policy/procedures, etc</a:t>
            </a:r>
          </a:p>
          <a:p>
            <a:endParaRPr lang="en-GB" dirty="0"/>
          </a:p>
        </p:txBody>
      </p:sp>
      <p:sp>
        <p:nvSpPr>
          <p:cNvPr id="5" name="Text Placeholder 4">
            <a:extLst>
              <a:ext uri="{FF2B5EF4-FFF2-40B4-BE49-F238E27FC236}">
                <a16:creationId xmlns:a16="http://schemas.microsoft.com/office/drawing/2014/main" id="{D864B2C0-B884-A159-CF6B-A695CF7C257D}"/>
              </a:ext>
            </a:extLst>
          </p:cNvPr>
          <p:cNvSpPr>
            <a:spLocks noGrp="1"/>
          </p:cNvSpPr>
          <p:nvPr>
            <p:ph type="body" sz="quarter" idx="3"/>
          </p:nvPr>
        </p:nvSpPr>
        <p:spPr>
          <a:xfrm>
            <a:off x="4563966" y="404664"/>
            <a:ext cx="4041775" cy="639762"/>
          </a:xfrm>
        </p:spPr>
        <p:txBody>
          <a:bodyPr/>
          <a:lstStyle/>
          <a:p>
            <a:r>
              <a:rPr lang="en-GB" dirty="0">
                <a:solidFill>
                  <a:srgbClr val="0000FF"/>
                </a:solidFill>
              </a:rPr>
              <a:t>Circle of Control</a:t>
            </a:r>
          </a:p>
        </p:txBody>
      </p:sp>
      <p:sp>
        <p:nvSpPr>
          <p:cNvPr id="6" name="Content Placeholder 5">
            <a:extLst>
              <a:ext uri="{FF2B5EF4-FFF2-40B4-BE49-F238E27FC236}">
                <a16:creationId xmlns:a16="http://schemas.microsoft.com/office/drawing/2014/main" id="{034DF4C4-6CFD-5913-86EA-ADB96C8462F2}"/>
              </a:ext>
            </a:extLst>
          </p:cNvPr>
          <p:cNvSpPr>
            <a:spLocks noGrp="1"/>
          </p:cNvSpPr>
          <p:nvPr>
            <p:ph sz="quarter" idx="4"/>
          </p:nvPr>
        </p:nvSpPr>
        <p:spPr>
          <a:xfrm>
            <a:off x="4582077" y="1268760"/>
            <a:ext cx="4041775" cy="3414365"/>
          </a:xfrm>
        </p:spPr>
        <p:txBody>
          <a:bodyPr/>
          <a:lstStyle/>
          <a:p>
            <a:pPr algn="l">
              <a:buFont typeface="Arial" panose="020B0604020202020204" pitchFamily="34" charset="0"/>
              <a:buChar char="•"/>
            </a:pPr>
            <a:r>
              <a:rPr lang="en-GB" sz="2100" b="0" i="0" u="none" strike="noStrike" dirty="0">
                <a:solidFill>
                  <a:srgbClr val="0000FF"/>
                </a:solidFill>
                <a:effectLst/>
                <a:latin typeface="+mj-lt"/>
              </a:rPr>
              <a:t>Your actions, words, and thoughts</a:t>
            </a:r>
          </a:p>
          <a:p>
            <a:pPr algn="l">
              <a:buFont typeface="Arial" panose="020B0604020202020204" pitchFamily="34" charset="0"/>
              <a:buChar char="•"/>
            </a:pPr>
            <a:r>
              <a:rPr lang="en-GB" sz="2100" b="0" i="0" u="none" strike="noStrike" dirty="0">
                <a:solidFill>
                  <a:srgbClr val="0000FF"/>
                </a:solidFill>
                <a:effectLst/>
                <a:latin typeface="+mj-lt"/>
              </a:rPr>
              <a:t>Diet and sleep</a:t>
            </a:r>
          </a:p>
          <a:p>
            <a:pPr algn="l">
              <a:buFont typeface="Arial" panose="020B0604020202020204" pitchFamily="34" charset="0"/>
              <a:buChar char="•"/>
            </a:pPr>
            <a:r>
              <a:rPr lang="en-GB" sz="2100" b="0" i="0" u="none" strike="noStrike" dirty="0">
                <a:solidFill>
                  <a:srgbClr val="0000FF"/>
                </a:solidFill>
                <a:effectLst/>
                <a:latin typeface="+mj-lt"/>
              </a:rPr>
              <a:t>Your mood</a:t>
            </a:r>
          </a:p>
          <a:p>
            <a:pPr algn="l">
              <a:buFont typeface="Arial" panose="020B0604020202020204" pitchFamily="34" charset="0"/>
              <a:buChar char="•"/>
            </a:pPr>
            <a:r>
              <a:rPr lang="en-GB" sz="2100" b="0" i="0" u="none" strike="noStrike" dirty="0">
                <a:solidFill>
                  <a:srgbClr val="0000FF"/>
                </a:solidFill>
                <a:effectLst/>
                <a:latin typeface="+mj-lt"/>
              </a:rPr>
              <a:t>Decisions, choices, responses</a:t>
            </a:r>
          </a:p>
          <a:p>
            <a:pPr algn="l">
              <a:buFont typeface="Arial" panose="020B0604020202020204" pitchFamily="34" charset="0"/>
              <a:buChar char="•"/>
            </a:pPr>
            <a:r>
              <a:rPr lang="en-GB" sz="2100" b="0" i="0" u="none" strike="noStrike" dirty="0">
                <a:solidFill>
                  <a:srgbClr val="0000FF"/>
                </a:solidFill>
                <a:effectLst/>
                <a:latin typeface="+mj-lt"/>
              </a:rPr>
              <a:t>Attitude and mindset</a:t>
            </a:r>
          </a:p>
          <a:p>
            <a:endParaRPr lang="en-GB" dirty="0"/>
          </a:p>
        </p:txBody>
      </p:sp>
      <p:pic>
        <p:nvPicPr>
          <p:cNvPr id="7" name="Picture 2" descr="circle of concern example">
            <a:extLst>
              <a:ext uri="{FF2B5EF4-FFF2-40B4-BE49-F238E27FC236}">
                <a16:creationId xmlns:a16="http://schemas.microsoft.com/office/drawing/2014/main" id="{9DC512CA-12DE-1142-2936-3326F3B8015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3356992"/>
            <a:ext cx="3710842" cy="227858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hh GIF - Nervous Simpsons Homer GIFs">
            <a:extLst>
              <a:ext uri="{FF2B5EF4-FFF2-40B4-BE49-F238E27FC236}">
                <a16:creationId xmlns:a16="http://schemas.microsoft.com/office/drawing/2014/main" id="{3DD9A9B2-E09A-F9CD-FBAD-85A37C567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1660" y="3356991"/>
            <a:ext cx="3072340" cy="2304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246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704F-C9CF-9556-F8AC-879EC5194778}"/>
              </a:ext>
            </a:extLst>
          </p:cNvPr>
          <p:cNvSpPr>
            <a:spLocks noGrp="1"/>
          </p:cNvSpPr>
          <p:nvPr>
            <p:ph type="title"/>
          </p:nvPr>
        </p:nvSpPr>
        <p:spPr/>
        <p:txBody>
          <a:bodyPr/>
          <a:lstStyle/>
          <a:p>
            <a:pPr algn="ctr"/>
            <a:r>
              <a:rPr lang="en-GB" u="none" strike="noStrike" dirty="0">
                <a:effectLst/>
                <a:latin typeface="Segoe UI" panose="020B0502040204020203" pitchFamily="34" charset="0"/>
              </a:rPr>
              <a:t>The Circle of Concern vs The Circle of Influence</a:t>
            </a:r>
            <a:endParaRPr lang="en-GB" u="none" strike="noStrike" dirty="0">
              <a:effectLst/>
              <a:latin typeface="Roboto" panose="02000000000000000000" pitchFamily="2" charset="0"/>
            </a:endParaRPr>
          </a:p>
        </p:txBody>
      </p:sp>
      <p:sp>
        <p:nvSpPr>
          <p:cNvPr id="3" name="Content Placeholder 2">
            <a:extLst>
              <a:ext uri="{FF2B5EF4-FFF2-40B4-BE49-F238E27FC236}">
                <a16:creationId xmlns:a16="http://schemas.microsoft.com/office/drawing/2014/main" id="{D5095953-3040-6F17-40A1-9689EA230126}"/>
              </a:ext>
            </a:extLst>
          </p:cNvPr>
          <p:cNvSpPr>
            <a:spLocks noGrp="1"/>
          </p:cNvSpPr>
          <p:nvPr>
            <p:ph idx="1"/>
          </p:nvPr>
        </p:nvSpPr>
        <p:spPr>
          <a:xfrm>
            <a:off x="457200" y="1916831"/>
            <a:ext cx="8229600" cy="3600401"/>
          </a:xfrm>
        </p:spPr>
        <p:txBody>
          <a:bodyPr/>
          <a:lstStyle/>
          <a:p>
            <a:pPr marL="457200" indent="-457200" algn="l">
              <a:buFont typeface="+mj-lt"/>
              <a:buAutoNum type="arabicPeriod"/>
            </a:pPr>
            <a:r>
              <a:rPr lang="en-GB" b="0" i="0" u="none" strike="noStrike" dirty="0">
                <a:solidFill>
                  <a:srgbClr val="0000FF"/>
                </a:solidFill>
                <a:effectLst/>
                <a:latin typeface="Calibri" panose="020F0502020204030204" pitchFamily="34" charset="0"/>
                <a:cs typeface="Calibri" panose="020F0502020204030204" pitchFamily="34" charset="0"/>
              </a:rPr>
              <a:t>Where are you spending most of your time? Is it in your Circle of Concern or in your Circle of Influence?</a:t>
            </a:r>
          </a:p>
          <a:p>
            <a:pPr marL="457200" indent="-457200" algn="l">
              <a:buFont typeface="+mj-lt"/>
              <a:buAutoNum type="arabicPeriod"/>
            </a:pPr>
            <a:r>
              <a:rPr lang="en-GB" b="0" i="0" u="none" strike="noStrike" dirty="0">
                <a:solidFill>
                  <a:srgbClr val="0000FF"/>
                </a:solidFill>
                <a:effectLst/>
                <a:latin typeface="Calibri" panose="020F0502020204030204" pitchFamily="34" charset="0"/>
                <a:cs typeface="Calibri" panose="020F0502020204030204" pitchFamily="34" charset="0"/>
              </a:rPr>
              <a:t>How much time and energy are you wasting every day worrying about the things inside the Circle of Concern, that you have no control or influence over? What action can you take to invest this time more productively?</a:t>
            </a:r>
          </a:p>
          <a:p>
            <a:pPr marL="457200" indent="-457200" algn="l">
              <a:buFont typeface="+mj-lt"/>
              <a:buAutoNum type="arabicPeriod"/>
            </a:pPr>
            <a:r>
              <a:rPr lang="en-GB" b="0" i="0" u="none" strike="noStrike" dirty="0">
                <a:solidFill>
                  <a:srgbClr val="0000FF"/>
                </a:solidFill>
                <a:effectLst/>
                <a:latin typeface="Calibri" panose="020F0502020204030204" pitchFamily="34" charset="0"/>
                <a:cs typeface="Calibri" panose="020F0502020204030204" pitchFamily="34" charset="0"/>
              </a:rPr>
              <a:t>What action can you take to be more proactive and productive in dealing with the things you have identified in your Circle of Influence?</a:t>
            </a:r>
          </a:p>
          <a:p>
            <a:pPr marL="457200" indent="-457200" algn="l">
              <a:buFont typeface="+mj-lt"/>
              <a:buAutoNum type="arabicPeriod"/>
            </a:pPr>
            <a:r>
              <a:rPr lang="en-GB" b="0" i="0" u="none" strike="noStrike" dirty="0">
                <a:solidFill>
                  <a:srgbClr val="0000FF"/>
                </a:solidFill>
                <a:effectLst/>
                <a:latin typeface="Calibri" panose="020F0502020204030204" pitchFamily="34" charset="0"/>
                <a:cs typeface="Calibri" panose="020F0502020204030204" pitchFamily="34" charset="0"/>
              </a:rPr>
              <a:t>What action can you take to become more effective and increase the size of your Circle of Influence?</a:t>
            </a:r>
          </a:p>
          <a:p>
            <a:pPr marL="457200" indent="-457200">
              <a:buFont typeface="+mj-lt"/>
              <a:buAutoNum type="arabicPeriod"/>
            </a:pPr>
            <a:endParaRPr lang="en-GB" dirty="0"/>
          </a:p>
        </p:txBody>
      </p:sp>
    </p:spTree>
    <p:extLst>
      <p:ext uri="{BB962C8B-B14F-4D97-AF65-F5344CB8AC3E}">
        <p14:creationId xmlns:p14="http://schemas.microsoft.com/office/powerpoint/2010/main" val="4033111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345-EED5-1622-83C5-46B877A872C1}"/>
              </a:ext>
            </a:extLst>
          </p:cNvPr>
          <p:cNvSpPr>
            <a:spLocks noGrp="1"/>
          </p:cNvSpPr>
          <p:nvPr>
            <p:ph type="title"/>
          </p:nvPr>
        </p:nvSpPr>
        <p:spPr>
          <a:xfrm>
            <a:off x="266307" y="778082"/>
            <a:ext cx="8611385" cy="831626"/>
          </a:xfrm>
        </p:spPr>
        <p:txBody>
          <a:bodyPr>
            <a:noAutofit/>
          </a:bodyPr>
          <a:lstStyle/>
          <a:p>
            <a:r>
              <a:rPr lang="en-GB" sz="3200" i="0" u="none" strike="noStrike" dirty="0">
                <a:effectLst/>
                <a:cs typeface="Calibri" panose="020F0502020204030204" pitchFamily="34" charset="0"/>
              </a:rPr>
              <a:t>How to Extend Your Circle of Influence</a:t>
            </a:r>
            <a:br>
              <a:rPr lang="en-GB" sz="3200" i="0" u="none" strike="noStrike" dirty="0">
                <a:solidFill>
                  <a:srgbClr val="0000FF"/>
                </a:solidFill>
                <a:effectLst/>
                <a:cs typeface="Calibri" panose="020F0502020204030204" pitchFamily="34" charset="0"/>
              </a:rPr>
            </a:br>
            <a:br>
              <a:rPr lang="en-GB" sz="3200" dirty="0">
                <a:solidFill>
                  <a:srgbClr val="0000FF"/>
                </a:solidFill>
                <a:cs typeface="Calibri" panose="020F0502020204030204" pitchFamily="34" charset="0"/>
              </a:rPr>
            </a:br>
            <a:endParaRPr lang="en-GB" sz="3200" dirty="0">
              <a:solidFill>
                <a:srgbClr val="0000FF"/>
              </a:solidFill>
              <a:cs typeface="Calibri" panose="020F0502020204030204" pitchFamily="34" charset="0"/>
            </a:endParaRPr>
          </a:p>
        </p:txBody>
      </p:sp>
      <p:sp>
        <p:nvSpPr>
          <p:cNvPr id="3" name="Content Placeholder 2">
            <a:extLst>
              <a:ext uri="{FF2B5EF4-FFF2-40B4-BE49-F238E27FC236}">
                <a16:creationId xmlns:a16="http://schemas.microsoft.com/office/drawing/2014/main" id="{E20DBA83-22E3-5C7A-ACEE-51AADBD367D5}"/>
              </a:ext>
            </a:extLst>
          </p:cNvPr>
          <p:cNvSpPr>
            <a:spLocks noGrp="1"/>
          </p:cNvSpPr>
          <p:nvPr>
            <p:ph idx="1"/>
          </p:nvPr>
        </p:nvSpPr>
        <p:spPr>
          <a:xfrm>
            <a:off x="266307" y="1340768"/>
            <a:ext cx="8611384" cy="3917032"/>
          </a:xfrm>
        </p:spPr>
        <p:txBody>
          <a:bodyPr/>
          <a:lstStyle/>
          <a:p>
            <a:pPr marL="514350" indent="-514350">
              <a:lnSpc>
                <a:spcPct val="150000"/>
              </a:lnSpc>
              <a:buFont typeface="+mj-lt"/>
              <a:buAutoNum type="arabicPeriod"/>
            </a:pPr>
            <a:r>
              <a:rPr lang="en-GB" sz="2800" dirty="0">
                <a:solidFill>
                  <a:srgbClr val="0000FF"/>
                </a:solidFill>
              </a:rPr>
              <a:t>Learn to network </a:t>
            </a:r>
            <a:r>
              <a:rPr lang="en-GB" dirty="0">
                <a:solidFill>
                  <a:srgbClr val="0000FF"/>
                </a:solidFill>
              </a:rPr>
              <a:t>– </a:t>
            </a:r>
            <a:r>
              <a:rPr lang="en-GB" i="1" dirty="0">
                <a:solidFill>
                  <a:srgbClr val="0000FF"/>
                </a:solidFill>
                <a:latin typeface="+mj-lt"/>
              </a:rPr>
              <a:t>be interested in other people</a:t>
            </a:r>
          </a:p>
          <a:p>
            <a:pPr marL="514350" indent="-514350">
              <a:lnSpc>
                <a:spcPct val="150000"/>
              </a:lnSpc>
              <a:buFont typeface="+mj-lt"/>
              <a:buAutoNum type="arabicPeriod"/>
            </a:pPr>
            <a:r>
              <a:rPr lang="en-GB" sz="2800" b="1" i="0" u="none" strike="noStrike" dirty="0">
                <a:solidFill>
                  <a:srgbClr val="0000FF"/>
                </a:solidFill>
                <a:effectLst/>
                <a:latin typeface="+mj-lt"/>
              </a:rPr>
              <a:t>Meet People Through Other People – </a:t>
            </a:r>
            <a:r>
              <a:rPr lang="en-GB" i="1" u="none" strike="noStrike" dirty="0">
                <a:solidFill>
                  <a:srgbClr val="0000FF"/>
                </a:solidFill>
                <a:effectLst/>
                <a:latin typeface="+mj-lt"/>
              </a:rPr>
              <a:t>LinkedIn</a:t>
            </a:r>
            <a:r>
              <a:rPr lang="en-GB" i="0" u="none" strike="noStrike" dirty="0">
                <a:solidFill>
                  <a:srgbClr val="0000FF"/>
                </a:solidFill>
                <a:effectLst/>
                <a:latin typeface="+mj-lt"/>
              </a:rPr>
              <a:t> </a:t>
            </a:r>
          </a:p>
          <a:p>
            <a:pPr marL="514350" indent="-514350">
              <a:lnSpc>
                <a:spcPct val="150000"/>
              </a:lnSpc>
              <a:buFont typeface="+mj-lt"/>
              <a:buAutoNum type="arabicPeriod"/>
            </a:pPr>
            <a:r>
              <a:rPr lang="en-GB" sz="2800" b="1" dirty="0">
                <a:solidFill>
                  <a:srgbClr val="0000FF"/>
                </a:solidFill>
                <a:latin typeface="+mj-lt"/>
              </a:rPr>
              <a:t>Ask Questions – </a:t>
            </a:r>
            <a:r>
              <a:rPr lang="en-GB" i="1" dirty="0">
                <a:solidFill>
                  <a:srgbClr val="0000FF"/>
                </a:solidFill>
                <a:latin typeface="+mj-lt"/>
              </a:rPr>
              <a:t>Ask open to get a deeper understanding</a:t>
            </a:r>
          </a:p>
          <a:p>
            <a:pPr marL="514350" indent="-514350">
              <a:lnSpc>
                <a:spcPct val="150000"/>
              </a:lnSpc>
              <a:buFont typeface="+mj-lt"/>
              <a:buAutoNum type="arabicPeriod"/>
            </a:pPr>
            <a:r>
              <a:rPr lang="en-GB" sz="2800" b="1" u="none" strike="noStrike" dirty="0">
                <a:solidFill>
                  <a:srgbClr val="0000FF"/>
                </a:solidFill>
                <a:effectLst/>
                <a:latin typeface="+mj-lt"/>
              </a:rPr>
              <a:t>Cultivate a growth mindset – </a:t>
            </a:r>
            <a:r>
              <a:rPr lang="en-GB" i="1" dirty="0">
                <a:solidFill>
                  <a:srgbClr val="0000FF"/>
                </a:solidFill>
                <a:latin typeface="+mj-lt"/>
              </a:rPr>
              <a:t>for higher levels of achievement</a:t>
            </a:r>
          </a:p>
          <a:p>
            <a:pPr marL="514350" indent="-514350">
              <a:lnSpc>
                <a:spcPct val="150000"/>
              </a:lnSpc>
              <a:buFont typeface="+mj-lt"/>
              <a:buAutoNum type="arabicPeriod"/>
            </a:pPr>
            <a:r>
              <a:rPr lang="en-GB" sz="2800" b="1" dirty="0">
                <a:solidFill>
                  <a:srgbClr val="0000FF"/>
                </a:solidFill>
                <a:latin typeface="+mj-lt"/>
              </a:rPr>
              <a:t>Find your purpose – </a:t>
            </a:r>
            <a:r>
              <a:rPr lang="en-GB" i="1" dirty="0">
                <a:solidFill>
                  <a:srgbClr val="0000FF"/>
                </a:solidFill>
                <a:latin typeface="+mj-lt"/>
              </a:rPr>
              <a:t>Have a meaningful long-term goal</a:t>
            </a:r>
            <a:endParaRPr lang="en-GB" dirty="0">
              <a:solidFill>
                <a:srgbClr val="0000FF"/>
              </a:solidFill>
            </a:endParaRPr>
          </a:p>
        </p:txBody>
      </p:sp>
    </p:spTree>
    <p:extLst>
      <p:ext uri="{BB962C8B-B14F-4D97-AF65-F5344CB8AC3E}">
        <p14:creationId xmlns:p14="http://schemas.microsoft.com/office/powerpoint/2010/main" val="1536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395536" y="2132856"/>
            <a:ext cx="7886700" cy="3312368"/>
          </a:xfrm>
        </p:spPr>
        <p:txBody>
          <a:bodyPr/>
          <a:lstStyle/>
          <a:p>
            <a:r>
              <a:rPr lang="en-GB" dirty="0">
                <a:solidFill>
                  <a:srgbClr val="0000CC"/>
                </a:solidFill>
              </a:rPr>
              <a:t>Social model of human interaction</a:t>
            </a:r>
          </a:p>
          <a:p>
            <a:r>
              <a:rPr lang="en-GB" dirty="0">
                <a:solidFill>
                  <a:srgbClr val="0000CC"/>
                </a:solidFill>
              </a:rPr>
              <a:t>‘Destructive interaction’</a:t>
            </a:r>
          </a:p>
          <a:p>
            <a:r>
              <a:rPr lang="en-GB" dirty="0">
                <a:solidFill>
                  <a:srgbClr val="0000CC"/>
                </a:solidFill>
              </a:rPr>
              <a:t>When conflict between two people – they reach out to a ‘third person’</a:t>
            </a:r>
          </a:p>
          <a:p>
            <a:r>
              <a:rPr lang="en-GB" dirty="0">
                <a:solidFill>
                  <a:srgbClr val="0000CC"/>
                </a:solidFill>
              </a:rPr>
              <a:t>Originally the ‘Conflict Triangle’</a:t>
            </a:r>
          </a:p>
          <a:p>
            <a:r>
              <a:rPr lang="en-GB" dirty="0">
                <a:solidFill>
                  <a:srgbClr val="0000CC"/>
                </a:solidFill>
              </a:rPr>
              <a:t>Stephen Karpman – Psychotherapist</a:t>
            </a:r>
          </a:p>
          <a:p>
            <a:r>
              <a:rPr lang="en-GB" dirty="0">
                <a:solidFill>
                  <a:srgbClr val="0000CC"/>
                </a:solidFill>
              </a:rPr>
              <a:t>‘Drama Triangle’ – people ‘acting out the roles’</a:t>
            </a:r>
          </a:p>
          <a:p>
            <a:r>
              <a:rPr lang="en-GB" dirty="0">
                <a:solidFill>
                  <a:srgbClr val="0000CC"/>
                </a:solidFill>
              </a:rPr>
              <a:t>Eric Berne encouraged Karpman to publish his work</a:t>
            </a:r>
          </a:p>
        </p:txBody>
      </p:sp>
      <p:pic>
        <p:nvPicPr>
          <p:cNvPr id="5" name="Picture 4">
            <a:extLst>
              <a:ext uri="{FF2B5EF4-FFF2-40B4-BE49-F238E27FC236}">
                <a16:creationId xmlns:a16="http://schemas.microsoft.com/office/drawing/2014/main" id="{1A171718-DA36-444D-A24D-B79F14537CA0}"/>
              </a:ext>
            </a:extLst>
          </p:cNvPr>
          <p:cNvPicPr>
            <a:picLocks noChangeAspect="1"/>
          </p:cNvPicPr>
          <p:nvPr/>
        </p:nvPicPr>
        <p:blipFill>
          <a:blip r:embed="rId3"/>
          <a:stretch>
            <a:fillRect/>
          </a:stretch>
        </p:blipFill>
        <p:spPr>
          <a:xfrm>
            <a:off x="7092280" y="630914"/>
            <a:ext cx="2051720" cy="1255041"/>
          </a:xfrm>
          <a:prstGeom prst="rect">
            <a:avLst/>
          </a:prstGeom>
        </p:spPr>
      </p:pic>
    </p:spTree>
    <p:extLst>
      <p:ext uri="{BB962C8B-B14F-4D97-AF65-F5344CB8AC3E}">
        <p14:creationId xmlns:p14="http://schemas.microsoft.com/office/powerpoint/2010/main" val="27036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5" name="Isosceles Triangle 4">
            <a:extLst>
              <a:ext uri="{FF2B5EF4-FFF2-40B4-BE49-F238E27FC236}">
                <a16:creationId xmlns:a16="http://schemas.microsoft.com/office/drawing/2014/main" id="{694A1D8C-9C92-4604-A704-8F4A2B16B58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Drama Triangle</a:t>
            </a:r>
          </a:p>
          <a:p>
            <a:pPr algn="ctr"/>
            <a:endParaRPr lang="en-GB" sz="3200" dirty="0"/>
          </a:p>
          <a:p>
            <a:pPr algn="ctr"/>
            <a:endParaRPr lang="en-GB" sz="3200" dirty="0"/>
          </a:p>
        </p:txBody>
      </p:sp>
      <p:sp>
        <p:nvSpPr>
          <p:cNvPr id="6" name="TextBox 5">
            <a:extLst>
              <a:ext uri="{FF2B5EF4-FFF2-40B4-BE49-F238E27FC236}">
                <a16:creationId xmlns:a16="http://schemas.microsoft.com/office/drawing/2014/main" id="{660D87D6-5992-435A-B911-A8EB4D633028}"/>
              </a:ext>
            </a:extLst>
          </p:cNvPr>
          <p:cNvSpPr txBox="1"/>
          <p:nvPr/>
        </p:nvSpPr>
        <p:spPr>
          <a:xfrm>
            <a:off x="3884151" y="1229373"/>
            <a:ext cx="1375698" cy="646331"/>
          </a:xfrm>
          <a:prstGeom prst="rect">
            <a:avLst/>
          </a:prstGeom>
          <a:noFill/>
        </p:spPr>
        <p:txBody>
          <a:bodyPr wrap="none" rtlCol="0">
            <a:spAutoFit/>
          </a:bodyPr>
          <a:lstStyle/>
          <a:p>
            <a:r>
              <a:rPr lang="en-GB" sz="3600" dirty="0"/>
              <a:t>Victim</a:t>
            </a:r>
          </a:p>
        </p:txBody>
      </p:sp>
      <p:sp>
        <p:nvSpPr>
          <p:cNvPr id="7" name="TextBox 6">
            <a:extLst>
              <a:ext uri="{FF2B5EF4-FFF2-40B4-BE49-F238E27FC236}">
                <a16:creationId xmlns:a16="http://schemas.microsoft.com/office/drawing/2014/main" id="{F7DCB333-6B2B-4473-960A-A2DA05D683B8}"/>
              </a:ext>
            </a:extLst>
          </p:cNvPr>
          <p:cNvSpPr txBox="1"/>
          <p:nvPr/>
        </p:nvSpPr>
        <p:spPr>
          <a:xfrm>
            <a:off x="197953" y="4369109"/>
            <a:ext cx="2182392" cy="646331"/>
          </a:xfrm>
          <a:prstGeom prst="rect">
            <a:avLst/>
          </a:prstGeom>
          <a:noFill/>
        </p:spPr>
        <p:txBody>
          <a:bodyPr wrap="none" rtlCol="0">
            <a:spAutoFit/>
          </a:bodyPr>
          <a:lstStyle/>
          <a:p>
            <a:r>
              <a:rPr lang="en-GB" sz="3600" dirty="0"/>
              <a:t>Persecutor</a:t>
            </a:r>
          </a:p>
        </p:txBody>
      </p:sp>
      <p:sp>
        <p:nvSpPr>
          <p:cNvPr id="8" name="TextBox 7">
            <a:extLst>
              <a:ext uri="{FF2B5EF4-FFF2-40B4-BE49-F238E27FC236}">
                <a16:creationId xmlns:a16="http://schemas.microsoft.com/office/drawing/2014/main" id="{3975E1D3-D0B4-4F48-9BFD-1D35E5142F8B}"/>
              </a:ext>
            </a:extLst>
          </p:cNvPr>
          <p:cNvSpPr txBox="1"/>
          <p:nvPr/>
        </p:nvSpPr>
        <p:spPr>
          <a:xfrm>
            <a:off x="7020272" y="4366845"/>
            <a:ext cx="1664110" cy="646331"/>
          </a:xfrm>
          <a:prstGeom prst="rect">
            <a:avLst/>
          </a:prstGeom>
          <a:noFill/>
        </p:spPr>
        <p:txBody>
          <a:bodyPr wrap="none" rtlCol="0">
            <a:spAutoFit/>
          </a:bodyPr>
          <a:lstStyle/>
          <a:p>
            <a:r>
              <a:rPr lang="en-GB" sz="3600" dirty="0"/>
              <a:t>Rescuer</a:t>
            </a:r>
          </a:p>
        </p:txBody>
      </p:sp>
      <p:pic>
        <p:nvPicPr>
          <p:cNvPr id="10" name="Picture 9" descr="A picture containing text, display&#10;&#10;Description automatically generated">
            <a:extLst>
              <a:ext uri="{FF2B5EF4-FFF2-40B4-BE49-F238E27FC236}">
                <a16:creationId xmlns:a16="http://schemas.microsoft.com/office/drawing/2014/main" id="{C163F3F7-33D4-46EF-A2BF-E9435B6FEE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53892" y="955929"/>
            <a:ext cx="2164071" cy="1217290"/>
          </a:xfrm>
          <a:prstGeom prst="rect">
            <a:avLst/>
          </a:prstGeom>
        </p:spPr>
      </p:pic>
      <p:pic>
        <p:nvPicPr>
          <p:cNvPr id="13" name="Picture 12" descr="A close-up of a bee&#10;&#10;Description automatically generated with low confidence">
            <a:extLst>
              <a:ext uri="{FF2B5EF4-FFF2-40B4-BE49-F238E27FC236}">
                <a16:creationId xmlns:a16="http://schemas.microsoft.com/office/drawing/2014/main" id="{626CD4F7-42FA-441C-A62E-BE2A448A768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217130" y="2788670"/>
            <a:ext cx="2520279" cy="1555837"/>
          </a:xfrm>
          <a:prstGeom prst="rect">
            <a:avLst/>
          </a:prstGeom>
        </p:spPr>
      </p:pic>
      <p:pic>
        <p:nvPicPr>
          <p:cNvPr id="16" name="Picture 15" descr="A picture containing text, outdoor&#10;&#10;Description automatically generated">
            <a:extLst>
              <a:ext uri="{FF2B5EF4-FFF2-40B4-BE49-F238E27FC236}">
                <a16:creationId xmlns:a16="http://schemas.microsoft.com/office/drawing/2014/main" id="{02305E83-BEB8-4BFA-ABD8-19794892F2E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85634" y="2755122"/>
            <a:ext cx="2182392" cy="1622932"/>
          </a:xfrm>
          <a:prstGeom prst="rect">
            <a:avLst/>
          </a:prstGeom>
        </p:spPr>
      </p:pic>
    </p:spTree>
    <p:extLst>
      <p:ext uri="{BB962C8B-B14F-4D97-AF65-F5344CB8AC3E}">
        <p14:creationId xmlns:p14="http://schemas.microsoft.com/office/powerpoint/2010/main" val="348186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79511" y="764704"/>
            <a:ext cx="6820569" cy="4351338"/>
          </a:xfrm>
        </p:spPr>
        <p:txBody>
          <a:bodyPr>
            <a:normAutofit lnSpcReduction="10000"/>
          </a:bodyPr>
          <a:lstStyle/>
          <a:p>
            <a:pPr marL="0" indent="0">
              <a:buNone/>
            </a:pPr>
            <a:r>
              <a:rPr lang="en-GB" sz="2400" b="1" dirty="0"/>
              <a:t>The Victim</a:t>
            </a:r>
          </a:p>
          <a:p>
            <a:r>
              <a:rPr lang="en-GB" sz="2400" dirty="0">
                <a:solidFill>
                  <a:srgbClr val="0000CC"/>
                </a:solidFill>
              </a:rPr>
              <a:t>May be defensive, submissive, over-accommodating to others, passive-aggressive in conflict, dependent on others for self-worth, overly sensitive, even manipulative</a:t>
            </a:r>
          </a:p>
          <a:p>
            <a:r>
              <a:rPr lang="en-GB" sz="2400" dirty="0">
                <a:solidFill>
                  <a:srgbClr val="0000CC"/>
                </a:solidFill>
              </a:rPr>
              <a:t>Often angry, resentful, and envious, feeling unworthy or ashamed about their circumstances</a:t>
            </a:r>
          </a:p>
          <a:p>
            <a:r>
              <a:rPr lang="en-GB" sz="2400" dirty="0">
                <a:solidFill>
                  <a:srgbClr val="0000CC"/>
                </a:solidFill>
              </a:rPr>
              <a:t>All Victims have experienced a loss – a thwarted desire or aspiration – even if they are not aware of it</a:t>
            </a:r>
          </a:p>
          <a:p>
            <a:r>
              <a:rPr lang="en-GB" sz="2400" dirty="0">
                <a:solidFill>
                  <a:srgbClr val="0000CC"/>
                </a:solidFill>
              </a:rPr>
              <a:t>Loss may be one of identity or of ‘reality’ – such as when a </a:t>
            </a:r>
            <a:r>
              <a:rPr lang="en-GB" sz="2400" i="1" dirty="0">
                <a:solidFill>
                  <a:srgbClr val="0000CC"/>
                </a:solidFill>
              </a:rPr>
              <a:t>belief </a:t>
            </a:r>
            <a:r>
              <a:rPr lang="en-GB" sz="2400" dirty="0">
                <a:solidFill>
                  <a:srgbClr val="0000CC"/>
                </a:solidFill>
              </a:rPr>
              <a:t>(my partner is faithful) is shattered (my partner had an affair)</a:t>
            </a:r>
          </a:p>
        </p:txBody>
      </p:sp>
      <p:pic>
        <p:nvPicPr>
          <p:cNvPr id="7" name="Picture 6" descr="A picture containing person, person, computer, older&#10;&#10;Description automatically generated">
            <a:extLst>
              <a:ext uri="{FF2B5EF4-FFF2-40B4-BE49-F238E27FC236}">
                <a16:creationId xmlns:a16="http://schemas.microsoft.com/office/drawing/2014/main" id="{4E23B576-0537-490C-9130-B733C35D244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00081" y="4293096"/>
            <a:ext cx="2143918" cy="1427237"/>
          </a:xfrm>
          <a:prstGeom prst="rect">
            <a:avLst/>
          </a:prstGeom>
        </p:spPr>
      </p:pic>
    </p:spTree>
    <p:extLst>
      <p:ext uri="{BB962C8B-B14F-4D97-AF65-F5344CB8AC3E}">
        <p14:creationId xmlns:p14="http://schemas.microsoft.com/office/powerpoint/2010/main" val="314072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77EB-53C4-4435-9828-90A837F3753A}"/>
              </a:ext>
            </a:extLst>
          </p:cNvPr>
          <p:cNvSpPr>
            <a:spLocks noGrp="1"/>
          </p:cNvSpPr>
          <p:nvPr>
            <p:ph type="title"/>
          </p:nvPr>
        </p:nvSpPr>
        <p:spPr>
          <a:xfrm>
            <a:off x="107504" y="29459"/>
            <a:ext cx="8640960" cy="735245"/>
          </a:xfrm>
        </p:spPr>
        <p:txBody>
          <a:bodyPr/>
          <a:lstStyle/>
          <a:p>
            <a:r>
              <a:rPr lang="en-GB" dirty="0"/>
              <a:t>The Victim – What needs to happen?</a:t>
            </a:r>
          </a:p>
        </p:txBody>
      </p:sp>
      <p:pic>
        <p:nvPicPr>
          <p:cNvPr id="6" name="Picture 5">
            <a:extLst>
              <a:ext uri="{FF2B5EF4-FFF2-40B4-BE49-F238E27FC236}">
                <a16:creationId xmlns:a16="http://schemas.microsoft.com/office/drawing/2014/main" id="{EC8DCB5E-E41D-4148-98C2-0DE17C001BC9}"/>
              </a:ext>
            </a:extLst>
          </p:cNvPr>
          <p:cNvPicPr>
            <a:picLocks noChangeAspect="1"/>
          </p:cNvPicPr>
          <p:nvPr/>
        </p:nvPicPr>
        <p:blipFill>
          <a:blip r:embed="rId3"/>
          <a:stretch>
            <a:fillRect/>
          </a:stretch>
        </p:blipFill>
        <p:spPr>
          <a:xfrm flipH="1">
            <a:off x="1730763" y="2420888"/>
            <a:ext cx="5682474" cy="3305636"/>
          </a:xfrm>
          <a:prstGeom prst="rect">
            <a:avLst/>
          </a:prstGeom>
        </p:spPr>
      </p:pic>
      <p:sp>
        <p:nvSpPr>
          <p:cNvPr id="8" name="TextBox 7">
            <a:extLst>
              <a:ext uri="{FF2B5EF4-FFF2-40B4-BE49-F238E27FC236}">
                <a16:creationId xmlns:a16="http://schemas.microsoft.com/office/drawing/2014/main" id="{D0CA2F52-E154-43C4-ADC4-8AAD68EFD066}"/>
              </a:ext>
            </a:extLst>
          </p:cNvPr>
          <p:cNvSpPr txBox="1"/>
          <p:nvPr/>
        </p:nvSpPr>
        <p:spPr>
          <a:xfrm>
            <a:off x="107504" y="717725"/>
            <a:ext cx="5472608" cy="369332"/>
          </a:xfrm>
          <a:prstGeom prst="rect">
            <a:avLst/>
          </a:prstGeom>
          <a:noFill/>
        </p:spPr>
        <p:txBody>
          <a:bodyPr wrap="square" rtlCol="0">
            <a:spAutoFit/>
          </a:bodyPr>
          <a:lstStyle/>
          <a:p>
            <a:r>
              <a:rPr lang="en-GB" dirty="0">
                <a:solidFill>
                  <a:srgbClr val="0000CC"/>
                </a:solidFill>
              </a:rPr>
              <a:t>What needs to happen to escape from being a Victim?</a:t>
            </a:r>
          </a:p>
        </p:txBody>
      </p:sp>
      <p:sp>
        <p:nvSpPr>
          <p:cNvPr id="11" name="TextBox 10">
            <a:extLst>
              <a:ext uri="{FF2B5EF4-FFF2-40B4-BE49-F238E27FC236}">
                <a16:creationId xmlns:a16="http://schemas.microsoft.com/office/drawing/2014/main" id="{58AF3E74-06CF-4B4D-B93E-309D78F08015}"/>
              </a:ext>
            </a:extLst>
          </p:cNvPr>
          <p:cNvSpPr txBox="1"/>
          <p:nvPr/>
        </p:nvSpPr>
        <p:spPr>
          <a:xfrm>
            <a:off x="3347864" y="1342177"/>
            <a:ext cx="3096344" cy="369332"/>
          </a:xfrm>
          <a:prstGeom prst="rect">
            <a:avLst/>
          </a:prstGeom>
          <a:noFill/>
        </p:spPr>
        <p:txBody>
          <a:bodyPr wrap="square" rtlCol="0">
            <a:spAutoFit/>
          </a:bodyPr>
          <a:lstStyle/>
          <a:p>
            <a:r>
              <a:rPr lang="en-GB" dirty="0">
                <a:solidFill>
                  <a:srgbClr val="0000CC"/>
                </a:solidFill>
              </a:rPr>
              <a:t>What do I need to become?</a:t>
            </a:r>
          </a:p>
        </p:txBody>
      </p:sp>
      <p:sp>
        <p:nvSpPr>
          <p:cNvPr id="12" name="TextBox 11">
            <a:extLst>
              <a:ext uri="{FF2B5EF4-FFF2-40B4-BE49-F238E27FC236}">
                <a16:creationId xmlns:a16="http://schemas.microsoft.com/office/drawing/2014/main" id="{37AAC735-84DE-4EA7-8C3B-EC2E30C6E6F3}"/>
              </a:ext>
            </a:extLst>
          </p:cNvPr>
          <p:cNvSpPr txBox="1"/>
          <p:nvPr/>
        </p:nvSpPr>
        <p:spPr>
          <a:xfrm>
            <a:off x="6119664" y="1796436"/>
            <a:ext cx="3024336" cy="369332"/>
          </a:xfrm>
          <a:prstGeom prst="rect">
            <a:avLst/>
          </a:prstGeom>
          <a:noFill/>
        </p:spPr>
        <p:txBody>
          <a:bodyPr wrap="square" rtlCol="0">
            <a:spAutoFit/>
          </a:bodyPr>
          <a:lstStyle/>
          <a:p>
            <a:r>
              <a:rPr lang="en-GB" dirty="0">
                <a:solidFill>
                  <a:srgbClr val="0000CC"/>
                </a:solidFill>
              </a:rPr>
              <a:t>Whose responsibility is it?</a:t>
            </a:r>
          </a:p>
        </p:txBody>
      </p:sp>
      <p:sp>
        <p:nvSpPr>
          <p:cNvPr id="13" name="TextBox 12">
            <a:extLst>
              <a:ext uri="{FF2B5EF4-FFF2-40B4-BE49-F238E27FC236}">
                <a16:creationId xmlns:a16="http://schemas.microsoft.com/office/drawing/2014/main" id="{ACBDDF1B-F9BF-4E14-8E90-A0A5BDFEBD11}"/>
              </a:ext>
            </a:extLst>
          </p:cNvPr>
          <p:cNvSpPr txBox="1"/>
          <p:nvPr/>
        </p:nvSpPr>
        <p:spPr>
          <a:xfrm>
            <a:off x="251520" y="2852936"/>
            <a:ext cx="1152128" cy="1200329"/>
          </a:xfrm>
          <a:prstGeom prst="rect">
            <a:avLst/>
          </a:prstGeom>
          <a:noFill/>
        </p:spPr>
        <p:txBody>
          <a:bodyPr wrap="square" rtlCol="0">
            <a:spAutoFit/>
          </a:bodyPr>
          <a:lstStyle/>
          <a:p>
            <a:pPr algn="ctr"/>
            <a:r>
              <a:rPr lang="en-GB" b="1" dirty="0">
                <a:solidFill>
                  <a:srgbClr val="0070C0"/>
                </a:solidFill>
              </a:rPr>
              <a:t>15 mins to discuss then feedback</a:t>
            </a:r>
          </a:p>
        </p:txBody>
      </p:sp>
    </p:spTree>
    <p:extLst>
      <p:ext uri="{BB962C8B-B14F-4D97-AF65-F5344CB8AC3E}">
        <p14:creationId xmlns:p14="http://schemas.microsoft.com/office/powerpoint/2010/main" val="471555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2"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2483768" y="120941"/>
            <a:ext cx="3943350" cy="628179"/>
          </a:xfrm>
        </p:spPr>
        <p:txBody>
          <a:bodyPr/>
          <a:lstStyle/>
          <a:p>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07504" y="764704"/>
            <a:ext cx="8928992" cy="4351338"/>
          </a:xfrm>
        </p:spPr>
        <p:txBody>
          <a:bodyPr>
            <a:normAutofit lnSpcReduction="10000"/>
          </a:bodyPr>
          <a:lstStyle/>
          <a:p>
            <a:pPr marL="0" indent="0">
              <a:buNone/>
            </a:pPr>
            <a:r>
              <a:rPr lang="en-GB" sz="2400" b="1" dirty="0"/>
              <a:t>The Persecutor</a:t>
            </a:r>
          </a:p>
          <a:p>
            <a:r>
              <a:rPr lang="en-GB" sz="2400" dirty="0">
                <a:solidFill>
                  <a:srgbClr val="0000CC"/>
                </a:solidFill>
              </a:rPr>
              <a:t>The ‘perceived’ cause of the Victim’s woes</a:t>
            </a:r>
          </a:p>
          <a:p>
            <a:r>
              <a:rPr lang="en-GB" sz="2400" dirty="0">
                <a:solidFill>
                  <a:srgbClr val="0000CC"/>
                </a:solidFill>
              </a:rPr>
              <a:t>Gets the blame for causing the Victim’s feelings of grief, despair and hopelessness</a:t>
            </a:r>
          </a:p>
          <a:p>
            <a:r>
              <a:rPr lang="en-GB" sz="2400" dirty="0">
                <a:solidFill>
                  <a:srgbClr val="0000CC"/>
                </a:solidFill>
              </a:rPr>
              <a:t>The ‘Poor Me’ identity is reinforced by the Persecutor – ‘You poor so-and-so!’</a:t>
            </a:r>
          </a:p>
          <a:p>
            <a:r>
              <a:rPr lang="en-GB" sz="2400" dirty="0">
                <a:solidFill>
                  <a:srgbClr val="0000CC"/>
                </a:solidFill>
              </a:rPr>
              <a:t>When a person, they try to dominate others through blame, criticism, and/or oppression.</a:t>
            </a:r>
          </a:p>
          <a:p>
            <a:r>
              <a:rPr lang="en-GB" sz="2400" dirty="0">
                <a:solidFill>
                  <a:srgbClr val="0000CC"/>
                </a:solidFill>
              </a:rPr>
              <a:t>Often authoritarian and rigid in their views – exert power to protect themselves.</a:t>
            </a:r>
          </a:p>
          <a:p>
            <a:r>
              <a:rPr lang="en-GB" sz="2400" dirty="0">
                <a:solidFill>
                  <a:srgbClr val="0000CC"/>
                </a:solidFill>
              </a:rPr>
              <a:t>Manipulative and defensive, often launch pre-emptive attacks</a:t>
            </a:r>
          </a:p>
          <a:p>
            <a:r>
              <a:rPr lang="en-GB" sz="2400" dirty="0">
                <a:solidFill>
                  <a:srgbClr val="0000CC"/>
                </a:solidFill>
              </a:rPr>
              <a:t>“Win at any cost!” is their mantra</a:t>
            </a:r>
          </a:p>
        </p:txBody>
      </p:sp>
      <p:pic>
        <p:nvPicPr>
          <p:cNvPr id="4" name="Picture 3" descr="A close-up of a bee&#10;&#10;Description automatically generated with low confidence">
            <a:extLst>
              <a:ext uri="{FF2B5EF4-FFF2-40B4-BE49-F238E27FC236}">
                <a16:creationId xmlns:a16="http://schemas.microsoft.com/office/drawing/2014/main" id="{C531836F-5267-4C9B-87FB-CC456DC408F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7" y="0"/>
            <a:ext cx="2339753" cy="1555837"/>
          </a:xfrm>
          <a:prstGeom prst="rect">
            <a:avLst/>
          </a:prstGeom>
        </p:spPr>
      </p:pic>
    </p:spTree>
    <p:extLst>
      <p:ext uri="{BB962C8B-B14F-4D97-AF65-F5344CB8AC3E}">
        <p14:creationId xmlns:p14="http://schemas.microsoft.com/office/powerpoint/2010/main" val="43493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128D4-BA9A-411C-967B-60C178D377C2}"/>
              </a:ext>
            </a:extLst>
          </p:cNvPr>
          <p:cNvSpPr>
            <a:spLocks noGrp="1"/>
          </p:cNvSpPr>
          <p:nvPr>
            <p:ph type="title"/>
          </p:nvPr>
        </p:nvSpPr>
        <p:spPr>
          <a:xfrm>
            <a:off x="0" y="138525"/>
            <a:ext cx="9144000" cy="759619"/>
          </a:xfrm>
        </p:spPr>
        <p:txBody>
          <a:bodyPr/>
          <a:lstStyle/>
          <a:p>
            <a:pPr algn="ctr"/>
            <a:r>
              <a:rPr lang="en-GB" sz="4000" dirty="0"/>
              <a:t>The Persecutor – What needs to happen?</a:t>
            </a:r>
          </a:p>
        </p:txBody>
      </p:sp>
      <p:pic>
        <p:nvPicPr>
          <p:cNvPr id="5" name="Picture 4">
            <a:extLst>
              <a:ext uri="{FF2B5EF4-FFF2-40B4-BE49-F238E27FC236}">
                <a16:creationId xmlns:a16="http://schemas.microsoft.com/office/drawing/2014/main" id="{DE86517C-8E8B-42FC-977E-878FBB7886D2}"/>
              </a:ext>
            </a:extLst>
          </p:cNvPr>
          <p:cNvPicPr>
            <a:picLocks noChangeAspect="1"/>
          </p:cNvPicPr>
          <p:nvPr/>
        </p:nvPicPr>
        <p:blipFill>
          <a:blip r:embed="rId3"/>
          <a:stretch>
            <a:fillRect/>
          </a:stretch>
        </p:blipFill>
        <p:spPr>
          <a:xfrm>
            <a:off x="3880588" y="1340769"/>
            <a:ext cx="5263412" cy="4392488"/>
          </a:xfrm>
          <a:prstGeom prst="rect">
            <a:avLst/>
          </a:prstGeom>
        </p:spPr>
      </p:pic>
      <p:sp>
        <p:nvSpPr>
          <p:cNvPr id="6" name="TextBox 5">
            <a:extLst>
              <a:ext uri="{FF2B5EF4-FFF2-40B4-BE49-F238E27FC236}">
                <a16:creationId xmlns:a16="http://schemas.microsoft.com/office/drawing/2014/main" id="{2E2F6C04-45A2-41FB-B97F-782A19BFA45D}"/>
              </a:ext>
            </a:extLst>
          </p:cNvPr>
          <p:cNvSpPr txBox="1"/>
          <p:nvPr/>
        </p:nvSpPr>
        <p:spPr>
          <a:xfrm>
            <a:off x="467544" y="1340769"/>
            <a:ext cx="2592288" cy="1569660"/>
          </a:xfrm>
          <a:prstGeom prst="rect">
            <a:avLst/>
          </a:prstGeom>
          <a:noFill/>
        </p:spPr>
        <p:txBody>
          <a:bodyPr wrap="square" rtlCol="0">
            <a:spAutoFit/>
          </a:bodyPr>
          <a:lstStyle/>
          <a:p>
            <a:r>
              <a:rPr lang="en-GB" sz="2400" dirty="0">
                <a:solidFill>
                  <a:srgbClr val="0000CC"/>
                </a:solidFill>
              </a:rPr>
              <a:t>What is a more constructive role – rather than </a:t>
            </a:r>
            <a:r>
              <a:rPr lang="en-GB" sz="2400" i="1" dirty="0">
                <a:solidFill>
                  <a:srgbClr val="0000CC"/>
                </a:solidFill>
              </a:rPr>
              <a:t>persecutor?</a:t>
            </a:r>
          </a:p>
        </p:txBody>
      </p:sp>
      <p:sp>
        <p:nvSpPr>
          <p:cNvPr id="7" name="TextBox 6">
            <a:extLst>
              <a:ext uri="{FF2B5EF4-FFF2-40B4-BE49-F238E27FC236}">
                <a16:creationId xmlns:a16="http://schemas.microsoft.com/office/drawing/2014/main" id="{5F28C7A9-5E61-443F-89B0-ED3B91ED96AA}"/>
              </a:ext>
            </a:extLst>
          </p:cNvPr>
          <p:cNvSpPr txBox="1"/>
          <p:nvPr/>
        </p:nvSpPr>
        <p:spPr>
          <a:xfrm>
            <a:off x="467544" y="3789040"/>
            <a:ext cx="2592288" cy="830997"/>
          </a:xfrm>
          <a:prstGeom prst="rect">
            <a:avLst/>
          </a:prstGeom>
          <a:noFill/>
        </p:spPr>
        <p:txBody>
          <a:bodyPr wrap="square" rtlCol="0">
            <a:spAutoFit/>
          </a:bodyPr>
          <a:lstStyle/>
          <a:p>
            <a:r>
              <a:rPr lang="en-GB" sz="2400" dirty="0">
                <a:solidFill>
                  <a:srgbClr val="0000CC"/>
                </a:solidFill>
              </a:rPr>
              <a:t>What purpose should they serve?</a:t>
            </a:r>
            <a:endParaRPr lang="en-GB" sz="2400" i="1" dirty="0">
              <a:solidFill>
                <a:srgbClr val="0000CC"/>
              </a:solidFill>
            </a:endParaRPr>
          </a:p>
        </p:txBody>
      </p:sp>
    </p:spTree>
    <p:extLst>
      <p:ext uri="{BB962C8B-B14F-4D97-AF65-F5344CB8AC3E}">
        <p14:creationId xmlns:p14="http://schemas.microsoft.com/office/powerpoint/2010/main" val="382745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1232173" y="1334"/>
            <a:ext cx="5311502" cy="700187"/>
          </a:xfrm>
        </p:spPr>
        <p:txBody>
          <a:bodyPr/>
          <a:lstStyle/>
          <a:p>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07504" y="1622932"/>
            <a:ext cx="7560840" cy="3966308"/>
          </a:xfrm>
        </p:spPr>
        <p:txBody>
          <a:bodyPr>
            <a:normAutofit fontScale="92500" lnSpcReduction="10000"/>
          </a:bodyPr>
          <a:lstStyle/>
          <a:p>
            <a:pPr marL="0" indent="0">
              <a:buNone/>
            </a:pPr>
            <a:r>
              <a:rPr lang="en-GB" sz="2400" b="1" dirty="0">
                <a:solidFill>
                  <a:srgbClr val="002060"/>
                </a:solidFill>
              </a:rPr>
              <a:t>The Rescuer</a:t>
            </a:r>
          </a:p>
          <a:p>
            <a:r>
              <a:rPr lang="en-GB" sz="2400" dirty="0">
                <a:solidFill>
                  <a:srgbClr val="0000CC"/>
                </a:solidFill>
              </a:rPr>
              <a:t>Steps in to ‘dance between’ the Victim and the Persecutor</a:t>
            </a:r>
          </a:p>
          <a:p>
            <a:r>
              <a:rPr lang="en-GB" sz="2400" dirty="0">
                <a:solidFill>
                  <a:srgbClr val="0000CC"/>
                </a:solidFill>
              </a:rPr>
              <a:t>Usually sincerely trying to help but reinforces the Victims ‘Poor Me’ perspective by saying or thinking ‘Poor You’!</a:t>
            </a:r>
          </a:p>
          <a:p>
            <a:r>
              <a:rPr lang="en-GB" sz="2400" dirty="0">
                <a:solidFill>
                  <a:srgbClr val="0000CC"/>
                </a:solidFill>
              </a:rPr>
              <a:t>Increases the Victim’s sense of powerlessness</a:t>
            </a:r>
          </a:p>
          <a:p>
            <a:r>
              <a:rPr lang="en-GB" sz="2400" i="1" dirty="0">
                <a:solidFill>
                  <a:srgbClr val="0000CC"/>
                </a:solidFill>
              </a:rPr>
              <a:t>Enables</a:t>
            </a:r>
            <a:r>
              <a:rPr lang="en-GB" sz="2400" dirty="0">
                <a:solidFill>
                  <a:srgbClr val="0000CC"/>
                </a:solidFill>
              </a:rPr>
              <a:t> the Victim to stay </a:t>
            </a:r>
            <a:r>
              <a:rPr lang="en-GB" sz="1800" i="1" dirty="0">
                <a:solidFill>
                  <a:srgbClr val="0000CC"/>
                </a:solidFill>
              </a:rPr>
              <a:t>small</a:t>
            </a:r>
          </a:p>
          <a:p>
            <a:r>
              <a:rPr lang="en-GB" sz="2400" dirty="0">
                <a:solidFill>
                  <a:srgbClr val="0000CC"/>
                </a:solidFill>
              </a:rPr>
              <a:t>Fear often drives Rescuers – they need Victims to bolster their self-esteem</a:t>
            </a:r>
          </a:p>
          <a:p>
            <a:r>
              <a:rPr lang="en-GB" sz="2400" dirty="0">
                <a:solidFill>
                  <a:srgbClr val="0000CC"/>
                </a:solidFill>
              </a:rPr>
              <a:t>Rescuers feel good about themselves as long as Victims are there to be rescued</a:t>
            </a:r>
          </a:p>
          <a:p>
            <a:r>
              <a:rPr lang="en-GB" sz="2400" dirty="0">
                <a:solidFill>
                  <a:srgbClr val="0000CC"/>
                </a:solidFill>
              </a:rPr>
              <a:t>Can build dependency</a:t>
            </a:r>
          </a:p>
          <a:p>
            <a:endParaRPr lang="en-GB" sz="2400" dirty="0">
              <a:solidFill>
                <a:srgbClr val="0000CC"/>
              </a:solidFill>
            </a:endParaRPr>
          </a:p>
          <a:p>
            <a:endParaRPr lang="en-GB" sz="2400" dirty="0">
              <a:solidFill>
                <a:srgbClr val="0000CC"/>
              </a:solidFill>
            </a:endParaRPr>
          </a:p>
          <a:p>
            <a:endParaRPr lang="en-GB" sz="2400" dirty="0">
              <a:solidFill>
                <a:srgbClr val="0000CC"/>
              </a:solidFill>
            </a:endParaRPr>
          </a:p>
        </p:txBody>
      </p:sp>
      <p:pic>
        <p:nvPicPr>
          <p:cNvPr id="4" name="Picture 3" descr="A picture containing text, outdoor&#10;&#10;Description automatically generated">
            <a:extLst>
              <a:ext uri="{FF2B5EF4-FFF2-40B4-BE49-F238E27FC236}">
                <a16:creationId xmlns:a16="http://schemas.microsoft.com/office/drawing/2014/main" id="{7BF22A18-A397-49E6-B7C5-ADCDDA3F8D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1608" y="0"/>
            <a:ext cx="2182392" cy="1622932"/>
          </a:xfrm>
          <a:prstGeom prst="rect">
            <a:avLst/>
          </a:prstGeom>
        </p:spPr>
      </p:pic>
    </p:spTree>
    <p:extLst>
      <p:ext uri="{BB962C8B-B14F-4D97-AF65-F5344CB8AC3E}">
        <p14:creationId xmlns:p14="http://schemas.microsoft.com/office/powerpoint/2010/main" val="318531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8647D-4CD9-464C-86B9-08836AA0573A}"/>
              </a:ext>
            </a:extLst>
          </p:cNvPr>
          <p:cNvSpPr>
            <a:spLocks noGrp="1"/>
          </p:cNvSpPr>
          <p:nvPr>
            <p:ph type="title"/>
          </p:nvPr>
        </p:nvSpPr>
        <p:spPr>
          <a:xfrm>
            <a:off x="51192" y="116632"/>
            <a:ext cx="9041616" cy="759619"/>
          </a:xfrm>
        </p:spPr>
        <p:txBody>
          <a:bodyPr/>
          <a:lstStyle/>
          <a:p>
            <a:r>
              <a:rPr lang="en-GB" dirty="0"/>
              <a:t>The Rescuer – What needs to happen? </a:t>
            </a:r>
          </a:p>
        </p:txBody>
      </p:sp>
      <p:pic>
        <p:nvPicPr>
          <p:cNvPr id="5" name="Picture 4">
            <a:extLst>
              <a:ext uri="{FF2B5EF4-FFF2-40B4-BE49-F238E27FC236}">
                <a16:creationId xmlns:a16="http://schemas.microsoft.com/office/drawing/2014/main" id="{AE0A9438-569E-4365-A8CA-86047DA8E0CF}"/>
              </a:ext>
            </a:extLst>
          </p:cNvPr>
          <p:cNvPicPr>
            <a:picLocks noChangeAspect="1"/>
          </p:cNvPicPr>
          <p:nvPr/>
        </p:nvPicPr>
        <p:blipFill>
          <a:blip r:embed="rId3"/>
          <a:stretch>
            <a:fillRect/>
          </a:stretch>
        </p:blipFill>
        <p:spPr>
          <a:xfrm>
            <a:off x="-5120" y="2420888"/>
            <a:ext cx="4863102" cy="3312368"/>
          </a:xfrm>
          <a:prstGeom prst="rect">
            <a:avLst/>
          </a:prstGeom>
        </p:spPr>
      </p:pic>
      <p:sp>
        <p:nvSpPr>
          <p:cNvPr id="6" name="TextBox 5">
            <a:extLst>
              <a:ext uri="{FF2B5EF4-FFF2-40B4-BE49-F238E27FC236}">
                <a16:creationId xmlns:a16="http://schemas.microsoft.com/office/drawing/2014/main" id="{00A0E057-1356-427A-8416-30EC8056AAC0}"/>
              </a:ext>
            </a:extLst>
          </p:cNvPr>
          <p:cNvSpPr txBox="1"/>
          <p:nvPr/>
        </p:nvSpPr>
        <p:spPr>
          <a:xfrm>
            <a:off x="323528" y="1340768"/>
            <a:ext cx="7232429" cy="523220"/>
          </a:xfrm>
          <a:prstGeom prst="rect">
            <a:avLst/>
          </a:prstGeom>
          <a:noFill/>
        </p:spPr>
        <p:txBody>
          <a:bodyPr wrap="none" rtlCol="0">
            <a:spAutoFit/>
          </a:bodyPr>
          <a:lstStyle/>
          <a:p>
            <a:r>
              <a:rPr lang="en-GB" sz="2800" dirty="0">
                <a:solidFill>
                  <a:srgbClr val="0000CC"/>
                </a:solidFill>
              </a:rPr>
              <a:t>What transformation is required of the Rescuer?</a:t>
            </a:r>
          </a:p>
        </p:txBody>
      </p:sp>
      <p:sp>
        <p:nvSpPr>
          <p:cNvPr id="7" name="TextBox 6">
            <a:extLst>
              <a:ext uri="{FF2B5EF4-FFF2-40B4-BE49-F238E27FC236}">
                <a16:creationId xmlns:a16="http://schemas.microsoft.com/office/drawing/2014/main" id="{455E85AA-AD19-4732-B7E6-4464B6BB8C67}"/>
              </a:ext>
            </a:extLst>
          </p:cNvPr>
          <p:cNvSpPr txBox="1"/>
          <p:nvPr/>
        </p:nvSpPr>
        <p:spPr>
          <a:xfrm>
            <a:off x="5220073" y="3059668"/>
            <a:ext cx="3456384" cy="954107"/>
          </a:xfrm>
          <a:prstGeom prst="rect">
            <a:avLst/>
          </a:prstGeom>
          <a:noFill/>
        </p:spPr>
        <p:txBody>
          <a:bodyPr wrap="square" rtlCol="0">
            <a:spAutoFit/>
          </a:bodyPr>
          <a:lstStyle/>
          <a:p>
            <a:pPr algn="ctr"/>
            <a:r>
              <a:rPr lang="en-GB" sz="2800" dirty="0">
                <a:solidFill>
                  <a:srgbClr val="0000CC"/>
                </a:solidFill>
              </a:rPr>
              <a:t>What should their new purpose be?</a:t>
            </a:r>
          </a:p>
        </p:txBody>
      </p:sp>
    </p:spTree>
    <p:extLst>
      <p:ext uri="{BB962C8B-B14F-4D97-AF65-F5344CB8AC3E}">
        <p14:creationId xmlns:p14="http://schemas.microsoft.com/office/powerpoint/2010/main" val="22771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251520" y="1340768"/>
            <a:ext cx="7886700" cy="3240360"/>
          </a:xfrm>
        </p:spPr>
        <p:txBody>
          <a:bodyPr/>
          <a:lstStyle/>
          <a:p>
            <a:r>
              <a:rPr lang="en-GB" dirty="0">
                <a:solidFill>
                  <a:srgbClr val="0000CC"/>
                </a:solidFill>
              </a:rPr>
              <a:t>Like the ‘Disposition Diamonds’, it is a bad place to be</a:t>
            </a:r>
          </a:p>
          <a:p>
            <a:r>
              <a:rPr lang="en-GB" dirty="0">
                <a:solidFill>
                  <a:srgbClr val="0000CC"/>
                </a:solidFill>
              </a:rPr>
              <a:t>All three roles are dysfunctional</a:t>
            </a:r>
          </a:p>
          <a:p>
            <a:r>
              <a:rPr lang="en-GB" dirty="0">
                <a:solidFill>
                  <a:srgbClr val="0000CC"/>
                </a:solidFill>
              </a:rPr>
              <a:t>We can </a:t>
            </a:r>
            <a:r>
              <a:rPr lang="en-GB" i="1" dirty="0">
                <a:solidFill>
                  <a:srgbClr val="0000CC"/>
                </a:solidFill>
              </a:rPr>
              <a:t>shift between </a:t>
            </a:r>
            <a:r>
              <a:rPr lang="en-GB" dirty="0">
                <a:solidFill>
                  <a:srgbClr val="0000CC"/>
                </a:solidFill>
              </a:rPr>
              <a:t>all three roles…and often do</a:t>
            </a:r>
          </a:p>
          <a:p>
            <a:r>
              <a:rPr lang="en-GB" dirty="0">
                <a:solidFill>
                  <a:srgbClr val="0000CC"/>
                </a:solidFill>
              </a:rPr>
              <a:t>All three roles are intertwined</a:t>
            </a:r>
          </a:p>
          <a:p>
            <a:r>
              <a:rPr lang="en-GB" dirty="0">
                <a:solidFill>
                  <a:srgbClr val="0000CC"/>
                </a:solidFill>
              </a:rPr>
              <a:t>Everyone is on the defensive</a:t>
            </a:r>
          </a:p>
          <a:p>
            <a:r>
              <a:rPr lang="en-GB" dirty="0">
                <a:solidFill>
                  <a:srgbClr val="0000CC"/>
                </a:solidFill>
              </a:rPr>
              <a:t>Victim defends against the Persecutor, Rescuer defends the Victim from the Persecutor, Persecutor defends against the Rescuer!</a:t>
            </a:r>
          </a:p>
          <a:p>
            <a:r>
              <a:rPr lang="en-GB" dirty="0">
                <a:solidFill>
                  <a:srgbClr val="0000CC"/>
                </a:solidFill>
              </a:rPr>
              <a:t>“It’s a toxic mutation of the human relationship”</a:t>
            </a:r>
          </a:p>
        </p:txBody>
      </p:sp>
      <p:pic>
        <p:nvPicPr>
          <p:cNvPr id="4" name="Picture 3">
            <a:extLst>
              <a:ext uri="{FF2B5EF4-FFF2-40B4-BE49-F238E27FC236}">
                <a16:creationId xmlns:a16="http://schemas.microsoft.com/office/drawing/2014/main" id="{FCC87180-ABC6-6DFD-27FE-1552A6B8C30A}"/>
              </a:ext>
            </a:extLst>
          </p:cNvPr>
          <p:cNvPicPr>
            <a:picLocks noChangeAspect="1"/>
          </p:cNvPicPr>
          <p:nvPr/>
        </p:nvPicPr>
        <p:blipFill>
          <a:blip r:embed="rId2"/>
          <a:stretch>
            <a:fillRect/>
          </a:stretch>
        </p:blipFill>
        <p:spPr>
          <a:xfrm>
            <a:off x="7089568" y="4437112"/>
            <a:ext cx="2051720" cy="1255041"/>
          </a:xfrm>
          <a:prstGeom prst="rect">
            <a:avLst/>
          </a:prstGeom>
        </p:spPr>
      </p:pic>
    </p:spTree>
    <p:extLst>
      <p:ext uri="{BB962C8B-B14F-4D97-AF65-F5344CB8AC3E}">
        <p14:creationId xmlns:p14="http://schemas.microsoft.com/office/powerpoint/2010/main" val="4236036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79512" y="1146283"/>
            <a:ext cx="7886700" cy="4351338"/>
          </a:xfrm>
        </p:spPr>
        <p:txBody>
          <a:bodyPr/>
          <a:lstStyle/>
          <a:p>
            <a:r>
              <a:rPr lang="en-GB" sz="3200" dirty="0"/>
              <a:t>The</a:t>
            </a:r>
            <a:r>
              <a:rPr lang="en-GB" sz="3200" dirty="0">
                <a:solidFill>
                  <a:srgbClr val="0000CC"/>
                </a:solidFill>
              </a:rPr>
              <a:t> Focus</a:t>
            </a:r>
            <a:r>
              <a:rPr lang="en-GB" sz="3200" dirty="0"/>
              <a:t> of your orientation…</a:t>
            </a:r>
          </a:p>
          <a:p>
            <a:pPr marL="0" indent="0">
              <a:buNone/>
            </a:pPr>
            <a:r>
              <a:rPr lang="en-GB" sz="3200" dirty="0"/>
              <a:t>Evokes and engages… </a:t>
            </a:r>
          </a:p>
          <a:p>
            <a:r>
              <a:rPr lang="en-GB" sz="3200" dirty="0"/>
              <a:t>Your emotional </a:t>
            </a:r>
            <a:r>
              <a:rPr lang="en-GB" sz="3200" dirty="0">
                <a:solidFill>
                  <a:srgbClr val="0000CC"/>
                </a:solidFill>
              </a:rPr>
              <a:t>Inner State…</a:t>
            </a:r>
          </a:p>
          <a:p>
            <a:pPr marL="0" indent="0">
              <a:buNone/>
            </a:pPr>
            <a:r>
              <a:rPr lang="en-GB" sz="3200" dirty="0"/>
              <a:t>That motivates and drives…</a:t>
            </a:r>
          </a:p>
          <a:p>
            <a:r>
              <a:rPr lang="en-GB" sz="3200" dirty="0"/>
              <a:t>your</a:t>
            </a:r>
            <a:r>
              <a:rPr lang="en-GB" sz="3200" dirty="0">
                <a:solidFill>
                  <a:srgbClr val="0000CC"/>
                </a:solidFill>
              </a:rPr>
              <a:t> Behaviour</a:t>
            </a:r>
          </a:p>
          <a:p>
            <a:r>
              <a:rPr lang="en-GB" sz="3200" dirty="0">
                <a:solidFill>
                  <a:srgbClr val="0000CC"/>
                </a:solidFill>
              </a:rPr>
              <a:t>Problem – Anxiety - Behaviour</a:t>
            </a:r>
          </a:p>
        </p:txBody>
      </p:sp>
      <p:pic>
        <p:nvPicPr>
          <p:cNvPr id="5" name="Picture 4" descr="A person and person looking at a book&#10;&#10;Description automatically generated with medium confidence">
            <a:extLst>
              <a:ext uri="{FF2B5EF4-FFF2-40B4-BE49-F238E27FC236}">
                <a16:creationId xmlns:a16="http://schemas.microsoft.com/office/drawing/2014/main" id="{DA0EB19C-4F19-4D91-8C2E-513B0BF965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00474" y="2060848"/>
            <a:ext cx="3130819" cy="2088232"/>
          </a:xfrm>
          <a:prstGeom prst="rect">
            <a:avLst/>
          </a:prstGeom>
        </p:spPr>
      </p:pic>
    </p:spTree>
    <p:extLst>
      <p:ext uri="{BB962C8B-B14F-4D97-AF65-F5344CB8AC3E}">
        <p14:creationId xmlns:p14="http://schemas.microsoft.com/office/powerpoint/2010/main" val="2655012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628650" y="1253331"/>
            <a:ext cx="7886700" cy="4351338"/>
          </a:xfrm>
        </p:spPr>
        <p:txBody>
          <a:bodyPr/>
          <a:lstStyle/>
          <a:p>
            <a:r>
              <a:rPr lang="en-GB" dirty="0">
                <a:solidFill>
                  <a:srgbClr val="0000CC"/>
                </a:solidFill>
              </a:rPr>
              <a:t>Victim focus is always on what they </a:t>
            </a:r>
            <a:r>
              <a:rPr lang="en-GB" i="1" u="sng" dirty="0">
                <a:solidFill>
                  <a:srgbClr val="0000CC"/>
                </a:solidFill>
              </a:rPr>
              <a:t>don’t</a:t>
            </a:r>
            <a:r>
              <a:rPr lang="en-GB" u="sng" dirty="0">
                <a:solidFill>
                  <a:srgbClr val="0000CC"/>
                </a:solidFill>
              </a:rPr>
              <a:t> </a:t>
            </a:r>
            <a:r>
              <a:rPr lang="en-GB" dirty="0">
                <a:solidFill>
                  <a:srgbClr val="0000CC"/>
                </a:solidFill>
              </a:rPr>
              <a:t>want</a:t>
            </a:r>
          </a:p>
          <a:p>
            <a:r>
              <a:rPr lang="en-GB" dirty="0">
                <a:solidFill>
                  <a:srgbClr val="0000CC"/>
                </a:solidFill>
              </a:rPr>
              <a:t>Circle of Concern?</a:t>
            </a:r>
          </a:p>
          <a:p>
            <a:r>
              <a:rPr lang="en-GB" dirty="0">
                <a:solidFill>
                  <a:srgbClr val="0000CC"/>
                </a:solidFill>
              </a:rPr>
              <a:t>Reactive language and mindset</a:t>
            </a:r>
          </a:p>
          <a:p>
            <a:r>
              <a:rPr lang="en-GB" dirty="0">
                <a:solidFill>
                  <a:srgbClr val="0000CC"/>
                </a:solidFill>
              </a:rPr>
              <a:t>Look to </a:t>
            </a:r>
            <a:r>
              <a:rPr lang="en-GB" i="1" dirty="0">
                <a:solidFill>
                  <a:srgbClr val="0000CC"/>
                </a:solidFill>
              </a:rPr>
              <a:t>get away </a:t>
            </a:r>
            <a:r>
              <a:rPr lang="en-GB" dirty="0">
                <a:solidFill>
                  <a:srgbClr val="0000CC"/>
                </a:solidFill>
              </a:rPr>
              <a:t>from things</a:t>
            </a:r>
          </a:p>
          <a:p>
            <a:r>
              <a:rPr lang="en-GB" dirty="0">
                <a:solidFill>
                  <a:srgbClr val="0000CC"/>
                </a:solidFill>
              </a:rPr>
              <a:t>The Results tend to be temporary – the problem will be back tomorrow</a:t>
            </a:r>
          </a:p>
          <a:p>
            <a:endParaRPr lang="en-GB" dirty="0"/>
          </a:p>
          <a:p>
            <a:endParaRPr lang="en-GB" dirty="0"/>
          </a:p>
        </p:txBody>
      </p:sp>
      <p:pic>
        <p:nvPicPr>
          <p:cNvPr id="8" name="Picture 7" descr="A picture containing text, sky, outdoor, sign&#10;&#10;Description automatically generated">
            <a:extLst>
              <a:ext uri="{FF2B5EF4-FFF2-40B4-BE49-F238E27FC236}">
                <a16:creationId xmlns:a16="http://schemas.microsoft.com/office/drawing/2014/main" id="{079BDE4D-CF99-4354-B044-0275028A3FF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2200" y="3889804"/>
            <a:ext cx="2771800" cy="1848719"/>
          </a:xfrm>
          <a:prstGeom prst="rect">
            <a:avLst/>
          </a:prstGeom>
        </p:spPr>
      </p:pic>
    </p:spTree>
    <p:extLst>
      <p:ext uri="{BB962C8B-B14F-4D97-AF65-F5344CB8AC3E}">
        <p14:creationId xmlns:p14="http://schemas.microsoft.com/office/powerpoint/2010/main" val="409529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772195"/>
          </a:xfrm>
        </p:spPr>
        <p:txBody>
          <a:bodyPr/>
          <a:lstStyle/>
          <a:p>
            <a:pPr algn="ctr"/>
            <a:r>
              <a:rPr lang="en-GB" dirty="0"/>
              <a:t>The Empowerment Dynamic</a:t>
            </a:r>
          </a:p>
        </p:txBody>
      </p:sp>
      <p:sp>
        <p:nvSpPr>
          <p:cNvPr id="4" name="Isosceles Triangle 3">
            <a:extLst>
              <a:ext uri="{FF2B5EF4-FFF2-40B4-BE49-F238E27FC236}">
                <a16:creationId xmlns:a16="http://schemas.microsoft.com/office/drawing/2014/main" id="{4ED0F95B-7904-496D-B622-30C58F82BDC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Empowerment Dynamic</a:t>
            </a:r>
          </a:p>
          <a:p>
            <a:pPr algn="ctr"/>
            <a:endParaRPr lang="en-GB" sz="3200" dirty="0"/>
          </a:p>
          <a:p>
            <a:pPr algn="ctr"/>
            <a:endParaRPr lang="en-GB" sz="3200" dirty="0"/>
          </a:p>
        </p:txBody>
      </p:sp>
      <p:sp>
        <p:nvSpPr>
          <p:cNvPr id="5" name="TextBox 4">
            <a:extLst>
              <a:ext uri="{FF2B5EF4-FFF2-40B4-BE49-F238E27FC236}">
                <a16:creationId xmlns:a16="http://schemas.microsoft.com/office/drawing/2014/main" id="{75DD8623-E59E-4487-B5C5-7A31DBBEC741}"/>
              </a:ext>
            </a:extLst>
          </p:cNvPr>
          <p:cNvSpPr txBox="1"/>
          <p:nvPr/>
        </p:nvSpPr>
        <p:spPr>
          <a:xfrm>
            <a:off x="3203848" y="1196229"/>
            <a:ext cx="2954207" cy="646331"/>
          </a:xfrm>
          <a:prstGeom prst="rect">
            <a:avLst/>
          </a:prstGeom>
          <a:noFill/>
        </p:spPr>
        <p:txBody>
          <a:bodyPr wrap="none" rtlCol="0">
            <a:spAutoFit/>
          </a:bodyPr>
          <a:lstStyle/>
          <a:p>
            <a:r>
              <a:rPr lang="en-GB" sz="3600" dirty="0"/>
              <a:t>Victim/Creator</a:t>
            </a:r>
          </a:p>
        </p:txBody>
      </p:sp>
      <p:sp>
        <p:nvSpPr>
          <p:cNvPr id="6" name="TextBox 5">
            <a:extLst>
              <a:ext uri="{FF2B5EF4-FFF2-40B4-BE49-F238E27FC236}">
                <a16:creationId xmlns:a16="http://schemas.microsoft.com/office/drawing/2014/main" id="{B73B4386-F906-4D94-A6C3-0C53F36C963F}"/>
              </a:ext>
            </a:extLst>
          </p:cNvPr>
          <p:cNvSpPr txBox="1"/>
          <p:nvPr/>
        </p:nvSpPr>
        <p:spPr>
          <a:xfrm>
            <a:off x="124594" y="4967918"/>
            <a:ext cx="4447406" cy="646331"/>
          </a:xfrm>
          <a:prstGeom prst="rect">
            <a:avLst/>
          </a:prstGeom>
          <a:noFill/>
        </p:spPr>
        <p:txBody>
          <a:bodyPr wrap="square" rtlCol="0">
            <a:spAutoFit/>
          </a:bodyPr>
          <a:lstStyle/>
          <a:p>
            <a:pPr algn="ctr"/>
            <a:r>
              <a:rPr lang="en-GB" sz="3600" dirty="0"/>
              <a:t>Persecutor/Challenger</a:t>
            </a:r>
          </a:p>
        </p:txBody>
      </p:sp>
      <p:sp>
        <p:nvSpPr>
          <p:cNvPr id="7" name="TextBox 6">
            <a:extLst>
              <a:ext uri="{FF2B5EF4-FFF2-40B4-BE49-F238E27FC236}">
                <a16:creationId xmlns:a16="http://schemas.microsoft.com/office/drawing/2014/main" id="{829B6C6A-B01C-4BE6-8292-14659ADA92DB}"/>
              </a:ext>
            </a:extLst>
          </p:cNvPr>
          <p:cNvSpPr txBox="1"/>
          <p:nvPr/>
        </p:nvSpPr>
        <p:spPr>
          <a:xfrm>
            <a:off x="5220072" y="4957538"/>
            <a:ext cx="2991396" cy="646331"/>
          </a:xfrm>
          <a:prstGeom prst="rect">
            <a:avLst/>
          </a:prstGeom>
          <a:noFill/>
        </p:spPr>
        <p:txBody>
          <a:bodyPr wrap="none" rtlCol="0">
            <a:spAutoFit/>
          </a:bodyPr>
          <a:lstStyle/>
          <a:p>
            <a:pPr algn="ctr"/>
            <a:r>
              <a:rPr lang="en-GB" sz="3600" dirty="0"/>
              <a:t>Rescuer/Coach</a:t>
            </a:r>
          </a:p>
        </p:txBody>
      </p:sp>
    </p:spTree>
    <p:extLst>
      <p:ext uri="{BB962C8B-B14F-4D97-AF65-F5344CB8AC3E}">
        <p14:creationId xmlns:p14="http://schemas.microsoft.com/office/powerpoint/2010/main" val="354049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Creators</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07504" y="908720"/>
            <a:ext cx="8928992" cy="4351338"/>
          </a:xfrm>
        </p:spPr>
        <p:txBody>
          <a:bodyPr/>
          <a:lstStyle/>
          <a:p>
            <a:r>
              <a:rPr lang="en-GB" dirty="0">
                <a:solidFill>
                  <a:srgbClr val="0000CC"/>
                </a:solidFill>
              </a:rPr>
              <a:t>Creators place their focus on what they DO want</a:t>
            </a:r>
          </a:p>
          <a:p>
            <a:r>
              <a:rPr lang="en-GB" dirty="0">
                <a:solidFill>
                  <a:srgbClr val="0000CC"/>
                </a:solidFill>
              </a:rPr>
              <a:t>Focus and </a:t>
            </a:r>
            <a:r>
              <a:rPr lang="en-GB" i="1" dirty="0">
                <a:solidFill>
                  <a:srgbClr val="0000CC"/>
                </a:solidFill>
              </a:rPr>
              <a:t>Attention</a:t>
            </a:r>
            <a:r>
              <a:rPr lang="en-GB" dirty="0">
                <a:solidFill>
                  <a:srgbClr val="0000CC"/>
                </a:solidFill>
              </a:rPr>
              <a:t> is upon their vision as they face up to problems in their lives</a:t>
            </a:r>
          </a:p>
          <a:p>
            <a:r>
              <a:rPr lang="en-GB" dirty="0">
                <a:solidFill>
                  <a:srgbClr val="0000CC"/>
                </a:solidFill>
              </a:rPr>
              <a:t>The inner state is Passion, because the Vision is important to them and their </a:t>
            </a:r>
            <a:r>
              <a:rPr lang="en-GB" i="1" dirty="0">
                <a:solidFill>
                  <a:srgbClr val="0000CC"/>
                </a:solidFill>
              </a:rPr>
              <a:t>Intention</a:t>
            </a:r>
            <a:r>
              <a:rPr lang="en-GB" dirty="0">
                <a:solidFill>
                  <a:srgbClr val="0000CC"/>
                </a:solidFill>
              </a:rPr>
              <a:t> is to deliver the outcomes they desire</a:t>
            </a:r>
          </a:p>
          <a:p>
            <a:r>
              <a:rPr lang="en-GB" dirty="0">
                <a:solidFill>
                  <a:srgbClr val="0000CC"/>
                </a:solidFill>
              </a:rPr>
              <a:t>Behaviour is understanding of the need to take </a:t>
            </a:r>
            <a:r>
              <a:rPr lang="en-GB" i="1" dirty="0">
                <a:solidFill>
                  <a:srgbClr val="0000CC"/>
                </a:solidFill>
              </a:rPr>
              <a:t>Baby Steps </a:t>
            </a:r>
            <a:r>
              <a:rPr lang="en-GB" dirty="0">
                <a:solidFill>
                  <a:srgbClr val="0000CC"/>
                </a:solidFill>
              </a:rPr>
              <a:t>towards your Vision achieving </a:t>
            </a:r>
            <a:r>
              <a:rPr lang="en-GB" i="1" dirty="0">
                <a:solidFill>
                  <a:srgbClr val="0000CC"/>
                </a:solidFill>
              </a:rPr>
              <a:t>Results </a:t>
            </a:r>
            <a:r>
              <a:rPr lang="en-GB" dirty="0">
                <a:solidFill>
                  <a:srgbClr val="0000CC"/>
                </a:solidFill>
              </a:rPr>
              <a:t>along the way</a:t>
            </a:r>
          </a:p>
          <a:p>
            <a:pPr marL="0" indent="0">
              <a:buNone/>
            </a:pPr>
            <a:r>
              <a:rPr lang="en-GB" i="1" dirty="0">
                <a:solidFill>
                  <a:srgbClr val="0000CC"/>
                </a:solidFill>
              </a:rPr>
              <a:t>A Creator claims and taps into his or her personal power in order to choose a response to life circumstances</a:t>
            </a:r>
          </a:p>
          <a:p>
            <a:endParaRPr lang="en-GB" dirty="0">
              <a:solidFill>
                <a:srgbClr val="0000CC"/>
              </a:solidFill>
            </a:endParaRPr>
          </a:p>
          <a:p>
            <a:endParaRPr lang="en-GB" dirty="0">
              <a:solidFill>
                <a:srgbClr val="0000CC"/>
              </a:solidFill>
            </a:endParaRPr>
          </a:p>
        </p:txBody>
      </p:sp>
    </p:spTree>
    <p:extLst>
      <p:ext uri="{BB962C8B-B14F-4D97-AF65-F5344CB8AC3E}">
        <p14:creationId xmlns:p14="http://schemas.microsoft.com/office/powerpoint/2010/main" val="261868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Challengers</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323528" y="908720"/>
            <a:ext cx="8640960" cy="4351338"/>
          </a:xfrm>
        </p:spPr>
        <p:txBody>
          <a:bodyPr/>
          <a:lstStyle/>
          <a:p>
            <a:r>
              <a:rPr lang="en-GB" dirty="0">
                <a:solidFill>
                  <a:srgbClr val="0000CC"/>
                </a:solidFill>
              </a:rPr>
              <a:t>Encourages a Creator to acquire new knowledge, skill, or insight</a:t>
            </a:r>
          </a:p>
          <a:p>
            <a:r>
              <a:rPr lang="en-GB" dirty="0">
                <a:solidFill>
                  <a:srgbClr val="0000CC"/>
                </a:solidFill>
              </a:rPr>
              <a:t>May be Constructive or Deconstructive</a:t>
            </a:r>
          </a:p>
          <a:p>
            <a:r>
              <a:rPr lang="en-GB" dirty="0">
                <a:solidFill>
                  <a:srgbClr val="0000CC"/>
                </a:solidFill>
              </a:rPr>
              <a:t>Coax, cajole, encourage Victims to move towards their Vision</a:t>
            </a:r>
          </a:p>
          <a:p>
            <a:r>
              <a:rPr lang="en-GB" dirty="0">
                <a:solidFill>
                  <a:srgbClr val="0000CC"/>
                </a:solidFill>
              </a:rPr>
              <a:t>Encourage learning and growth</a:t>
            </a:r>
          </a:p>
          <a:p>
            <a:r>
              <a:rPr lang="en-GB" dirty="0">
                <a:solidFill>
                  <a:srgbClr val="0000CC"/>
                </a:solidFill>
              </a:rPr>
              <a:t>Take apart your experience in order to learn from it</a:t>
            </a:r>
          </a:p>
          <a:p>
            <a:r>
              <a:rPr lang="en-GB" dirty="0">
                <a:solidFill>
                  <a:srgbClr val="0000CC"/>
                </a:solidFill>
              </a:rPr>
              <a:t>May be unwelcomed – make you face up to lessons you should learn</a:t>
            </a:r>
          </a:p>
          <a:p>
            <a:r>
              <a:rPr lang="en-GB" dirty="0">
                <a:solidFill>
                  <a:srgbClr val="0000CC"/>
                </a:solidFill>
              </a:rPr>
              <a:t>Gift is usually clarity – don’t repeat painful experiences</a:t>
            </a:r>
          </a:p>
        </p:txBody>
      </p:sp>
    </p:spTree>
    <p:extLst>
      <p:ext uri="{BB962C8B-B14F-4D97-AF65-F5344CB8AC3E}">
        <p14:creationId xmlns:p14="http://schemas.microsoft.com/office/powerpoint/2010/main" val="2035821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Coach</a:t>
            </a:r>
          </a:p>
        </p:txBody>
      </p:sp>
      <p:sp>
        <p:nvSpPr>
          <p:cNvPr id="3" name="Content Placeholder 2">
            <a:extLst>
              <a:ext uri="{FF2B5EF4-FFF2-40B4-BE49-F238E27FC236}">
                <a16:creationId xmlns:a16="http://schemas.microsoft.com/office/drawing/2014/main" id="{EA47F62F-9B3C-4178-975D-C9AFB45163F0}"/>
              </a:ext>
            </a:extLst>
          </p:cNvPr>
          <p:cNvSpPr>
            <a:spLocks noGrp="1"/>
          </p:cNvSpPr>
          <p:nvPr>
            <p:ph idx="1"/>
          </p:nvPr>
        </p:nvSpPr>
        <p:spPr>
          <a:xfrm>
            <a:off x="11076" y="1253331"/>
            <a:ext cx="8280920" cy="4351338"/>
          </a:xfrm>
        </p:spPr>
        <p:txBody>
          <a:bodyPr/>
          <a:lstStyle/>
          <a:p>
            <a:r>
              <a:rPr lang="en-GB" sz="2400" dirty="0">
                <a:solidFill>
                  <a:srgbClr val="0000CC"/>
                </a:solidFill>
              </a:rPr>
              <a:t>The antidote to the Victim’s Rescuer</a:t>
            </a:r>
          </a:p>
          <a:p>
            <a:r>
              <a:rPr lang="en-GB" sz="2400" dirty="0">
                <a:solidFill>
                  <a:srgbClr val="0000CC"/>
                </a:solidFill>
              </a:rPr>
              <a:t>A Coach leaves the </a:t>
            </a:r>
            <a:r>
              <a:rPr lang="en-GB" sz="2400" i="1" dirty="0">
                <a:solidFill>
                  <a:srgbClr val="0000CC"/>
                </a:solidFill>
              </a:rPr>
              <a:t>power </a:t>
            </a:r>
            <a:r>
              <a:rPr lang="en-GB" sz="2400" dirty="0">
                <a:solidFill>
                  <a:srgbClr val="0000CC"/>
                </a:solidFill>
              </a:rPr>
              <a:t>with the Creator, rather than take it away</a:t>
            </a:r>
          </a:p>
          <a:p>
            <a:r>
              <a:rPr lang="en-GB" sz="2400" dirty="0">
                <a:solidFill>
                  <a:srgbClr val="0000CC"/>
                </a:solidFill>
              </a:rPr>
              <a:t>Supports, assists, and facilitates a Creator in manifesting a desired outcome</a:t>
            </a:r>
          </a:p>
          <a:p>
            <a:r>
              <a:rPr lang="en-GB" sz="2400" dirty="0">
                <a:solidFill>
                  <a:srgbClr val="0000CC"/>
                </a:solidFill>
              </a:rPr>
              <a:t>Coaches don’t regard Creators as broken, in need of fixing</a:t>
            </a:r>
          </a:p>
          <a:p>
            <a:r>
              <a:rPr lang="en-GB" sz="2400" dirty="0">
                <a:solidFill>
                  <a:srgbClr val="0000CC"/>
                </a:solidFill>
              </a:rPr>
              <a:t>Coaches recognise infinite possibilities in everyone</a:t>
            </a:r>
          </a:p>
          <a:p>
            <a:r>
              <a:rPr lang="en-GB" sz="2400" dirty="0">
                <a:solidFill>
                  <a:srgbClr val="0000CC"/>
                </a:solidFill>
              </a:rPr>
              <a:t>Questions and listens – doesn’t tell!</a:t>
            </a:r>
          </a:p>
          <a:p>
            <a:r>
              <a:rPr lang="en-GB" sz="2400" dirty="0">
                <a:solidFill>
                  <a:srgbClr val="0000CC"/>
                </a:solidFill>
              </a:rPr>
              <a:t>Coaches help people improve their performance and enhance the quality of their lives</a:t>
            </a:r>
          </a:p>
        </p:txBody>
      </p:sp>
      <p:pic>
        <p:nvPicPr>
          <p:cNvPr id="5" name="Picture 4" descr="A picture containing person, person, indoor&#10;&#10;Description automatically generated">
            <a:extLst>
              <a:ext uri="{FF2B5EF4-FFF2-40B4-BE49-F238E27FC236}">
                <a16:creationId xmlns:a16="http://schemas.microsoft.com/office/drawing/2014/main" id="{607AE243-73F8-400D-A3D9-D28763191E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4248" y="0"/>
            <a:ext cx="2339752" cy="1559835"/>
          </a:xfrm>
          <a:prstGeom prst="rect">
            <a:avLst/>
          </a:prstGeom>
        </p:spPr>
      </p:pic>
    </p:spTree>
    <p:extLst>
      <p:ext uri="{BB962C8B-B14F-4D97-AF65-F5344CB8AC3E}">
        <p14:creationId xmlns:p14="http://schemas.microsoft.com/office/powerpoint/2010/main" val="82969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Drama v Empowerment</a:t>
            </a:r>
          </a:p>
        </p:txBody>
      </p:sp>
      <p:sp>
        <p:nvSpPr>
          <p:cNvPr id="4" name="Isosceles Triangle 3">
            <a:extLst>
              <a:ext uri="{FF2B5EF4-FFF2-40B4-BE49-F238E27FC236}">
                <a16:creationId xmlns:a16="http://schemas.microsoft.com/office/drawing/2014/main" id="{C51537B7-0F8C-4A5A-A633-178AC92C8148}"/>
              </a:ext>
            </a:extLst>
          </p:cNvPr>
          <p:cNvSpPr/>
          <p:nvPr/>
        </p:nvSpPr>
        <p:spPr>
          <a:xfrm>
            <a:off x="4788024" y="1700808"/>
            <a:ext cx="4104456" cy="27363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Empowerment Dynamic</a:t>
            </a:r>
          </a:p>
          <a:p>
            <a:pPr algn="ctr"/>
            <a:endParaRPr lang="en-GB" sz="3200" dirty="0"/>
          </a:p>
          <a:p>
            <a:pPr algn="ctr"/>
            <a:endParaRPr lang="en-GB" sz="3200" dirty="0"/>
          </a:p>
        </p:txBody>
      </p:sp>
      <p:sp>
        <p:nvSpPr>
          <p:cNvPr id="5" name="Isosceles Triangle 4">
            <a:extLst>
              <a:ext uri="{FF2B5EF4-FFF2-40B4-BE49-F238E27FC236}">
                <a16:creationId xmlns:a16="http://schemas.microsoft.com/office/drawing/2014/main" id="{90A2B5A2-33BF-4D43-AA1D-C9A69BC7CA02}"/>
              </a:ext>
            </a:extLst>
          </p:cNvPr>
          <p:cNvSpPr/>
          <p:nvPr/>
        </p:nvSpPr>
        <p:spPr>
          <a:xfrm>
            <a:off x="398810" y="1700808"/>
            <a:ext cx="4159374" cy="27363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Drama Triangle</a:t>
            </a:r>
          </a:p>
          <a:p>
            <a:pPr algn="ctr"/>
            <a:endParaRPr lang="en-GB" sz="3200" dirty="0"/>
          </a:p>
          <a:p>
            <a:pPr algn="ctr"/>
            <a:endParaRPr lang="en-GB" sz="3200" dirty="0"/>
          </a:p>
        </p:txBody>
      </p:sp>
      <p:sp>
        <p:nvSpPr>
          <p:cNvPr id="6" name="TextBox 5">
            <a:extLst>
              <a:ext uri="{FF2B5EF4-FFF2-40B4-BE49-F238E27FC236}">
                <a16:creationId xmlns:a16="http://schemas.microsoft.com/office/drawing/2014/main" id="{198A2D5F-751E-46D7-8451-C4A6DCD8E962}"/>
              </a:ext>
            </a:extLst>
          </p:cNvPr>
          <p:cNvSpPr txBox="1"/>
          <p:nvPr/>
        </p:nvSpPr>
        <p:spPr>
          <a:xfrm>
            <a:off x="1899797" y="1213612"/>
            <a:ext cx="1157399" cy="461665"/>
          </a:xfrm>
          <a:prstGeom prst="rect">
            <a:avLst/>
          </a:prstGeom>
          <a:noFill/>
        </p:spPr>
        <p:txBody>
          <a:bodyPr wrap="square" rtlCol="0">
            <a:spAutoFit/>
          </a:bodyPr>
          <a:lstStyle/>
          <a:p>
            <a:r>
              <a:rPr lang="en-GB" sz="2400" dirty="0"/>
              <a:t>Victim</a:t>
            </a:r>
          </a:p>
        </p:txBody>
      </p:sp>
      <p:sp>
        <p:nvSpPr>
          <p:cNvPr id="7" name="TextBox 6">
            <a:extLst>
              <a:ext uri="{FF2B5EF4-FFF2-40B4-BE49-F238E27FC236}">
                <a16:creationId xmlns:a16="http://schemas.microsoft.com/office/drawing/2014/main" id="{3EE8352C-526B-4042-88BC-3CBE69B774DD}"/>
              </a:ext>
            </a:extLst>
          </p:cNvPr>
          <p:cNvSpPr txBox="1"/>
          <p:nvPr/>
        </p:nvSpPr>
        <p:spPr>
          <a:xfrm>
            <a:off x="7911392" y="4546998"/>
            <a:ext cx="1157399" cy="461665"/>
          </a:xfrm>
          <a:prstGeom prst="rect">
            <a:avLst/>
          </a:prstGeom>
          <a:noFill/>
        </p:spPr>
        <p:txBody>
          <a:bodyPr wrap="square" rtlCol="0">
            <a:spAutoFit/>
          </a:bodyPr>
          <a:lstStyle/>
          <a:p>
            <a:r>
              <a:rPr lang="en-GB" sz="2400" dirty="0">
                <a:solidFill>
                  <a:srgbClr val="0000CC"/>
                </a:solidFill>
              </a:rPr>
              <a:t>Coach</a:t>
            </a:r>
          </a:p>
        </p:txBody>
      </p:sp>
      <p:sp>
        <p:nvSpPr>
          <p:cNvPr id="8" name="TextBox 7">
            <a:extLst>
              <a:ext uri="{FF2B5EF4-FFF2-40B4-BE49-F238E27FC236}">
                <a16:creationId xmlns:a16="http://schemas.microsoft.com/office/drawing/2014/main" id="{E0516884-50FD-4B7E-B495-371E8E7AC825}"/>
              </a:ext>
            </a:extLst>
          </p:cNvPr>
          <p:cNvSpPr txBox="1"/>
          <p:nvPr/>
        </p:nvSpPr>
        <p:spPr>
          <a:xfrm>
            <a:off x="4728898" y="4511902"/>
            <a:ext cx="1859326" cy="461665"/>
          </a:xfrm>
          <a:prstGeom prst="rect">
            <a:avLst/>
          </a:prstGeom>
          <a:noFill/>
        </p:spPr>
        <p:txBody>
          <a:bodyPr wrap="square" rtlCol="0">
            <a:spAutoFit/>
          </a:bodyPr>
          <a:lstStyle/>
          <a:p>
            <a:r>
              <a:rPr lang="en-GB" sz="2400" dirty="0">
                <a:solidFill>
                  <a:srgbClr val="0000CC"/>
                </a:solidFill>
              </a:rPr>
              <a:t>Challenger</a:t>
            </a:r>
          </a:p>
        </p:txBody>
      </p:sp>
      <p:sp>
        <p:nvSpPr>
          <p:cNvPr id="9" name="TextBox 8">
            <a:extLst>
              <a:ext uri="{FF2B5EF4-FFF2-40B4-BE49-F238E27FC236}">
                <a16:creationId xmlns:a16="http://schemas.microsoft.com/office/drawing/2014/main" id="{CD5760BD-263D-448A-B926-759223F6F6DB}"/>
              </a:ext>
            </a:extLst>
          </p:cNvPr>
          <p:cNvSpPr txBox="1"/>
          <p:nvPr/>
        </p:nvSpPr>
        <p:spPr>
          <a:xfrm>
            <a:off x="3504761" y="4508298"/>
            <a:ext cx="1283263" cy="461665"/>
          </a:xfrm>
          <a:prstGeom prst="rect">
            <a:avLst/>
          </a:prstGeom>
          <a:noFill/>
        </p:spPr>
        <p:txBody>
          <a:bodyPr wrap="square" rtlCol="0">
            <a:spAutoFit/>
          </a:bodyPr>
          <a:lstStyle/>
          <a:p>
            <a:r>
              <a:rPr lang="en-GB" sz="2400" dirty="0"/>
              <a:t>Rescuer</a:t>
            </a:r>
          </a:p>
        </p:txBody>
      </p:sp>
      <p:sp>
        <p:nvSpPr>
          <p:cNvPr id="10" name="TextBox 9">
            <a:extLst>
              <a:ext uri="{FF2B5EF4-FFF2-40B4-BE49-F238E27FC236}">
                <a16:creationId xmlns:a16="http://schemas.microsoft.com/office/drawing/2014/main" id="{64F999DE-2C00-4F76-9240-3C373C7B86D8}"/>
              </a:ext>
            </a:extLst>
          </p:cNvPr>
          <p:cNvSpPr txBox="1"/>
          <p:nvPr/>
        </p:nvSpPr>
        <p:spPr>
          <a:xfrm>
            <a:off x="302755" y="4508297"/>
            <a:ext cx="1654611" cy="461665"/>
          </a:xfrm>
          <a:prstGeom prst="rect">
            <a:avLst/>
          </a:prstGeom>
          <a:noFill/>
        </p:spPr>
        <p:txBody>
          <a:bodyPr wrap="square" rtlCol="0">
            <a:spAutoFit/>
          </a:bodyPr>
          <a:lstStyle/>
          <a:p>
            <a:r>
              <a:rPr lang="en-GB" sz="2400" dirty="0"/>
              <a:t>Persecutor</a:t>
            </a:r>
          </a:p>
        </p:txBody>
      </p:sp>
      <p:sp>
        <p:nvSpPr>
          <p:cNvPr id="11" name="TextBox 10">
            <a:extLst>
              <a:ext uri="{FF2B5EF4-FFF2-40B4-BE49-F238E27FC236}">
                <a16:creationId xmlns:a16="http://schemas.microsoft.com/office/drawing/2014/main" id="{4DAECA35-B8A2-4E9A-8965-25CF6AD01FC7}"/>
              </a:ext>
            </a:extLst>
          </p:cNvPr>
          <p:cNvSpPr txBox="1"/>
          <p:nvPr/>
        </p:nvSpPr>
        <p:spPr>
          <a:xfrm>
            <a:off x="6261552" y="1205707"/>
            <a:ext cx="1157399" cy="461665"/>
          </a:xfrm>
          <a:prstGeom prst="rect">
            <a:avLst/>
          </a:prstGeom>
          <a:noFill/>
        </p:spPr>
        <p:txBody>
          <a:bodyPr wrap="square" rtlCol="0">
            <a:spAutoFit/>
          </a:bodyPr>
          <a:lstStyle/>
          <a:p>
            <a:r>
              <a:rPr lang="en-GB" sz="2400" dirty="0">
                <a:solidFill>
                  <a:srgbClr val="0000CC"/>
                </a:solidFill>
              </a:rPr>
              <a:t>Creator</a:t>
            </a:r>
          </a:p>
        </p:txBody>
      </p:sp>
    </p:spTree>
    <p:extLst>
      <p:ext uri="{BB962C8B-B14F-4D97-AF65-F5344CB8AC3E}">
        <p14:creationId xmlns:p14="http://schemas.microsoft.com/office/powerpoint/2010/main" val="356960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628650" y="365126"/>
            <a:ext cx="7886700" cy="794692"/>
          </a:xfrm>
        </p:spPr>
        <p:txBody>
          <a:bodyPr/>
          <a:lstStyle/>
          <a:p>
            <a:r>
              <a:rPr lang="en-GB" dirty="0">
                <a:solidFill>
                  <a:schemeClr val="tx1">
                    <a:lumMod val="85000"/>
                    <a:lumOff val="15000"/>
                  </a:schemeClr>
                </a:solidFill>
              </a:rPr>
              <a:t>Let’s reflect for a minute or two…</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How does the Drama Triangle fit in to Emotional Intelligence  and its associated concepts?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Template>
  <TotalTime>29579</TotalTime>
  <Words>2034</Words>
  <Application>Microsoft Office PowerPoint</Application>
  <PresentationFormat>On-screen Show (4:3)</PresentationFormat>
  <Paragraphs>216</Paragraphs>
  <Slides>26</Slides>
  <Notes>14</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26</vt:i4>
      </vt:variant>
    </vt:vector>
  </HeadingPairs>
  <TitlesOfParts>
    <vt:vector size="39" baseType="lpstr">
      <vt:lpstr>Arial</vt:lpstr>
      <vt:lpstr>Calibri</vt:lpstr>
      <vt:lpstr>Calibri Light</vt:lpstr>
      <vt:lpstr>Poppins</vt:lpstr>
      <vt:lpstr>Roboto</vt:lpstr>
      <vt:lpstr>Segoe UI</vt:lpstr>
      <vt:lpstr>UWTSD 200</vt:lpstr>
      <vt:lpstr>UWTSD 2024</vt:lpstr>
      <vt:lpstr>UWTSD Text 1</vt:lpstr>
      <vt:lpstr>UWTSD Text 2</vt:lpstr>
      <vt:lpstr>UWTSD Text 3</vt:lpstr>
      <vt:lpstr>UWTSD Text 4</vt:lpstr>
      <vt:lpstr>UWTSD Logo Variations place image in Background</vt:lpstr>
      <vt:lpstr>BMSK6009  Emotional Intelligence</vt:lpstr>
      <vt:lpstr>Research Review</vt:lpstr>
      <vt:lpstr>Agenda</vt:lpstr>
      <vt:lpstr>Module Task Assessment</vt:lpstr>
      <vt:lpstr>Review of our findings</vt:lpstr>
      <vt:lpstr>Circles of influence</vt:lpstr>
      <vt:lpstr>PowerPoint Presentation</vt:lpstr>
      <vt:lpstr>The Circle of Concern vs The Circle of Influence</vt:lpstr>
      <vt:lpstr>How to Extend Your Circle of Influence  </vt:lpstr>
      <vt:lpstr>The Drama Triangle</vt:lpstr>
      <vt:lpstr>The Drama Triangle</vt:lpstr>
      <vt:lpstr>The Drama Triangle</vt:lpstr>
      <vt:lpstr>The Victim – What needs to happen?</vt:lpstr>
      <vt:lpstr>The Drama Triangle</vt:lpstr>
      <vt:lpstr>The Persecutor – What needs to happen?</vt:lpstr>
      <vt:lpstr>The Drama Triangle</vt:lpstr>
      <vt:lpstr>The Rescuer – What needs to happen? </vt:lpstr>
      <vt:lpstr>The Drama Triangle</vt:lpstr>
      <vt:lpstr>The Drama Triangle</vt:lpstr>
      <vt:lpstr>The Drama Triangle</vt:lpstr>
      <vt:lpstr>The Empowerment Dynamic</vt:lpstr>
      <vt:lpstr>Creators</vt:lpstr>
      <vt:lpstr>Challengers</vt:lpstr>
      <vt:lpstr>Coach</vt:lpstr>
      <vt:lpstr>Drama v Empowerment</vt:lpstr>
      <vt:lpstr>Let’s reflect for a minute or two…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35</cp:revision>
  <dcterms:created xsi:type="dcterms:W3CDTF">2015-03-03T13:29:53Z</dcterms:created>
  <dcterms:modified xsi:type="dcterms:W3CDTF">2025-04-04T19:02:37Z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