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57" r:id="rId2"/>
    <p:sldId id="270" r:id="rId3"/>
    <p:sldId id="279" r:id="rId4"/>
    <p:sldId id="278" r:id="rId5"/>
    <p:sldId id="259" r:id="rId6"/>
    <p:sldId id="258" r:id="rId7"/>
    <p:sldId id="262" r:id="rId8"/>
    <p:sldId id="268" r:id="rId9"/>
    <p:sldId id="263" r:id="rId10"/>
    <p:sldId id="264" r:id="rId11"/>
    <p:sldId id="267" r:id="rId12"/>
    <p:sldId id="276" r:id="rId13"/>
    <p:sldId id="266" r:id="rId14"/>
    <p:sldId id="260" r:id="rId15"/>
    <p:sldId id="269" r:id="rId16"/>
    <p:sldId id="271" r:id="rId17"/>
    <p:sldId id="272" r:id="rId18"/>
    <p:sldId id="273" r:id="rId19"/>
    <p:sldId id="274" r:id="rId20"/>
    <p:sldId id="275" r:id="rId21"/>
    <p:sldId id="277"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71" autoAdjust="0"/>
  </p:normalViewPr>
  <p:slideViewPr>
    <p:cSldViewPr>
      <p:cViewPr varScale="1">
        <p:scale>
          <a:sx n="66" d="100"/>
          <a:sy n="66" d="100"/>
        </p:scale>
        <p:origin x="-1410"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CBDC1FD5-04E1-46CB-B61E-1312C4F8F77E}" type="datetimeFigureOut">
              <a:rPr lang="en-GB" smtClean="0"/>
              <a:t>20/02/2017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645E78C0-9124-4C4A-8CEE-C61EB2F34AA8}" type="slidenum">
              <a:rPr lang="en-GB" smtClean="0"/>
              <a:t>‹#›</a:t>
            </a:fld>
            <a:endParaRPr lang="en-GB"/>
          </a:p>
        </p:txBody>
      </p:sp>
    </p:spTree>
    <p:extLst>
      <p:ext uri="{BB962C8B-B14F-4D97-AF65-F5344CB8AC3E}">
        <p14:creationId xmlns:p14="http://schemas.microsoft.com/office/powerpoint/2010/main" val="3516261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E4AF5F6-5A19-4132-903E-C3D67F42A8AE}" type="datetimeFigureOut">
              <a:rPr lang="en-GB" smtClean="0"/>
              <a:t>20/02/2017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A6806EC-A210-44BB-9201-0A1C4EF248F0}" type="slidenum">
              <a:rPr lang="en-GB" smtClean="0"/>
              <a:t>‹#›</a:t>
            </a:fld>
            <a:endParaRPr lang="en-GB"/>
          </a:p>
        </p:txBody>
      </p:sp>
    </p:spTree>
    <p:extLst>
      <p:ext uri="{BB962C8B-B14F-4D97-AF65-F5344CB8AC3E}">
        <p14:creationId xmlns:p14="http://schemas.microsoft.com/office/powerpoint/2010/main" val="32636650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7</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9</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10</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11</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12</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13</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14</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15</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16</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17</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18</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19</a:t>
            </a:fld>
            <a:endParaRPr lang="en-GB"/>
          </a:p>
        </p:txBody>
      </p:sp>
    </p:spTree>
    <p:extLst>
      <p:ext uri="{BB962C8B-B14F-4D97-AF65-F5344CB8AC3E}">
        <p14:creationId xmlns:p14="http://schemas.microsoft.com/office/powerpoint/2010/main" val="19353184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20</a:t>
            </a:fld>
            <a:endParaRPr lang="en-GB"/>
          </a:p>
        </p:txBody>
      </p:sp>
    </p:spTree>
    <p:extLst>
      <p:ext uri="{BB962C8B-B14F-4D97-AF65-F5344CB8AC3E}">
        <p14:creationId xmlns:p14="http://schemas.microsoft.com/office/powerpoint/2010/main" val="193531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8C6DC9F-2BF1-454D-BFD3-BC5ADCA26879}"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1580394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C6DC9F-2BF1-454D-BFD3-BC5ADCA26879}"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551425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C6DC9F-2BF1-454D-BFD3-BC5ADCA26879}"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4167653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8C6DC9F-2BF1-454D-BFD3-BC5ADCA26879}"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1648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8C6DC9F-2BF1-454D-BFD3-BC5ADCA26879}" type="datetimeFigureOut">
              <a:rPr lang="en-GB" smtClean="0"/>
              <a:t>20/02/2017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2881151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8C6DC9F-2BF1-454D-BFD3-BC5ADCA26879}" type="datetimeFigureOut">
              <a:rPr lang="en-GB" smtClean="0"/>
              <a:t>20/02/2017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069004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C6DC9F-2BF1-454D-BFD3-BC5ADCA26879}" type="datetimeFigureOut">
              <a:rPr lang="en-GB" smtClean="0"/>
              <a:t>20/02/2017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600972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C6DC9F-2BF1-454D-BFD3-BC5ADCA26879}"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4068289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C6DC9F-2BF1-454D-BFD3-BC5ADCA26879}"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165707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C6DC9F-2BF1-454D-BFD3-BC5ADCA26879}"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139989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C6DC9F-2BF1-454D-BFD3-BC5ADCA26879}"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3E3B9-1B0F-49D8-BCA7-943249544005}" type="slidenum">
              <a:rPr lang="en-GB" smtClean="0"/>
              <a:t>‹#›</a:t>
            </a:fld>
            <a:endParaRPr lang="en-GB"/>
          </a:p>
        </p:txBody>
      </p:sp>
    </p:spTree>
    <p:extLst>
      <p:ext uri="{BB962C8B-B14F-4D97-AF65-F5344CB8AC3E}">
        <p14:creationId xmlns:p14="http://schemas.microsoft.com/office/powerpoint/2010/main" val="3058150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C6DC9F-2BF1-454D-BFD3-BC5ADCA26879}" type="datetimeFigureOut">
              <a:rPr lang="en-GB" smtClean="0"/>
              <a:t>20/02/2017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53E3B9-1B0F-49D8-BCA7-943249544005}" type="slidenum">
              <a:rPr lang="en-GB" smtClean="0"/>
              <a:t>‹#›</a:t>
            </a:fld>
            <a:endParaRPr lang="en-GB"/>
          </a:p>
        </p:txBody>
      </p:sp>
    </p:spTree>
    <p:extLst>
      <p:ext uri="{BB962C8B-B14F-4D97-AF65-F5344CB8AC3E}">
        <p14:creationId xmlns:p14="http://schemas.microsoft.com/office/powerpoint/2010/main" val="30468004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hyperlink" Target="http://www.tcm.com/mediaroom/video/499398/Citizen-Kane-Movie-Clip-I-ll-Provide-The-War.html"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www.tcm.com/mediaroom/video/499398/Citizen-Kane-Movie-Clip-I-ll-Provide-The-War.html" TargetMode="External"/><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hyperlink" Target="http://www.loc.gov/collections/spanish-american-war-in-motion-pictures/articles-and-essays/the-motion-picture-camera-goes-to-war/"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hyperlink" Target="https://www.loc.gov/item/98500969/" TargetMode="External"/><Relationship Id="rId4" Type="http://schemas.openxmlformats.org/officeDocument/2006/relationships/hyperlink" Target="https://www.loc.gov/item/98500967/"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youtube.com/watch?v=1dgLEDdFddk" TargetMode="External"/><Relationship Id="rId3" Type="http://schemas.openxmlformats.org/officeDocument/2006/relationships/hyperlink" Target="https://www.loc.gov/item/00694192" TargetMode="External"/><Relationship Id="rId7" Type="http://schemas.openxmlformats.org/officeDocument/2006/relationships/hyperlink" Target="https://www.youtube.com/watch?v=UlbiNuT7EDI"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youtube.com/watch?v=DEQeIRLxaM4" TargetMode="External"/><Relationship Id="rId5" Type="http://schemas.openxmlformats.org/officeDocument/2006/relationships/hyperlink" Target="https://www.loc.gov/item/00694112/" TargetMode="External"/><Relationship Id="rId4" Type="http://schemas.openxmlformats.org/officeDocument/2006/relationships/hyperlink" Target="https://www.loc.gov/item/00694127" TargetMode="External"/><Relationship Id="rId9"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184523"/>
          </a:xfrm>
          <a:prstGeom prst="rect">
            <a:avLst/>
          </a:prstGeom>
          <a:noFill/>
        </p:spPr>
        <p:txBody>
          <a:bodyPr wrap="square" lIns="540000" tIns="540000" rIns="540000" bIns="540000" rtlCol="0">
            <a:spAutoFit/>
          </a:bodyPr>
          <a:lstStyle/>
          <a:p>
            <a:pPr algn="just"/>
            <a:r>
              <a:rPr lang="en-GB" sz="1650" b="1" u="sng" dirty="0" smtClean="0"/>
              <a:t>AHHI5017 </a:t>
            </a:r>
            <a:r>
              <a:rPr lang="en-GB" sz="1650" b="1" u="sng" dirty="0" smtClean="0"/>
              <a:t>Week </a:t>
            </a:r>
            <a:r>
              <a:rPr lang="en-GB" sz="1650" b="1" u="sng" dirty="0"/>
              <a:t>4</a:t>
            </a:r>
            <a:r>
              <a:rPr lang="en-GB" sz="1650" b="1" u="sng" dirty="0" smtClean="0"/>
              <a:t>: </a:t>
            </a:r>
            <a:r>
              <a:rPr lang="en-GB" sz="1650" b="1" u="sng" dirty="0"/>
              <a:t>The </a:t>
            </a:r>
            <a:r>
              <a:rPr lang="en-GB" sz="1650" b="1" u="sng" dirty="0" smtClean="0"/>
              <a:t>Spanish-American War -Monday  lecture</a:t>
            </a:r>
          </a:p>
          <a:p>
            <a:pPr marL="285750" indent="-285750" algn="just">
              <a:buFont typeface="Arial" pitchFamily="34" charset="0"/>
              <a:buChar char="•"/>
            </a:pPr>
            <a:endParaRPr lang="en-GB" sz="1650" dirty="0" smtClean="0"/>
          </a:p>
          <a:p>
            <a:pPr marL="285750" indent="-285750" algn="just">
              <a:buFont typeface="Arial" pitchFamily="34" charset="0"/>
              <a:buChar char="•"/>
            </a:pPr>
            <a:r>
              <a:rPr lang="en-GB" sz="1650" dirty="0" smtClean="0"/>
              <a:t>Class discussion: causes and outcomes</a:t>
            </a:r>
          </a:p>
          <a:p>
            <a:pPr marL="285750" indent="-285750" algn="just">
              <a:buFont typeface="Arial" pitchFamily="34" charset="0"/>
              <a:buChar char="•"/>
            </a:pPr>
            <a:r>
              <a:rPr lang="en-GB" sz="1650" dirty="0" smtClean="0"/>
              <a:t>Group</a:t>
            </a:r>
            <a:r>
              <a:rPr lang="en-GB" sz="1650" dirty="0" smtClean="0"/>
              <a:t> </a:t>
            </a:r>
            <a:r>
              <a:rPr lang="en-GB" sz="1650" dirty="0" smtClean="0"/>
              <a:t>discussion: reactions in United States</a:t>
            </a:r>
          </a:p>
          <a:p>
            <a:pPr marL="285750" indent="-285750" algn="just">
              <a:buFont typeface="Arial" pitchFamily="34" charset="0"/>
              <a:buChar char="•"/>
            </a:pPr>
            <a:r>
              <a:rPr lang="en-GB" sz="1650" dirty="0" smtClean="0"/>
              <a:t>Class discussion: Spanish-American War as a media event</a:t>
            </a:r>
          </a:p>
          <a:p>
            <a:pPr marL="285750" indent="-285750" algn="just">
              <a:buFont typeface="Arial" pitchFamily="34" charset="0"/>
              <a:buChar char="•"/>
            </a:pPr>
            <a:r>
              <a:rPr lang="en-GB" sz="1650" dirty="0" smtClean="0"/>
              <a:t>Class discussion: turn-of-century mass culture</a:t>
            </a:r>
            <a:endParaRPr lang="en-GB" sz="1650" dirty="0"/>
          </a:p>
          <a:p>
            <a:pPr marL="285750" indent="-285750" algn="just">
              <a:buFont typeface="Arial" pitchFamily="34" charset="0"/>
              <a:buChar char="•"/>
            </a:pPr>
            <a:endParaRPr lang="en-GB" sz="1650" dirty="0" smtClean="0"/>
          </a:p>
          <a:p>
            <a:pPr algn="just"/>
            <a:r>
              <a:rPr lang="en-GB" sz="1650" dirty="0" smtClean="0"/>
              <a:t>This </a:t>
            </a:r>
            <a:r>
              <a:rPr lang="en-GB" sz="1650" dirty="0"/>
              <a:t>week consolidates several themes already explored on the module. It continues the previous week’s discussion of American history by exploring the United States’ 1898 war with Spain; likewise, where Week 3 focused on the advent of photography, students will be introduced to how another key technological innovation – the cinema – shaped perceptions of the conflict. We shall also consider the role of popular culture (Buffalo Bill’s Wild West) and international expositions (the 1904 St Louis World’s Fair) in disseminating knowledge about the war and the United States’ newly-acquired colonial possessions – the Philippines in particular.</a:t>
            </a:r>
          </a:p>
          <a:p>
            <a:pPr algn="just"/>
            <a:r>
              <a:rPr lang="en-GB" sz="1650" dirty="0"/>
              <a:t>	</a:t>
            </a:r>
            <a:r>
              <a:rPr lang="en-GB" sz="1650" dirty="0" smtClean="0"/>
              <a:t>Today’s lecture begins </a:t>
            </a:r>
            <a:r>
              <a:rPr lang="en-GB" sz="1650" dirty="0"/>
              <a:t>by highlighting an interesting problematic. Whereas the legacies of Week 3’s topic </a:t>
            </a:r>
            <a:r>
              <a:rPr lang="en-GB" sz="1650" dirty="0" smtClean="0"/>
              <a:t>– the American </a:t>
            </a:r>
            <a:r>
              <a:rPr lang="en-GB" sz="1650" dirty="0"/>
              <a:t>Civil War – loom omnipresent in contemporary US society, politics and culture, </a:t>
            </a:r>
            <a:r>
              <a:rPr lang="en-GB" sz="1650" dirty="0" smtClean="0"/>
              <a:t>the </a:t>
            </a:r>
            <a:r>
              <a:rPr lang="en-GB" sz="1650" dirty="0"/>
              <a:t>Spanish-American War is largely forgotten by comparison. Because of this relatively obscure status, the </a:t>
            </a:r>
            <a:r>
              <a:rPr lang="en-GB" sz="1650" dirty="0" smtClean="0"/>
              <a:t>lecture explains some </a:t>
            </a:r>
            <a:r>
              <a:rPr lang="en-GB" sz="1650" dirty="0"/>
              <a:t>of the basic chronological details relating to the war, as well as some of the </a:t>
            </a:r>
            <a:r>
              <a:rPr lang="en-GB" sz="1650" dirty="0" smtClean="0"/>
              <a:t>debates has </a:t>
            </a:r>
            <a:r>
              <a:rPr lang="en-GB" sz="1650" dirty="0"/>
              <a:t>engendered. Class </a:t>
            </a:r>
            <a:r>
              <a:rPr lang="en-GB" sz="1650" dirty="0" smtClean="0"/>
              <a:t>discussions </a:t>
            </a:r>
            <a:r>
              <a:rPr lang="en-GB" sz="1650" dirty="0"/>
              <a:t>will </a:t>
            </a:r>
            <a:r>
              <a:rPr lang="en-GB" sz="1650" dirty="0" smtClean="0"/>
              <a:t>highlight the </a:t>
            </a:r>
            <a:r>
              <a:rPr lang="en-GB" sz="1650" dirty="0"/>
              <a:t>Spanish-American War as a </a:t>
            </a:r>
            <a:r>
              <a:rPr lang="en-GB" sz="1650" dirty="0" smtClean="0"/>
              <a:t>mass media </a:t>
            </a:r>
            <a:r>
              <a:rPr lang="en-GB" sz="1650" dirty="0"/>
              <a:t>and cultural ‘event.’ </a:t>
            </a:r>
            <a:r>
              <a:rPr lang="en-GB" sz="1650" dirty="0" smtClean="0"/>
              <a:t>Two </a:t>
            </a:r>
            <a:r>
              <a:rPr lang="en-GB" sz="1650" dirty="0"/>
              <a:t>key cultural phenomena – early cinema and World’s Fairs/International Expositions – will be foregrounded with a view to the </a:t>
            </a:r>
            <a:r>
              <a:rPr lang="en-GB" sz="1650" dirty="0" smtClean="0"/>
              <a:t>Friday </a:t>
            </a:r>
            <a:r>
              <a:rPr lang="en-GB" sz="1650" dirty="0"/>
              <a:t>lecture</a:t>
            </a:r>
            <a:r>
              <a:rPr lang="en-GB" sz="1650" dirty="0" smtClean="0"/>
              <a:t>.</a:t>
            </a:r>
            <a:endParaRPr lang="en-GB" sz="1650" dirty="0"/>
          </a:p>
        </p:txBody>
      </p:sp>
    </p:spTree>
    <p:extLst>
      <p:ext uri="{BB962C8B-B14F-4D97-AF65-F5344CB8AC3E}">
        <p14:creationId xmlns:p14="http://schemas.microsoft.com/office/powerpoint/2010/main" val="13721747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636341"/>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endParaRPr lang="en-GB" sz="2400" b="1" u="sng" dirty="0" smtClean="0"/>
          </a:p>
          <a:p>
            <a:pPr marL="285750" indent="-285750" algn="just">
              <a:buFont typeface="Arial" panose="020B0604020202020204" pitchFamily="34" charset="0"/>
              <a:buChar char="•"/>
            </a:pPr>
            <a:endParaRPr lang="en-GB" sz="2400" b="1" u="sng" dirty="0"/>
          </a:p>
          <a:p>
            <a:pPr marL="285750" lvl="0" indent="-285750" algn="just">
              <a:buFont typeface="Arial" panose="020B0604020202020204" pitchFamily="34" charset="0"/>
              <a:buChar char="•"/>
            </a:pPr>
            <a:r>
              <a:rPr lang="en-GB" sz="2400" b="1" dirty="0"/>
              <a:t>What was the Spanish-American War, and what are the historical significances of the conflict</a:t>
            </a:r>
            <a:r>
              <a:rPr lang="en-GB" sz="2400" b="1" dirty="0" smtClean="0"/>
              <a:t>?</a:t>
            </a:r>
          </a:p>
          <a:p>
            <a:pPr marL="285750" lvl="0" indent="-285750" algn="just">
              <a:buFont typeface="Arial" panose="020B0604020202020204" pitchFamily="34" charset="0"/>
              <a:buChar char="•"/>
            </a:pPr>
            <a:endParaRPr lang="en-GB" sz="2400" dirty="0"/>
          </a:p>
          <a:p>
            <a:pPr marL="742950" lvl="1" indent="-285750" algn="just">
              <a:buFontTx/>
              <a:buChar char="-"/>
            </a:pPr>
            <a:r>
              <a:rPr lang="en-GB" sz="2400" dirty="0"/>
              <a:t>Who were the key belligerents in the war?</a:t>
            </a:r>
          </a:p>
          <a:p>
            <a:pPr marL="742950" lvl="1" indent="-285750" algn="just">
              <a:buFontTx/>
              <a:buChar char="-"/>
            </a:pPr>
            <a:r>
              <a:rPr lang="en-GB" sz="2400" dirty="0" smtClean="0"/>
              <a:t>What </a:t>
            </a:r>
            <a:r>
              <a:rPr lang="en-GB" sz="2400" dirty="0"/>
              <a:t>were the causes of the </a:t>
            </a:r>
            <a:r>
              <a:rPr lang="en-GB" sz="2400" dirty="0" smtClean="0"/>
              <a:t>war?</a:t>
            </a:r>
          </a:p>
          <a:p>
            <a:pPr marL="742950" lvl="1" indent="-285750" algn="just">
              <a:buFontTx/>
              <a:buChar char="-"/>
            </a:pPr>
            <a:r>
              <a:rPr lang="en-GB" sz="2400" i="1" dirty="0" smtClean="0"/>
              <a:t>What </a:t>
            </a:r>
            <a:r>
              <a:rPr lang="en-GB" sz="2400" i="1" dirty="0"/>
              <a:t>sort of combat did the war </a:t>
            </a:r>
            <a:r>
              <a:rPr lang="en-GB" sz="2400" i="1" dirty="0" smtClean="0"/>
              <a:t>involve?</a:t>
            </a:r>
          </a:p>
          <a:p>
            <a:pPr marL="742950" lvl="1" indent="-285750" algn="just">
              <a:buFontTx/>
              <a:buChar char="-"/>
            </a:pPr>
            <a:r>
              <a:rPr lang="en-GB" sz="2400" dirty="0" smtClean="0"/>
              <a:t>What </a:t>
            </a:r>
            <a:r>
              <a:rPr lang="en-GB" sz="2400" dirty="0"/>
              <a:t>were its key outcomes and </a:t>
            </a:r>
            <a:r>
              <a:rPr lang="en-GB" sz="2400" dirty="0" smtClean="0"/>
              <a:t>consequences?</a:t>
            </a:r>
          </a:p>
          <a:p>
            <a:pPr marL="742950" lvl="1" indent="-285750" algn="just">
              <a:buFontTx/>
              <a:buChar char="-"/>
            </a:pPr>
            <a:r>
              <a:rPr lang="en-GB" sz="2400" dirty="0" smtClean="0"/>
              <a:t>How </a:t>
            </a:r>
            <a:r>
              <a:rPr lang="en-GB" sz="2400" dirty="0"/>
              <a:t>was the war interpreted by the American public</a:t>
            </a:r>
            <a:r>
              <a:rPr lang="en-GB" dirty="0" smtClean="0"/>
              <a:t>?</a:t>
            </a:r>
          </a:p>
          <a:p>
            <a:pPr marL="742950" lvl="1" indent="-285750" algn="just">
              <a:buFontTx/>
              <a:buChar char="-"/>
            </a:pPr>
            <a:endParaRPr lang="en-GB" dirty="0"/>
          </a:p>
          <a:p>
            <a:endParaRPr lang="en-GB" b="1" dirty="0"/>
          </a:p>
          <a:p>
            <a:pPr algn="ctr"/>
            <a:r>
              <a:rPr lang="en-GB" b="1" u="sng" dirty="0"/>
              <a:t>Belligerents</a:t>
            </a:r>
          </a:p>
          <a:p>
            <a:pPr marL="457200" indent="-457200" algn="just">
              <a:buFont typeface="Arial" panose="020B0604020202020204" pitchFamily="34" charset="0"/>
              <a:buChar char="•"/>
            </a:pPr>
            <a:r>
              <a:rPr lang="en-GB" dirty="0"/>
              <a:t>United States</a:t>
            </a:r>
          </a:p>
          <a:p>
            <a:pPr marL="457200" indent="-457200" algn="just">
              <a:buFont typeface="Arial" panose="020B0604020202020204" pitchFamily="34" charset="0"/>
              <a:buChar char="•"/>
            </a:pPr>
            <a:r>
              <a:rPr lang="en-GB" dirty="0"/>
              <a:t>Spain</a:t>
            </a:r>
          </a:p>
          <a:p>
            <a:pPr marL="457200" indent="-457200" algn="just">
              <a:buFont typeface="Arial" panose="020B0604020202020204" pitchFamily="34" charset="0"/>
              <a:buChar char="•"/>
            </a:pPr>
            <a:r>
              <a:rPr lang="en-GB" dirty="0"/>
              <a:t>Independence movements in Cuba and the Philippines </a:t>
            </a:r>
          </a:p>
          <a:p>
            <a:pPr marL="742950" lvl="1" indent="-285750" algn="just">
              <a:buFontTx/>
              <a:buChar char="-"/>
            </a:pPr>
            <a:endParaRPr lang="en-GB" dirty="0"/>
          </a:p>
          <a:p>
            <a:pPr algn="ctr"/>
            <a:endParaRPr lang="en-GB" b="1" u="sng" dirty="0" smtClean="0"/>
          </a:p>
        </p:txBody>
      </p:sp>
    </p:spTree>
    <p:extLst>
      <p:ext uri="{BB962C8B-B14F-4D97-AF65-F5344CB8AC3E}">
        <p14:creationId xmlns:p14="http://schemas.microsoft.com/office/powerpoint/2010/main" val="4154297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map of magellan voyage southeast as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980728"/>
            <a:ext cx="8367220"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3786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17421"/>
          <a:stretch/>
        </p:blipFill>
        <p:spPr bwMode="auto">
          <a:xfrm>
            <a:off x="1643063" y="692696"/>
            <a:ext cx="6470857"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80749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2676"/>
          <a:stretch/>
        </p:blipFill>
        <p:spPr bwMode="auto">
          <a:xfrm>
            <a:off x="0" y="476672"/>
            <a:ext cx="9066868" cy="5157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15040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21007"/>
          </a:xfrm>
          <a:prstGeom prst="rect">
            <a:avLst/>
          </a:prstGeom>
          <a:noFill/>
        </p:spPr>
        <p:txBody>
          <a:bodyPr wrap="square" lIns="540000" tIns="360000" rIns="540000" bIns="360000" rtlCol="0">
            <a:spAutoFit/>
          </a:bodyPr>
          <a:lstStyle/>
          <a:p>
            <a:pPr algn="ctr"/>
            <a:r>
              <a:rPr lang="en-GB" b="1" u="sng" dirty="0" smtClean="0"/>
              <a:t>Causes</a:t>
            </a:r>
            <a:r>
              <a:rPr lang="en-GB" b="1" dirty="0" smtClean="0"/>
              <a:t> </a:t>
            </a:r>
          </a:p>
          <a:p>
            <a:endParaRPr lang="en-GB" b="1" dirty="0" smtClean="0"/>
          </a:p>
          <a:p>
            <a:pPr marL="457200" indent="-457200" algn="just">
              <a:buFont typeface="Arial" panose="020B0604020202020204" pitchFamily="34" charset="0"/>
              <a:buChar char="•"/>
            </a:pPr>
            <a:r>
              <a:rPr lang="en-GB" dirty="0" smtClean="0"/>
              <a:t>Long-term decline of Spanish Empire: had lost all its Central and South American colonies in early 19</a:t>
            </a:r>
            <a:r>
              <a:rPr lang="en-GB" baseline="30000" dirty="0" smtClean="0"/>
              <a:t>th</a:t>
            </a:r>
            <a:r>
              <a:rPr lang="en-GB" dirty="0" smtClean="0"/>
              <a:t> century</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Ideology of ‘Manifest Destiny’ and American Expansionism: annexation of Mexican territories in 1848 Treaty of </a:t>
            </a:r>
            <a:r>
              <a:rPr lang="en-GB" dirty="0" err="1" smtClean="0"/>
              <a:t>Guadelupe</a:t>
            </a:r>
            <a:r>
              <a:rPr lang="en-GB" dirty="0" smtClean="0"/>
              <a:t> Hidalgo; settlement of Western Frontier; construction of Transcontinental Railroad; desire to curry trade and influence in Far East</a:t>
            </a:r>
          </a:p>
          <a:p>
            <a:pPr algn="just"/>
            <a:r>
              <a:rPr lang="en-GB" dirty="0" smtClean="0"/>
              <a:t> </a:t>
            </a:r>
          </a:p>
          <a:p>
            <a:pPr marL="457200" indent="-457200" algn="just">
              <a:buFont typeface="Arial" panose="020B0604020202020204" pitchFamily="34" charset="0"/>
              <a:buChar char="•"/>
            </a:pPr>
            <a:r>
              <a:rPr lang="en-GB" dirty="0" smtClean="0"/>
              <a:t>Cuban War of Independence (1895–1898), last of three liberation wars Cubans fought against Spain, after Ten Years’ War (1868–1878) and Little War (1879–1880)</a:t>
            </a:r>
          </a:p>
          <a:p>
            <a:pPr marL="457200" indent="-457200" algn="just">
              <a:buFont typeface="Arial" panose="020B0604020202020204" pitchFamily="34" charset="0"/>
              <a:buChar char="•"/>
            </a:pPr>
            <a:endParaRPr lang="en-GB" dirty="0" smtClean="0"/>
          </a:p>
          <a:p>
            <a:pPr marL="457200" indent="-457200" algn="just">
              <a:buFont typeface="Arial" panose="020B0604020202020204" pitchFamily="34" charset="0"/>
              <a:buChar char="•"/>
            </a:pPr>
            <a:r>
              <a:rPr lang="en-GB" dirty="0" smtClean="0"/>
              <a:t>American public opinion favourable for intervention in support of Cuban nationalists</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Explosion of USS Maine in Havana harbour, February 1898; loss of 266 </a:t>
            </a:r>
            <a:r>
              <a:rPr lang="en-GB" dirty="0"/>
              <a:t>American </a:t>
            </a:r>
            <a:r>
              <a:rPr lang="en-GB" dirty="0" smtClean="0"/>
              <a:t>sailors</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President William McKinley demands Cuban independence; Spain refused and war broke out</a:t>
            </a:r>
          </a:p>
        </p:txBody>
      </p:sp>
    </p:spTree>
    <p:extLst>
      <p:ext uri="{BB962C8B-B14F-4D97-AF65-F5344CB8AC3E}">
        <p14:creationId xmlns:p14="http://schemas.microsoft.com/office/powerpoint/2010/main" val="14301372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93710"/>
          </a:xfrm>
          <a:prstGeom prst="rect">
            <a:avLst/>
          </a:prstGeom>
          <a:noFill/>
        </p:spPr>
        <p:txBody>
          <a:bodyPr wrap="square" lIns="540000" tIns="360000" rIns="540000" bIns="360000" rtlCol="0">
            <a:spAutoFit/>
          </a:bodyPr>
          <a:lstStyle/>
          <a:p>
            <a:pPr algn="ctr"/>
            <a:r>
              <a:rPr lang="en-GB" b="1" u="sng" dirty="0" smtClean="0"/>
              <a:t>Outcomes</a:t>
            </a:r>
          </a:p>
          <a:p>
            <a:pPr algn="ctr"/>
            <a:endParaRPr lang="en-GB" b="1" u="sng" dirty="0" smtClean="0"/>
          </a:p>
          <a:p>
            <a:pPr marL="457200" indent="-457200" algn="just">
              <a:buFont typeface="Arial" panose="020B0604020202020204" pitchFamily="34" charset="0"/>
              <a:buChar char="•"/>
            </a:pPr>
            <a:r>
              <a:rPr lang="en-GB" dirty="0" smtClean="0"/>
              <a:t>Victory for United States; break-up of remaining Spanish Empire in Americas and Asia</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Treaty of Paris </a:t>
            </a:r>
          </a:p>
          <a:p>
            <a:pPr marL="742950" lvl="1" indent="-285750" algn="just">
              <a:buFontTx/>
              <a:buChar char="-"/>
            </a:pPr>
            <a:r>
              <a:rPr lang="en-GB" dirty="0" smtClean="0"/>
              <a:t>Granted protection of Cuba to the United States</a:t>
            </a:r>
          </a:p>
          <a:p>
            <a:pPr marL="742950" lvl="1" indent="-285750" algn="just">
              <a:buFontTx/>
              <a:buChar char="-"/>
            </a:pPr>
            <a:r>
              <a:rPr lang="en-GB" dirty="0" smtClean="0"/>
              <a:t>Ceded Guam, Puerto Rico and the Philippines to the United States</a:t>
            </a:r>
          </a:p>
          <a:p>
            <a:pPr marL="742950" lvl="1" indent="-285750" algn="just">
              <a:buFontTx/>
              <a:buChar char="-"/>
            </a:pPr>
            <a:endParaRPr lang="en-GB" dirty="0"/>
          </a:p>
          <a:p>
            <a:pPr marL="285750" indent="-285750" algn="just">
              <a:buFont typeface="Arial" panose="020B0604020202020204" pitchFamily="34" charset="0"/>
              <a:buChar char="•"/>
            </a:pPr>
            <a:r>
              <a:rPr lang="en-GB" dirty="0" smtClean="0"/>
              <a:t>Beginning of United States era as a global power and intercontinental empire (note: US earlier had forcibly acquired territories in what became Western states  in wars against Native Americans, and the Mexican-American War, 1846–1848). Acquisition of Hawaii and American Samoa came shortly afterwards.</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United States conditionally withdraws from Cuba in 1902; Cuban government restricted in foreign policy and international commerce; 1903 Treaty grants US the port of Guantanamo Bay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By contrast, US retained other former colonies of Spain. In 1901 ‘Insular Cases,’ US Supreme Court rules acquisition of colonies legal, and that US Constitution did not automatically ‘follow the flag’ to unincorporated territories – i.e. Guam, Puerto Rico, the Philippines</a:t>
            </a:r>
            <a:endParaRPr lang="en-GB" b="1" dirty="0" smtClean="0"/>
          </a:p>
        </p:txBody>
      </p:sp>
    </p:spTree>
    <p:extLst>
      <p:ext uri="{BB962C8B-B14F-4D97-AF65-F5344CB8AC3E}">
        <p14:creationId xmlns:p14="http://schemas.microsoft.com/office/powerpoint/2010/main" val="25407574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910" y="122815"/>
            <a:ext cx="4103577" cy="59661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6241609"/>
            <a:ext cx="9144000" cy="400110"/>
          </a:xfrm>
          <a:prstGeom prst="rect">
            <a:avLst/>
          </a:prstGeom>
        </p:spPr>
        <p:txBody>
          <a:bodyPr wrap="square" lIns="360000" rIns="360000">
            <a:spAutoFit/>
          </a:bodyPr>
          <a:lstStyle/>
          <a:p>
            <a:pPr algn="ctr"/>
            <a:r>
              <a:rPr lang="en-GB" sz="2000" i="1" dirty="0" smtClean="0"/>
              <a:t>Philadelphia Inquirer </a:t>
            </a:r>
            <a:r>
              <a:rPr lang="en-GB" sz="2000" dirty="0" smtClean="0"/>
              <a:t>cartoon, 1899; Winsor McKay cartoon, 1899</a:t>
            </a:r>
            <a:endParaRPr lang="en-GB" sz="2000" i="1" dirty="0" smtClean="0"/>
          </a:p>
        </p:txBody>
      </p:sp>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82692" y="122815"/>
            <a:ext cx="4311989" cy="58506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3917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078" y="-49524"/>
            <a:ext cx="4455129" cy="6821007"/>
          </a:xfrm>
          <a:prstGeom prst="rect">
            <a:avLst/>
          </a:prstGeom>
          <a:noFill/>
        </p:spPr>
        <p:txBody>
          <a:bodyPr wrap="square" lIns="540000" tIns="360000" rIns="540000" bIns="360000" rtlCol="0">
            <a:spAutoFit/>
          </a:bodyPr>
          <a:lstStyle/>
          <a:p>
            <a:pPr algn="ctr"/>
            <a:r>
              <a:rPr lang="en-GB" b="1" u="sng" dirty="0" smtClean="0"/>
              <a:t>Outcomes</a:t>
            </a:r>
          </a:p>
          <a:p>
            <a:pPr algn="ctr"/>
            <a:r>
              <a:rPr lang="en-GB" b="1" dirty="0" smtClean="0"/>
              <a:t>The Philippine-American War (1899–1902)</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Struggle for Philippine Independence had begun 1896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Filipino nationalists declared independence from Spain in June 1898 (during Spanish-American War), basing the declaration on earlier US model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War between United States and Filipino revolutionaries</a:t>
            </a:r>
          </a:p>
          <a:p>
            <a:pPr marL="285750" indent="-285750">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Ongoing guerrilla conflict in aftermath; war-wariness in United States </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Philippines ultimately granted full independence, 1946</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5129" y="3231211"/>
            <a:ext cx="4693233" cy="3443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1500" y="-12994"/>
            <a:ext cx="4762500" cy="3209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06703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8483001"/>
          </a:xfrm>
          <a:prstGeom prst="rect">
            <a:avLst/>
          </a:prstGeom>
          <a:noFill/>
        </p:spPr>
        <p:txBody>
          <a:bodyPr wrap="square" lIns="540000" tIns="360000" rIns="540000" bIns="360000" rtlCol="0">
            <a:spAutoFit/>
          </a:bodyPr>
          <a:lstStyle/>
          <a:p>
            <a:pPr algn="ctr"/>
            <a:r>
              <a:rPr lang="en-GB" b="1" u="sng" dirty="0" smtClean="0"/>
              <a:t>Reactions in United States </a:t>
            </a:r>
          </a:p>
          <a:p>
            <a:pPr algn="ctr"/>
            <a:endParaRPr lang="en-GB" sz="1000" b="1" u="sng" dirty="0" smtClean="0"/>
          </a:p>
          <a:p>
            <a:pPr marL="285750" indent="-285750" algn="just">
              <a:buFont typeface="Arial" panose="020B0604020202020204" pitchFamily="34" charset="0"/>
              <a:buChar char="•"/>
            </a:pPr>
            <a:r>
              <a:rPr lang="en-GB" dirty="0" smtClean="0"/>
              <a:t>Initial popularity of war – embraced by those who favoured expansion and those who felt support of independence movements was consistent with the founding principles of the United States</a:t>
            </a:r>
          </a:p>
          <a:p>
            <a:pPr marL="285750" indent="-285750" algn="just">
              <a:buFont typeface="Arial" panose="020B0604020202020204" pitchFamily="34" charset="0"/>
              <a:buChar char="•"/>
            </a:pPr>
            <a:endParaRPr lang="en-GB" sz="1000" dirty="0"/>
          </a:p>
          <a:p>
            <a:pPr algn="just"/>
            <a:r>
              <a:rPr lang="en-GB" dirty="0" smtClean="0"/>
              <a:t>“I never enjoyed a war as much as this one ... for this is the worthiest one that was ever fought. It is a worthy thing to fight for one’s own freedom; another sight finer to fight for another man’s.” </a:t>
            </a:r>
          </a:p>
          <a:p>
            <a:pPr marL="285750" indent="-285750" algn="r">
              <a:buFontTx/>
              <a:buChar char="-"/>
            </a:pPr>
            <a:r>
              <a:rPr lang="en-GB" sz="1400" dirty="0" smtClean="0"/>
              <a:t>Mark Twain cited by Ron Powers, </a:t>
            </a:r>
            <a:r>
              <a:rPr lang="en-GB" sz="1400" i="1" dirty="0" smtClean="0"/>
              <a:t>Mark Twain: A Life </a:t>
            </a:r>
            <a:r>
              <a:rPr lang="en-GB" sz="1400" dirty="0" smtClean="0"/>
              <a:t>Pocket Books: London, 2006), p. 593</a:t>
            </a:r>
          </a:p>
          <a:p>
            <a:pPr marL="285750" indent="-285750" algn="just">
              <a:buFont typeface="Arial" panose="020B0604020202020204" pitchFamily="34" charset="0"/>
              <a:buChar char="•"/>
            </a:pPr>
            <a:endParaRPr lang="en-GB" sz="1000" dirty="0" smtClean="0"/>
          </a:p>
          <a:p>
            <a:pPr algn="just"/>
            <a:r>
              <a:rPr lang="en-GB" sz="2000" b="1" i="1" dirty="0" smtClean="0"/>
              <a:t>BUT…</a:t>
            </a:r>
          </a:p>
          <a:p>
            <a:pPr marL="285750" indent="-285750" algn="just">
              <a:buFont typeface="Arial" panose="020B0604020202020204" pitchFamily="34" charset="0"/>
              <a:buChar char="•"/>
            </a:pPr>
            <a:r>
              <a:rPr lang="en-GB" dirty="0" smtClean="0"/>
              <a:t>Later opposition to incorporating Philippines and other ex-colonies as insular areas of US: founding of American Anti-Imperialist League – members </a:t>
            </a:r>
            <a:r>
              <a:rPr lang="en-GB" dirty="0" err="1" smtClean="0"/>
              <a:t>inc.</a:t>
            </a:r>
            <a:r>
              <a:rPr lang="en-GB" dirty="0" smtClean="0"/>
              <a:t> Mark Twain, Grover Cleveland</a:t>
            </a:r>
            <a:r>
              <a:rPr lang="en-GB" dirty="0"/>
              <a:t>, William Jennings </a:t>
            </a:r>
            <a:r>
              <a:rPr lang="en-GB" dirty="0" smtClean="0"/>
              <a:t>Bryan, Andrew Carnegie, William Dean Howells</a:t>
            </a:r>
          </a:p>
          <a:p>
            <a:pPr marL="285750" indent="-285750" algn="just">
              <a:buFont typeface="Arial" panose="020B0604020202020204" pitchFamily="34" charset="0"/>
              <a:buChar char="•"/>
            </a:pPr>
            <a:endParaRPr lang="en-GB" sz="1000" dirty="0" smtClean="0"/>
          </a:p>
          <a:p>
            <a:pPr algn="just"/>
            <a:r>
              <a:rPr lang="en-GB" dirty="0" smtClean="0"/>
              <a:t>“</a:t>
            </a:r>
            <a:r>
              <a:rPr lang="en-GB" dirty="0"/>
              <a:t>We were to relieve them from Spanish tyranny to enable them to set up a government of their </a:t>
            </a:r>
            <a:r>
              <a:rPr lang="en-GB" dirty="0" smtClean="0"/>
              <a:t>own ...</a:t>
            </a:r>
            <a:r>
              <a:rPr lang="en-GB" dirty="0"/>
              <a:t>it was not going to be a government on our ideas but according to Filipino ideas; that would have been a worthy mission.” </a:t>
            </a:r>
            <a:endParaRPr lang="en-GB" dirty="0" smtClean="0"/>
          </a:p>
          <a:p>
            <a:pPr marL="285750" indent="-285750" algn="r">
              <a:buFontTx/>
              <a:buChar char="-"/>
            </a:pPr>
            <a:r>
              <a:rPr lang="en-GB" sz="1400" dirty="0" smtClean="0"/>
              <a:t>Twain, cited by Powers, </a:t>
            </a:r>
            <a:r>
              <a:rPr lang="en-GB" sz="1400" i="1" dirty="0" smtClean="0"/>
              <a:t>Mark Twain, </a:t>
            </a:r>
            <a:r>
              <a:rPr lang="en-GB" sz="1400" dirty="0" smtClean="0"/>
              <a:t>pp. 603,606</a:t>
            </a:r>
          </a:p>
          <a:p>
            <a:pPr marL="285750" indent="-285750" algn="r">
              <a:buFontTx/>
              <a:buChar char="-"/>
            </a:pPr>
            <a:endParaRPr lang="en-GB" sz="1000" dirty="0" smtClean="0"/>
          </a:p>
          <a:p>
            <a:pPr algn="just"/>
            <a:r>
              <a:rPr lang="en-GB" dirty="0" smtClean="0"/>
              <a:t>“Americans </a:t>
            </a:r>
            <a:r>
              <a:rPr lang="en-GB" dirty="0"/>
              <a:t>before the war are not the Americans after it...we are conquerors like the rest; we have an imperial empire, with a constitution that does not cover that empire</a:t>
            </a:r>
            <a:r>
              <a:rPr lang="en-GB" dirty="0" smtClean="0"/>
              <a:t>.”</a:t>
            </a:r>
          </a:p>
          <a:p>
            <a:pPr marL="285750" indent="-285750" algn="r">
              <a:buFontTx/>
              <a:buChar char="-"/>
            </a:pPr>
            <a:r>
              <a:rPr lang="en-GB" sz="1400" dirty="0" smtClean="0"/>
              <a:t>William Dean Howells, cited </a:t>
            </a:r>
            <a:r>
              <a:rPr lang="en-GB" sz="1400" dirty="0"/>
              <a:t>by Edwin H Cady, </a:t>
            </a:r>
            <a:r>
              <a:rPr lang="en-GB" sz="1400" i="1" dirty="0"/>
              <a:t>The Realist at War: The Mature Years </a:t>
            </a:r>
            <a:r>
              <a:rPr lang="en-GB" sz="1400" i="1" dirty="0" smtClean="0"/>
              <a:t>of </a:t>
            </a:r>
            <a:r>
              <a:rPr lang="en-GB" sz="1400" i="1" dirty="0"/>
              <a:t>William Dean Howells, </a:t>
            </a:r>
            <a:r>
              <a:rPr lang="en-GB" sz="1400" i="1" dirty="0" smtClean="0"/>
              <a:t>1885–1920</a:t>
            </a:r>
            <a:r>
              <a:rPr lang="en-GB" sz="1400" dirty="0" smtClean="0"/>
              <a:t> (Syracuse </a:t>
            </a:r>
            <a:r>
              <a:rPr lang="en-GB" sz="1400" dirty="0"/>
              <a:t>University: </a:t>
            </a:r>
            <a:r>
              <a:rPr lang="en-GB" sz="1400" dirty="0" smtClean="0"/>
              <a:t>Syracuse, New York, 1958), p</a:t>
            </a:r>
            <a:r>
              <a:rPr lang="en-GB" sz="1400" dirty="0"/>
              <a:t>. </a:t>
            </a:r>
            <a:r>
              <a:rPr lang="en-GB" sz="1400" dirty="0" smtClean="0"/>
              <a:t>237</a:t>
            </a:r>
            <a:r>
              <a:rPr lang="en-GB" sz="1600" dirty="0" smtClean="0"/>
              <a:t>.</a:t>
            </a:r>
          </a:p>
          <a:p>
            <a:endParaRPr lang="en-GB" sz="1600" dirty="0"/>
          </a:p>
          <a:p>
            <a:pPr algn="just"/>
            <a:endParaRPr lang="en-GB" dirty="0"/>
          </a:p>
          <a:p>
            <a:pPr algn="just"/>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p:txBody>
      </p:sp>
    </p:spTree>
    <p:extLst>
      <p:ext uri="{BB962C8B-B14F-4D97-AF65-F5344CB8AC3E}">
        <p14:creationId xmlns:p14="http://schemas.microsoft.com/office/powerpoint/2010/main" val="34350794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3497020"/>
          </a:xfrm>
          <a:prstGeom prst="rect">
            <a:avLst/>
          </a:prstGeom>
          <a:noFill/>
        </p:spPr>
        <p:txBody>
          <a:bodyPr wrap="square" lIns="540000" tIns="360000" rIns="540000" bIns="360000" rtlCol="0">
            <a:spAutoFit/>
          </a:bodyPr>
          <a:lstStyle/>
          <a:p>
            <a:pPr algn="ctr"/>
            <a:r>
              <a:rPr lang="en-GB" b="1" u="sng" dirty="0" smtClean="0"/>
              <a:t>Reactions in United States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Consolidated power of Republican president William McKinley; created national profile for Theodore Roosevelt, commanding officer of a cavalry united in Cuba, and McKinley’s successor</a:t>
            </a:r>
            <a:r>
              <a:rPr lang="en-GB" dirty="0"/>
              <a:t>; ditto William Howard </a:t>
            </a:r>
            <a:r>
              <a:rPr lang="en-GB" dirty="0" smtClean="0"/>
              <a:t>Taft, who succeeded Roosevelt, was  Governor-General of the Philippines, 1901–1904</a:t>
            </a:r>
          </a:p>
          <a:p>
            <a:pPr marL="285750" indent="-285750" algn="just">
              <a:buFont typeface="Arial" panose="020B0604020202020204" pitchFamily="34" charset="0"/>
              <a:buChar char="•"/>
            </a:pPr>
            <a:endParaRPr lang="en-GB" dirty="0" smtClean="0"/>
          </a:p>
          <a:p>
            <a:pPr algn="just"/>
            <a:endParaRPr lang="en-GB" dirty="0"/>
          </a:p>
          <a:p>
            <a:pPr algn="just"/>
            <a:endParaRPr lang="en-GB" dirty="0" smtClean="0"/>
          </a:p>
          <a:p>
            <a:pPr algn="just"/>
            <a:r>
              <a:rPr lang="en-GB" dirty="0" smtClean="0"/>
              <a:t> </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2628" y="2092231"/>
            <a:ext cx="6397963" cy="47584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69093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666024"/>
          </a:xfrm>
          <a:prstGeom prst="rect">
            <a:avLst/>
          </a:prstGeom>
          <a:noFill/>
        </p:spPr>
        <p:txBody>
          <a:bodyPr wrap="square" lIns="540000" tIns="360000" rIns="540000" bIns="360000" rtlCol="0">
            <a:spAutoFit/>
          </a:bodyPr>
          <a:lstStyle/>
          <a:p>
            <a:pPr algn="ctr"/>
            <a:r>
              <a:rPr lang="en-GB" b="1" u="sng" dirty="0" smtClean="0"/>
              <a:t>Reactions in United States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Boosted post-Civil War sectional reconciliation</a:t>
            </a:r>
          </a:p>
          <a:p>
            <a:pPr marL="285750" indent="-285750" algn="just">
              <a:buFont typeface="Arial" panose="020B0604020202020204" pitchFamily="34" charset="0"/>
              <a:buChar char="•"/>
            </a:pPr>
            <a:endParaRPr lang="en-GB" dirty="0" smtClean="0"/>
          </a:p>
          <a:p>
            <a:pPr algn="just"/>
            <a:endParaRPr lang="en-GB" dirty="0"/>
          </a:p>
          <a:p>
            <a:pPr algn="just"/>
            <a:endParaRPr lang="en-GB" dirty="0" smtClean="0"/>
          </a:p>
          <a:p>
            <a:pPr algn="just"/>
            <a:r>
              <a:rPr lang="en-GB" dirty="0" smtClean="0"/>
              <a:t> </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11" y="1322065"/>
            <a:ext cx="2447925" cy="2466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t="2631" r="8852" b="4348"/>
          <a:stretch/>
        </p:blipFill>
        <p:spPr bwMode="auto">
          <a:xfrm>
            <a:off x="5004048" y="1432535"/>
            <a:ext cx="3917345" cy="5182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75439" y="3483018"/>
            <a:ext cx="3156601" cy="3374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2724553" y="1636387"/>
            <a:ext cx="2207487" cy="1007181"/>
          </a:xfrm>
          <a:prstGeom prst="rect">
            <a:avLst/>
          </a:prstGeom>
          <a:noFill/>
        </p:spPr>
        <p:txBody>
          <a:bodyPr wrap="square" lIns="72000" tIns="72000" rIns="72000" bIns="72000" rtlCol="0">
            <a:spAutoFit/>
          </a:bodyPr>
          <a:lstStyle/>
          <a:p>
            <a:pPr algn="r"/>
            <a:r>
              <a:rPr lang="en-GB" sz="1400" i="1" dirty="0" smtClean="0"/>
              <a:t>Milwaukee Sentinel </a:t>
            </a:r>
            <a:r>
              <a:rPr lang="en-GB" sz="1400" dirty="0" smtClean="0"/>
              <a:t>cartoon</a:t>
            </a:r>
            <a:r>
              <a:rPr lang="en-GB" sz="1400" i="1" dirty="0" smtClean="0"/>
              <a:t>, </a:t>
            </a:r>
            <a:r>
              <a:rPr lang="en-GB" sz="1400" dirty="0"/>
              <a:t>March 1898; Fritz </a:t>
            </a:r>
            <a:r>
              <a:rPr lang="en-GB" sz="1400" dirty="0" smtClean="0"/>
              <a:t>Guerin </a:t>
            </a:r>
            <a:r>
              <a:rPr lang="en-GB" sz="1400" dirty="0"/>
              <a:t>tableau </a:t>
            </a:r>
            <a:r>
              <a:rPr lang="en-GB" sz="1400" dirty="0" smtClean="0"/>
              <a:t>photograph, 1898; </a:t>
            </a:r>
            <a:r>
              <a:rPr lang="en-GB" sz="1400" i="1" dirty="0" smtClean="0"/>
              <a:t>Puck</a:t>
            </a:r>
            <a:r>
              <a:rPr lang="en-GB" sz="1400" dirty="0" smtClean="0"/>
              <a:t>, May 1899 </a:t>
            </a:r>
          </a:p>
        </p:txBody>
      </p:sp>
    </p:spTree>
    <p:extLst>
      <p:ext uri="{BB962C8B-B14F-4D97-AF65-F5344CB8AC3E}">
        <p14:creationId xmlns:p14="http://schemas.microsoft.com/office/powerpoint/2010/main" val="21481390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4282196" cy="4481905"/>
          </a:xfrm>
          <a:prstGeom prst="rect">
            <a:avLst/>
          </a:prstGeom>
          <a:noFill/>
        </p:spPr>
        <p:txBody>
          <a:bodyPr wrap="square" lIns="540000" tIns="360000" rIns="540000" bIns="360000" rtlCol="0">
            <a:spAutoFit/>
          </a:bodyPr>
          <a:lstStyle/>
          <a:p>
            <a:pPr algn="just"/>
            <a:r>
              <a:rPr lang="en-GB" dirty="0" smtClean="0"/>
              <a:t>“Yellow Press” mongered for war under the cause of ‘Remember the Maine’ in newspapers owned by Joseph Pulitzer (e.g. </a:t>
            </a:r>
            <a:r>
              <a:rPr lang="en-GB" i="1" dirty="0" smtClean="0"/>
              <a:t>New York World</a:t>
            </a:r>
            <a:r>
              <a:rPr lang="en-GB" dirty="0"/>
              <a:t>)</a:t>
            </a:r>
            <a:r>
              <a:rPr lang="en-GB" dirty="0" smtClean="0"/>
              <a:t> and William Randolph Hearst (e.g. </a:t>
            </a:r>
            <a:r>
              <a:rPr lang="en-GB" i="1" dirty="0" smtClean="0"/>
              <a:t>New York Journal</a:t>
            </a:r>
            <a:r>
              <a:rPr lang="en-GB" dirty="0" smtClean="0"/>
              <a:t>) (see </a:t>
            </a:r>
            <a:r>
              <a:rPr lang="en-GB" i="1" dirty="0" smtClean="0"/>
              <a:t>Citizen Kane </a:t>
            </a:r>
            <a:r>
              <a:rPr lang="en-GB" dirty="0" smtClean="0"/>
              <a:t>[1941]: </a:t>
            </a:r>
            <a:r>
              <a:rPr lang="en-GB" sz="1400" dirty="0" smtClean="0">
                <a:hlinkClick r:id="rId3"/>
              </a:rPr>
              <a:t>http://www.tcm.com/mediaroom/video/499398/Citizen-Kane-Movie-Clip-I-ll-Provide-The-War.html</a:t>
            </a:r>
            <a:r>
              <a:rPr lang="en-GB" sz="1400" dirty="0" smtClean="0"/>
              <a:t>; 0:40–2:30</a:t>
            </a:r>
            <a:r>
              <a:rPr lang="en-GB" dirty="0" smtClean="0"/>
              <a:t>)</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p:txBody>
      </p:sp>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2196" y="116632"/>
            <a:ext cx="4861803" cy="55268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504" y="3063989"/>
            <a:ext cx="3677926" cy="3706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p:cNvSpPr txBox="1"/>
          <p:nvPr/>
        </p:nvSpPr>
        <p:spPr>
          <a:xfrm>
            <a:off x="4716016" y="5576971"/>
            <a:ext cx="4282196" cy="1281029"/>
          </a:xfrm>
          <a:prstGeom prst="rect">
            <a:avLst/>
          </a:prstGeom>
          <a:noFill/>
        </p:spPr>
        <p:txBody>
          <a:bodyPr wrap="square" lIns="540000" tIns="360000" rIns="540000" bIns="360000" rtlCol="0">
            <a:spAutoFit/>
          </a:bodyPr>
          <a:lstStyle/>
          <a:p>
            <a:pPr algn="ctr"/>
            <a:r>
              <a:rPr lang="en-GB" b="1" u="sng" dirty="0" smtClean="0"/>
              <a:t>Spanish-American War as a Media Event</a:t>
            </a:r>
          </a:p>
        </p:txBody>
      </p:sp>
    </p:spTree>
    <p:extLst>
      <p:ext uri="{BB962C8B-B14F-4D97-AF65-F5344CB8AC3E}">
        <p14:creationId xmlns:p14="http://schemas.microsoft.com/office/powerpoint/2010/main" val="21322316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625" y="404664"/>
            <a:ext cx="2762250"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308799"/>
            <a:ext cx="381000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38375" y="2195364"/>
            <a:ext cx="3485753" cy="460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917859" y="4985982"/>
            <a:ext cx="2986052" cy="1558028"/>
          </a:xfrm>
          <a:prstGeom prst="rect">
            <a:avLst/>
          </a:prstGeom>
          <a:noFill/>
        </p:spPr>
        <p:txBody>
          <a:bodyPr wrap="square" lIns="540000" tIns="360000" rIns="540000" bIns="360000" rtlCol="0">
            <a:spAutoFit/>
          </a:bodyPr>
          <a:lstStyle/>
          <a:p>
            <a:pPr algn="ctr"/>
            <a:r>
              <a:rPr lang="en-GB" b="1" u="sng" dirty="0" smtClean="0"/>
              <a:t>Spanish-American War as a Media Event</a:t>
            </a:r>
          </a:p>
        </p:txBody>
      </p:sp>
      <p:sp>
        <p:nvSpPr>
          <p:cNvPr id="7" name="TextBox 6"/>
          <p:cNvSpPr txBox="1"/>
          <p:nvPr/>
        </p:nvSpPr>
        <p:spPr>
          <a:xfrm>
            <a:off x="0" y="3986064"/>
            <a:ext cx="2238375" cy="4204906"/>
          </a:xfrm>
          <a:prstGeom prst="rect">
            <a:avLst/>
          </a:prstGeom>
          <a:noFill/>
        </p:spPr>
        <p:txBody>
          <a:bodyPr wrap="square" lIns="540000" tIns="360000" rIns="540000" bIns="360000" rtlCol="0">
            <a:spAutoFit/>
          </a:bodyPr>
          <a:lstStyle/>
          <a:p>
            <a:pPr algn="just"/>
            <a:r>
              <a:rPr lang="en-GB" sz="1400" dirty="0" smtClean="0"/>
              <a:t>(see </a:t>
            </a:r>
            <a:r>
              <a:rPr lang="en-GB" sz="1400" i="1" dirty="0" smtClean="0"/>
              <a:t>Citizen Kane</a:t>
            </a:r>
            <a:r>
              <a:rPr lang="en-GB" sz="1400" dirty="0" smtClean="0"/>
              <a:t>: </a:t>
            </a:r>
            <a:r>
              <a:rPr lang="en-GB" sz="1400" dirty="0" smtClean="0">
                <a:hlinkClick r:id="rId6"/>
              </a:rPr>
              <a:t>http://www.tcm.com/mediaroom/video/499398/Citizen-Kane-Movie-Clip-I-ll-Provide-The-War.html</a:t>
            </a:r>
            <a:r>
              <a:rPr lang="en-GB" sz="1400" dirty="0" smtClean="0"/>
              <a:t>; 0:40–2:30)</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p:txBody>
      </p:sp>
    </p:spTree>
    <p:extLst>
      <p:ext uri="{BB962C8B-B14F-4D97-AF65-F5344CB8AC3E}">
        <p14:creationId xmlns:p14="http://schemas.microsoft.com/office/powerpoint/2010/main" val="39248379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2112026"/>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smtClean="0"/>
              <a:t>Hearst had sent correspondent Richard Harding Davis  and the artist Fredric Remington to cover Cuban independence struggle, 1897</a:t>
            </a:r>
          </a:p>
          <a:p>
            <a:pPr marL="285750" indent="-285750" algn="just">
              <a:buFont typeface="Arial" panose="020B0604020202020204" pitchFamily="34" charset="0"/>
              <a:buChar char="•"/>
            </a:pPr>
            <a:endParaRPr lang="en-GB" dirty="0" smtClean="0"/>
          </a:p>
          <a:p>
            <a:pPr algn="ctr"/>
            <a:r>
              <a:rPr lang="en-GB" b="1" u="sng" dirty="0" smtClean="0"/>
              <a:t> </a:t>
            </a:r>
          </a:p>
          <a:p>
            <a:pPr marL="285750" indent="-285750">
              <a:buFontTx/>
              <a:buChar char="-"/>
            </a:pPr>
            <a:endParaRPr lang="en-GB"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3642" y="1023427"/>
            <a:ext cx="4147530" cy="5321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92940" y="1020358"/>
            <a:ext cx="4505742" cy="4242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205" name="Picture 1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44898" y="3302224"/>
            <a:ext cx="2699102" cy="35469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Box 20"/>
          <p:cNvSpPr txBox="1"/>
          <p:nvPr/>
        </p:nvSpPr>
        <p:spPr>
          <a:xfrm>
            <a:off x="3779912" y="5262367"/>
            <a:ext cx="2986052" cy="1558028"/>
          </a:xfrm>
          <a:prstGeom prst="rect">
            <a:avLst/>
          </a:prstGeom>
          <a:noFill/>
        </p:spPr>
        <p:txBody>
          <a:bodyPr wrap="square" lIns="540000" tIns="360000" rIns="540000" bIns="360000" rtlCol="0">
            <a:spAutoFit/>
          </a:bodyPr>
          <a:lstStyle/>
          <a:p>
            <a:pPr algn="ctr"/>
            <a:r>
              <a:rPr lang="en-GB" b="1" u="sng" dirty="0" smtClean="0"/>
              <a:t>Spanish-American War as a Media Event</a:t>
            </a:r>
          </a:p>
        </p:txBody>
      </p:sp>
    </p:spTree>
    <p:extLst>
      <p:ext uri="{BB962C8B-B14F-4D97-AF65-F5344CB8AC3E}">
        <p14:creationId xmlns:p14="http://schemas.microsoft.com/office/powerpoint/2010/main" val="25396389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5436013"/>
          </a:xfrm>
          <a:prstGeom prst="rect">
            <a:avLst/>
          </a:prstGeom>
          <a:noFill/>
        </p:spPr>
        <p:txBody>
          <a:bodyPr wrap="square" lIns="540000" tIns="360000" rIns="540000" bIns="360000" rtlCol="0">
            <a:spAutoFit/>
          </a:bodyPr>
          <a:lstStyle/>
          <a:p>
            <a:pPr algn="just"/>
            <a:r>
              <a:rPr lang="en-GB" b="1" u="sng" dirty="0" smtClean="0"/>
              <a:t>Spanish-American War as a Media Event: Cinema</a:t>
            </a:r>
          </a:p>
          <a:p>
            <a:pPr algn="just"/>
            <a:endParaRPr lang="en-GB" b="1" u="sng" dirty="0"/>
          </a:p>
          <a:p>
            <a:pPr lvl="0" algn="just"/>
            <a:r>
              <a:rPr lang="en-GB" dirty="0"/>
              <a:t>US Library of Congress, 'The Motion Picture Camera Goes to War' (</a:t>
            </a:r>
            <a:r>
              <a:rPr lang="en-GB" u="sng" dirty="0">
                <a:hlinkClick r:id="rId3"/>
              </a:rPr>
              <a:t>http://www.loc.gov/collections/spanish-american-war-in-motion-pictures/articles-and-essays/the-motion-picture-camera-goes-to-war/</a:t>
            </a:r>
            <a:r>
              <a:rPr lang="en-GB" dirty="0"/>
              <a:t>) </a:t>
            </a:r>
            <a:endParaRPr lang="en-GB" dirty="0" smtClean="0"/>
          </a:p>
          <a:p>
            <a:pPr marL="285750" indent="-285750">
              <a:buFontTx/>
              <a:buChar char="-"/>
            </a:pPr>
            <a:endParaRPr lang="en-GB" dirty="0"/>
          </a:p>
          <a:p>
            <a:pPr marL="285750" indent="-285750">
              <a:buFontTx/>
              <a:buChar char="-"/>
            </a:pPr>
            <a:endParaRPr lang="en-GB" dirty="0" smtClean="0"/>
          </a:p>
          <a:p>
            <a:pPr marL="285750" indent="-285750">
              <a:buFont typeface="Arial" panose="020B0604020202020204" pitchFamily="34" charset="0"/>
              <a:buChar char="•"/>
            </a:pPr>
            <a:r>
              <a:rPr lang="en-GB" dirty="0" smtClean="0"/>
              <a:t>‘War Correspondents,’ Edison company (1898):</a:t>
            </a:r>
          </a:p>
          <a:p>
            <a:pPr marL="285750" indent="-285750">
              <a:buFont typeface="Arial" panose="020B0604020202020204" pitchFamily="34" charset="0"/>
              <a:buChar char="•"/>
            </a:pPr>
            <a:endParaRPr lang="en-GB" dirty="0"/>
          </a:p>
          <a:p>
            <a:r>
              <a:rPr lang="en-GB" dirty="0" smtClean="0">
                <a:hlinkClick r:id="rId4"/>
              </a:rPr>
              <a:t>https://www.loc.gov/item/98500967/</a:t>
            </a:r>
            <a:endParaRPr lang="en-GB" dirty="0" smtClean="0"/>
          </a:p>
          <a:p>
            <a:endParaRPr lang="en-GB" dirty="0" smtClean="0"/>
          </a:p>
          <a:p>
            <a:pPr marL="285750" indent="-285750">
              <a:buFont typeface="Arial" panose="020B0604020202020204" pitchFamily="34" charset="0"/>
              <a:buChar char="•"/>
            </a:pPr>
            <a:r>
              <a:rPr lang="en-GB" dirty="0" smtClean="0"/>
              <a:t>‘</a:t>
            </a:r>
            <a:r>
              <a:rPr lang="en-GB" i="1" dirty="0" smtClean="0"/>
              <a:t>New York Journal </a:t>
            </a:r>
            <a:r>
              <a:rPr lang="en-GB" dirty="0" smtClean="0"/>
              <a:t>despatch yacht Buccaneer’ (1898): </a:t>
            </a:r>
          </a:p>
          <a:p>
            <a:endParaRPr lang="en-GB" dirty="0"/>
          </a:p>
          <a:p>
            <a:r>
              <a:rPr lang="en-GB" dirty="0" smtClean="0">
                <a:hlinkClick r:id="rId5"/>
              </a:rPr>
              <a:t>https://www.loc.gov/item/98500969/</a:t>
            </a:r>
            <a:endParaRPr lang="en-GB" dirty="0" smtClean="0"/>
          </a:p>
          <a:p>
            <a:endParaRPr lang="en-GB" dirty="0" smtClean="0"/>
          </a:p>
          <a:p>
            <a:pPr marL="285750" indent="-285750">
              <a:buFont typeface="Arial" panose="020B0604020202020204" pitchFamily="34" charset="0"/>
              <a:buChar char="•"/>
            </a:pPr>
            <a:endParaRPr lang="en-GB" dirty="0"/>
          </a:p>
          <a:p>
            <a:r>
              <a:rPr lang="en-GB" dirty="0" smtClean="0"/>
              <a:t> </a:t>
            </a:r>
            <a:endParaRPr lang="en-GB" dirty="0"/>
          </a:p>
        </p:txBody>
      </p:sp>
    </p:spTree>
    <p:extLst>
      <p:ext uri="{BB962C8B-B14F-4D97-AF65-F5344CB8AC3E}">
        <p14:creationId xmlns:p14="http://schemas.microsoft.com/office/powerpoint/2010/main" val="26316082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9144000" cy="9867995"/>
          </a:xfrm>
          <a:prstGeom prst="rect">
            <a:avLst/>
          </a:prstGeom>
          <a:noFill/>
        </p:spPr>
        <p:txBody>
          <a:bodyPr wrap="square" lIns="540000" tIns="360000" rIns="540000" bIns="360000" rtlCol="0">
            <a:spAutoFit/>
          </a:bodyPr>
          <a:lstStyle/>
          <a:p>
            <a:pPr algn="just"/>
            <a:r>
              <a:rPr lang="en-GB" b="1" u="sng" dirty="0" smtClean="0"/>
              <a:t>Turn-of-Century Mass Culture: Cinema</a:t>
            </a:r>
          </a:p>
          <a:p>
            <a:pPr algn="just"/>
            <a:endParaRPr lang="en-GB" b="1" u="sng" dirty="0" smtClean="0"/>
          </a:p>
          <a:p>
            <a:pPr algn="just"/>
            <a:endParaRPr lang="en-GB" b="1" u="sng" dirty="0"/>
          </a:p>
          <a:p>
            <a:pPr algn="just"/>
            <a:endParaRPr lang="en-GB" b="1" u="sng" dirty="0" smtClean="0"/>
          </a:p>
          <a:p>
            <a:pPr algn="just"/>
            <a:endParaRPr lang="en-GB" b="1" u="sng" dirty="0"/>
          </a:p>
          <a:p>
            <a:pPr algn="just"/>
            <a:endParaRPr lang="en-GB" b="1" u="sng" dirty="0" smtClean="0"/>
          </a:p>
          <a:p>
            <a:pPr algn="just"/>
            <a:endParaRPr lang="en-GB" b="1" u="sng" dirty="0"/>
          </a:p>
          <a:p>
            <a:pPr algn="just"/>
            <a:endParaRPr lang="en-GB" b="1" u="sng" dirty="0" smtClean="0"/>
          </a:p>
          <a:p>
            <a:pPr algn="just"/>
            <a:endParaRPr lang="en-GB" b="1" u="sng" dirty="0" smtClean="0"/>
          </a:p>
          <a:p>
            <a:pPr algn="just"/>
            <a:endParaRPr lang="en-GB" b="1" u="sng" dirty="0"/>
          </a:p>
          <a:p>
            <a:pPr algn="just"/>
            <a:endParaRPr lang="en-GB" b="1" u="sng" dirty="0" smtClean="0"/>
          </a:p>
          <a:p>
            <a:pPr algn="just"/>
            <a:endParaRPr lang="en-GB" b="1" u="sng" dirty="0"/>
          </a:p>
          <a:p>
            <a:pPr algn="just"/>
            <a:endParaRPr lang="en-GB" b="1" u="sng" dirty="0" smtClean="0"/>
          </a:p>
          <a:p>
            <a:pPr algn="just"/>
            <a:endParaRPr lang="en-GB" b="1" u="sng" dirty="0"/>
          </a:p>
          <a:p>
            <a:pPr algn="just"/>
            <a:endParaRPr lang="en-GB" b="1" u="sng" dirty="0"/>
          </a:p>
          <a:p>
            <a:pPr marL="285750" indent="-285750">
              <a:buFont typeface="Arial" panose="020B0604020202020204" pitchFamily="34" charset="0"/>
              <a:buChar char="•"/>
            </a:pPr>
            <a:r>
              <a:rPr lang="en-GB" sz="1600" dirty="0" smtClean="0"/>
              <a:t>1880s and 1890s saw advent of a number of motion picture technologies; e.g. Thomas Edison’s Kinetoscope. See: ‘Sneeze’ (</a:t>
            </a:r>
            <a:r>
              <a:rPr lang="en-GB" sz="1600" dirty="0" smtClean="0">
                <a:hlinkClick r:id="rId3"/>
              </a:rPr>
              <a:t>https://www.loc.gov/item/00694192</a:t>
            </a:r>
            <a:r>
              <a:rPr lang="en-GB" sz="1600" dirty="0" smtClean="0"/>
              <a:t>); ‘Leonard-Cushing fight’ (</a:t>
            </a:r>
            <a:r>
              <a:rPr lang="en-GB" sz="1600" dirty="0" smtClean="0">
                <a:hlinkClick r:id="rId4"/>
              </a:rPr>
              <a:t>https://www.loc.gov/item/00694127</a:t>
            </a:r>
            <a:r>
              <a:rPr lang="en-GB" sz="1600" dirty="0" smtClean="0"/>
              <a:t>); ‘Boxing Cats’ (</a:t>
            </a:r>
            <a:r>
              <a:rPr lang="en-GB" sz="1600" dirty="0" smtClean="0">
                <a:hlinkClick r:id="rId5"/>
              </a:rPr>
              <a:t>https://www.loc.gov/item/00694112/</a:t>
            </a:r>
            <a:r>
              <a:rPr lang="en-GB" sz="1600" dirty="0" smtClean="0"/>
              <a:t>) (all 1894) </a:t>
            </a:r>
          </a:p>
          <a:p>
            <a:pPr marL="285750" indent="-285750">
              <a:buFont typeface="Arial" panose="020B0604020202020204" pitchFamily="34" charset="0"/>
              <a:buChar char="•"/>
            </a:pPr>
            <a:r>
              <a:rPr lang="en-GB" sz="1600" dirty="0" smtClean="0"/>
              <a:t>Commercial cinema takes off with Lumière Brothers in France, 1895. See: ‘Workers Leaving Lumière factory (</a:t>
            </a:r>
            <a:r>
              <a:rPr lang="en-GB" sz="1600" dirty="0" smtClean="0">
                <a:hlinkClick r:id="rId6"/>
              </a:rPr>
              <a:t>https://www.youtube.com/watch?v=DEQeIRLxaM4</a:t>
            </a:r>
            <a:r>
              <a:rPr lang="en-GB" sz="1600" dirty="0" smtClean="0"/>
              <a:t>)  ‘</a:t>
            </a:r>
            <a:r>
              <a:rPr lang="en-GB" sz="1600" dirty="0" err="1" smtClean="0"/>
              <a:t>L'Arroseur</a:t>
            </a:r>
            <a:r>
              <a:rPr lang="en-GB" sz="1600" dirty="0" smtClean="0"/>
              <a:t> </a:t>
            </a:r>
            <a:r>
              <a:rPr lang="en-GB" sz="1600" dirty="0" err="1" smtClean="0"/>
              <a:t>Arrosé</a:t>
            </a:r>
            <a:r>
              <a:rPr lang="en-GB" sz="1600" dirty="0" smtClean="0"/>
              <a:t>’ (</a:t>
            </a:r>
            <a:r>
              <a:rPr lang="en-GB" sz="1600" dirty="0" smtClean="0">
                <a:hlinkClick r:id="rId7"/>
              </a:rPr>
              <a:t>https://www.youtube.com/watch?v=UlbiNuT7EDI</a:t>
            </a:r>
            <a:r>
              <a:rPr lang="en-GB" sz="1600" dirty="0"/>
              <a:t>)</a:t>
            </a:r>
            <a:r>
              <a:rPr lang="en-GB" sz="1600" dirty="0" smtClean="0"/>
              <a:t>; ‘Arrival of a Train at La </a:t>
            </a:r>
            <a:r>
              <a:rPr lang="en-GB" sz="1600" dirty="0" err="1" smtClean="0"/>
              <a:t>Ciotat</a:t>
            </a:r>
            <a:r>
              <a:rPr lang="en-GB" sz="1600" dirty="0" smtClean="0"/>
              <a:t>’ (</a:t>
            </a:r>
            <a:r>
              <a:rPr lang="en-GB" sz="1600" dirty="0" smtClean="0">
                <a:hlinkClick r:id="rId8"/>
              </a:rPr>
              <a:t>https://www.youtube.com/watch?v=1dgLEDdFddk</a:t>
            </a:r>
            <a:r>
              <a:rPr lang="en-GB" sz="1600" dirty="0" smtClean="0"/>
              <a:t>)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algn="just"/>
            <a:endParaRPr lang="en-GB" b="1" u="sng" dirty="0"/>
          </a:p>
          <a:p>
            <a:pPr algn="just"/>
            <a:endParaRPr lang="en-GB" b="1" u="sng" dirty="0" smtClean="0"/>
          </a:p>
          <a:p>
            <a:pPr algn="just"/>
            <a:endParaRPr lang="en-GB" b="1" u="sng"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endParaRPr lang="en-GB" dirty="0"/>
          </a:p>
          <a:p>
            <a:r>
              <a:rPr lang="en-GB" dirty="0" smtClean="0"/>
              <a:t> </a:t>
            </a:r>
            <a:endParaRPr lang="en-GB" dirty="0"/>
          </a:p>
        </p:txBody>
      </p:sp>
      <p:pic>
        <p:nvPicPr>
          <p:cNvPr id="10242"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68097" y="669877"/>
            <a:ext cx="4921182" cy="3623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562085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6156176" cy="7528893"/>
          </a:xfrm>
          <a:prstGeom prst="rect">
            <a:avLst/>
          </a:prstGeom>
          <a:noFill/>
        </p:spPr>
        <p:txBody>
          <a:bodyPr wrap="square" lIns="540000" tIns="360000" rIns="540000" bIns="360000" rtlCol="0">
            <a:spAutoFit/>
          </a:bodyPr>
          <a:lstStyle/>
          <a:p>
            <a:pPr algn="just"/>
            <a:r>
              <a:rPr lang="en-GB" b="1" u="sng" dirty="0" smtClean="0"/>
              <a:t>Turn-of-Century Mass Culture: Coney Island</a:t>
            </a:r>
          </a:p>
          <a:p>
            <a:pPr algn="just"/>
            <a:r>
              <a:rPr lang="en-GB" sz="1400" i="1" dirty="0" smtClean="0"/>
              <a:t>New York and Coney Island Cycle March Two Step</a:t>
            </a:r>
            <a:r>
              <a:rPr lang="en-GB" sz="1400" dirty="0" smtClean="0"/>
              <a:t> sheet music</a:t>
            </a:r>
            <a:r>
              <a:rPr lang="en-GB" sz="1400" i="1" dirty="0" smtClean="0"/>
              <a:t> </a:t>
            </a:r>
            <a:r>
              <a:rPr lang="en-GB" sz="1400" dirty="0" smtClean="0"/>
              <a:t>1896, and postcards</a:t>
            </a:r>
            <a:endParaRPr lang="en-GB" sz="1400"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algn="just"/>
            <a:endParaRPr lang="en-GB" b="1" u="sng" dirty="0" smtClean="0"/>
          </a:p>
          <a:p>
            <a:pPr algn="just"/>
            <a:endParaRPr lang="en-GB" b="1" u="sng" dirty="0" smtClean="0"/>
          </a:p>
          <a:p>
            <a:pPr algn="just"/>
            <a:endParaRPr lang="en-GB" b="1" u="sng"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endParaRPr lang="en-GB" dirty="0" smtClean="0"/>
          </a:p>
          <a:p>
            <a:r>
              <a:rPr lang="en-GB" dirty="0" smtClean="0"/>
              <a:t> </a:t>
            </a:r>
            <a:endParaRPr lang="en-GB" dirty="0"/>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6704" y="0"/>
            <a:ext cx="2981131" cy="38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254" y="1052736"/>
            <a:ext cx="5086350" cy="3267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80570" y="3850956"/>
            <a:ext cx="4680520" cy="30161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62711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86"/>
            <a:ext cx="7092280" cy="7375005"/>
          </a:xfrm>
          <a:prstGeom prst="rect">
            <a:avLst/>
          </a:prstGeom>
          <a:noFill/>
        </p:spPr>
        <p:txBody>
          <a:bodyPr wrap="square" lIns="540000" tIns="360000" rIns="540000" bIns="360000" rtlCol="0">
            <a:spAutoFit/>
          </a:bodyPr>
          <a:lstStyle/>
          <a:p>
            <a:pPr algn="just"/>
            <a:r>
              <a:rPr lang="en-GB" b="1" u="sng" dirty="0" smtClean="0"/>
              <a:t>Turn-of-Century Mass Culture: Buffalo Bill’s Wild West</a:t>
            </a:r>
            <a:endParaRPr lang="en-GB" sz="1400"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algn="just"/>
            <a:endParaRPr lang="en-GB" b="1" u="sng" dirty="0" smtClean="0"/>
          </a:p>
          <a:p>
            <a:pPr algn="just"/>
            <a:endParaRPr lang="en-GB" b="1" u="sng" dirty="0" smtClean="0"/>
          </a:p>
          <a:p>
            <a:pPr algn="just"/>
            <a:endParaRPr lang="en-GB" b="1" u="sng"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endParaRPr lang="en-GB" dirty="0" smtClean="0"/>
          </a:p>
          <a:p>
            <a:r>
              <a:rPr lang="en-GB" dirty="0" smtClean="0"/>
              <a:t> </a:t>
            </a:r>
            <a:endParaRPr lang="en-GB" dirty="0"/>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2" y="764704"/>
            <a:ext cx="6156307" cy="33462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44" y="3247628"/>
            <a:ext cx="2404507" cy="3610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7991" y="2334344"/>
            <a:ext cx="3494524" cy="4523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445598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2586"/>
            <a:ext cx="7092280" cy="7375005"/>
          </a:xfrm>
          <a:prstGeom prst="rect">
            <a:avLst/>
          </a:prstGeom>
          <a:noFill/>
        </p:spPr>
        <p:txBody>
          <a:bodyPr wrap="square" lIns="540000" tIns="360000" rIns="540000" bIns="360000" rtlCol="0">
            <a:spAutoFit/>
          </a:bodyPr>
          <a:lstStyle/>
          <a:p>
            <a:pPr algn="just"/>
            <a:r>
              <a:rPr lang="en-GB" b="1" u="sng" dirty="0" smtClean="0"/>
              <a:t>Turn-of-Century Mass Culture: World’s Fairs</a:t>
            </a:r>
            <a:endParaRPr lang="en-GB" sz="1400"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algn="just"/>
            <a:endParaRPr lang="en-GB" b="1" u="sng"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smtClean="0"/>
          </a:p>
          <a:p>
            <a:pPr algn="just"/>
            <a:endParaRPr lang="en-GB" b="1" u="sng" dirty="0" smtClean="0"/>
          </a:p>
          <a:p>
            <a:pPr algn="just"/>
            <a:endParaRPr lang="en-GB" b="1" u="sng" dirty="0" smtClean="0"/>
          </a:p>
          <a:p>
            <a:pPr algn="just"/>
            <a:endParaRPr lang="en-GB" b="1" u="sng"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endParaRPr lang="en-GB" dirty="0" smtClean="0"/>
          </a:p>
          <a:p>
            <a:r>
              <a:rPr lang="en-GB" dirty="0" smtClean="0"/>
              <a:t> </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3332580435"/>
              </p:ext>
            </p:extLst>
          </p:nvPr>
        </p:nvGraphicFramePr>
        <p:xfrm>
          <a:off x="3887416" y="620688"/>
          <a:ext cx="5256584" cy="3484626"/>
        </p:xfrm>
        <a:graphic>
          <a:graphicData uri="http://schemas.openxmlformats.org/drawingml/2006/table">
            <a:tbl>
              <a:tblPr>
                <a:tableStyleId>{5C22544A-7EE6-4342-B048-85BDC9FD1C3A}</a:tableStyleId>
              </a:tblPr>
              <a:tblGrid>
                <a:gridCol w="700878"/>
                <a:gridCol w="1279220"/>
                <a:gridCol w="3276486"/>
              </a:tblGrid>
              <a:tr h="155208">
                <a:tc>
                  <a:txBody>
                    <a:bodyPr/>
                    <a:lstStyle/>
                    <a:p>
                      <a:pPr>
                        <a:lnSpc>
                          <a:spcPct val="115000"/>
                        </a:lnSpc>
                        <a:spcAft>
                          <a:spcPts val="0"/>
                        </a:spcAft>
                      </a:pPr>
                      <a:r>
                        <a:rPr lang="en-GB" sz="1000" b="1" dirty="0">
                          <a:effectLst/>
                        </a:rPr>
                        <a:t>Year</a:t>
                      </a:r>
                      <a:endParaRPr lang="en-GB" sz="1000" b="1" dirty="0">
                        <a:effectLst/>
                        <a:latin typeface="Calibri"/>
                        <a:ea typeface="Calibri"/>
                        <a:cs typeface="Times New Roman"/>
                      </a:endParaRPr>
                    </a:p>
                  </a:txBody>
                  <a:tcPr marL="78200" marR="78200" marT="0" marB="0"/>
                </a:tc>
                <a:tc>
                  <a:txBody>
                    <a:bodyPr/>
                    <a:lstStyle/>
                    <a:p>
                      <a:pPr>
                        <a:lnSpc>
                          <a:spcPct val="115000"/>
                        </a:lnSpc>
                        <a:spcAft>
                          <a:spcPts val="0"/>
                        </a:spcAft>
                      </a:pPr>
                      <a:r>
                        <a:rPr lang="en-GB" sz="1000" b="1" dirty="0">
                          <a:effectLst/>
                        </a:rPr>
                        <a:t>City</a:t>
                      </a:r>
                      <a:endParaRPr lang="en-GB" sz="1000" b="1" dirty="0">
                        <a:effectLst/>
                        <a:latin typeface="Calibri"/>
                        <a:ea typeface="Calibri"/>
                        <a:cs typeface="Times New Roman"/>
                      </a:endParaRPr>
                    </a:p>
                  </a:txBody>
                  <a:tcPr marL="78200" marR="78200" marT="0" marB="0"/>
                </a:tc>
                <a:tc>
                  <a:txBody>
                    <a:bodyPr/>
                    <a:lstStyle/>
                    <a:p>
                      <a:pPr>
                        <a:lnSpc>
                          <a:spcPct val="115000"/>
                        </a:lnSpc>
                        <a:spcAft>
                          <a:spcPts val="0"/>
                        </a:spcAft>
                      </a:pPr>
                      <a:r>
                        <a:rPr lang="en-GB" sz="1000" b="1" dirty="0">
                          <a:effectLst/>
                        </a:rPr>
                        <a:t>Exposition Title</a:t>
                      </a:r>
                      <a:endParaRPr lang="en-GB" sz="1000" b="1" dirty="0">
                        <a:effectLst/>
                        <a:latin typeface="Calibri"/>
                        <a:ea typeface="Calibri"/>
                        <a:cs typeface="Times New Roman"/>
                      </a:endParaRPr>
                    </a:p>
                  </a:txBody>
                  <a:tcPr marL="78200" marR="78200" marT="0" marB="0"/>
                </a:tc>
              </a:tr>
              <a:tr h="3301176">
                <a:tc>
                  <a:txBody>
                    <a:bodyPr/>
                    <a:lstStyle/>
                    <a:p>
                      <a:pPr>
                        <a:lnSpc>
                          <a:spcPct val="115000"/>
                        </a:lnSpc>
                        <a:spcAft>
                          <a:spcPts val="0"/>
                        </a:spcAft>
                      </a:pPr>
                      <a:r>
                        <a:rPr lang="en-GB" sz="1000" dirty="0">
                          <a:effectLst/>
                        </a:rPr>
                        <a:t>1853</a:t>
                      </a:r>
                    </a:p>
                    <a:p>
                      <a:pPr>
                        <a:lnSpc>
                          <a:spcPct val="115000"/>
                        </a:lnSpc>
                        <a:spcAft>
                          <a:spcPts val="0"/>
                        </a:spcAft>
                      </a:pPr>
                      <a:r>
                        <a:rPr lang="en-GB" sz="1000" dirty="0">
                          <a:effectLst/>
                        </a:rPr>
                        <a:t>1876</a:t>
                      </a:r>
                    </a:p>
                    <a:p>
                      <a:pPr>
                        <a:lnSpc>
                          <a:spcPct val="115000"/>
                        </a:lnSpc>
                        <a:spcAft>
                          <a:spcPts val="0"/>
                        </a:spcAft>
                      </a:pPr>
                      <a:r>
                        <a:rPr lang="en-GB" sz="1000" dirty="0">
                          <a:effectLst/>
                        </a:rPr>
                        <a:t>1883</a:t>
                      </a:r>
                    </a:p>
                    <a:p>
                      <a:pPr>
                        <a:lnSpc>
                          <a:spcPct val="115000"/>
                        </a:lnSpc>
                        <a:spcAft>
                          <a:spcPts val="0"/>
                        </a:spcAft>
                      </a:pPr>
                      <a:r>
                        <a:rPr lang="en-GB" sz="1000" dirty="0">
                          <a:effectLst/>
                        </a:rPr>
                        <a:t>1884-85</a:t>
                      </a:r>
                    </a:p>
                    <a:p>
                      <a:pPr>
                        <a:lnSpc>
                          <a:spcPct val="115000"/>
                        </a:lnSpc>
                        <a:spcAft>
                          <a:spcPts val="0"/>
                        </a:spcAft>
                      </a:pPr>
                      <a:r>
                        <a:rPr lang="en-GB" sz="1000" dirty="0">
                          <a:effectLst/>
                        </a:rPr>
                        <a:t>1893</a:t>
                      </a:r>
                    </a:p>
                    <a:p>
                      <a:pPr>
                        <a:lnSpc>
                          <a:spcPct val="115000"/>
                        </a:lnSpc>
                        <a:spcAft>
                          <a:spcPts val="0"/>
                        </a:spcAft>
                      </a:pPr>
                      <a:r>
                        <a:rPr lang="en-GB" sz="1000" dirty="0">
                          <a:effectLst/>
                        </a:rPr>
                        <a:t>1894</a:t>
                      </a:r>
                    </a:p>
                    <a:p>
                      <a:pPr>
                        <a:lnSpc>
                          <a:spcPct val="115000"/>
                        </a:lnSpc>
                        <a:spcAft>
                          <a:spcPts val="0"/>
                        </a:spcAft>
                      </a:pPr>
                      <a:r>
                        <a:rPr lang="en-GB" sz="1000" dirty="0">
                          <a:effectLst/>
                        </a:rPr>
                        <a:t>1895</a:t>
                      </a:r>
                    </a:p>
                    <a:p>
                      <a:pPr>
                        <a:lnSpc>
                          <a:spcPct val="115000"/>
                        </a:lnSpc>
                        <a:spcAft>
                          <a:spcPts val="0"/>
                        </a:spcAft>
                      </a:pPr>
                      <a:r>
                        <a:rPr lang="en-GB" sz="1000" dirty="0">
                          <a:effectLst/>
                        </a:rPr>
                        <a:t>1897</a:t>
                      </a:r>
                    </a:p>
                    <a:p>
                      <a:pPr>
                        <a:lnSpc>
                          <a:spcPct val="115000"/>
                        </a:lnSpc>
                        <a:spcAft>
                          <a:spcPts val="0"/>
                        </a:spcAft>
                      </a:pPr>
                      <a:r>
                        <a:rPr lang="en-GB" sz="1000" dirty="0">
                          <a:effectLst/>
                        </a:rPr>
                        <a:t>1898</a:t>
                      </a:r>
                    </a:p>
                    <a:p>
                      <a:pPr>
                        <a:lnSpc>
                          <a:spcPct val="115000"/>
                        </a:lnSpc>
                        <a:spcAft>
                          <a:spcPts val="0"/>
                        </a:spcAft>
                      </a:pPr>
                      <a:r>
                        <a:rPr lang="en-GB" sz="1000" dirty="0">
                          <a:effectLst/>
                        </a:rPr>
                        <a:t>1901</a:t>
                      </a:r>
                    </a:p>
                    <a:p>
                      <a:pPr>
                        <a:lnSpc>
                          <a:spcPct val="115000"/>
                        </a:lnSpc>
                        <a:spcAft>
                          <a:spcPts val="0"/>
                        </a:spcAft>
                      </a:pPr>
                      <a:r>
                        <a:rPr lang="en-GB" sz="1000" dirty="0">
                          <a:effectLst/>
                        </a:rPr>
                        <a:t>1901-02</a:t>
                      </a:r>
                    </a:p>
                    <a:p>
                      <a:pPr>
                        <a:lnSpc>
                          <a:spcPct val="115000"/>
                        </a:lnSpc>
                        <a:spcAft>
                          <a:spcPts val="0"/>
                        </a:spcAft>
                      </a:pPr>
                      <a:r>
                        <a:rPr lang="en-GB" sz="1000" dirty="0">
                          <a:effectLst/>
                        </a:rPr>
                        <a:t>1904</a:t>
                      </a:r>
                    </a:p>
                    <a:p>
                      <a:pPr>
                        <a:lnSpc>
                          <a:spcPct val="115000"/>
                        </a:lnSpc>
                        <a:spcAft>
                          <a:spcPts val="0"/>
                        </a:spcAft>
                      </a:pPr>
                      <a:r>
                        <a:rPr lang="en-GB" sz="1000" dirty="0">
                          <a:effectLst/>
                        </a:rPr>
                        <a:t>1905</a:t>
                      </a:r>
                    </a:p>
                    <a:p>
                      <a:pPr>
                        <a:lnSpc>
                          <a:spcPct val="115000"/>
                        </a:lnSpc>
                        <a:spcAft>
                          <a:spcPts val="0"/>
                        </a:spcAft>
                      </a:pPr>
                      <a:r>
                        <a:rPr lang="en-GB" sz="1000" dirty="0">
                          <a:effectLst/>
                        </a:rPr>
                        <a:t> </a:t>
                      </a:r>
                    </a:p>
                    <a:p>
                      <a:pPr>
                        <a:lnSpc>
                          <a:spcPct val="115000"/>
                        </a:lnSpc>
                        <a:spcAft>
                          <a:spcPts val="0"/>
                        </a:spcAft>
                      </a:pPr>
                      <a:r>
                        <a:rPr lang="en-GB" sz="1000" dirty="0">
                          <a:effectLst/>
                        </a:rPr>
                        <a:t>1907</a:t>
                      </a:r>
                    </a:p>
                    <a:p>
                      <a:pPr>
                        <a:lnSpc>
                          <a:spcPct val="115000"/>
                        </a:lnSpc>
                        <a:spcAft>
                          <a:spcPts val="0"/>
                        </a:spcAft>
                      </a:pPr>
                      <a:r>
                        <a:rPr lang="en-GB" sz="1000" dirty="0">
                          <a:effectLst/>
                        </a:rPr>
                        <a:t>1915</a:t>
                      </a:r>
                    </a:p>
                    <a:p>
                      <a:pPr>
                        <a:lnSpc>
                          <a:spcPct val="115000"/>
                        </a:lnSpc>
                        <a:spcAft>
                          <a:spcPts val="0"/>
                        </a:spcAft>
                      </a:pPr>
                      <a:r>
                        <a:rPr lang="en-GB" sz="1000" dirty="0" smtClean="0">
                          <a:effectLst/>
                        </a:rPr>
                        <a:t>1915-16</a:t>
                      </a:r>
                      <a:endParaRPr lang="en-GB" sz="1000" dirty="0">
                        <a:effectLst/>
                      </a:endParaRPr>
                    </a:p>
                  </a:txBody>
                  <a:tcPr marL="78200" marR="78200" marT="0" marB="0"/>
                </a:tc>
                <a:tc>
                  <a:txBody>
                    <a:bodyPr/>
                    <a:lstStyle/>
                    <a:p>
                      <a:pPr>
                        <a:lnSpc>
                          <a:spcPct val="115000"/>
                        </a:lnSpc>
                        <a:spcAft>
                          <a:spcPts val="0"/>
                        </a:spcAft>
                      </a:pPr>
                      <a:r>
                        <a:rPr lang="en-GB" sz="1000" dirty="0">
                          <a:effectLst/>
                        </a:rPr>
                        <a:t>New York, NY</a:t>
                      </a:r>
                    </a:p>
                    <a:p>
                      <a:pPr>
                        <a:lnSpc>
                          <a:spcPct val="115000"/>
                        </a:lnSpc>
                        <a:spcAft>
                          <a:spcPts val="0"/>
                        </a:spcAft>
                      </a:pPr>
                      <a:r>
                        <a:rPr lang="en-GB" sz="1000" dirty="0">
                          <a:effectLst/>
                        </a:rPr>
                        <a:t>Philadelphia, PA</a:t>
                      </a:r>
                    </a:p>
                    <a:p>
                      <a:pPr>
                        <a:lnSpc>
                          <a:spcPct val="115000"/>
                        </a:lnSpc>
                        <a:spcAft>
                          <a:spcPts val="0"/>
                        </a:spcAft>
                      </a:pPr>
                      <a:r>
                        <a:rPr lang="en-GB" sz="1000" dirty="0">
                          <a:effectLst/>
                        </a:rPr>
                        <a:t>Louisville, KY</a:t>
                      </a:r>
                    </a:p>
                    <a:p>
                      <a:pPr>
                        <a:lnSpc>
                          <a:spcPct val="115000"/>
                        </a:lnSpc>
                        <a:spcAft>
                          <a:spcPts val="0"/>
                        </a:spcAft>
                      </a:pPr>
                      <a:r>
                        <a:rPr lang="en-GB" sz="1000" dirty="0">
                          <a:effectLst/>
                        </a:rPr>
                        <a:t>New Orleans, LA</a:t>
                      </a:r>
                    </a:p>
                    <a:p>
                      <a:pPr>
                        <a:lnSpc>
                          <a:spcPct val="115000"/>
                        </a:lnSpc>
                        <a:spcAft>
                          <a:spcPts val="0"/>
                        </a:spcAft>
                      </a:pPr>
                      <a:r>
                        <a:rPr lang="en-GB" sz="1000" dirty="0">
                          <a:effectLst/>
                        </a:rPr>
                        <a:t>Chicago, IL</a:t>
                      </a:r>
                    </a:p>
                    <a:p>
                      <a:pPr>
                        <a:lnSpc>
                          <a:spcPct val="115000"/>
                        </a:lnSpc>
                        <a:spcAft>
                          <a:spcPts val="0"/>
                        </a:spcAft>
                      </a:pPr>
                      <a:r>
                        <a:rPr lang="en-GB" sz="1000" dirty="0">
                          <a:effectLst/>
                        </a:rPr>
                        <a:t>San Francisco, CA</a:t>
                      </a:r>
                    </a:p>
                    <a:p>
                      <a:pPr>
                        <a:lnSpc>
                          <a:spcPct val="115000"/>
                        </a:lnSpc>
                        <a:spcAft>
                          <a:spcPts val="0"/>
                        </a:spcAft>
                      </a:pPr>
                      <a:r>
                        <a:rPr lang="en-GB" sz="1000" dirty="0">
                          <a:effectLst/>
                        </a:rPr>
                        <a:t>Atlanta, GA</a:t>
                      </a:r>
                    </a:p>
                    <a:p>
                      <a:pPr>
                        <a:lnSpc>
                          <a:spcPct val="115000"/>
                        </a:lnSpc>
                        <a:spcAft>
                          <a:spcPts val="0"/>
                        </a:spcAft>
                      </a:pPr>
                      <a:r>
                        <a:rPr lang="en-GB" sz="1000" dirty="0">
                          <a:effectLst/>
                        </a:rPr>
                        <a:t>Nashville, TN</a:t>
                      </a:r>
                    </a:p>
                    <a:p>
                      <a:pPr>
                        <a:lnSpc>
                          <a:spcPct val="115000"/>
                        </a:lnSpc>
                        <a:spcAft>
                          <a:spcPts val="0"/>
                        </a:spcAft>
                      </a:pPr>
                      <a:r>
                        <a:rPr lang="en-GB" sz="1000" dirty="0">
                          <a:effectLst/>
                        </a:rPr>
                        <a:t>Omaha, NE</a:t>
                      </a:r>
                    </a:p>
                    <a:p>
                      <a:pPr>
                        <a:lnSpc>
                          <a:spcPct val="115000"/>
                        </a:lnSpc>
                        <a:spcAft>
                          <a:spcPts val="0"/>
                        </a:spcAft>
                      </a:pPr>
                      <a:r>
                        <a:rPr lang="en-GB" sz="1000" dirty="0">
                          <a:effectLst/>
                        </a:rPr>
                        <a:t>Buffalo, NY</a:t>
                      </a:r>
                    </a:p>
                    <a:p>
                      <a:pPr>
                        <a:lnSpc>
                          <a:spcPct val="115000"/>
                        </a:lnSpc>
                        <a:spcAft>
                          <a:spcPts val="0"/>
                        </a:spcAft>
                      </a:pPr>
                      <a:r>
                        <a:rPr lang="en-GB" sz="1000" dirty="0">
                          <a:effectLst/>
                        </a:rPr>
                        <a:t>Charleston, SC</a:t>
                      </a:r>
                    </a:p>
                    <a:p>
                      <a:pPr>
                        <a:lnSpc>
                          <a:spcPct val="115000"/>
                        </a:lnSpc>
                        <a:spcAft>
                          <a:spcPts val="0"/>
                        </a:spcAft>
                      </a:pPr>
                      <a:r>
                        <a:rPr lang="en-GB" sz="1000" dirty="0">
                          <a:effectLst/>
                        </a:rPr>
                        <a:t>St. Louis, MO</a:t>
                      </a:r>
                    </a:p>
                    <a:p>
                      <a:pPr>
                        <a:lnSpc>
                          <a:spcPct val="115000"/>
                        </a:lnSpc>
                        <a:spcAft>
                          <a:spcPts val="0"/>
                        </a:spcAft>
                      </a:pPr>
                      <a:r>
                        <a:rPr lang="en-GB" sz="1000" dirty="0">
                          <a:effectLst/>
                        </a:rPr>
                        <a:t>Portland, OR</a:t>
                      </a:r>
                    </a:p>
                    <a:p>
                      <a:pPr>
                        <a:lnSpc>
                          <a:spcPct val="115000"/>
                        </a:lnSpc>
                        <a:spcAft>
                          <a:spcPts val="0"/>
                        </a:spcAft>
                      </a:pPr>
                      <a:r>
                        <a:rPr lang="en-GB" sz="1000" dirty="0">
                          <a:effectLst/>
                        </a:rPr>
                        <a:t> </a:t>
                      </a:r>
                    </a:p>
                    <a:p>
                      <a:pPr>
                        <a:lnSpc>
                          <a:spcPct val="115000"/>
                        </a:lnSpc>
                        <a:spcAft>
                          <a:spcPts val="0"/>
                        </a:spcAft>
                      </a:pPr>
                      <a:r>
                        <a:rPr lang="en-GB" sz="1000" dirty="0">
                          <a:effectLst/>
                        </a:rPr>
                        <a:t>Norfolk, VA</a:t>
                      </a:r>
                    </a:p>
                    <a:p>
                      <a:pPr>
                        <a:lnSpc>
                          <a:spcPct val="115000"/>
                        </a:lnSpc>
                        <a:spcAft>
                          <a:spcPts val="0"/>
                        </a:spcAft>
                      </a:pPr>
                      <a:r>
                        <a:rPr lang="en-GB" sz="1000" dirty="0">
                          <a:effectLst/>
                        </a:rPr>
                        <a:t>San Francisco, CA</a:t>
                      </a:r>
                    </a:p>
                    <a:p>
                      <a:pPr>
                        <a:lnSpc>
                          <a:spcPct val="115000"/>
                        </a:lnSpc>
                        <a:spcAft>
                          <a:spcPts val="0"/>
                        </a:spcAft>
                      </a:pPr>
                      <a:r>
                        <a:rPr lang="en-GB" sz="1000" dirty="0">
                          <a:effectLst/>
                        </a:rPr>
                        <a:t>San Diego, CA</a:t>
                      </a:r>
                    </a:p>
                    <a:p>
                      <a:pPr>
                        <a:lnSpc>
                          <a:spcPct val="115000"/>
                        </a:lnSpc>
                        <a:spcAft>
                          <a:spcPts val="0"/>
                        </a:spcAft>
                      </a:pPr>
                      <a:endParaRPr lang="en-GB" sz="1000" dirty="0">
                        <a:effectLst/>
                      </a:endParaRPr>
                    </a:p>
                    <a:p>
                      <a:pPr>
                        <a:lnSpc>
                          <a:spcPct val="115000"/>
                        </a:lnSpc>
                        <a:spcAft>
                          <a:spcPts val="0"/>
                        </a:spcAft>
                      </a:pPr>
                      <a:r>
                        <a:rPr lang="en-GB" sz="1000" dirty="0">
                          <a:effectLst/>
                        </a:rPr>
                        <a:t> </a:t>
                      </a:r>
                      <a:endParaRPr lang="en-GB" sz="1000" dirty="0">
                        <a:effectLst/>
                        <a:latin typeface="Calibri"/>
                        <a:ea typeface="Calibri"/>
                        <a:cs typeface="Times New Roman"/>
                      </a:endParaRPr>
                    </a:p>
                  </a:txBody>
                  <a:tcPr marL="78200" marR="78200" marT="0" marB="0"/>
                </a:tc>
                <a:tc>
                  <a:txBody>
                    <a:bodyPr/>
                    <a:lstStyle/>
                    <a:p>
                      <a:pPr>
                        <a:lnSpc>
                          <a:spcPct val="115000"/>
                        </a:lnSpc>
                        <a:spcAft>
                          <a:spcPts val="0"/>
                        </a:spcAft>
                      </a:pPr>
                      <a:r>
                        <a:rPr lang="en-GB" sz="1000" dirty="0">
                          <a:effectLst/>
                        </a:rPr>
                        <a:t>Crystal Palace Exposition</a:t>
                      </a:r>
                    </a:p>
                    <a:p>
                      <a:pPr>
                        <a:lnSpc>
                          <a:spcPct val="115000"/>
                        </a:lnSpc>
                        <a:spcAft>
                          <a:spcPts val="0"/>
                        </a:spcAft>
                      </a:pPr>
                      <a:r>
                        <a:rPr lang="en-GB" sz="1000" dirty="0">
                          <a:effectLst/>
                        </a:rPr>
                        <a:t>Philadelphia Centennial International Exposition</a:t>
                      </a:r>
                    </a:p>
                    <a:p>
                      <a:pPr>
                        <a:lnSpc>
                          <a:spcPct val="115000"/>
                        </a:lnSpc>
                        <a:spcAft>
                          <a:spcPts val="0"/>
                        </a:spcAft>
                      </a:pPr>
                      <a:r>
                        <a:rPr lang="en-GB" sz="1000" dirty="0">
                          <a:effectLst/>
                        </a:rPr>
                        <a:t>Southern Exposition</a:t>
                      </a:r>
                    </a:p>
                    <a:p>
                      <a:pPr>
                        <a:lnSpc>
                          <a:spcPct val="115000"/>
                        </a:lnSpc>
                        <a:spcAft>
                          <a:spcPts val="0"/>
                        </a:spcAft>
                      </a:pPr>
                      <a:r>
                        <a:rPr lang="en-GB" sz="1000" dirty="0">
                          <a:effectLst/>
                        </a:rPr>
                        <a:t>World’s Industrial and Cotton Centennial Exposition</a:t>
                      </a:r>
                    </a:p>
                    <a:p>
                      <a:pPr>
                        <a:lnSpc>
                          <a:spcPct val="115000"/>
                        </a:lnSpc>
                        <a:spcAft>
                          <a:spcPts val="0"/>
                        </a:spcAft>
                      </a:pPr>
                      <a:r>
                        <a:rPr lang="en-GB" sz="1000" dirty="0">
                          <a:effectLst/>
                        </a:rPr>
                        <a:t>World’s Columbian Exposition</a:t>
                      </a:r>
                    </a:p>
                    <a:p>
                      <a:pPr>
                        <a:lnSpc>
                          <a:spcPct val="115000"/>
                        </a:lnSpc>
                        <a:spcAft>
                          <a:spcPts val="0"/>
                        </a:spcAft>
                      </a:pPr>
                      <a:r>
                        <a:rPr lang="en-GB" sz="1000" dirty="0">
                          <a:effectLst/>
                        </a:rPr>
                        <a:t>California Midwinter International Exposition</a:t>
                      </a:r>
                    </a:p>
                    <a:p>
                      <a:pPr>
                        <a:lnSpc>
                          <a:spcPct val="115000"/>
                        </a:lnSpc>
                        <a:spcAft>
                          <a:spcPts val="0"/>
                        </a:spcAft>
                      </a:pPr>
                      <a:r>
                        <a:rPr lang="en-GB" sz="1000" dirty="0">
                          <a:effectLst/>
                        </a:rPr>
                        <a:t>Cotton States and International Exposition</a:t>
                      </a:r>
                    </a:p>
                    <a:p>
                      <a:pPr>
                        <a:lnSpc>
                          <a:spcPct val="115000"/>
                        </a:lnSpc>
                        <a:spcAft>
                          <a:spcPts val="0"/>
                        </a:spcAft>
                      </a:pPr>
                      <a:r>
                        <a:rPr lang="en-GB" sz="1000" dirty="0">
                          <a:effectLst/>
                        </a:rPr>
                        <a:t>Tennessee Centennial Exposition</a:t>
                      </a:r>
                    </a:p>
                    <a:p>
                      <a:pPr>
                        <a:lnSpc>
                          <a:spcPct val="115000"/>
                        </a:lnSpc>
                        <a:spcAft>
                          <a:spcPts val="0"/>
                        </a:spcAft>
                        <a:tabLst>
                          <a:tab pos="1114425" algn="l"/>
                        </a:tabLst>
                      </a:pPr>
                      <a:r>
                        <a:rPr lang="en-GB" sz="1000" dirty="0">
                          <a:effectLst/>
                        </a:rPr>
                        <a:t>Trans-Mississippi and International Exposition</a:t>
                      </a:r>
                    </a:p>
                    <a:p>
                      <a:pPr>
                        <a:lnSpc>
                          <a:spcPct val="115000"/>
                        </a:lnSpc>
                        <a:spcAft>
                          <a:spcPts val="0"/>
                        </a:spcAft>
                      </a:pPr>
                      <a:r>
                        <a:rPr lang="en-GB" sz="1000" dirty="0">
                          <a:effectLst/>
                        </a:rPr>
                        <a:t>Pan-American Exposition</a:t>
                      </a:r>
                    </a:p>
                    <a:p>
                      <a:pPr>
                        <a:lnSpc>
                          <a:spcPct val="115000"/>
                        </a:lnSpc>
                        <a:spcAft>
                          <a:spcPts val="0"/>
                        </a:spcAft>
                      </a:pPr>
                      <a:r>
                        <a:rPr lang="en-GB" sz="1000" dirty="0">
                          <a:effectLst/>
                        </a:rPr>
                        <a:t>South Carolina and West Indian Exposition</a:t>
                      </a:r>
                    </a:p>
                    <a:p>
                      <a:pPr>
                        <a:lnSpc>
                          <a:spcPct val="115000"/>
                        </a:lnSpc>
                        <a:spcAft>
                          <a:spcPts val="0"/>
                        </a:spcAft>
                      </a:pPr>
                      <a:r>
                        <a:rPr lang="en-GB" sz="1000" dirty="0">
                          <a:effectLst/>
                        </a:rPr>
                        <a:t>Louisiana Purchase Exposition</a:t>
                      </a:r>
                    </a:p>
                    <a:p>
                      <a:pPr>
                        <a:lnSpc>
                          <a:spcPct val="115000"/>
                        </a:lnSpc>
                        <a:spcAft>
                          <a:spcPts val="0"/>
                        </a:spcAft>
                      </a:pPr>
                      <a:r>
                        <a:rPr lang="en-GB" sz="1000" dirty="0">
                          <a:effectLst/>
                        </a:rPr>
                        <a:t>Lewis and Clark Centennial and American Pacific Exposition and Oriental Fair</a:t>
                      </a:r>
                    </a:p>
                    <a:p>
                      <a:pPr>
                        <a:lnSpc>
                          <a:spcPct val="115000"/>
                        </a:lnSpc>
                        <a:spcAft>
                          <a:spcPts val="0"/>
                        </a:spcAft>
                      </a:pPr>
                      <a:r>
                        <a:rPr lang="en-GB" sz="1000" dirty="0">
                          <a:effectLst/>
                        </a:rPr>
                        <a:t>Jamestown Tercentenary Exposition</a:t>
                      </a:r>
                    </a:p>
                    <a:p>
                      <a:pPr>
                        <a:lnSpc>
                          <a:spcPct val="115000"/>
                        </a:lnSpc>
                        <a:spcAft>
                          <a:spcPts val="0"/>
                        </a:spcAft>
                      </a:pPr>
                      <a:r>
                        <a:rPr lang="en-GB" sz="1000" dirty="0">
                          <a:effectLst/>
                        </a:rPr>
                        <a:t>Panama-Pacific International Exposition </a:t>
                      </a:r>
                    </a:p>
                    <a:p>
                      <a:pPr>
                        <a:lnSpc>
                          <a:spcPct val="115000"/>
                        </a:lnSpc>
                        <a:spcAft>
                          <a:spcPts val="0"/>
                        </a:spcAft>
                      </a:pPr>
                      <a:r>
                        <a:rPr lang="en-GB" sz="1000" dirty="0">
                          <a:effectLst/>
                        </a:rPr>
                        <a:t>Panama California </a:t>
                      </a:r>
                      <a:r>
                        <a:rPr lang="en-GB" sz="1000" dirty="0" smtClean="0">
                          <a:effectLst/>
                        </a:rPr>
                        <a:t>Exposition</a:t>
                      </a:r>
                      <a:endParaRPr lang="en-GB" sz="1000" dirty="0">
                        <a:effectLst/>
                      </a:endParaRPr>
                    </a:p>
                  </a:txBody>
                  <a:tcPr marL="78200" marR="78200" marT="0" marB="0"/>
                </a:tc>
              </a:tr>
            </a:tbl>
          </a:graphicData>
        </a:graphic>
      </p:graphicFrame>
      <p:pic>
        <p:nvPicPr>
          <p:cNvPr id="133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36712"/>
            <a:ext cx="3486150"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29449" y="3844774"/>
            <a:ext cx="2314551" cy="30436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34082" y="3844774"/>
            <a:ext cx="2195367" cy="30284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9"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94533" y="4956373"/>
            <a:ext cx="3439549" cy="1916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32816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Friday reading</a:t>
            </a:r>
            <a:endParaRPr lang="en-US" dirty="0"/>
          </a:p>
        </p:txBody>
      </p:sp>
      <p:sp>
        <p:nvSpPr>
          <p:cNvPr id="3" name="Content Placeholder 2"/>
          <p:cNvSpPr>
            <a:spLocks noGrp="1"/>
          </p:cNvSpPr>
          <p:nvPr>
            <p:ph idx="1"/>
          </p:nvPr>
        </p:nvSpPr>
        <p:spPr/>
        <p:txBody>
          <a:bodyPr>
            <a:normAutofit fontScale="85000" lnSpcReduction="20000"/>
          </a:bodyPr>
          <a:lstStyle/>
          <a:p>
            <a:pPr lvl="0"/>
            <a:r>
              <a:rPr lang="en-GB" dirty="0"/>
              <a:t>Tom Gunning, ‘The World as Object Lesson: Cinema Audiences, Visual Culture and the St Louis World’s Fair,’ </a:t>
            </a:r>
            <a:r>
              <a:rPr lang="en-GB" i="1" dirty="0"/>
              <a:t>Film History</a:t>
            </a:r>
            <a:r>
              <a:rPr lang="en-GB" dirty="0"/>
              <a:t> (Vol. 6, No. 4, 1994), pp. 422–444.</a:t>
            </a:r>
          </a:p>
          <a:p>
            <a:pPr lvl="0"/>
            <a:r>
              <a:rPr lang="en-GB" dirty="0"/>
              <a:t>Nancy J </a:t>
            </a:r>
            <a:r>
              <a:rPr lang="en-GB" dirty="0" err="1"/>
              <a:t>Parezo</a:t>
            </a:r>
            <a:r>
              <a:rPr lang="en-GB" dirty="0"/>
              <a:t> and Don D Fowler, ‘The Philippine Reservation,’ </a:t>
            </a:r>
            <a:r>
              <a:rPr lang="en-GB" i="1" dirty="0"/>
              <a:t>Anthropology Goes to the Fair: The 1904 Louisiana Purchase Exposition </a:t>
            </a:r>
            <a:r>
              <a:rPr lang="en-GB" dirty="0"/>
              <a:t>(University of Nebraska: Lincoln, Nebraska, 2007), pp. 164–193.</a:t>
            </a:r>
          </a:p>
          <a:p>
            <a:pPr lvl="0"/>
            <a:r>
              <a:rPr lang="en-GB" dirty="0"/>
              <a:t>Kristen </a:t>
            </a:r>
            <a:r>
              <a:rPr lang="en-GB" dirty="0" err="1"/>
              <a:t>Whissel</a:t>
            </a:r>
            <a:r>
              <a:rPr lang="en-GB" dirty="0"/>
              <a:t>, ‘Placing the Spectator on the Scene of History: The Battle Re-enactment at the Turn of the Century, from Buffalo Bill’s Wild West to the Early Cinema,’ </a:t>
            </a:r>
            <a:r>
              <a:rPr lang="en-GB" i="1" dirty="0"/>
              <a:t>Historical Journal of Film, Radio and Television</a:t>
            </a:r>
            <a:r>
              <a:rPr lang="en-GB" dirty="0"/>
              <a:t> (Vol. 22, No. 3, 2002), pp.225–243.</a:t>
            </a:r>
          </a:p>
          <a:p>
            <a:endParaRPr lang="en-US" dirty="0"/>
          </a:p>
        </p:txBody>
      </p:sp>
    </p:spTree>
    <p:extLst>
      <p:ext uri="{BB962C8B-B14F-4D97-AF65-F5344CB8AC3E}">
        <p14:creationId xmlns:p14="http://schemas.microsoft.com/office/powerpoint/2010/main" val="17211068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375</TotalTime>
  <Words>1512</Words>
  <Application>Microsoft Office PowerPoint</Application>
  <PresentationFormat>On-screen Show (4:3)</PresentationFormat>
  <Paragraphs>297</Paragraphs>
  <Slides>21</Slides>
  <Notes>18</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Friday 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cp:lastModifiedBy>
  <cp:revision>28</cp:revision>
  <cp:lastPrinted>2015-10-19T10:19:48Z</cp:lastPrinted>
  <dcterms:created xsi:type="dcterms:W3CDTF">2015-10-18T17:45:34Z</dcterms:created>
  <dcterms:modified xsi:type="dcterms:W3CDTF">2017-02-20T08:13:39Z</dcterms:modified>
</cp:coreProperties>
</file>