
<file path=[Content_Types].xml><?xml version="1.0" encoding="utf-8"?>
<Types xmlns="http://schemas.openxmlformats.org/package/2006/content-types">
  <Override PartName="/ppt/slides/slide6.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notesSlides/notesSlide1.xml" ContentType="application/vnd.openxmlformats-officedocument.presentationml.notesSlide+xml"/>
  <Default Extension="png" ContentType="image/png"/>
  <Default Extension="bin" ContentType="application/vnd.openxmlformats-officedocument.oleObject"/>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7" r:id="rId1"/>
  </p:sldMasterIdLst>
  <p:notesMasterIdLst>
    <p:notesMasterId r:id="rId25"/>
  </p:notesMasterIdLst>
  <p:handoutMasterIdLst>
    <p:handoutMasterId r:id="rId26"/>
  </p:handoutMasterIdLst>
  <p:sldIdLst>
    <p:sldId id="351" r:id="rId2"/>
    <p:sldId id="299" r:id="rId3"/>
    <p:sldId id="284" r:id="rId4"/>
    <p:sldId id="289" r:id="rId5"/>
    <p:sldId id="290" r:id="rId6"/>
    <p:sldId id="295" r:id="rId7"/>
    <p:sldId id="357" r:id="rId8"/>
    <p:sldId id="358" r:id="rId9"/>
    <p:sldId id="354" r:id="rId10"/>
    <p:sldId id="294" r:id="rId11"/>
    <p:sldId id="305" r:id="rId12"/>
    <p:sldId id="306" r:id="rId13"/>
    <p:sldId id="293" r:id="rId14"/>
    <p:sldId id="300" r:id="rId15"/>
    <p:sldId id="355" r:id="rId16"/>
    <p:sldId id="347" r:id="rId17"/>
    <p:sldId id="348" r:id="rId18"/>
    <p:sldId id="343" r:id="rId19"/>
    <p:sldId id="313" r:id="rId20"/>
    <p:sldId id="327" r:id="rId21"/>
    <p:sldId id="334" r:id="rId22"/>
    <p:sldId id="321" r:id="rId23"/>
    <p:sldId id="319" r:id="rId24"/>
  </p:sldIdLst>
  <p:sldSz cx="9144000" cy="6858000" type="screen4x3"/>
  <p:notesSz cx="6864350" cy="9701213"/>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3333CC"/>
    <a:srgbClr val="CC99FF"/>
    <a:srgbClr val="66003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58" autoAdjust="0"/>
  </p:normalViewPr>
  <p:slideViewPr>
    <p:cSldViewPr>
      <p:cViewPr varScale="1">
        <p:scale>
          <a:sx n="71" d="100"/>
          <a:sy n="71" d="100"/>
        </p:scale>
        <p:origin x="-4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632" y="2556"/>
      </p:cViewPr>
      <p:guideLst>
        <p:guide orient="horz" pos="3056"/>
        <p:guide pos="2162"/>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4975" cy="485775"/>
          </a:xfrm>
          <a:prstGeom prst="rect">
            <a:avLst/>
          </a:prstGeom>
          <a:noFill/>
          <a:ln w="9525">
            <a:noFill/>
            <a:miter lim="800000"/>
            <a:headEnd/>
            <a:tailEnd/>
          </a:ln>
          <a:effectLst/>
        </p:spPr>
        <p:txBody>
          <a:bodyPr vert="horz" wrap="square" lIns="94659" tIns="47329" rIns="94659" bIns="47329" numCol="1" anchor="t"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7651" name="Rectangle 3"/>
          <p:cNvSpPr>
            <a:spLocks noGrp="1" noChangeArrowheads="1"/>
          </p:cNvSpPr>
          <p:nvPr>
            <p:ph type="dt" sz="quarter" idx="1"/>
          </p:nvPr>
        </p:nvSpPr>
        <p:spPr bwMode="auto">
          <a:xfrm>
            <a:off x="3889375" y="0"/>
            <a:ext cx="2974975" cy="485775"/>
          </a:xfrm>
          <a:prstGeom prst="rect">
            <a:avLst/>
          </a:prstGeom>
          <a:noFill/>
          <a:ln w="9525">
            <a:noFill/>
            <a:miter lim="800000"/>
            <a:headEnd/>
            <a:tailEnd/>
          </a:ln>
          <a:effectLst/>
        </p:spPr>
        <p:txBody>
          <a:bodyPr vert="horz" wrap="square" lIns="94659" tIns="47329" rIns="94659" bIns="47329" numCol="1" anchor="t" anchorCtr="0" compatLnSpc="1">
            <a:prstTxWarp prst="textNoShape">
              <a:avLst/>
            </a:prstTxWarp>
          </a:bodyPr>
          <a:lstStyle>
            <a:lvl1pPr algn="r" eaLnBrk="0" hangingPunct="0">
              <a:defRPr sz="1200">
                <a:latin typeface="Times New Roman" pitchFamily="18" charset="0"/>
                <a:cs typeface="+mn-cs"/>
              </a:defRPr>
            </a:lvl1pPr>
          </a:lstStyle>
          <a:p>
            <a:pPr>
              <a:defRPr/>
            </a:pPr>
            <a:endParaRPr lang="en-GB"/>
          </a:p>
        </p:txBody>
      </p:sp>
      <p:sp>
        <p:nvSpPr>
          <p:cNvPr id="27652" name="Rectangle 4"/>
          <p:cNvSpPr>
            <a:spLocks noGrp="1" noChangeArrowheads="1"/>
          </p:cNvSpPr>
          <p:nvPr>
            <p:ph type="ftr" sz="quarter" idx="2"/>
          </p:nvPr>
        </p:nvSpPr>
        <p:spPr bwMode="auto">
          <a:xfrm>
            <a:off x="0" y="9215438"/>
            <a:ext cx="2974975" cy="485775"/>
          </a:xfrm>
          <a:prstGeom prst="rect">
            <a:avLst/>
          </a:prstGeom>
          <a:noFill/>
          <a:ln w="9525">
            <a:noFill/>
            <a:miter lim="800000"/>
            <a:headEnd/>
            <a:tailEnd/>
          </a:ln>
          <a:effectLst/>
        </p:spPr>
        <p:txBody>
          <a:bodyPr vert="horz" wrap="square" lIns="94659" tIns="47329" rIns="94659" bIns="47329" numCol="1" anchor="b"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7653" name="Rectangle 5"/>
          <p:cNvSpPr>
            <a:spLocks noGrp="1" noChangeArrowheads="1"/>
          </p:cNvSpPr>
          <p:nvPr>
            <p:ph type="sldNum" sz="quarter" idx="3"/>
          </p:nvPr>
        </p:nvSpPr>
        <p:spPr bwMode="auto">
          <a:xfrm>
            <a:off x="3889375" y="9215438"/>
            <a:ext cx="2974975" cy="485775"/>
          </a:xfrm>
          <a:prstGeom prst="rect">
            <a:avLst/>
          </a:prstGeom>
          <a:noFill/>
          <a:ln w="9525">
            <a:noFill/>
            <a:miter lim="800000"/>
            <a:headEnd/>
            <a:tailEnd/>
          </a:ln>
          <a:effectLst/>
        </p:spPr>
        <p:txBody>
          <a:bodyPr vert="horz" wrap="square" lIns="94659" tIns="47329" rIns="94659" bIns="47329" numCol="1" anchor="b" anchorCtr="0" compatLnSpc="1">
            <a:prstTxWarp prst="textNoShape">
              <a:avLst/>
            </a:prstTxWarp>
          </a:bodyPr>
          <a:lstStyle>
            <a:lvl1pPr algn="r" eaLnBrk="0" hangingPunct="0">
              <a:defRPr sz="1200">
                <a:latin typeface="Times New Roman" pitchFamily="18" charset="0"/>
                <a:cs typeface="+mn-cs"/>
              </a:defRPr>
            </a:lvl1pPr>
          </a:lstStyle>
          <a:p>
            <a:pPr>
              <a:defRPr/>
            </a:pPr>
            <a:fld id="{D540DBAD-1944-4D1C-951E-96DAA31E100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74975" cy="485775"/>
          </a:xfrm>
          <a:prstGeom prst="rect">
            <a:avLst/>
          </a:prstGeom>
          <a:noFill/>
          <a:ln w="9525">
            <a:noFill/>
            <a:miter lim="800000"/>
            <a:headEnd/>
            <a:tailEnd/>
          </a:ln>
          <a:effectLst/>
        </p:spPr>
        <p:txBody>
          <a:bodyPr vert="horz" wrap="square" lIns="94659" tIns="47329" rIns="94659" bIns="47329" numCol="1" anchor="t"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2531" name="Rectangle 3"/>
          <p:cNvSpPr>
            <a:spLocks noGrp="1" noChangeArrowheads="1"/>
          </p:cNvSpPr>
          <p:nvPr>
            <p:ph type="dt" idx="1"/>
          </p:nvPr>
        </p:nvSpPr>
        <p:spPr bwMode="auto">
          <a:xfrm>
            <a:off x="3889375" y="0"/>
            <a:ext cx="2974975" cy="485775"/>
          </a:xfrm>
          <a:prstGeom prst="rect">
            <a:avLst/>
          </a:prstGeom>
          <a:noFill/>
          <a:ln w="9525">
            <a:noFill/>
            <a:miter lim="800000"/>
            <a:headEnd/>
            <a:tailEnd/>
          </a:ln>
          <a:effectLst/>
        </p:spPr>
        <p:txBody>
          <a:bodyPr vert="horz" wrap="square" lIns="94659" tIns="47329" rIns="94659" bIns="47329" numCol="1" anchor="t" anchorCtr="0" compatLnSpc="1">
            <a:prstTxWarp prst="textNoShape">
              <a:avLst/>
            </a:prstTxWarp>
          </a:bodyPr>
          <a:lstStyle>
            <a:lvl1pPr algn="r" eaLnBrk="0" hangingPunct="0">
              <a:defRPr sz="1200">
                <a:latin typeface="Times New Roman" pitchFamily="18" charset="0"/>
                <a:cs typeface="+mn-cs"/>
              </a:defRPr>
            </a:lvl1pPr>
          </a:lstStyle>
          <a:p>
            <a:pPr>
              <a:defRPr/>
            </a:pPr>
            <a:endParaRPr lang="en-GB"/>
          </a:p>
        </p:txBody>
      </p:sp>
      <p:sp>
        <p:nvSpPr>
          <p:cNvPr id="39940" name="Rectangle 4"/>
          <p:cNvSpPr>
            <a:spLocks noGrp="1" noRot="1" noChangeAspect="1" noChangeArrowheads="1" noTextEdit="1"/>
          </p:cNvSpPr>
          <p:nvPr>
            <p:ph type="sldImg" idx="2"/>
          </p:nvPr>
        </p:nvSpPr>
        <p:spPr bwMode="auto">
          <a:xfrm>
            <a:off x="1006475" y="727075"/>
            <a:ext cx="4851400" cy="3638550"/>
          </a:xfrm>
          <a:prstGeom prst="rect">
            <a:avLst/>
          </a:prstGeom>
          <a:noFill/>
          <a:ln w="9525">
            <a:solidFill>
              <a:srgbClr val="000000"/>
            </a:solidFill>
            <a:miter lim="800000"/>
            <a:headEnd/>
            <a:tailEnd/>
          </a:ln>
        </p:spPr>
      </p:sp>
      <p:sp>
        <p:nvSpPr>
          <p:cNvPr id="22533" name="Rectangle 5"/>
          <p:cNvSpPr>
            <a:spLocks noGrp="1" noChangeArrowheads="1"/>
          </p:cNvSpPr>
          <p:nvPr>
            <p:ph type="body" sz="quarter" idx="3"/>
          </p:nvPr>
        </p:nvSpPr>
        <p:spPr bwMode="auto">
          <a:xfrm>
            <a:off x="915988" y="4608513"/>
            <a:ext cx="5032375" cy="4365625"/>
          </a:xfrm>
          <a:prstGeom prst="rect">
            <a:avLst/>
          </a:prstGeom>
          <a:noFill/>
          <a:ln w="9525">
            <a:noFill/>
            <a:miter lim="800000"/>
            <a:headEnd/>
            <a:tailEnd/>
          </a:ln>
          <a:effectLst/>
        </p:spPr>
        <p:txBody>
          <a:bodyPr vert="horz" wrap="square" lIns="94659" tIns="47329" rIns="94659" bIns="4732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2534" name="Rectangle 6"/>
          <p:cNvSpPr>
            <a:spLocks noGrp="1" noChangeArrowheads="1"/>
          </p:cNvSpPr>
          <p:nvPr>
            <p:ph type="ftr" sz="quarter" idx="4"/>
          </p:nvPr>
        </p:nvSpPr>
        <p:spPr bwMode="auto">
          <a:xfrm>
            <a:off x="0" y="9215438"/>
            <a:ext cx="2974975" cy="485775"/>
          </a:xfrm>
          <a:prstGeom prst="rect">
            <a:avLst/>
          </a:prstGeom>
          <a:noFill/>
          <a:ln w="9525">
            <a:noFill/>
            <a:miter lim="800000"/>
            <a:headEnd/>
            <a:tailEnd/>
          </a:ln>
          <a:effectLst/>
        </p:spPr>
        <p:txBody>
          <a:bodyPr vert="horz" wrap="square" lIns="94659" tIns="47329" rIns="94659" bIns="47329" numCol="1" anchor="b"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2535" name="Rectangle 7"/>
          <p:cNvSpPr>
            <a:spLocks noGrp="1" noChangeArrowheads="1"/>
          </p:cNvSpPr>
          <p:nvPr>
            <p:ph type="sldNum" sz="quarter" idx="5"/>
          </p:nvPr>
        </p:nvSpPr>
        <p:spPr bwMode="auto">
          <a:xfrm>
            <a:off x="3889375" y="9215438"/>
            <a:ext cx="2974975" cy="485775"/>
          </a:xfrm>
          <a:prstGeom prst="rect">
            <a:avLst/>
          </a:prstGeom>
          <a:noFill/>
          <a:ln w="9525">
            <a:noFill/>
            <a:miter lim="800000"/>
            <a:headEnd/>
            <a:tailEnd/>
          </a:ln>
          <a:effectLst/>
        </p:spPr>
        <p:txBody>
          <a:bodyPr vert="horz" wrap="square" lIns="94659" tIns="47329" rIns="94659" bIns="47329" numCol="1" anchor="b" anchorCtr="0" compatLnSpc="1">
            <a:prstTxWarp prst="textNoShape">
              <a:avLst/>
            </a:prstTxWarp>
          </a:bodyPr>
          <a:lstStyle>
            <a:lvl1pPr algn="r" eaLnBrk="0" hangingPunct="0">
              <a:defRPr sz="1200">
                <a:latin typeface="Times New Roman" pitchFamily="18" charset="0"/>
                <a:cs typeface="+mn-cs"/>
              </a:defRPr>
            </a:lvl1pPr>
          </a:lstStyle>
          <a:p>
            <a:pPr>
              <a:defRPr/>
            </a:pPr>
            <a:fld id="{889E80CD-861D-48E6-9007-826FE3545279}"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p:spPr>
        <p:txBody>
          <a:bodyPr/>
          <a:lstStyle/>
          <a:p>
            <a:r>
              <a:rPr lang="en-GB" dirty="0" err="1" smtClean="0"/>
              <a:t>Cyflwyniad</a:t>
            </a:r>
            <a:r>
              <a:rPr lang="en-GB" dirty="0" smtClean="0"/>
              <a:t> </a:t>
            </a:r>
            <a:r>
              <a:rPr lang="en-GB" dirty="0" err="1" smtClean="0"/>
              <a:t>i’r</a:t>
            </a:r>
            <a:r>
              <a:rPr lang="en-GB" dirty="0" smtClean="0"/>
              <a:t> nod </a:t>
            </a:r>
            <a:r>
              <a:rPr lang="en-GB" dirty="0" err="1" smtClean="0"/>
              <a:t>a’r</a:t>
            </a:r>
            <a:r>
              <a:rPr lang="en-GB" dirty="0" smtClean="0"/>
              <a:t> </a:t>
            </a:r>
            <a:r>
              <a:rPr lang="en-GB" dirty="0" err="1" smtClean="0"/>
              <a:t>amcanion</a:t>
            </a:r>
            <a:endParaRPr lang="en-GB" dirty="0" smtClean="0"/>
          </a:p>
          <a:p>
            <a:r>
              <a:rPr lang="en-GB" dirty="0" err="1" smtClean="0"/>
              <a:t>Cwesitwn</a:t>
            </a:r>
            <a:r>
              <a:rPr lang="en-GB" dirty="0" smtClean="0"/>
              <a:t> </a:t>
            </a:r>
            <a:r>
              <a:rPr lang="en-GB" dirty="0" err="1" smtClean="0"/>
              <a:t>i’r</a:t>
            </a:r>
            <a:r>
              <a:rPr lang="en-GB" dirty="0" smtClean="0"/>
              <a:t> </a:t>
            </a:r>
            <a:r>
              <a:rPr lang="en-GB" dirty="0" err="1" smtClean="0"/>
              <a:t>grwp</a:t>
            </a:r>
            <a:r>
              <a:rPr lang="en-GB" dirty="0" smtClean="0"/>
              <a:t> – Beth </a:t>
            </a:r>
            <a:r>
              <a:rPr lang="en-GB" dirty="0" err="1" smtClean="0"/>
              <a:t>yw</a:t>
            </a:r>
            <a:r>
              <a:rPr lang="en-GB" dirty="0" smtClean="0"/>
              <a:t> </a:t>
            </a:r>
            <a:r>
              <a:rPr lang="en-GB" dirty="0" err="1" smtClean="0"/>
              <a:t>arddull</a:t>
            </a:r>
            <a:r>
              <a:rPr lang="en-GB" dirty="0" smtClean="0"/>
              <a:t> </a:t>
            </a:r>
            <a:r>
              <a:rPr lang="en-GB" dirty="0" err="1" smtClean="0"/>
              <a:t>ddysgu</a:t>
            </a:r>
            <a:r>
              <a:rPr lang="en-GB" dirty="0" smtClean="0"/>
              <a:t>? </a:t>
            </a:r>
            <a:r>
              <a:rPr lang="en-GB" dirty="0" err="1" smtClean="0"/>
              <a:t>Ydyn</a:t>
            </a:r>
            <a:r>
              <a:rPr lang="en-GB" dirty="0" smtClean="0"/>
              <a:t> </a:t>
            </a:r>
            <a:r>
              <a:rPr lang="en-GB" dirty="0" err="1" smtClean="0"/>
              <a:t>nhw</a:t>
            </a:r>
            <a:r>
              <a:rPr lang="en-GB" dirty="0" smtClean="0"/>
              <a:t> </a:t>
            </a:r>
            <a:r>
              <a:rPr lang="en-GB" dirty="0" err="1" smtClean="0"/>
              <a:t>yn</a:t>
            </a:r>
            <a:r>
              <a:rPr lang="en-GB" dirty="0" smtClean="0"/>
              <a:t> </a:t>
            </a:r>
            <a:r>
              <a:rPr lang="en-GB" dirty="0" err="1" smtClean="0"/>
              <a:t>gwybod</a:t>
            </a:r>
            <a:r>
              <a:rPr lang="en-GB" dirty="0" smtClean="0"/>
              <a:t> </a:t>
            </a:r>
            <a:r>
              <a:rPr lang="en-GB" dirty="0" err="1" smtClean="0"/>
              <a:t>sut</a:t>
            </a:r>
            <a:r>
              <a:rPr lang="en-GB" dirty="0" smtClean="0"/>
              <a:t> </a:t>
            </a:r>
            <a:r>
              <a:rPr lang="en-GB" dirty="0" err="1" smtClean="0"/>
              <a:t>maent</a:t>
            </a:r>
            <a:r>
              <a:rPr lang="en-GB" dirty="0" smtClean="0"/>
              <a:t> </a:t>
            </a:r>
            <a:r>
              <a:rPr lang="en-GB" dirty="0" err="1" smtClean="0"/>
              <a:t>yn</a:t>
            </a:r>
            <a:r>
              <a:rPr lang="en-GB" dirty="0" smtClean="0"/>
              <a:t> </a:t>
            </a:r>
            <a:r>
              <a:rPr lang="en-GB" dirty="0" err="1" smtClean="0"/>
              <a:t>dysgu</a:t>
            </a:r>
            <a:r>
              <a:rPr lang="en-GB" dirty="0" smtClean="0"/>
              <a:t> </a:t>
            </a:r>
            <a:r>
              <a:rPr lang="en-GB" dirty="0" err="1" smtClean="0"/>
              <a:t>orau</a:t>
            </a:r>
            <a:r>
              <a:rPr lang="en-GB" dirty="0" smtClean="0"/>
              <a:t>? </a:t>
            </a:r>
            <a:r>
              <a:rPr lang="en-GB" dirty="0" err="1" smtClean="0"/>
              <a:t>Trafod</a:t>
            </a:r>
            <a:r>
              <a:rPr lang="en-GB" dirty="0" smtClean="0"/>
              <a:t> </a:t>
            </a:r>
            <a:r>
              <a:rPr lang="en-GB" dirty="0" err="1" smtClean="0"/>
              <a:t>enghreiffitau</a:t>
            </a:r>
            <a:r>
              <a:rPr lang="en-GB" dirty="0" smtClean="0"/>
              <a:t>. </a:t>
            </a:r>
            <a:r>
              <a:rPr lang="en-GB" dirty="0" err="1" smtClean="0"/>
              <a:t>Gofyn</a:t>
            </a:r>
            <a:r>
              <a:rPr lang="en-GB" dirty="0" smtClean="0"/>
              <a:t> am </a:t>
            </a:r>
            <a:r>
              <a:rPr lang="en-GB" dirty="0" err="1" smtClean="0"/>
              <a:t>ddiffiniad</a:t>
            </a:r>
            <a:r>
              <a:rPr lang="en-GB" dirty="0" smtClean="0"/>
              <a:t> </a:t>
            </a:r>
            <a:r>
              <a:rPr lang="en-GB" dirty="0" err="1" smtClean="0"/>
              <a:t>grwp</a:t>
            </a:r>
            <a:r>
              <a:rPr lang="en-GB" dirty="0" smtClean="0"/>
              <a:t>.</a:t>
            </a:r>
          </a:p>
        </p:txBody>
      </p:sp>
      <p:sp>
        <p:nvSpPr>
          <p:cNvPr id="4" name="Slide Number Placeholder 3"/>
          <p:cNvSpPr txBox="1">
            <a:spLocks noGrp="1"/>
          </p:cNvSpPr>
          <p:nvPr/>
        </p:nvSpPr>
        <p:spPr bwMode="auto">
          <a:xfrm>
            <a:off x="3889375" y="9215438"/>
            <a:ext cx="2974975" cy="485775"/>
          </a:xfrm>
          <a:prstGeom prst="rect">
            <a:avLst/>
          </a:prstGeom>
          <a:noFill/>
          <a:ln>
            <a:miter lim="800000"/>
            <a:headEnd/>
            <a:tailEnd/>
          </a:ln>
        </p:spPr>
        <p:txBody>
          <a:bodyPr lIns="94659" tIns="47329" rIns="94659" bIns="47329" anchor="b"/>
          <a:lstStyle/>
          <a:p>
            <a:pPr algn="r" eaLnBrk="0" hangingPunct="0">
              <a:defRPr/>
            </a:pPr>
            <a:fld id="{CB685374-5C2C-4508-B725-2CEF3DE9BF41}" type="slidenum">
              <a:rPr lang="en-GB" sz="1200">
                <a:latin typeface="Times New Roman" pitchFamily="18" charset="0"/>
                <a:cs typeface="+mn-cs"/>
              </a:rPr>
              <a:pPr algn="r" eaLnBrk="0" hangingPunct="0">
                <a:defRPr/>
              </a:pPr>
              <a:t>2</a:t>
            </a:fld>
            <a:endParaRPr lang="en-GB" sz="1200" dirty="0">
              <a:latin typeface="Times New Roman" pitchFamily="18"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xfrm>
            <a:off x="685800" y="4608513"/>
            <a:ext cx="5492750" cy="4365625"/>
          </a:xfrm>
          <a:noFill/>
          <a:ln/>
        </p:spPr>
        <p:txBody>
          <a:bodyPr lIns="93987" tIns="46993" rIns="93987" bIns="46993"/>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p:spPr>
        <p:txBody>
          <a:bodyPr/>
          <a:lstStyle/>
          <a:p>
            <a:r>
              <a:rPr lang="en-GB" dirty="0" err="1" smtClean="0"/>
              <a:t>Cyflwyniad</a:t>
            </a:r>
            <a:r>
              <a:rPr lang="en-GB" dirty="0" smtClean="0"/>
              <a:t> </a:t>
            </a:r>
            <a:r>
              <a:rPr lang="en-GB" dirty="0" err="1" smtClean="0"/>
              <a:t>i’r</a:t>
            </a:r>
            <a:r>
              <a:rPr lang="en-GB" dirty="0" smtClean="0"/>
              <a:t> nod </a:t>
            </a:r>
            <a:r>
              <a:rPr lang="en-GB" dirty="0" err="1" smtClean="0"/>
              <a:t>a’r</a:t>
            </a:r>
            <a:r>
              <a:rPr lang="en-GB" dirty="0" smtClean="0"/>
              <a:t> </a:t>
            </a:r>
            <a:r>
              <a:rPr lang="en-GB" dirty="0" err="1" smtClean="0"/>
              <a:t>amcanion</a:t>
            </a:r>
            <a:endParaRPr lang="en-GB" dirty="0" smtClean="0"/>
          </a:p>
          <a:p>
            <a:r>
              <a:rPr lang="en-GB" dirty="0" err="1" smtClean="0"/>
              <a:t>Cwesitwn</a:t>
            </a:r>
            <a:r>
              <a:rPr lang="en-GB" dirty="0" smtClean="0"/>
              <a:t> </a:t>
            </a:r>
            <a:r>
              <a:rPr lang="en-GB" dirty="0" err="1" smtClean="0"/>
              <a:t>i’r</a:t>
            </a:r>
            <a:r>
              <a:rPr lang="en-GB" dirty="0" smtClean="0"/>
              <a:t> </a:t>
            </a:r>
            <a:r>
              <a:rPr lang="en-GB" dirty="0" err="1" smtClean="0"/>
              <a:t>grwp</a:t>
            </a:r>
            <a:r>
              <a:rPr lang="en-GB" dirty="0" smtClean="0"/>
              <a:t> – Beth </a:t>
            </a:r>
            <a:r>
              <a:rPr lang="en-GB" dirty="0" err="1" smtClean="0"/>
              <a:t>yw</a:t>
            </a:r>
            <a:r>
              <a:rPr lang="en-GB" dirty="0" smtClean="0"/>
              <a:t> </a:t>
            </a:r>
            <a:r>
              <a:rPr lang="en-GB" dirty="0" err="1" smtClean="0"/>
              <a:t>arddull</a:t>
            </a:r>
            <a:r>
              <a:rPr lang="en-GB" dirty="0" smtClean="0"/>
              <a:t> </a:t>
            </a:r>
            <a:r>
              <a:rPr lang="en-GB" dirty="0" err="1" smtClean="0"/>
              <a:t>ddysgu</a:t>
            </a:r>
            <a:r>
              <a:rPr lang="en-GB" dirty="0" smtClean="0"/>
              <a:t>? </a:t>
            </a:r>
            <a:r>
              <a:rPr lang="en-GB" dirty="0" err="1" smtClean="0"/>
              <a:t>Ydyn</a:t>
            </a:r>
            <a:r>
              <a:rPr lang="en-GB" dirty="0" smtClean="0"/>
              <a:t> </a:t>
            </a:r>
            <a:r>
              <a:rPr lang="en-GB" dirty="0" err="1" smtClean="0"/>
              <a:t>nhw</a:t>
            </a:r>
            <a:r>
              <a:rPr lang="en-GB" dirty="0" smtClean="0"/>
              <a:t> </a:t>
            </a:r>
            <a:r>
              <a:rPr lang="en-GB" dirty="0" err="1" smtClean="0"/>
              <a:t>yn</a:t>
            </a:r>
            <a:r>
              <a:rPr lang="en-GB" dirty="0" smtClean="0"/>
              <a:t> </a:t>
            </a:r>
            <a:r>
              <a:rPr lang="en-GB" dirty="0" err="1" smtClean="0"/>
              <a:t>gwybod</a:t>
            </a:r>
            <a:r>
              <a:rPr lang="en-GB" dirty="0" smtClean="0"/>
              <a:t> </a:t>
            </a:r>
            <a:r>
              <a:rPr lang="en-GB" dirty="0" err="1" smtClean="0"/>
              <a:t>sut</a:t>
            </a:r>
            <a:r>
              <a:rPr lang="en-GB" dirty="0" smtClean="0"/>
              <a:t> </a:t>
            </a:r>
            <a:r>
              <a:rPr lang="en-GB" dirty="0" err="1" smtClean="0"/>
              <a:t>maent</a:t>
            </a:r>
            <a:r>
              <a:rPr lang="en-GB" dirty="0" smtClean="0"/>
              <a:t> </a:t>
            </a:r>
            <a:r>
              <a:rPr lang="en-GB" dirty="0" err="1" smtClean="0"/>
              <a:t>yn</a:t>
            </a:r>
            <a:r>
              <a:rPr lang="en-GB" dirty="0" smtClean="0"/>
              <a:t> </a:t>
            </a:r>
            <a:r>
              <a:rPr lang="en-GB" dirty="0" err="1" smtClean="0"/>
              <a:t>dysgu</a:t>
            </a:r>
            <a:r>
              <a:rPr lang="en-GB" dirty="0" smtClean="0"/>
              <a:t> </a:t>
            </a:r>
            <a:r>
              <a:rPr lang="en-GB" dirty="0" err="1" smtClean="0"/>
              <a:t>orau</a:t>
            </a:r>
            <a:r>
              <a:rPr lang="en-GB" dirty="0" smtClean="0"/>
              <a:t>? </a:t>
            </a:r>
            <a:r>
              <a:rPr lang="en-GB" dirty="0" err="1" smtClean="0"/>
              <a:t>Trafod</a:t>
            </a:r>
            <a:r>
              <a:rPr lang="en-GB" dirty="0" smtClean="0"/>
              <a:t> </a:t>
            </a:r>
            <a:r>
              <a:rPr lang="en-GB" dirty="0" err="1" smtClean="0"/>
              <a:t>enghreiffitau</a:t>
            </a:r>
            <a:r>
              <a:rPr lang="en-GB" dirty="0" smtClean="0"/>
              <a:t>. </a:t>
            </a:r>
            <a:r>
              <a:rPr lang="en-GB" dirty="0" err="1" smtClean="0"/>
              <a:t>Gofyn</a:t>
            </a:r>
            <a:r>
              <a:rPr lang="en-GB" dirty="0" smtClean="0"/>
              <a:t> am </a:t>
            </a:r>
            <a:r>
              <a:rPr lang="en-GB" dirty="0" err="1" smtClean="0"/>
              <a:t>ddiffiniad</a:t>
            </a:r>
            <a:r>
              <a:rPr lang="en-GB" dirty="0" smtClean="0"/>
              <a:t> </a:t>
            </a:r>
            <a:r>
              <a:rPr lang="en-GB" dirty="0" err="1" smtClean="0"/>
              <a:t>grwp</a:t>
            </a:r>
            <a:r>
              <a:rPr lang="en-GB" dirty="0" smtClean="0"/>
              <a:t>.</a:t>
            </a:r>
          </a:p>
        </p:txBody>
      </p:sp>
      <p:sp>
        <p:nvSpPr>
          <p:cNvPr id="4" name="Slide Number Placeholder 3"/>
          <p:cNvSpPr txBox="1">
            <a:spLocks noGrp="1"/>
          </p:cNvSpPr>
          <p:nvPr/>
        </p:nvSpPr>
        <p:spPr bwMode="auto">
          <a:xfrm>
            <a:off x="3889375" y="9215438"/>
            <a:ext cx="2974975" cy="485775"/>
          </a:xfrm>
          <a:prstGeom prst="rect">
            <a:avLst/>
          </a:prstGeom>
          <a:noFill/>
          <a:ln>
            <a:miter lim="800000"/>
            <a:headEnd/>
            <a:tailEnd/>
          </a:ln>
        </p:spPr>
        <p:txBody>
          <a:bodyPr lIns="94659" tIns="47329" rIns="94659" bIns="47329" anchor="b"/>
          <a:lstStyle/>
          <a:p>
            <a:pPr algn="r" eaLnBrk="0" hangingPunct="0">
              <a:defRPr/>
            </a:pPr>
            <a:fld id="{6DD27D52-0C8E-42EC-8220-EAE0938987D0}" type="slidenum">
              <a:rPr lang="en-GB" sz="1200">
                <a:latin typeface="Times New Roman" pitchFamily="18" charset="0"/>
                <a:cs typeface="+mn-cs"/>
              </a:rPr>
              <a:pPr algn="r" eaLnBrk="0" hangingPunct="0">
                <a:defRPr/>
              </a:pPr>
              <a:t>13</a:t>
            </a:fld>
            <a:endParaRPr lang="en-GB" sz="1200" dirty="0">
              <a:latin typeface="Times New Roman" pitchFamily="18"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1"/>
          <p:cNvSpPr/>
          <p:nvPr userDrawn="1"/>
        </p:nvSpPr>
        <p:spPr bwMode="auto">
          <a:xfrm>
            <a:off x="0" y="0"/>
            <a:ext cx="9144000" cy="685800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wrap="none"/>
          <a:lstStyle/>
          <a:p>
            <a:pPr eaLnBrk="0" hangingPunct="0">
              <a:defRPr/>
            </a:pPr>
            <a:endParaRPr lang="en-GB" sz="2400">
              <a:latin typeface="Times" charset="0"/>
              <a:ea typeface="ＭＳ Ｐゴシック" charset="-128"/>
            </a:endParaRPr>
          </a:p>
        </p:txBody>
      </p:sp>
      <p:sp>
        <p:nvSpPr>
          <p:cNvPr id="3" name="Rectangle 4"/>
          <p:cNvSpPr>
            <a:spLocks noGrp="1" noChangeArrowheads="1"/>
          </p:cNvSpPr>
          <p:nvPr>
            <p:ph type="dt" sz="half" idx="10"/>
          </p:nvPr>
        </p:nvSpPr>
        <p:spPr/>
        <p:txBody>
          <a:bodyPr/>
          <a:lstStyle>
            <a:lvl1pPr>
              <a:defRPr/>
            </a:lvl1pPr>
          </a:lstStyle>
          <a:p>
            <a:pPr>
              <a:defRPr/>
            </a:pPr>
            <a:endParaRPr lang="cy-GB"/>
          </a:p>
        </p:txBody>
      </p:sp>
      <p:sp>
        <p:nvSpPr>
          <p:cNvPr id="4" name="Rectangle 5"/>
          <p:cNvSpPr>
            <a:spLocks noGrp="1" noChangeArrowheads="1"/>
          </p:cNvSpPr>
          <p:nvPr>
            <p:ph type="ftr" sz="quarter" idx="11"/>
          </p:nvPr>
        </p:nvSpPr>
        <p:spPr/>
        <p:txBody>
          <a:bodyPr/>
          <a:lstStyle>
            <a:lvl1pPr>
              <a:defRPr/>
            </a:lvl1pPr>
          </a:lstStyle>
          <a:p>
            <a:pPr>
              <a:defRPr/>
            </a:pPr>
            <a:endParaRPr lang="cy-GB"/>
          </a:p>
        </p:txBody>
      </p:sp>
      <p:sp>
        <p:nvSpPr>
          <p:cNvPr id="5" name="Rectangle 6"/>
          <p:cNvSpPr>
            <a:spLocks noGrp="1" noChangeArrowheads="1"/>
          </p:cNvSpPr>
          <p:nvPr>
            <p:ph type="sldNum" sz="quarter" idx="12"/>
          </p:nvPr>
        </p:nvSpPr>
        <p:spPr/>
        <p:txBody>
          <a:bodyPr/>
          <a:lstStyle>
            <a:lvl1pPr>
              <a:defRPr/>
            </a:lvl1pPr>
          </a:lstStyle>
          <a:p>
            <a:pPr>
              <a:defRPr/>
            </a:pPr>
            <a:fld id="{C878A06A-42C3-4FB5-8313-082DD83FA2E6}" type="slidenum">
              <a:rPr lang="cy-GB"/>
              <a:pPr>
                <a:defRPr/>
              </a:pPr>
              <a:t>‹#›</a:t>
            </a:fld>
            <a:endParaRPr lang="cy-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5AC3E12-2574-45D8-8590-D1740DFDA79D}"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CDEFE65-89FC-430A-896D-17425F140A6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512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ea typeface="ＭＳ Ｐゴシック" charset="-128"/>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ea typeface="ＭＳ Ｐゴシック" charset="-128"/>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ea typeface="ＭＳ Ｐゴシック" charset="-128"/>
                <a:cs typeface="+mn-cs"/>
              </a:defRPr>
            </a:lvl1pPr>
          </a:lstStyle>
          <a:p>
            <a:pPr>
              <a:defRPr/>
            </a:pPr>
            <a:fld id="{AC5941BF-A354-4B23-BB30-87A1FF9164B7}" type="slidenum">
              <a:rPr lang="en-US"/>
              <a:pPr>
                <a:defRPr/>
              </a:pPr>
              <a:t>‹#›</a:t>
            </a:fld>
            <a:endParaRPr lang="en-US"/>
          </a:p>
        </p:txBody>
      </p:sp>
      <p:pic>
        <p:nvPicPr>
          <p:cNvPr id="5127" name="Picture 8" descr="PP_TSD_white.jpg"/>
          <p:cNvPicPr>
            <a:picLocks noChangeAspect="1"/>
          </p:cNvPicPr>
          <p:nvPr/>
        </p:nvPicPr>
        <p:blipFill>
          <a:blip r:embed="rId8"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830" r:id="rId1"/>
    <p:sldLayoutId id="2147483831" r:id="rId2"/>
    <p:sldLayoutId id="2147483828" r:id="rId3"/>
    <p:sldLayoutId id="2147483832" r:id="rId4"/>
    <p:sldLayoutId id="2147483829" r:id="rId5"/>
    <p:sldLayoutId id="2147483833" r:id="rId6"/>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iwa-prague.com/sitebuildercontent/sitebuilderpictures/Clipart/Calendar_image.jpg"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moodle.org/"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mailto:s.b.jones@ydds.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s>
</file>

<file path=ppt/slides/_rels/slide1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hyperlink" Target="http://www.google.co.uk/imgres?imgurl=http://secondarycontent.pbworks.com/f/readWrite%20cartoon.jpg&amp;imgrefurl=http://secondarycontent.pbworks.com/w/page/9977577/Learning%20Styles&amp;usg=__zNwilhKjxL2Q8YwFFyH4voUmfqA=&amp;h=747&amp;w=801&amp;sz=195&amp;hl=en&amp;start=8&amp;zoom=1&amp;tbnid=IhTviLcxk_XoWM:&amp;tbnh=133&amp;tbnw=143&amp;ei=SoJXT8jtI8mA8wPQ3tXUBw&amp;prev=/search?q=learning+style+cartoon&amp;um=1&amp;hl=en&amp;sa=X&amp;gbv=2&amp;tbm=isch&amp;um=1&amp;itbs=1" TargetMode="External"/><Relationship Id="rId7" Type="http://schemas.openxmlformats.org/officeDocument/2006/relationships/hyperlink" Target="http://www.google.co.uk/imgres?imgurl=http://serc.carleton.edu/images/NAGTWorkshops/earlycareer/teaching/learning_styles.jpg&amp;imgrefurl=http://serc.carleton.edu/NAGTWorkshops/earlycareer/teaching/learningstyles.html&amp;usg=__BGQS44oxp64F8hn3lyGIlGs7o3U=&amp;h=614&amp;w=794&amp;sz=72&amp;hl=en&amp;start=1&amp;zoom=1&amp;tbnid=s-Vj-kU71h9COM:&amp;tbnh=111&amp;tbnw=143&amp;ei=SoJXT8jtI8mA8wPQ3tXUBw&amp;prev=/search?q=learning+style+cartoon&amp;um=1&amp;hl=en&amp;sa=X&amp;gbv=2&amp;tbm=isch&amp;um=1&amp;itbs=1"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hyperlink" Target="http://web.media.mit.edu/~dmerrill/images/siftablesGroupingCartoon-32x242.jpg" TargetMode="Externa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google.co.uk/imgres?imgurl=http://www.scu.edu/sustainability/soap/images/stickies.bmp&amp;imgrefurl=http://mrshahndaydreams.blogspot.com/2011/07/what-i-could-not-teach-without-my.html&amp;usg=__xkL7QNa_tWAxZXWr6xjZ-S0MDMw=&amp;h=346&amp;w=347&amp;sz=353&amp;hl=en&amp;start=1&amp;zoom=1&amp;tbnid=xF3al3vhhXLhWM:&amp;tbnh=120&amp;tbnw=120&amp;ei=84NXT7ztMcni8QOwz4GUDw&amp;prev=/search?q=post+its&amp;um=1&amp;hl=en&amp;sa=X&amp;gbv=2&amp;tbm=isch&amp;um=1&amp;itbs=1" TargetMode="Externa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hyperlink" Target="http://www.google.co.uk/imgres?imgurl=http://www.spygadgets4u.co.uk/user/products/large/spy%20pen%205.jpg&amp;imgrefurl=http://www.spygadgets4u.co.uk/spy-gadgets/mini-pen-dvr-spy-camera-4gb.html&amp;usg=__0XzVCRv96rmLffOwr-qv53_lxLQ=&amp;h=437&amp;w=450&amp;sz=30&amp;hl=en&amp;start=8&amp;zoom=1&amp;tbnid=HDwL4zyPlkC8EM:&amp;tbnh=123&amp;tbnw=127&amp;ei=boVXT8HiHo3w8QPo4bjsDg&amp;prev=/search?q=pen&amp;um=1&amp;hl=en&amp;sa=N&amp;gbv=2&amp;tbm=isch&amp;um=1&amp;itbs=1"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imgres?imgurl=http://www.dcgglobal.com/wp-content/uploads/2011/01/Management-Consulting6.jpg&amp;imgrefurl=http://www.dcgglobal.com/32-confronting-project-management-challenges-by-adding-a-project-management-consulting-firm.html&amp;usg=__D7zy9ZvediKYbeEAgT0_YhdUJfw=&amp;h=311&amp;w=300&amp;sz=14&amp;hl=en&amp;start=10&amp;zoom=1&amp;tbnid=iAINmj92joE1bM:&amp;tbnh=117&amp;tbnw=113&amp;ei=y35XT6WWO8b68QOM_KztDg&amp;prev=/search?q=Management&amp;um=1&amp;hl=en&amp;sa=N&amp;gbv=2&amp;tbm=isch&amp;um=1&amp;itbs=1" TargetMode="Externa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hyperlink" Target="http://blog.thecompanywarehouse.co.uk/wp-content/uploads/2010/07/online-marketing.jpg"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3" Type="http://schemas.openxmlformats.org/officeDocument/2006/relationships/image" Target="../media/image23.jpeg"/><Relationship Id="rId18" Type="http://schemas.openxmlformats.org/officeDocument/2006/relationships/hyperlink" Target="http://www.google.co.uk/imgres?imgurl=http://www.adt-ltd.com/images/cms/NTFW%20Logo.jpg&amp;imgrefurl=http://www.adt-ltd.com/about-us.asp&amp;usg=__HvG8qufZmPjs0Yv-O41mxgr88Lw=&amp;h=391&amp;w=709&amp;sz=35&amp;hl=en&amp;start=105&amp;zoom=1&amp;tbnid=OwWtOmo8rwVSBM:&amp;tbnh=77&amp;tbnw=140&amp;ei=5IhXT5XHN8jKsgbtpb3wCw&amp;prev=/images?q=national+occupational+standards+logos&amp;start=84&amp;um=1&amp;hl=en&amp;sa=N&amp;gbv=2&amp;tbm=isch&amp;um=1&amp;itbs=1" TargetMode="External"/><Relationship Id="rId26" Type="http://schemas.openxmlformats.org/officeDocument/2006/relationships/hyperlink" Target="http://www.google.co.uk/imgres?imgurl=http://webarchive.nationalarchives.gov.uk/20090902230247/http://skillsforjustice.com/images/IIP-logo2.gif&amp;imgrefurl=http://webarchive.nationalarchives.gov.uk/20090902230247/skillsforjustice.com/template01.asp?pageid=21&amp;usg=__u_OUvlLUOoWAVxNr2p6CnvmBznY=&amp;h=69&amp;w=103&amp;sz=3&amp;hl=en&amp;start=165&amp;zoom=1&amp;tbnid=IoPRoMv_1vLvLM:&amp;tbnh=56&amp;tbnw=83&amp;ei=NIlXT5b2N82SswaI8dmsDA&amp;prev=/images?q=national+occupational+standards+logos&amp;start=147&amp;um=1&amp;hl=en&amp;sa=N&amp;gbv=2&amp;tbm=isch&amp;um=1&amp;itbs=1" TargetMode="External"/><Relationship Id="rId39" Type="http://schemas.openxmlformats.org/officeDocument/2006/relationships/image" Target="../media/image36.jpeg"/><Relationship Id="rId3" Type="http://schemas.openxmlformats.org/officeDocument/2006/relationships/image" Target="../media/image18.jpeg"/><Relationship Id="rId21" Type="http://schemas.openxmlformats.org/officeDocument/2006/relationships/image" Target="../media/image27.jpeg"/><Relationship Id="rId34" Type="http://schemas.openxmlformats.org/officeDocument/2006/relationships/hyperlink" Target="http://www.google.co.uk/imgres?imgurl=http://www.healthandsafetypractices.co.uk/images/illhealth.jpg&amp;imgrefurl=http://www.healthandsafetypractices.co.uk/&amp;usg=__kh5EeNj2gHTcJ5weHUsiM2NQJGY=&amp;h=149&amp;w=149&amp;sz=9&amp;hl=en&amp;start=235&amp;zoom=1&amp;tbnid=j84dylQDgDVHMM:&amp;tbnh=95&amp;tbnw=95&amp;ei=zIlXT6uGFILusgaEu7mqDA&amp;prev=/images?q=national+occupational+standards+logos&amp;start=231&amp;um=1&amp;hl=en&amp;sa=N&amp;gbv=2&amp;tbm=isch&amp;um=1&amp;itbs=1" TargetMode="External"/><Relationship Id="rId42" Type="http://schemas.openxmlformats.org/officeDocument/2006/relationships/hyperlink" Target="http://www.google.co.uk/imgres?imgurl=http://www.sfedi.co.uk/sfedi-news/sfedi-and-ilm-partnership-announced/image_mini&amp;imgrefurl=http://www.sfedi.co.uk/sfedi-news/sfedi-and-ilm-partnership-announced/&amp;usg=__zMALnzB9FQJXXdpN_wPXJxiKxEw=&amp;h=200&amp;w=200&amp;sz=7&amp;hl=en&amp;start=21&amp;zoom=1&amp;tbnid=zsMy0cp62sLtqM:&amp;tbnh=104&amp;tbnw=104&amp;ei=a4pXT7LsEciRswaG9tiDDA&amp;prev=/images?q=national+occupational+standards+ILM+logo&amp;um=1&amp;hl=en&amp;sa=N&amp;gbv=2&amp;tbm=isch&amp;um=1&amp;itbs=1" TargetMode="External"/><Relationship Id="rId47" Type="http://schemas.openxmlformats.org/officeDocument/2006/relationships/hyperlink" Target="http://www.google.co.uk/imgres?imgurl=http://ecx.images-amazon.com/images/I/31QJPV75Y5L._SL500_AA300_.jpg&amp;imgrefurl=http://www.amazon.co.uk/Managing-Volunteers-National-Occupational-Standards/dp/0719916402&amp;usg=__IBGOO-dSOfZG6VsuoXcxG20wWrI=&amp;h=300&amp;w=300&amp;sz=9&amp;hl=en&amp;start=12&amp;zoom=1&amp;tbnid=tEm-6_Z4ptZbDM:&amp;tbnh=116&amp;tbnw=116&amp;ei=44pXT92gLoXCswaHnrGwDA&amp;prev=/images?q=national+occupational+standards+voluntary+logo&amp;um=1&amp;hl=en&amp;sa=N&amp;gbv=2&amp;tbm=isch&amp;um=1&amp;itbs=1" TargetMode="External"/><Relationship Id="rId7" Type="http://schemas.openxmlformats.org/officeDocument/2006/relationships/image" Target="../media/image20.jpeg"/><Relationship Id="rId12" Type="http://schemas.openxmlformats.org/officeDocument/2006/relationships/hyperlink" Target="http://www.google.co.uk/imgres?imgurl=http://www.colinwrightassociates.co.uk/sites/default/files/project/logos/sfh_logo_05.jpg?1276261374&amp;imgrefurl=http://www.colinwrightassociates.co.uk/projects/national-occupational-standards-nos&amp;usg=__nXi-HLJE9tuFiZbsaFRoumizp2w=&amp;h=209&amp;w=209&amp;sz=6&amp;hl=en&amp;start=24&amp;zoom=1&amp;tbnid=3OgnU3bKZp7q7M:&amp;tbnh=106&amp;tbnw=106&amp;ei=s4hXT4zlMYvGswazrpztCw&amp;prev=/images?q=national+occupational+standards+logos&amp;start=21&amp;um=1&amp;hl=en&amp;sa=N&amp;gbv=2&amp;tbm=isch&amp;um=1&amp;itbs=1" TargetMode="External"/><Relationship Id="rId17" Type="http://schemas.openxmlformats.org/officeDocument/2006/relationships/image" Target="../media/image25.jpeg"/><Relationship Id="rId25" Type="http://schemas.openxmlformats.org/officeDocument/2006/relationships/image" Target="../media/image29.jpeg"/><Relationship Id="rId33" Type="http://schemas.openxmlformats.org/officeDocument/2006/relationships/image" Target="../media/image33.jpeg"/><Relationship Id="rId38" Type="http://schemas.openxmlformats.org/officeDocument/2006/relationships/hyperlink" Target="http://www.google.co.uk/imgres?imgurl=http://www.apm.org.uk/sites/default/files/5DP%20logo%20for%20sift_0.jpg&amp;imgrefurl=http://www.apm.org.uk/APM5Dimensions&amp;usg=__NXj9JUGUMae5reonoh6nzB9mT0Y=&amp;h=188&amp;w=150&amp;sz=50&amp;hl=en&amp;start=12&amp;zoom=1&amp;tbnid=BqxHPx8ZSpQVHM:&amp;tbnh=102&amp;tbnw=81&amp;ei=NIpXT5OJLo3AswboyIWODA&amp;prev=/images?q=national+occupational+standards+management+logo&amp;um=1&amp;hl=en&amp;sa=N&amp;gbv=2&amp;tbm=isch&amp;um=1&amp;itbs=1" TargetMode="External"/><Relationship Id="rId46" Type="http://schemas.openxmlformats.org/officeDocument/2006/relationships/image" Target="../media/image40.jpeg"/><Relationship Id="rId2" Type="http://schemas.openxmlformats.org/officeDocument/2006/relationships/hyperlink" Target="http://www.google.co.uk/imgres?imgurl=http://foodanddrink.nsacademy.co.uk/files/nsafdm/New%20images/Improve%20Logo%202011.jpg&amp;imgrefurl=http://foodanddrink.nsacademy.co.uk/news/improve-review-national-occupational-standards-food-management-and-business-enterprise&amp;usg=__XWIzRCY8BAfjOIHADToTCvWw-As=&amp;h=425&amp;w=1000&amp;sz=89&amp;hl=en&amp;start=3&amp;zoom=1&amp;tbnid=TdBvIUwrY8wMFM:&amp;tbnh=63&amp;tbnw=149&amp;ei=ZIhXT8CvNojzsgaZn7i2DA&amp;prev=/images?q=national+occupational+standards+logos&amp;um=1&amp;hl=en&amp;gbv=2&amp;tbm=isch&amp;um=1&amp;itbs=1" TargetMode="External"/><Relationship Id="rId16" Type="http://schemas.openxmlformats.org/officeDocument/2006/relationships/hyperlink" Target="http://www.google.co.uk/imgres?imgurl=http://www.semta.org.uk/images/layout/logo.jpg&amp;imgrefurl=http://www.semta.org.uk/training_providers__awarding.aspx&amp;usg=__2tE-i6sTgglep-Te3s2XfTK3agE=&amp;h=80&amp;w=154&amp;sz=9&amp;hl=en&amp;start=101&amp;zoom=1&amp;tbnid=9GltA0RA0zsPEM:&amp;tbnh=50&amp;tbnw=96&amp;ei=5IhXT5XHN8jKsgbtpb3wCw&amp;prev=/images?q=national+occupational+standards+logos&amp;start=84&amp;um=1&amp;hl=en&amp;sa=N&amp;gbv=2&amp;tbm=isch&amp;um=1&amp;itbs=1" TargetMode="External"/><Relationship Id="rId20" Type="http://schemas.openxmlformats.org/officeDocument/2006/relationships/hyperlink" Target="http://www.google.co.uk/imgres?imgurl=http://www.torcom.org.uk/sites/default/files/u7/Skills%20third%20Sector%20logo.png&amp;imgrefurl=http://www.torcom.org.uk/volunteering/Trustee-Recruitment&amp;usg=__AoPT7zsU81lNdzi_jsEd5PHTjRc=&amp;h=82&amp;w=169&amp;sz=4&amp;hl=en&amp;start=114&amp;zoom=1&amp;tbnid=NPzeZ4hASJcrTM:&amp;tbnh=48&amp;tbnw=99&amp;ei=ColXT9W1DJDzsgb_tvWwDA&amp;prev=/images?q=national+occupational+standards+logos&amp;start=105&amp;um=1&amp;hl=en&amp;sa=N&amp;gbv=2&amp;tbm=isch&amp;um=1&amp;itbs=1" TargetMode="External"/><Relationship Id="rId29" Type="http://schemas.openxmlformats.org/officeDocument/2006/relationships/image" Target="../media/image31.jpeg"/><Relationship Id="rId41" Type="http://schemas.openxmlformats.org/officeDocument/2006/relationships/image" Target="../media/image37.jpeg"/><Relationship Id="rId1" Type="http://schemas.openxmlformats.org/officeDocument/2006/relationships/slideLayout" Target="../slideLayouts/slideLayout1.xml"/><Relationship Id="rId6" Type="http://schemas.openxmlformats.org/officeDocument/2006/relationships/hyperlink" Target="http://www.google.co.uk/imgres?imgurl=http://nsa-ccskills.co.uk/sites/default/files/styles/newsimage/public/member_news_articles-images/CCSkills%20logo%20blue_use%20for%20NSA1.jpg&amp;imgrefurl=http://nsa-ccskills.co.uk/news/have-your-say-consultation-national-occupational-standards-technical-theatre&amp;usg=__8H64dKEXiRYmOXdJB55serHzj1M=&amp;h=165&amp;w=197&amp;sz=9&amp;hl=en&amp;start=14&amp;zoom=1&amp;tbnid=efIOA41KdPiPQM:&amp;tbnh=87&amp;tbnw=104&amp;ei=ZIhXT8CvNojzsgaZn7i2DA&amp;prev=/images?q=national+occupational+standards+logos&amp;um=1&amp;hl=en&amp;gbv=2&amp;tbm=isch&amp;um=1&amp;itbs=1" TargetMode="External"/><Relationship Id="rId11" Type="http://schemas.openxmlformats.org/officeDocument/2006/relationships/image" Target="../media/image22.jpeg"/><Relationship Id="rId24" Type="http://schemas.openxmlformats.org/officeDocument/2006/relationships/hyperlink" Target="http://www.google.co.uk/imgres?imgurl=http://improveltd.co.uk/sites/improveltd.co.uk/themes/improveltd/images/NSA_Logo.jpg&amp;imgrefurl=http://improveltd.co.uk/&amp;usg=__auHCNHmweeFNTVoStWTala0-ecM=&amp;h=85&amp;w=153&amp;sz=14&amp;hl=en&amp;start=148&amp;zoom=1&amp;tbnid=1ub103YYT5MbvM:&amp;tbnh=53&amp;tbnw=96&amp;ei=NIlXT5b2N82SswaI8dmsDA&amp;prev=/images?q=national+occupational+standards+logos&amp;start=147&amp;um=1&amp;hl=en&amp;sa=N&amp;gbv=2&amp;tbm=isch&amp;um=1&amp;itbs=1" TargetMode="External"/><Relationship Id="rId32" Type="http://schemas.openxmlformats.org/officeDocument/2006/relationships/hyperlink" Target="http://www.google.co.uk/imgres?imgurl=http://www.safenano.org/Portals/3/SN_Content/Organisation&amp;Project%20Logos/HSE_logo.jpg&amp;imgrefurl=http://www.safenano.org/Research/OurProjects/ConsultancyandReviews.aspx&amp;usg=__2E2zZ95Hn56RcPDmEDVS5Hsu7gk=&amp;h=1053&amp;w=1170&amp;sz=104&amp;hl=en&amp;start=229&amp;zoom=1&amp;tbnid=Z673ZxJgVsHVaM:&amp;tbnh=135&amp;tbnw=150&amp;ei=tIlXT9WoI4nJsga2xrX7Cw&amp;prev=/images?q=national+occupational+standards+logos&amp;start=210&amp;um=1&amp;hl=en&amp;sa=N&amp;gbv=2&amp;tbm=isch&amp;um=1&amp;itbs=1" TargetMode="External"/><Relationship Id="rId37" Type="http://schemas.openxmlformats.org/officeDocument/2006/relationships/image" Target="../media/image35.jpeg"/><Relationship Id="rId40" Type="http://schemas.openxmlformats.org/officeDocument/2006/relationships/hyperlink" Target="http://www.google.co.uk/imgres?imgurl=http://www.nelsontraining.co.uk/CMI-logo.jpg&amp;imgrefurl=http://www.nelsontraining.co.uk/CMI%20qualifications.htm&amp;usg=__Eri7Ee-qRJJuAFTHWBVJyIoTzu4=&amp;h=186&amp;w=413&amp;sz=10&amp;hl=en&amp;start=19&amp;zoom=1&amp;tbnid=93SXBOLtkBMTjM:&amp;tbnh=56&amp;tbnw=125&amp;ei=UIpXT6n0L8nEtAb0s_iyDA&amp;prev=/images?q=national+occupational+standards+leadership+logo&amp;um=1&amp;hl=en&amp;sa=N&amp;gbv=2&amp;tbm=isch&amp;um=1&amp;itbs=1" TargetMode="External"/><Relationship Id="rId45" Type="http://schemas.openxmlformats.org/officeDocument/2006/relationships/hyperlink" Target="http://www.google.co.uk/imgres?imgurl=http://www.ncvo-vol.org.uk/sites/default/files/mv-nos-booklet-cover.jpg&amp;imgrefurl=http://www.ncvo-vol.org.uk/products-services/publications/management-volunteers-national-occupational-standards-booklet&amp;usg=__5jpB25Y82EYFSDXp7W2eSwWm7ts=&amp;h=265&amp;w=188&amp;sz=13&amp;hl=en&amp;start=11&amp;zoom=1&amp;tbnid=_A7PqpgH6pZANM:&amp;tbnh=112&amp;tbnw=79&amp;ei=44pXT92gLoXCswaHnrGwDA&amp;prev=/images?q=national+occupational+standards+voluntary+logo&amp;um=1&amp;hl=en&amp;sa=N&amp;gbv=2&amp;tbm=isch&amp;um=1&amp;itbs=1" TargetMode="External"/><Relationship Id="rId5" Type="http://schemas.openxmlformats.org/officeDocument/2006/relationships/image" Target="../media/image19.jpeg"/><Relationship Id="rId15" Type="http://schemas.openxmlformats.org/officeDocument/2006/relationships/image" Target="../media/image24.jpeg"/><Relationship Id="rId23" Type="http://schemas.openxmlformats.org/officeDocument/2006/relationships/image" Target="../media/image28.jpeg"/><Relationship Id="rId28" Type="http://schemas.openxmlformats.org/officeDocument/2006/relationships/hyperlink" Target="http://www.google.co.uk/imgres?imgurl=http://www.e-construction.co.uk/images/bricklaying.jpg&amp;imgrefurl=http://www.e-construction.co.uk/bricklaying-programme.html&amp;usg=__Q4k60l8uxvvHIJn3df0l-V0s3W0=&amp;h=223&amp;w=231&amp;sz=9&amp;hl=en&amp;start=176&amp;zoom=1&amp;tbnid=hn1cbChDUAKjUM:&amp;tbnh=104&amp;tbnw=108&amp;ei=UYlXT7yEJYbEsga7mZSxDA&amp;prev=/images?q=national+occupational+standards+logos&amp;start=168&amp;um=1&amp;hl=en&amp;sa=N&amp;gbv=2&amp;tbm=isch&amp;um=1&amp;itbs=1" TargetMode="External"/><Relationship Id="rId36" Type="http://schemas.openxmlformats.org/officeDocument/2006/relationships/hyperlink" Target="http://www.google.co.uk/imgres?imgurl=http://appointments.thesundaytimes.co.uk/images/getasset.aspx?uiAssetID=0e4a8cd9-55ad-45eb-8fca-e9380a36e10c&amp;imgrefurl=http://appointments.thesundaytimes.co.uk/jobs/chairman/&amp;usg=__ItJ_XZCyXlB9HLKc3_DrwuqfuCQ=&amp;h=60&amp;w=160&amp;sz=6&amp;hl=en&amp;start=249&amp;zoom=1&amp;tbnid=yOxq3PxavF7jNM:&amp;tbnh=37&amp;tbnw=98&amp;ei=zIlXT6uGFILusgaEu7mqDA&amp;prev=/images?q=national+occupational+standards+logos&amp;start=231&amp;um=1&amp;hl=en&amp;sa=N&amp;gbv=2&amp;tbm=isch&amp;um=1&amp;itbs=1" TargetMode="External"/><Relationship Id="rId49" Type="http://schemas.openxmlformats.org/officeDocument/2006/relationships/image" Target="../media/image42.jpeg"/><Relationship Id="rId10" Type="http://schemas.openxmlformats.org/officeDocument/2006/relationships/hyperlink" Target="http://www.google.co.uk/imgres?imgurl=http://www.communitydance.org.uk/public/798/images/logo_green.jpg&amp;imgrefurl=http://www.communitydance.org.uk/professional-development/events-and-training.html&amp;usg=__5YBeCYbwKAIC_OTSa-pQtlklxio=&amp;h=420&amp;w=420&amp;sz=79&amp;hl=en&amp;start=6&amp;zoom=1&amp;tbnid=1Qlz4HzV93IsTM:&amp;tbnh=125&amp;tbnw=125&amp;ei=ZIhXT8CvNojzsgaZn7i2DA&amp;prev=/images?q=national+occupational+standards+logos&amp;um=1&amp;hl=en&amp;gbv=2&amp;tbm=isch&amp;um=1&amp;itbs=1" TargetMode="External"/><Relationship Id="rId19" Type="http://schemas.openxmlformats.org/officeDocument/2006/relationships/image" Target="../media/image26.jpeg"/><Relationship Id="rId31" Type="http://schemas.openxmlformats.org/officeDocument/2006/relationships/image" Target="../media/image32.jpeg"/><Relationship Id="rId44" Type="http://schemas.openxmlformats.org/officeDocument/2006/relationships/image" Target="../media/image39.jpeg"/><Relationship Id="rId4" Type="http://schemas.openxmlformats.org/officeDocument/2006/relationships/hyperlink" Target="http://www.google.co.uk/imgres?imgurl=http://www.careermakers.co.uk/wp-content/uploads/2010/08/cache-logo-red.jpg&amp;imgrefurl=http://www.careermakers.co.uk/nvq-courses/health-social-care/&amp;usg=__EJtc0EQHs9Aghd4RrDkqxCRjb7U=&amp;h=584&amp;w=1127&amp;sz=85&amp;hl=en&amp;start=10&amp;zoom=1&amp;tbnid=3ScVKgQ4M8X-8M:&amp;tbnh=78&amp;tbnw=150&amp;ei=ZIhXT8CvNojzsgaZn7i2DA&amp;prev=/images?q=national+occupational+standards+logos&amp;um=1&amp;hl=en&amp;gbv=2&amp;tbm=isch&amp;um=1&amp;itbs=1" TargetMode="External"/><Relationship Id="rId9" Type="http://schemas.openxmlformats.org/officeDocument/2006/relationships/image" Target="../media/image21.jpeg"/><Relationship Id="rId14" Type="http://schemas.openxmlformats.org/officeDocument/2006/relationships/hyperlink" Target="http://www.google.co.uk/imgres?imgurl=http://www.alliancewales.org/web/templates/home_template_files/logo.jpg&amp;imgrefurl=http://www.alliancewales.org/SectorSkillsCouncils/NationalOccupationalStandards.aspx&amp;usg=__8Dj7_tC0YZwfY4IB_ZCWG4H7KJc=&amp;h=109&amp;w=287&amp;sz=17&amp;hl=en&amp;start=90&amp;zoom=1&amp;tbnid=LsgvPMYe0aEXSM:&amp;tbnh=44&amp;tbnw=115&amp;ei=5IhXT5XHN8jKsgbtpb3wCw&amp;prev=/images?q=national+occupational+standards+logos&amp;start=84&amp;um=1&amp;hl=en&amp;sa=N&amp;gbv=2&amp;tbm=isch&amp;um=1&amp;itbs=1" TargetMode="External"/><Relationship Id="rId22" Type="http://schemas.openxmlformats.org/officeDocument/2006/relationships/hyperlink" Target="http://www.google.co.uk/imgres?imgurl=http://www.skillsforjustice.com/images/logo_associated_skillsmark2.jpg&amp;imgrefurl=http://www.skillsforjustice.com/NOS/National-Occupational-Standards-Workshops&amp;usg=__3-6KWX06SZSiErF2VAmcaWtI5gI=&amp;h=70&amp;w=176&amp;sz=4&amp;hl=en&amp;start=147&amp;zoom=1&amp;tbnid=fqT3cCXLu84W0M:&amp;tbnh=40&amp;tbnw=100&amp;ei=HolXT6rCLM_ZsgbByqiUDA&amp;prev=/images?q=national+occupational+standards+logos&amp;start=126&amp;um=1&amp;hl=en&amp;sa=N&amp;gbv=2&amp;tbm=isch&amp;um=1&amp;itbs=1" TargetMode="External"/><Relationship Id="rId27" Type="http://schemas.openxmlformats.org/officeDocument/2006/relationships/image" Target="../media/image30.jpeg"/><Relationship Id="rId30" Type="http://schemas.openxmlformats.org/officeDocument/2006/relationships/hyperlink" Target="http://www.google.co.uk/imgres?imgurl=http://www.cskills.org/uploads/logo-cskills_tcm17-1889.gif&amp;imgrefurl=http://www.cskills.org/sectorskills/qualsstandards/nos/&amp;usg=__PvSetqCfRL1vgqvAuXGigWRlWjI=&amp;h=55&amp;w=200&amp;sz=3&amp;hl=en&amp;start=208&amp;zoom=1&amp;tbnid=p64jEXPy_4gJxM:&amp;tbnh=29&amp;tbnw=104&amp;ei=Z4lXT-bmBMLusgbYt92bDA&amp;prev=/images?q=national+occupational+standards+logos&amp;start=189&amp;um=1&amp;hl=en&amp;sa=N&amp;gbv=2&amp;tbm=isch&amp;um=1&amp;itbs=1" TargetMode="External"/><Relationship Id="rId35" Type="http://schemas.openxmlformats.org/officeDocument/2006/relationships/image" Target="../media/image34.jpeg"/><Relationship Id="rId43" Type="http://schemas.openxmlformats.org/officeDocument/2006/relationships/image" Target="../media/image38.jpeg"/><Relationship Id="rId48" Type="http://schemas.openxmlformats.org/officeDocument/2006/relationships/image" Target="../media/image41.jpeg"/><Relationship Id="rId8" Type="http://schemas.openxmlformats.org/officeDocument/2006/relationships/hyperlink" Target="http://www.google.co.uk/imgres?imgurl=http://www.livewellnutrition.co.uk/storage/cnhc_logo-kitemark.jpg?__SQUARESPACE_CACHEVERSION=1294509768449&amp;imgrefurl=http://www.livewellnutrition.co.uk/useful-links/&amp;usg=__cu6gl9yiZWUeMWYmv9DaPv-Aovo=&amp;h=260&amp;w=596&amp;sz=44&amp;hl=en&amp;start=21&amp;zoom=1&amp;tbnid=PVZO3KocYBm4jM:&amp;tbnh=59&amp;tbnw=135&amp;ei=ZIhXT8CvNojzsgaZn7i2DA&amp;prev=/images?q=national+occupational+standards+logos&amp;um=1&amp;hl=en&amp;gbv=2&amp;tbm=isch&amp;um=1&amp;itbs=1"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643042" y="1643050"/>
            <a:ext cx="6357982" cy="2431435"/>
          </a:xfrm>
          <a:prstGeom prst="rect">
            <a:avLst/>
          </a:prstGeom>
          <a:ln w="38100"/>
          <a:effectLst>
            <a:glow rad="2286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wrap="square">
            <a:spAutoFit/>
          </a:bodyPr>
          <a:lstStyle/>
          <a:p>
            <a:pPr algn="ctr">
              <a:defRPr/>
            </a:pPr>
            <a:r>
              <a:rPr lang="en-US" sz="88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R </a:t>
            </a:r>
            <a:r>
              <a:rPr lang="en-US" sz="88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 </a:t>
            </a:r>
            <a:r>
              <a:rPr lang="en-US" sz="88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L </a:t>
            </a:r>
          </a:p>
          <a:p>
            <a:pPr algn="ctr">
              <a:defRPr/>
            </a:pPr>
            <a:r>
              <a:rPr lang="en-US" sz="3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Recognition </a:t>
            </a:r>
            <a:r>
              <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of </a:t>
            </a:r>
            <a:r>
              <a:rPr lang="en-US" sz="3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Accredited Learning</a:t>
            </a:r>
            <a:endParaRPr lang="en-US"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7411" name="Text Box 4"/>
          <p:cNvSpPr txBox="1">
            <a:spLocks noChangeArrowheads="1"/>
          </p:cNvSpPr>
          <p:nvPr/>
        </p:nvSpPr>
        <p:spPr bwMode="auto">
          <a:xfrm>
            <a:off x="611188" y="908050"/>
            <a:ext cx="3886200" cy="3568700"/>
          </a:xfrm>
          <a:prstGeom prst="rect">
            <a:avLst/>
          </a:prstGeom>
          <a:noFill/>
          <a:ln w="9525">
            <a:noFill/>
            <a:miter lim="800000"/>
            <a:headEnd/>
            <a:tailEnd/>
          </a:ln>
        </p:spPr>
        <p:txBody>
          <a:bodyPr>
            <a:spAutoFit/>
          </a:bodyPr>
          <a:lstStyle/>
          <a:p>
            <a:pPr eaLnBrk="0" hangingPunct="0"/>
            <a:r>
              <a:rPr lang="en-GB" sz="3200" b="1"/>
              <a:t>Nod:</a:t>
            </a:r>
          </a:p>
          <a:p>
            <a:pPr eaLnBrk="0" hangingPunct="0"/>
            <a:endParaRPr lang="en-GB" sz="2800" b="1"/>
          </a:p>
          <a:p>
            <a:pPr eaLnBrk="0" hangingPunct="0">
              <a:buFontTx/>
              <a:buChar char="•"/>
            </a:pPr>
            <a:r>
              <a:rPr lang="en-GB" sz="2800"/>
              <a:t>Cyflwyniad i’r Modwl.</a:t>
            </a:r>
          </a:p>
          <a:p>
            <a:pPr eaLnBrk="0" hangingPunct="0">
              <a:buFontTx/>
              <a:buChar char="•"/>
            </a:pPr>
            <a:endParaRPr lang="en-GB" sz="2800"/>
          </a:p>
          <a:p>
            <a:pPr eaLnBrk="0" hangingPunct="0">
              <a:buFontTx/>
              <a:buChar char="•"/>
            </a:pPr>
            <a:r>
              <a:rPr lang="en-GB" sz="2800"/>
              <a:t>Trafod y cysyniad o adfyfyrio fel dull dysgu a’i berthnasu i achredu dysgu blaenorol</a:t>
            </a:r>
          </a:p>
        </p:txBody>
      </p:sp>
      <p:sp>
        <p:nvSpPr>
          <p:cNvPr id="17412" name="Text Box 5"/>
          <p:cNvSpPr txBox="1">
            <a:spLocks noChangeArrowheads="1"/>
          </p:cNvSpPr>
          <p:nvPr/>
        </p:nvSpPr>
        <p:spPr bwMode="auto">
          <a:xfrm>
            <a:off x="4643438" y="927100"/>
            <a:ext cx="4249737" cy="4422775"/>
          </a:xfrm>
          <a:prstGeom prst="rect">
            <a:avLst/>
          </a:prstGeom>
          <a:noFill/>
          <a:ln w="9525">
            <a:noFill/>
            <a:miter lim="800000"/>
            <a:headEnd/>
            <a:tailEnd/>
          </a:ln>
        </p:spPr>
        <p:txBody>
          <a:bodyPr>
            <a:spAutoFit/>
          </a:bodyPr>
          <a:lstStyle/>
          <a:p>
            <a:pPr eaLnBrk="0" hangingPunct="0"/>
            <a:r>
              <a:rPr lang="en-GB" sz="3200" b="1" i="1">
                <a:solidFill>
                  <a:schemeClr val="tx2"/>
                </a:solidFill>
              </a:rPr>
              <a:t>Aim:</a:t>
            </a:r>
          </a:p>
          <a:p>
            <a:pPr eaLnBrk="0" hangingPunct="0"/>
            <a:endParaRPr lang="en-GB" sz="2800" b="1" i="1">
              <a:solidFill>
                <a:schemeClr val="tx2"/>
              </a:solidFill>
            </a:endParaRPr>
          </a:p>
          <a:p>
            <a:pPr eaLnBrk="0" hangingPunct="0">
              <a:buFontTx/>
              <a:buChar char="•"/>
            </a:pPr>
            <a:r>
              <a:rPr lang="en-GB" sz="2800" i="1">
                <a:solidFill>
                  <a:schemeClr val="tx2"/>
                </a:solidFill>
              </a:rPr>
              <a:t>Introduction to the Module</a:t>
            </a:r>
          </a:p>
          <a:p>
            <a:pPr eaLnBrk="0" hangingPunct="0">
              <a:buFontTx/>
              <a:buChar char="•"/>
            </a:pPr>
            <a:r>
              <a:rPr lang="en-GB" sz="2800" i="1">
                <a:solidFill>
                  <a:schemeClr val="tx2"/>
                </a:solidFill>
              </a:rPr>
              <a:t>Discuss the concept of reflection as a learning strategy and relate it to the accreditation of prior learning</a:t>
            </a:r>
          </a:p>
          <a:p>
            <a:pPr eaLnBrk="0" hangingPunct="0"/>
            <a:endParaRPr lang="en-GB" sz="2800" i="1">
              <a:solidFill>
                <a:schemeClr val="tx2"/>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noFill/>
        </p:spPr>
        <p:txBody>
          <a:bodyPr/>
          <a:lstStyle/>
          <a:p>
            <a:r>
              <a:rPr lang="cy-GB" sz="3200" b="1" smtClean="0">
                <a:solidFill>
                  <a:schemeClr val="tx1"/>
                </a:solidFill>
              </a:rPr>
              <a:t>Y Fframwaith Arfer Proffesiynol</a:t>
            </a:r>
            <a:r>
              <a:rPr lang="en-GB" sz="3200" b="1" smtClean="0">
                <a:solidFill>
                  <a:schemeClr val="tx1"/>
                </a:solidFill>
              </a:rPr>
              <a:t/>
            </a:r>
            <a:br>
              <a:rPr lang="en-GB" sz="3200" b="1" smtClean="0">
                <a:solidFill>
                  <a:schemeClr val="tx1"/>
                </a:solidFill>
              </a:rPr>
            </a:br>
            <a:r>
              <a:rPr lang="en-GB" sz="3200" b="1" i="1" smtClean="0">
                <a:solidFill>
                  <a:schemeClr val="tx1"/>
                </a:solidFill>
              </a:rPr>
              <a:t>The Professional Practice Framework</a:t>
            </a:r>
          </a:p>
        </p:txBody>
      </p:sp>
      <p:sp>
        <p:nvSpPr>
          <p:cNvPr id="12291" name="Rectangle 3"/>
          <p:cNvSpPr>
            <a:spLocks noGrp="1" noChangeArrowheads="1"/>
          </p:cNvSpPr>
          <p:nvPr>
            <p:ph type="body" sz="half" idx="4294967295"/>
          </p:nvPr>
        </p:nvSpPr>
        <p:spPr>
          <a:xfrm>
            <a:off x="685800" y="1981200"/>
            <a:ext cx="3814763" cy="4114800"/>
          </a:xfrm>
        </p:spPr>
        <p:txBody>
          <a:bodyPr/>
          <a:lstStyle/>
          <a:p>
            <a:pPr>
              <a:spcBef>
                <a:spcPct val="0"/>
              </a:spcBef>
            </a:pPr>
            <a:r>
              <a:rPr lang="en-GB" sz="2400" smtClean="0">
                <a:latin typeface="Arial" charset="0"/>
              </a:rPr>
              <a:t>Modiwlau generig  – addas ar gyfer pob diwydiant a sefydliad</a:t>
            </a:r>
          </a:p>
          <a:p>
            <a:pPr>
              <a:spcBef>
                <a:spcPct val="0"/>
              </a:spcBef>
            </a:pPr>
            <a:r>
              <a:rPr lang="en-GB" sz="2400" smtClean="0">
                <a:latin typeface="Arial" charset="0"/>
              </a:rPr>
              <a:t>Tystysgrif, Gradd Sylfaen, BA, MA</a:t>
            </a:r>
          </a:p>
          <a:p>
            <a:pPr>
              <a:spcBef>
                <a:spcPct val="0"/>
              </a:spcBef>
            </a:pPr>
            <a:r>
              <a:rPr lang="en-GB" sz="2400" smtClean="0">
                <a:latin typeface="Arial" charset="0"/>
              </a:rPr>
              <a:t>MA Arfer Proffesiynol</a:t>
            </a:r>
          </a:p>
          <a:p>
            <a:pPr>
              <a:spcBef>
                <a:spcPct val="0"/>
              </a:spcBef>
            </a:pPr>
            <a:r>
              <a:rPr lang="en-GB" sz="2400" smtClean="0">
                <a:latin typeface="Arial" charset="0"/>
              </a:rPr>
              <a:t>Lefelau 4-7</a:t>
            </a:r>
          </a:p>
        </p:txBody>
      </p:sp>
      <p:sp>
        <p:nvSpPr>
          <p:cNvPr id="12292" name="Rectangle 4"/>
          <p:cNvSpPr>
            <a:spLocks noGrp="1" noChangeArrowheads="1"/>
          </p:cNvSpPr>
          <p:nvPr>
            <p:ph type="body" sz="half" idx="4294967295"/>
          </p:nvPr>
        </p:nvSpPr>
        <p:spPr>
          <a:xfrm>
            <a:off x="4643438" y="1981200"/>
            <a:ext cx="3814762" cy="4114800"/>
          </a:xfrm>
        </p:spPr>
        <p:txBody>
          <a:bodyPr/>
          <a:lstStyle/>
          <a:p>
            <a:pPr>
              <a:spcBef>
                <a:spcPct val="0"/>
              </a:spcBef>
            </a:pPr>
            <a:r>
              <a:rPr lang="en-GB" sz="2400" smtClean="0">
                <a:latin typeface="Arial" charset="0"/>
              </a:rPr>
              <a:t>Generic modules – suitable for any industry and organisation</a:t>
            </a:r>
          </a:p>
          <a:p>
            <a:pPr>
              <a:spcBef>
                <a:spcPct val="0"/>
              </a:spcBef>
            </a:pPr>
            <a:r>
              <a:rPr lang="en-GB" sz="2400" smtClean="0">
                <a:latin typeface="Arial" charset="0"/>
              </a:rPr>
              <a:t>Certificate, Foundation Degree, BA, MA</a:t>
            </a:r>
          </a:p>
          <a:p>
            <a:pPr>
              <a:spcBef>
                <a:spcPct val="0"/>
              </a:spcBef>
            </a:pPr>
            <a:r>
              <a:rPr lang="en-GB" sz="2400" smtClean="0">
                <a:latin typeface="Arial" charset="0"/>
              </a:rPr>
              <a:t>MA Professional Practice</a:t>
            </a:r>
          </a:p>
          <a:p>
            <a:pPr>
              <a:spcBef>
                <a:spcPct val="0"/>
              </a:spcBef>
            </a:pPr>
            <a:r>
              <a:rPr lang="en-GB" sz="2400" smtClean="0">
                <a:latin typeface="Arial" charset="0"/>
              </a:rPr>
              <a:t>Levels 4-7 </a:t>
            </a:r>
          </a:p>
        </p:txBody>
      </p:sp>
      <p:sp>
        <p:nvSpPr>
          <p:cNvPr id="5" name="Slide Number Placeholder 4"/>
          <p:cNvSpPr txBox="1">
            <a:spLocks noGrp="1"/>
          </p:cNvSpPr>
          <p:nvPr/>
        </p:nvSpPr>
        <p:spPr bwMode="auto">
          <a:xfrm>
            <a:off x="6553200" y="6248400"/>
            <a:ext cx="1905000" cy="457200"/>
          </a:xfrm>
          <a:prstGeom prst="rect">
            <a:avLst/>
          </a:prstGeom>
          <a:noFill/>
          <a:ln>
            <a:miter lim="800000"/>
            <a:headEnd/>
            <a:tailEnd/>
          </a:ln>
        </p:spPr>
        <p:txBody>
          <a:bodyPr/>
          <a:lstStyle/>
          <a:p>
            <a:pPr algn="r" eaLnBrk="0" hangingPunct="0">
              <a:defRPr/>
            </a:pPr>
            <a:fld id="{8FAB1B1C-1E3F-4FF1-8712-714E3F84DC4F}" type="slidenum">
              <a:rPr lang="en-US" sz="1400">
                <a:latin typeface="+mn-lt"/>
                <a:ea typeface="ＭＳ Ｐゴシック" charset="-128"/>
                <a:cs typeface="+mn-cs"/>
              </a:rPr>
              <a:pPr algn="r" eaLnBrk="0" hangingPunct="0">
                <a:defRPr/>
              </a:pPr>
              <a:t>3</a:t>
            </a:fld>
            <a:endParaRPr lang="en-US" sz="1400">
              <a:latin typeface="+mn-lt"/>
              <a:ea typeface="ＭＳ Ｐゴシック" charset="-128"/>
              <a:cs typeface="+mn-cs"/>
            </a:endParaRPr>
          </a:p>
        </p:txBody>
      </p:sp>
      <p:sp>
        <p:nvSpPr>
          <p:cNvPr id="6" name="Footer Placeholder 5"/>
          <p:cNvSpPr txBox="1">
            <a:spLocks noGrp="1"/>
          </p:cNvSpPr>
          <p:nvPr/>
        </p:nvSpPr>
        <p:spPr bwMode="auto">
          <a:xfrm>
            <a:off x="3124200" y="6248400"/>
            <a:ext cx="2895600" cy="457200"/>
          </a:xfrm>
          <a:prstGeom prst="rect">
            <a:avLst/>
          </a:prstGeom>
          <a:noFill/>
          <a:ln>
            <a:miter lim="800000"/>
            <a:headEnd/>
            <a:tailEnd/>
          </a:ln>
        </p:spPr>
        <p:txBody>
          <a:bodyPr/>
          <a:lstStyle/>
          <a:p>
            <a:pPr algn="ctr" eaLnBrk="0" hangingPunct="0">
              <a:defRPr/>
            </a:pPr>
            <a:endParaRPr lang="en-US" sz="1400">
              <a:latin typeface="+mn-lt"/>
              <a:ea typeface="ＭＳ Ｐゴシック" charset="-128"/>
              <a:cs typeface="+mn-cs"/>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type="body" idx="4294967295"/>
          </p:nvPr>
        </p:nvSpPr>
        <p:spPr>
          <a:xfrm>
            <a:off x="4859338" y="1268413"/>
            <a:ext cx="3816350" cy="4114800"/>
          </a:xfrm>
        </p:spPr>
        <p:txBody>
          <a:bodyPr/>
          <a:lstStyle/>
          <a:p>
            <a:pPr>
              <a:spcBef>
                <a:spcPct val="0"/>
              </a:spcBef>
              <a:buClr>
                <a:schemeClr val="tx1"/>
              </a:buClr>
              <a:buFontTx/>
              <a:buNone/>
            </a:pPr>
            <a:r>
              <a:rPr lang="en-GB" b="1" i="1" smtClean="0">
                <a:latin typeface="Arial" charset="0"/>
              </a:rPr>
              <a:t>Support</a:t>
            </a:r>
            <a:r>
              <a:rPr lang="en-GB" sz="2000" smtClean="0"/>
              <a:t> </a:t>
            </a:r>
          </a:p>
          <a:p>
            <a:pPr>
              <a:spcBef>
                <a:spcPct val="0"/>
              </a:spcBef>
              <a:buClr>
                <a:schemeClr val="tx1"/>
              </a:buClr>
            </a:pPr>
            <a:endParaRPr lang="en-GB" sz="2000" smtClean="0"/>
          </a:p>
          <a:p>
            <a:pPr>
              <a:spcBef>
                <a:spcPct val="0"/>
              </a:spcBef>
              <a:buClr>
                <a:schemeClr val="tx1"/>
              </a:buClr>
            </a:pPr>
            <a:r>
              <a:rPr lang="en-GB" sz="2400" i="1" smtClean="0">
                <a:latin typeface="Arial" charset="0"/>
                <a:ea typeface="PMingLiU" pitchFamily="18" charset="-120"/>
                <a:cs typeface="Arial" charset="0"/>
              </a:rPr>
              <a:t>Module Tutor: </a:t>
            </a:r>
          </a:p>
          <a:p>
            <a:pPr>
              <a:spcBef>
                <a:spcPct val="0"/>
              </a:spcBef>
              <a:buClr>
                <a:schemeClr val="tx1"/>
              </a:buClr>
            </a:pPr>
            <a:r>
              <a:rPr lang="en-GB" sz="2400" i="1" smtClean="0">
                <a:latin typeface="Arial" charset="0"/>
                <a:ea typeface="PMingLiU" pitchFamily="18" charset="-120"/>
                <a:cs typeface="Arial" charset="0"/>
              </a:rPr>
              <a:t>Programme Coordinator</a:t>
            </a:r>
          </a:p>
          <a:p>
            <a:pPr>
              <a:spcBef>
                <a:spcPct val="0"/>
              </a:spcBef>
              <a:buClr>
                <a:schemeClr val="tx1"/>
              </a:buClr>
            </a:pPr>
            <a:r>
              <a:rPr lang="en-GB" sz="2400" i="1" smtClean="0">
                <a:latin typeface="Arial" charset="0"/>
                <a:ea typeface="PMingLiU" pitchFamily="18" charset="-120"/>
                <a:cs typeface="Arial" charset="0"/>
              </a:rPr>
              <a:t>Senior Lecturer</a:t>
            </a:r>
          </a:p>
          <a:p>
            <a:pPr>
              <a:spcBef>
                <a:spcPct val="0"/>
              </a:spcBef>
              <a:buClr>
                <a:schemeClr val="tx1"/>
              </a:buClr>
            </a:pPr>
            <a:r>
              <a:rPr lang="en-GB" sz="2400" i="1" smtClean="0">
                <a:latin typeface="Arial" charset="0"/>
                <a:ea typeface="PMingLiU" pitchFamily="18" charset="-120"/>
                <a:cs typeface="Arial" charset="0"/>
              </a:rPr>
              <a:t>Work-based Mentor</a:t>
            </a:r>
          </a:p>
          <a:p>
            <a:pPr>
              <a:spcBef>
                <a:spcPct val="0"/>
              </a:spcBef>
              <a:buClr>
                <a:schemeClr val="tx1"/>
              </a:buClr>
            </a:pPr>
            <a:r>
              <a:rPr lang="en-GB" sz="2400" i="1" smtClean="0">
                <a:latin typeface="Arial" charset="0"/>
                <a:ea typeface="PMingLiU" pitchFamily="18" charset="-120"/>
                <a:cs typeface="Arial" charset="0"/>
              </a:rPr>
              <a:t>Group support</a:t>
            </a:r>
          </a:p>
          <a:p>
            <a:pPr>
              <a:spcBef>
                <a:spcPct val="0"/>
              </a:spcBef>
              <a:buClr>
                <a:schemeClr val="tx1"/>
              </a:buClr>
            </a:pPr>
            <a:r>
              <a:rPr lang="en-GB" sz="2400" i="1" smtClean="0">
                <a:latin typeface="Arial" charset="0"/>
                <a:ea typeface="PMingLiU" pitchFamily="18" charset="-120"/>
                <a:cs typeface="Arial" charset="0"/>
              </a:rPr>
              <a:t>Student Services</a:t>
            </a:r>
          </a:p>
        </p:txBody>
      </p:sp>
      <p:sp>
        <p:nvSpPr>
          <p:cNvPr id="13315" name="Rectangle 3"/>
          <p:cNvSpPr txBox="1">
            <a:spLocks noChangeArrowheads="1"/>
          </p:cNvSpPr>
          <p:nvPr/>
        </p:nvSpPr>
        <p:spPr bwMode="auto">
          <a:xfrm>
            <a:off x="642938" y="1285875"/>
            <a:ext cx="4143375" cy="4267200"/>
          </a:xfrm>
          <a:prstGeom prst="rect">
            <a:avLst/>
          </a:prstGeom>
          <a:noFill/>
          <a:ln w="9525">
            <a:noFill/>
            <a:miter lim="800000"/>
            <a:headEnd/>
            <a:tailEnd/>
          </a:ln>
        </p:spPr>
        <p:txBody>
          <a:bodyPr/>
          <a:lstStyle/>
          <a:p>
            <a:pPr marL="342900" indent="-342900" eaLnBrk="0" hangingPunct="0">
              <a:buClr>
                <a:schemeClr val="tx1"/>
              </a:buClr>
            </a:pPr>
            <a:r>
              <a:rPr lang="en-GB" sz="3200" b="1"/>
              <a:t>Cefnogaeth</a:t>
            </a:r>
            <a:r>
              <a:rPr lang="en-GB"/>
              <a:t> </a:t>
            </a:r>
          </a:p>
          <a:p>
            <a:pPr marL="342900" indent="-342900" eaLnBrk="0" hangingPunct="0">
              <a:buClr>
                <a:schemeClr val="tx1"/>
              </a:buClr>
              <a:buFontTx/>
              <a:buChar char="•"/>
            </a:pPr>
            <a:endParaRPr lang="en-GB"/>
          </a:p>
          <a:p>
            <a:pPr marL="342900" indent="-342900" eaLnBrk="0" hangingPunct="0">
              <a:buClr>
                <a:schemeClr val="tx1"/>
              </a:buClr>
              <a:buFontTx/>
              <a:buChar char="•"/>
            </a:pPr>
            <a:r>
              <a:rPr lang="en-GB" sz="2400">
                <a:ea typeface="PMingLiU" pitchFamily="18" charset="-120"/>
              </a:rPr>
              <a:t>Tiwtor Modwl: </a:t>
            </a:r>
          </a:p>
          <a:p>
            <a:pPr marL="342900" indent="-342900" eaLnBrk="0" hangingPunct="0">
              <a:buClr>
                <a:schemeClr val="tx1"/>
              </a:buClr>
              <a:buFontTx/>
              <a:buChar char="•"/>
            </a:pPr>
            <a:r>
              <a:rPr lang="en-GB" sz="2400">
                <a:ea typeface="PMingLiU" pitchFamily="18" charset="-120"/>
              </a:rPr>
              <a:t>Cydlynydd rhaglen</a:t>
            </a:r>
          </a:p>
          <a:p>
            <a:pPr marL="342900" indent="-342900" eaLnBrk="0" hangingPunct="0">
              <a:buClr>
                <a:schemeClr val="tx1"/>
              </a:buClr>
              <a:buFontTx/>
              <a:buChar char="•"/>
            </a:pPr>
            <a:r>
              <a:rPr lang="en-GB" sz="2400">
                <a:ea typeface="PMingLiU" pitchFamily="18" charset="-120"/>
              </a:rPr>
              <a:t>Uwch-ddarlithydd</a:t>
            </a:r>
          </a:p>
          <a:p>
            <a:pPr marL="342900" indent="-342900" eaLnBrk="0" hangingPunct="0">
              <a:buClr>
                <a:schemeClr val="tx1"/>
              </a:buClr>
              <a:buFontTx/>
              <a:buChar char="•"/>
            </a:pPr>
            <a:r>
              <a:rPr lang="en-GB" sz="2400">
                <a:ea typeface="PMingLiU" pitchFamily="18" charset="-120"/>
              </a:rPr>
              <a:t>Mentor yn y Gweithle</a:t>
            </a:r>
          </a:p>
          <a:p>
            <a:pPr marL="342900" indent="-342900" eaLnBrk="0" hangingPunct="0">
              <a:buClr>
                <a:schemeClr val="tx1"/>
              </a:buClr>
              <a:buFontTx/>
              <a:buChar char="•"/>
            </a:pPr>
            <a:r>
              <a:rPr lang="en-GB" sz="2400">
                <a:ea typeface="PMingLiU" pitchFamily="18" charset="-120"/>
              </a:rPr>
              <a:t>Cefnogaeth Grŵp</a:t>
            </a:r>
          </a:p>
          <a:p>
            <a:pPr marL="342900" indent="-342900" eaLnBrk="0" hangingPunct="0">
              <a:buClr>
                <a:schemeClr val="tx1"/>
              </a:buClr>
              <a:buFontTx/>
              <a:buChar char="•"/>
            </a:pPr>
            <a:r>
              <a:rPr lang="en-GB" sz="2400">
                <a:ea typeface="PMingLiU" pitchFamily="18" charset="-120"/>
              </a:rPr>
              <a:t>Gwasanaethau Myfyrwyr</a:t>
            </a:r>
          </a:p>
        </p:txBody>
      </p:sp>
      <p:sp>
        <p:nvSpPr>
          <p:cNvPr id="5" name="Slide Number Placeholder 4"/>
          <p:cNvSpPr txBox="1">
            <a:spLocks noGrp="1"/>
          </p:cNvSpPr>
          <p:nvPr/>
        </p:nvSpPr>
        <p:spPr bwMode="auto">
          <a:xfrm>
            <a:off x="6553200" y="6248400"/>
            <a:ext cx="1905000" cy="457200"/>
          </a:xfrm>
          <a:prstGeom prst="rect">
            <a:avLst/>
          </a:prstGeom>
          <a:noFill/>
          <a:ln>
            <a:miter lim="800000"/>
            <a:headEnd/>
            <a:tailEnd/>
          </a:ln>
        </p:spPr>
        <p:txBody>
          <a:bodyPr/>
          <a:lstStyle/>
          <a:p>
            <a:pPr algn="r" eaLnBrk="0" hangingPunct="0">
              <a:defRPr/>
            </a:pPr>
            <a:fld id="{929C6C96-1D49-42C4-87BF-54B8A7D0BED8}" type="slidenum">
              <a:rPr lang="en-US" sz="1400">
                <a:latin typeface="+mn-lt"/>
                <a:ea typeface="ＭＳ Ｐゴシック" charset="-128"/>
                <a:cs typeface="+mn-cs"/>
              </a:rPr>
              <a:pPr algn="r" eaLnBrk="0" hangingPunct="0">
                <a:defRPr/>
              </a:pPr>
              <a:t>4</a:t>
            </a:fld>
            <a:endParaRPr lang="en-US" sz="1400">
              <a:latin typeface="+mn-lt"/>
              <a:ea typeface="ＭＳ Ｐゴシック" charset="-128"/>
              <a:cs typeface="+mn-cs"/>
            </a:endParaRPr>
          </a:p>
        </p:txBody>
      </p:sp>
      <p:sp>
        <p:nvSpPr>
          <p:cNvPr id="6" name="Footer Placeholder 5"/>
          <p:cNvSpPr txBox="1">
            <a:spLocks noGrp="1"/>
          </p:cNvSpPr>
          <p:nvPr/>
        </p:nvSpPr>
        <p:spPr bwMode="auto">
          <a:xfrm>
            <a:off x="3124200" y="6248400"/>
            <a:ext cx="2895600" cy="457200"/>
          </a:xfrm>
          <a:prstGeom prst="rect">
            <a:avLst/>
          </a:prstGeom>
          <a:noFill/>
          <a:ln>
            <a:miter lim="800000"/>
            <a:headEnd/>
            <a:tailEnd/>
          </a:ln>
        </p:spPr>
        <p:txBody>
          <a:bodyPr/>
          <a:lstStyle/>
          <a:p>
            <a:pPr algn="ctr" eaLnBrk="0" hangingPunct="0">
              <a:defRPr/>
            </a:pPr>
            <a:endParaRPr lang="en-US" sz="1400">
              <a:latin typeface="+mn-lt"/>
              <a:ea typeface="ＭＳ Ｐゴシック" charset="-128"/>
              <a:cs typeface="+mn-cs"/>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4"/>
          <p:cNvSpPr txBox="1">
            <a:spLocks noChangeArrowheads="1"/>
          </p:cNvSpPr>
          <p:nvPr/>
        </p:nvSpPr>
        <p:spPr bwMode="auto">
          <a:xfrm>
            <a:off x="4572000" y="692150"/>
            <a:ext cx="4103688" cy="4401205"/>
          </a:xfrm>
          <a:prstGeom prst="rect">
            <a:avLst/>
          </a:prstGeom>
          <a:noFill/>
          <a:ln w="9525">
            <a:noFill/>
            <a:miter lim="800000"/>
            <a:headEnd/>
            <a:tailEnd/>
          </a:ln>
        </p:spPr>
        <p:txBody>
          <a:bodyPr>
            <a:spAutoFit/>
          </a:bodyPr>
          <a:lstStyle/>
          <a:p>
            <a:r>
              <a:rPr lang="en-GB" sz="3200" b="1" i="1" dirty="0">
                <a:ea typeface="ＭＳ Ｐゴシック" pitchFamily="34" charset="-128"/>
              </a:rPr>
              <a:t>Support for RAL</a:t>
            </a:r>
          </a:p>
          <a:p>
            <a:endParaRPr lang="en-GB" sz="3200" b="1" i="1" dirty="0">
              <a:ea typeface="ＭＳ Ｐゴシック" pitchFamily="34" charset="-128"/>
            </a:endParaRPr>
          </a:p>
          <a:p>
            <a:endParaRPr lang="en-GB" sz="2400" b="1" i="1" dirty="0">
              <a:ea typeface="ＭＳ Ｐゴシック" pitchFamily="34" charset="-128"/>
            </a:endParaRPr>
          </a:p>
          <a:p>
            <a:r>
              <a:rPr lang="en-GB" sz="2400" i="1" dirty="0">
                <a:ea typeface="ＭＳ Ｐゴシック" pitchFamily="34" charset="-128"/>
              </a:rPr>
              <a:t>Induction day</a:t>
            </a:r>
          </a:p>
          <a:p>
            <a:r>
              <a:rPr lang="en-GB" sz="2400" i="1" dirty="0">
                <a:ea typeface="ＭＳ Ｐゴシック" pitchFamily="34" charset="-128"/>
              </a:rPr>
              <a:t>On-line material</a:t>
            </a:r>
          </a:p>
          <a:p>
            <a:pPr lvl="1">
              <a:buFont typeface="Arial" charset="0"/>
              <a:buChar char="•"/>
            </a:pPr>
            <a:r>
              <a:rPr lang="en-GB" sz="2400" i="1" dirty="0" err="1">
                <a:ea typeface="ＭＳ Ｐゴシック" pitchFamily="34" charset="-128"/>
              </a:rPr>
              <a:t>Moodle</a:t>
            </a:r>
            <a:endParaRPr lang="en-GB" sz="2400" i="1" dirty="0">
              <a:ea typeface="ＭＳ Ｐゴシック" pitchFamily="34" charset="-128"/>
            </a:endParaRPr>
          </a:p>
          <a:p>
            <a:r>
              <a:rPr lang="en-GB" sz="2400" i="1" dirty="0" smtClean="0">
                <a:ea typeface="ＭＳ Ｐゴシック" pitchFamily="34" charset="-128"/>
              </a:rPr>
              <a:t>Module </a:t>
            </a:r>
            <a:r>
              <a:rPr lang="en-GB" sz="2400" i="1" dirty="0">
                <a:ea typeface="ＭＳ Ｐゴシック" pitchFamily="34" charset="-128"/>
              </a:rPr>
              <a:t>material</a:t>
            </a:r>
          </a:p>
          <a:p>
            <a:r>
              <a:rPr lang="en-GB" sz="2400" i="1" dirty="0">
                <a:ea typeface="ＭＳ Ｐゴシック" pitchFamily="34" charset="-128"/>
              </a:rPr>
              <a:t>Access to </a:t>
            </a:r>
            <a:r>
              <a:rPr lang="en-GB" sz="2400" i="1" dirty="0" err="1">
                <a:ea typeface="ＭＳ Ｐゴシック" pitchFamily="34" charset="-128"/>
              </a:rPr>
              <a:t>TSD’s</a:t>
            </a:r>
            <a:r>
              <a:rPr lang="en-GB" sz="2400" i="1" dirty="0">
                <a:ea typeface="ＭＳ Ｐゴシック" pitchFamily="34" charset="-128"/>
              </a:rPr>
              <a:t> Learning Resource Centre</a:t>
            </a:r>
          </a:p>
          <a:p>
            <a:r>
              <a:rPr lang="en-GB" sz="2400" i="1" dirty="0" smtClean="0">
                <a:ea typeface="ＭＳ Ｐゴシック" pitchFamily="34" charset="-128"/>
              </a:rPr>
              <a:t>3 </a:t>
            </a:r>
            <a:r>
              <a:rPr lang="en-GB" sz="2400" i="1" dirty="0">
                <a:ea typeface="ＭＳ Ｐゴシック" pitchFamily="34" charset="-128"/>
              </a:rPr>
              <a:t>hours individual support</a:t>
            </a:r>
          </a:p>
          <a:p>
            <a:r>
              <a:rPr lang="en-GB" sz="2400" i="1" dirty="0">
                <a:ea typeface="ＭＳ Ｐゴシック" pitchFamily="34" charset="-128"/>
              </a:rPr>
              <a:t>Review day(s)</a:t>
            </a:r>
            <a:endParaRPr lang="en-GB" sz="2800" dirty="0">
              <a:ea typeface="ＭＳ Ｐゴシック" pitchFamily="34" charset="-128"/>
            </a:endParaRPr>
          </a:p>
        </p:txBody>
      </p:sp>
      <p:sp>
        <p:nvSpPr>
          <p:cNvPr id="14339" name="Text Box 5"/>
          <p:cNvSpPr txBox="1">
            <a:spLocks noChangeArrowheads="1"/>
          </p:cNvSpPr>
          <p:nvPr/>
        </p:nvSpPr>
        <p:spPr bwMode="auto">
          <a:xfrm>
            <a:off x="684213" y="620713"/>
            <a:ext cx="3816350" cy="4401205"/>
          </a:xfrm>
          <a:prstGeom prst="rect">
            <a:avLst/>
          </a:prstGeom>
          <a:noFill/>
          <a:ln w="9525">
            <a:noFill/>
            <a:miter lim="800000"/>
            <a:headEnd/>
            <a:tailEnd/>
          </a:ln>
        </p:spPr>
        <p:txBody>
          <a:bodyPr>
            <a:spAutoFit/>
          </a:bodyPr>
          <a:lstStyle/>
          <a:p>
            <a:r>
              <a:rPr lang="en-GB" sz="3200" b="1" dirty="0" err="1">
                <a:ea typeface="ＭＳ Ｐゴシック" pitchFamily="34" charset="-128"/>
              </a:rPr>
              <a:t>Cefnogaeth</a:t>
            </a:r>
            <a:r>
              <a:rPr lang="en-GB" sz="3200" b="1" dirty="0">
                <a:ea typeface="ＭＳ Ｐゴシック" pitchFamily="34" charset="-128"/>
              </a:rPr>
              <a:t> </a:t>
            </a:r>
            <a:r>
              <a:rPr lang="en-GB" sz="3200" b="1" dirty="0" err="1">
                <a:ea typeface="ＭＳ Ｐゴシック" pitchFamily="34" charset="-128"/>
              </a:rPr>
              <a:t>ar</a:t>
            </a:r>
            <a:r>
              <a:rPr lang="en-GB" sz="3200" b="1" dirty="0">
                <a:ea typeface="ＭＳ Ｐゴシック" pitchFamily="34" charset="-128"/>
              </a:rPr>
              <a:t> </a:t>
            </a:r>
            <a:r>
              <a:rPr lang="en-GB" sz="3200" b="1" dirty="0" err="1">
                <a:ea typeface="ＭＳ Ｐゴシック" pitchFamily="34" charset="-128"/>
              </a:rPr>
              <a:t>gyfer</a:t>
            </a:r>
            <a:r>
              <a:rPr lang="en-GB" sz="3200" b="1" dirty="0">
                <a:ea typeface="ＭＳ Ｐゴシック" pitchFamily="34" charset="-128"/>
              </a:rPr>
              <a:t> ADB</a:t>
            </a:r>
          </a:p>
          <a:p>
            <a:endParaRPr lang="en-GB" sz="2400" dirty="0">
              <a:ea typeface="ＭＳ Ｐゴシック" pitchFamily="34" charset="-128"/>
            </a:endParaRPr>
          </a:p>
          <a:p>
            <a:r>
              <a:rPr lang="en-GB" sz="2400" dirty="0" err="1">
                <a:ea typeface="ＭＳ Ｐゴシック" pitchFamily="34" charset="-128"/>
              </a:rPr>
              <a:t>Diwrnod</a:t>
            </a:r>
            <a:r>
              <a:rPr lang="en-GB" sz="2400" dirty="0">
                <a:ea typeface="ＭＳ Ｐゴシック" pitchFamily="34" charset="-128"/>
              </a:rPr>
              <a:t> </a:t>
            </a:r>
            <a:r>
              <a:rPr lang="en-GB" sz="2400" dirty="0" err="1">
                <a:ea typeface="ＭＳ Ｐゴシック" pitchFamily="34" charset="-128"/>
              </a:rPr>
              <a:t>Anwytho</a:t>
            </a:r>
            <a:endParaRPr lang="en-GB" sz="2400" dirty="0">
              <a:ea typeface="ＭＳ Ｐゴシック" pitchFamily="34" charset="-128"/>
            </a:endParaRPr>
          </a:p>
          <a:p>
            <a:r>
              <a:rPr lang="en-GB" sz="2400" dirty="0" err="1">
                <a:ea typeface="ＭＳ Ｐゴシック" pitchFamily="34" charset="-128"/>
              </a:rPr>
              <a:t>Deunydd</a:t>
            </a:r>
            <a:r>
              <a:rPr lang="en-GB" sz="2400" dirty="0">
                <a:ea typeface="ＭＳ Ｐゴシック" pitchFamily="34" charset="-128"/>
              </a:rPr>
              <a:t> </a:t>
            </a:r>
            <a:r>
              <a:rPr lang="en-GB" sz="2400" dirty="0" err="1">
                <a:ea typeface="ＭＳ Ｐゴシック" pitchFamily="34" charset="-128"/>
              </a:rPr>
              <a:t>ar-lein</a:t>
            </a:r>
            <a:endParaRPr lang="en-GB" sz="2400" dirty="0">
              <a:ea typeface="ＭＳ Ｐゴシック" pitchFamily="34" charset="-128"/>
            </a:endParaRPr>
          </a:p>
          <a:p>
            <a:pPr lvl="1">
              <a:buFont typeface="Arial" charset="0"/>
              <a:buChar char="•"/>
            </a:pPr>
            <a:r>
              <a:rPr lang="en-GB" sz="2400" i="1" dirty="0" err="1">
                <a:ea typeface="ＭＳ Ｐゴシック" pitchFamily="34" charset="-128"/>
              </a:rPr>
              <a:t>Moodle</a:t>
            </a:r>
            <a:endParaRPr lang="en-GB" sz="2400" i="1" dirty="0">
              <a:ea typeface="ＭＳ Ｐゴシック" pitchFamily="34" charset="-128"/>
            </a:endParaRPr>
          </a:p>
          <a:p>
            <a:r>
              <a:rPr lang="en-GB" sz="2400" dirty="0" err="1" smtClean="0">
                <a:ea typeface="ＭＳ Ｐゴシック" pitchFamily="34" charset="-128"/>
              </a:rPr>
              <a:t>Deunydd</a:t>
            </a:r>
            <a:r>
              <a:rPr lang="en-GB" sz="2400" dirty="0" smtClean="0">
                <a:ea typeface="ＭＳ Ｐゴシック" pitchFamily="34" charset="-128"/>
              </a:rPr>
              <a:t> </a:t>
            </a:r>
            <a:r>
              <a:rPr lang="en-GB" sz="2400" dirty="0" err="1">
                <a:ea typeface="ＭＳ Ｐゴシック" pitchFamily="34" charset="-128"/>
              </a:rPr>
              <a:t>modwl</a:t>
            </a:r>
            <a:endParaRPr lang="en-GB" sz="2400" dirty="0">
              <a:ea typeface="ＭＳ Ｐゴシック" pitchFamily="34" charset="-128"/>
            </a:endParaRPr>
          </a:p>
          <a:p>
            <a:r>
              <a:rPr lang="en-GB" sz="2400" dirty="0" err="1">
                <a:ea typeface="ＭＳ Ｐゴシック" pitchFamily="34" charset="-128"/>
              </a:rPr>
              <a:t>Canolfan</a:t>
            </a:r>
            <a:r>
              <a:rPr lang="en-GB" sz="2400" dirty="0">
                <a:ea typeface="ＭＳ Ｐゴシック" pitchFamily="34" charset="-128"/>
              </a:rPr>
              <a:t> </a:t>
            </a:r>
            <a:r>
              <a:rPr lang="en-GB" sz="2400" dirty="0" err="1">
                <a:ea typeface="ＭＳ Ｐゴシック" pitchFamily="34" charset="-128"/>
              </a:rPr>
              <a:t>Adnoddau</a:t>
            </a:r>
            <a:r>
              <a:rPr lang="en-GB" sz="2400" dirty="0">
                <a:ea typeface="ＭＳ Ｐゴシック" pitchFamily="34" charset="-128"/>
              </a:rPr>
              <a:t> </a:t>
            </a:r>
            <a:r>
              <a:rPr lang="en-GB" sz="2400" dirty="0" err="1">
                <a:ea typeface="ＭＳ Ｐゴシック" pitchFamily="34" charset="-128"/>
              </a:rPr>
              <a:t>Dysgu</a:t>
            </a:r>
            <a:r>
              <a:rPr lang="en-GB" sz="2400" dirty="0">
                <a:ea typeface="ＭＳ Ｐゴシック" pitchFamily="34" charset="-128"/>
              </a:rPr>
              <a:t>  YDDS</a:t>
            </a:r>
          </a:p>
          <a:p>
            <a:r>
              <a:rPr lang="en-GB" sz="2400" dirty="0" smtClean="0">
                <a:ea typeface="ＭＳ Ｐゴシック" pitchFamily="34" charset="-128"/>
              </a:rPr>
              <a:t>3 </a:t>
            </a:r>
            <a:r>
              <a:rPr lang="en-GB" sz="2400" dirty="0" err="1">
                <a:ea typeface="ＭＳ Ｐゴシック" pitchFamily="34" charset="-128"/>
              </a:rPr>
              <a:t>awr</a:t>
            </a:r>
            <a:r>
              <a:rPr lang="en-GB" sz="2400" dirty="0">
                <a:ea typeface="ＭＳ Ｐゴシック" pitchFamily="34" charset="-128"/>
              </a:rPr>
              <a:t> o </a:t>
            </a:r>
            <a:r>
              <a:rPr lang="en-GB" sz="2400" dirty="0" err="1">
                <a:ea typeface="ＭＳ Ｐゴシック" pitchFamily="34" charset="-128"/>
              </a:rPr>
              <a:t>gefnogaeth</a:t>
            </a:r>
            <a:r>
              <a:rPr lang="en-GB" sz="2400" dirty="0">
                <a:ea typeface="ＭＳ Ｐゴシック" pitchFamily="34" charset="-128"/>
              </a:rPr>
              <a:t> </a:t>
            </a:r>
            <a:r>
              <a:rPr lang="en-GB" sz="2400" dirty="0" err="1">
                <a:ea typeface="ＭＳ Ｐゴシック" pitchFamily="34" charset="-128"/>
              </a:rPr>
              <a:t>unigol</a:t>
            </a:r>
            <a:r>
              <a:rPr lang="en-GB" sz="2400" dirty="0">
                <a:ea typeface="ＭＳ Ｐゴシック" pitchFamily="34" charset="-128"/>
              </a:rPr>
              <a:t> </a:t>
            </a:r>
          </a:p>
          <a:p>
            <a:r>
              <a:rPr lang="en-GB" sz="2400" dirty="0" err="1">
                <a:ea typeface="ＭＳ Ｐゴシック" pitchFamily="34" charset="-128"/>
              </a:rPr>
              <a:t>Diwrnod</a:t>
            </a:r>
            <a:r>
              <a:rPr lang="en-GB" sz="2400" dirty="0">
                <a:ea typeface="ＭＳ Ｐゴシック" pitchFamily="34" charset="-128"/>
              </a:rPr>
              <a:t>(au) </a:t>
            </a:r>
            <a:r>
              <a:rPr lang="en-GB" sz="2400" dirty="0" err="1">
                <a:ea typeface="ＭＳ Ｐゴシック" pitchFamily="34" charset="-128"/>
              </a:rPr>
              <a:t>adolygu</a:t>
            </a:r>
            <a:endParaRPr lang="en-GB" sz="2400" dirty="0">
              <a:ea typeface="ＭＳ Ｐゴシック" pitchFamily="34" charset="-128"/>
            </a:endParaRPr>
          </a:p>
        </p:txBody>
      </p:sp>
      <p:sp>
        <p:nvSpPr>
          <p:cNvPr id="4" name="Slide Number Placeholder 3"/>
          <p:cNvSpPr txBox="1">
            <a:spLocks noGrp="1"/>
          </p:cNvSpPr>
          <p:nvPr/>
        </p:nvSpPr>
        <p:spPr bwMode="auto">
          <a:xfrm>
            <a:off x="6553200" y="6248400"/>
            <a:ext cx="1905000" cy="457200"/>
          </a:xfrm>
          <a:prstGeom prst="rect">
            <a:avLst/>
          </a:prstGeom>
          <a:noFill/>
          <a:ln>
            <a:miter lim="800000"/>
            <a:headEnd/>
            <a:tailEnd/>
          </a:ln>
        </p:spPr>
        <p:txBody>
          <a:bodyPr/>
          <a:lstStyle/>
          <a:p>
            <a:pPr algn="r" eaLnBrk="0" hangingPunct="0">
              <a:defRPr/>
            </a:pPr>
            <a:fld id="{A29A9C1C-4F15-4CD0-BBFB-1BEF14A0893A}" type="slidenum">
              <a:rPr lang="en-US" sz="1400">
                <a:latin typeface="+mn-lt"/>
                <a:ea typeface="ＭＳ Ｐゴシック" charset="-128"/>
                <a:cs typeface="+mn-cs"/>
              </a:rPr>
              <a:pPr algn="r" eaLnBrk="0" hangingPunct="0">
                <a:defRPr/>
              </a:pPr>
              <a:t>5</a:t>
            </a:fld>
            <a:endParaRPr lang="en-US" sz="1400">
              <a:latin typeface="+mn-lt"/>
              <a:ea typeface="ＭＳ Ｐゴシック" charset="-128"/>
              <a:cs typeface="+mn-cs"/>
            </a:endParaRPr>
          </a:p>
        </p:txBody>
      </p:sp>
      <p:sp>
        <p:nvSpPr>
          <p:cNvPr id="5" name="Footer Placeholder 4"/>
          <p:cNvSpPr txBox="1">
            <a:spLocks noGrp="1"/>
          </p:cNvSpPr>
          <p:nvPr/>
        </p:nvSpPr>
        <p:spPr bwMode="auto">
          <a:xfrm>
            <a:off x="3124200" y="6248400"/>
            <a:ext cx="2895600" cy="457200"/>
          </a:xfrm>
          <a:prstGeom prst="rect">
            <a:avLst/>
          </a:prstGeom>
          <a:noFill/>
          <a:ln>
            <a:miter lim="800000"/>
            <a:headEnd/>
            <a:tailEnd/>
          </a:ln>
        </p:spPr>
        <p:txBody>
          <a:bodyPr/>
          <a:lstStyle/>
          <a:p>
            <a:pPr algn="ctr" eaLnBrk="0" hangingPunct="0">
              <a:defRPr/>
            </a:pPr>
            <a:endParaRPr lang="en-US" sz="1400">
              <a:latin typeface="+mn-lt"/>
              <a:ea typeface="ＭＳ Ｐゴシック" charset="-128"/>
              <a:cs typeface="+mn-cs"/>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5"/>
          <p:cNvSpPr>
            <a:spLocks noGrp="1" noChangeArrowheads="1"/>
          </p:cNvSpPr>
          <p:nvPr>
            <p:ph type="body" sz="half" idx="4294967295"/>
          </p:nvPr>
        </p:nvSpPr>
        <p:spPr>
          <a:xfrm>
            <a:off x="685800" y="1125538"/>
            <a:ext cx="4102100" cy="4114800"/>
          </a:xfrm>
        </p:spPr>
        <p:txBody>
          <a:bodyPr/>
          <a:lstStyle/>
          <a:p>
            <a:pPr>
              <a:lnSpc>
                <a:spcPct val="90000"/>
              </a:lnSpc>
              <a:spcBef>
                <a:spcPct val="0"/>
              </a:spcBef>
              <a:buFontTx/>
              <a:buNone/>
              <a:defRPr/>
            </a:pPr>
            <a:endParaRPr lang="en-US" b="1" dirty="0" smtClean="0">
              <a:latin typeface="Arial" charset="0"/>
            </a:endParaRPr>
          </a:p>
          <a:p>
            <a:pPr>
              <a:lnSpc>
                <a:spcPct val="90000"/>
              </a:lnSpc>
              <a:spcBef>
                <a:spcPct val="0"/>
              </a:spcBef>
              <a:buFontTx/>
              <a:buNone/>
              <a:defRPr/>
            </a:pPr>
            <a:endParaRPr lang="en-US" b="1" dirty="0" smtClean="0">
              <a:latin typeface="Arial" charset="0"/>
            </a:endParaRPr>
          </a:p>
          <a:p>
            <a:pPr marL="0">
              <a:spcBef>
                <a:spcPct val="0"/>
              </a:spcBef>
              <a:buFontTx/>
              <a:buNone/>
              <a:defRPr/>
            </a:pPr>
            <a:r>
              <a:rPr lang="en-US" b="1" dirty="0" err="1" smtClean="0">
                <a:latin typeface="Arial" charset="0"/>
              </a:rPr>
              <a:t>Dyddiadau</a:t>
            </a:r>
            <a:endParaRPr lang="en-US" b="1" dirty="0" smtClean="0">
              <a:latin typeface="Arial" charset="0"/>
            </a:endParaRPr>
          </a:p>
          <a:p>
            <a:pPr marL="0">
              <a:spcBef>
                <a:spcPct val="0"/>
              </a:spcBef>
              <a:buFontTx/>
              <a:buNone/>
              <a:defRPr/>
            </a:pPr>
            <a:r>
              <a:rPr lang="en-US" b="1" dirty="0" err="1" smtClean="0">
                <a:latin typeface="Arial" charset="0"/>
              </a:rPr>
              <a:t>Allweddol</a:t>
            </a:r>
            <a:endParaRPr lang="en-US" b="1" dirty="0" smtClean="0">
              <a:latin typeface="Arial" charset="0"/>
            </a:endParaRPr>
          </a:p>
          <a:p>
            <a:pPr marL="0">
              <a:spcBef>
                <a:spcPct val="0"/>
              </a:spcBef>
              <a:buFontTx/>
              <a:buNone/>
              <a:defRPr/>
            </a:pPr>
            <a:endParaRPr lang="en-US" b="1" dirty="0" smtClean="0">
              <a:latin typeface="Arial" charset="0"/>
            </a:endParaRPr>
          </a:p>
          <a:p>
            <a:pPr marL="0">
              <a:spcBef>
                <a:spcPct val="0"/>
              </a:spcBef>
              <a:defRPr/>
            </a:pPr>
            <a:r>
              <a:rPr lang="en-US" dirty="0" err="1" smtClean="0">
                <a:latin typeface="Arial" charset="0"/>
              </a:rPr>
              <a:t>Dyddiad</a:t>
            </a:r>
            <a:r>
              <a:rPr lang="en-US" dirty="0" smtClean="0">
                <a:latin typeface="Arial" charset="0"/>
              </a:rPr>
              <a:t> </a:t>
            </a:r>
            <a:r>
              <a:rPr lang="en-US" dirty="0" err="1" smtClean="0">
                <a:latin typeface="Arial" charset="0"/>
              </a:rPr>
              <a:t>cyflwyno</a:t>
            </a:r>
            <a:r>
              <a:rPr lang="en-US" dirty="0" smtClean="0">
                <a:latin typeface="Arial" charset="0"/>
              </a:rPr>
              <a:t> </a:t>
            </a:r>
          </a:p>
          <a:p>
            <a:pPr marL="0">
              <a:spcBef>
                <a:spcPct val="0"/>
              </a:spcBef>
              <a:buFontTx/>
              <a:buNone/>
              <a:defRPr/>
            </a:pPr>
            <a:r>
              <a:rPr lang="en-US" dirty="0" smtClean="0">
                <a:latin typeface="Arial" charset="0"/>
              </a:rPr>
              <a:t> </a:t>
            </a:r>
          </a:p>
          <a:p>
            <a:pPr marL="0">
              <a:spcBef>
                <a:spcPct val="0"/>
              </a:spcBef>
              <a:defRPr/>
            </a:pPr>
            <a:r>
              <a:rPr lang="en-US" dirty="0" err="1" smtClean="0">
                <a:latin typeface="Arial" charset="0"/>
              </a:rPr>
              <a:t>Diwrnod</a:t>
            </a:r>
            <a:r>
              <a:rPr lang="en-US" dirty="0" smtClean="0">
                <a:latin typeface="Arial" charset="0"/>
              </a:rPr>
              <a:t>(au) </a:t>
            </a:r>
            <a:r>
              <a:rPr lang="en-US" dirty="0" err="1" smtClean="0">
                <a:latin typeface="Arial" charset="0"/>
              </a:rPr>
              <a:t>adolygu</a:t>
            </a:r>
            <a:endParaRPr lang="en-US" dirty="0" smtClean="0">
              <a:latin typeface="Arial" charset="0"/>
            </a:endParaRPr>
          </a:p>
          <a:p>
            <a:pPr>
              <a:lnSpc>
                <a:spcPct val="90000"/>
              </a:lnSpc>
              <a:spcBef>
                <a:spcPct val="0"/>
              </a:spcBef>
              <a:defRPr/>
            </a:pPr>
            <a:endParaRPr lang="en-US" sz="2800" dirty="0" smtClean="0">
              <a:latin typeface="Arial" charset="0"/>
            </a:endParaRPr>
          </a:p>
        </p:txBody>
      </p:sp>
      <p:sp>
        <p:nvSpPr>
          <p:cNvPr id="16387" name="Rectangle 6"/>
          <p:cNvSpPr>
            <a:spLocks noGrp="1" noChangeArrowheads="1"/>
          </p:cNvSpPr>
          <p:nvPr>
            <p:ph type="body" sz="half" idx="4294967295"/>
          </p:nvPr>
        </p:nvSpPr>
        <p:spPr>
          <a:xfrm>
            <a:off x="4648200" y="1125538"/>
            <a:ext cx="4171950" cy="4114800"/>
          </a:xfrm>
        </p:spPr>
        <p:txBody>
          <a:bodyPr/>
          <a:lstStyle/>
          <a:p>
            <a:pPr>
              <a:spcBef>
                <a:spcPct val="0"/>
              </a:spcBef>
              <a:buFontTx/>
              <a:buNone/>
              <a:defRPr/>
            </a:pPr>
            <a:endParaRPr lang="en-GB" b="1" i="1" dirty="0" smtClean="0">
              <a:latin typeface="Arial" charset="0"/>
            </a:endParaRPr>
          </a:p>
          <a:p>
            <a:pPr>
              <a:spcBef>
                <a:spcPct val="0"/>
              </a:spcBef>
              <a:buFontTx/>
              <a:buNone/>
              <a:defRPr/>
            </a:pPr>
            <a:endParaRPr lang="en-GB" b="1" i="1" dirty="0" smtClean="0">
              <a:latin typeface="Arial" charset="0"/>
            </a:endParaRPr>
          </a:p>
          <a:p>
            <a:pPr marL="0">
              <a:spcBef>
                <a:spcPct val="0"/>
              </a:spcBef>
              <a:buFontTx/>
              <a:buNone/>
              <a:defRPr/>
            </a:pPr>
            <a:r>
              <a:rPr lang="en-GB" b="1" i="1" dirty="0" smtClean="0">
                <a:latin typeface="Arial" charset="0"/>
              </a:rPr>
              <a:t>Key dates</a:t>
            </a:r>
          </a:p>
          <a:p>
            <a:pPr marL="0">
              <a:spcBef>
                <a:spcPct val="0"/>
              </a:spcBef>
              <a:buFontTx/>
              <a:buNone/>
              <a:defRPr/>
            </a:pPr>
            <a:endParaRPr lang="en-GB" b="1" i="1" dirty="0" smtClean="0">
              <a:latin typeface="Arial" charset="0"/>
            </a:endParaRPr>
          </a:p>
          <a:p>
            <a:pPr marL="0">
              <a:spcBef>
                <a:spcPct val="0"/>
              </a:spcBef>
              <a:buFontTx/>
              <a:buNone/>
              <a:defRPr/>
            </a:pPr>
            <a:endParaRPr lang="en-GB" b="1" i="1" dirty="0" smtClean="0">
              <a:latin typeface="Arial" charset="0"/>
            </a:endParaRPr>
          </a:p>
          <a:p>
            <a:pPr marL="0">
              <a:spcBef>
                <a:spcPct val="0"/>
              </a:spcBef>
              <a:defRPr/>
            </a:pPr>
            <a:r>
              <a:rPr lang="en-GB" i="1" dirty="0" smtClean="0">
                <a:latin typeface="Arial" charset="0"/>
              </a:rPr>
              <a:t>Submission Date </a:t>
            </a:r>
          </a:p>
          <a:p>
            <a:pPr marL="0">
              <a:spcBef>
                <a:spcPct val="0"/>
              </a:spcBef>
              <a:defRPr/>
            </a:pPr>
            <a:endParaRPr lang="en-GB" i="1" dirty="0" smtClean="0">
              <a:latin typeface="Arial" charset="0"/>
            </a:endParaRPr>
          </a:p>
          <a:p>
            <a:pPr marL="0">
              <a:spcBef>
                <a:spcPct val="0"/>
              </a:spcBef>
              <a:defRPr/>
            </a:pPr>
            <a:r>
              <a:rPr lang="en-GB" i="1" dirty="0" smtClean="0">
                <a:latin typeface="Arial" charset="0"/>
              </a:rPr>
              <a:t>Review day(s)</a:t>
            </a:r>
            <a:endParaRPr lang="en-GB" sz="3000" i="1" dirty="0" smtClean="0">
              <a:latin typeface="Arial" charset="0"/>
            </a:endParaRPr>
          </a:p>
        </p:txBody>
      </p:sp>
      <p:pic>
        <p:nvPicPr>
          <p:cNvPr id="15364" name="Picture 8" descr="See full size image">
            <a:hlinkClick r:id="rId2"/>
          </p:cNvPr>
          <p:cNvPicPr>
            <a:picLocks noChangeAspect="1" noChangeArrowheads="1"/>
          </p:cNvPicPr>
          <p:nvPr/>
        </p:nvPicPr>
        <p:blipFill>
          <a:blip r:embed="rId3" cstate="print"/>
          <a:srcRect/>
          <a:stretch>
            <a:fillRect/>
          </a:stretch>
        </p:blipFill>
        <p:spPr bwMode="auto">
          <a:xfrm>
            <a:off x="3187700" y="260350"/>
            <a:ext cx="1597025" cy="1800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Grp="1" noChangeArrowheads="1"/>
          </p:cNvSpPr>
          <p:nvPr>
            <p:ph type="body" sz="half" idx="4294967295"/>
          </p:nvPr>
        </p:nvSpPr>
        <p:spPr>
          <a:xfrm>
            <a:off x="395288" y="1341438"/>
            <a:ext cx="4138612" cy="4949825"/>
          </a:xfrm>
        </p:spPr>
        <p:txBody>
          <a:bodyPr/>
          <a:lstStyle/>
          <a:p>
            <a:pPr>
              <a:lnSpc>
                <a:spcPct val="90000"/>
              </a:lnSpc>
              <a:spcBef>
                <a:spcPct val="0"/>
              </a:spcBef>
              <a:buFontTx/>
              <a:buNone/>
              <a:defRPr/>
            </a:pPr>
            <a:endParaRPr lang="en-GB" b="1" dirty="0" smtClean="0">
              <a:latin typeface="+mj-lt"/>
            </a:endParaRPr>
          </a:p>
          <a:p>
            <a:pPr>
              <a:lnSpc>
                <a:spcPct val="90000"/>
              </a:lnSpc>
              <a:spcBef>
                <a:spcPct val="0"/>
              </a:spcBef>
              <a:buFontTx/>
              <a:buNone/>
              <a:defRPr/>
            </a:pPr>
            <a:r>
              <a:rPr lang="en-GB" b="1" dirty="0" err="1" smtClean="0">
                <a:latin typeface="+mj-lt"/>
              </a:rPr>
              <a:t>Adnoddau</a:t>
            </a:r>
            <a:endParaRPr lang="en-GB" b="1" dirty="0" smtClean="0">
              <a:latin typeface="+mj-lt"/>
            </a:endParaRPr>
          </a:p>
          <a:p>
            <a:pPr>
              <a:lnSpc>
                <a:spcPct val="90000"/>
              </a:lnSpc>
              <a:spcBef>
                <a:spcPct val="0"/>
              </a:spcBef>
              <a:buFontTx/>
              <a:buNone/>
              <a:defRPr/>
            </a:pPr>
            <a:endParaRPr lang="en-GB" sz="2800" b="1" dirty="0" smtClean="0">
              <a:latin typeface="+mj-lt"/>
            </a:endParaRPr>
          </a:p>
          <a:p>
            <a:pPr>
              <a:lnSpc>
                <a:spcPct val="90000"/>
              </a:lnSpc>
              <a:spcBef>
                <a:spcPct val="0"/>
              </a:spcBef>
              <a:buFontTx/>
              <a:buNone/>
              <a:defRPr/>
            </a:pPr>
            <a:r>
              <a:rPr lang="en-GB" sz="2800" dirty="0" err="1" smtClean="0">
                <a:latin typeface="+mj-lt"/>
              </a:rPr>
              <a:t>Cyflwyniad</a:t>
            </a:r>
            <a:r>
              <a:rPr lang="en-GB" sz="2800" dirty="0" smtClean="0">
                <a:latin typeface="+mj-lt"/>
              </a:rPr>
              <a:t> </a:t>
            </a:r>
            <a:r>
              <a:rPr lang="en-GB" sz="2800" dirty="0" err="1" smtClean="0">
                <a:latin typeface="+mj-lt"/>
              </a:rPr>
              <a:t>i</a:t>
            </a:r>
            <a:r>
              <a:rPr lang="en-GB" sz="2800" dirty="0" smtClean="0">
                <a:latin typeface="+mj-lt"/>
              </a:rPr>
              <a:t> </a:t>
            </a:r>
          </a:p>
          <a:p>
            <a:pPr>
              <a:lnSpc>
                <a:spcPct val="90000"/>
              </a:lnSpc>
              <a:spcBef>
                <a:spcPct val="0"/>
              </a:spcBef>
              <a:buFontTx/>
              <a:buNone/>
              <a:defRPr/>
            </a:pPr>
            <a:r>
              <a:rPr lang="en-GB" sz="2800" dirty="0" err="1" smtClean="0">
                <a:latin typeface="+mj-lt"/>
              </a:rPr>
              <a:t>Moodle</a:t>
            </a:r>
            <a:r>
              <a:rPr lang="en-GB" sz="2800" dirty="0" smtClean="0">
                <a:latin typeface="+mj-lt"/>
              </a:rPr>
              <a:t> </a:t>
            </a:r>
            <a:r>
              <a:rPr lang="en-GB" sz="2800" dirty="0" err="1" smtClean="0">
                <a:latin typeface="+mj-lt"/>
              </a:rPr>
              <a:t>a’r</a:t>
            </a:r>
            <a:r>
              <a:rPr lang="en-GB" sz="2800" dirty="0" smtClean="0">
                <a:latin typeface="+mj-lt"/>
              </a:rPr>
              <a:t> </a:t>
            </a:r>
          </a:p>
          <a:p>
            <a:pPr>
              <a:lnSpc>
                <a:spcPct val="90000"/>
              </a:lnSpc>
              <a:spcBef>
                <a:spcPct val="0"/>
              </a:spcBef>
              <a:buFontTx/>
              <a:buNone/>
              <a:defRPr/>
            </a:pPr>
            <a:r>
              <a:rPr lang="en-GB" sz="2800" dirty="0" err="1" smtClean="0">
                <a:latin typeface="+mj-lt"/>
              </a:rPr>
              <a:t>Adnoddau</a:t>
            </a:r>
            <a:r>
              <a:rPr lang="en-GB" sz="2800" dirty="0" smtClean="0">
                <a:latin typeface="+mj-lt"/>
              </a:rPr>
              <a:t> </a:t>
            </a:r>
            <a:r>
              <a:rPr lang="en-GB" sz="2800" dirty="0" err="1" smtClean="0">
                <a:latin typeface="+mj-lt"/>
              </a:rPr>
              <a:t>Dysgu</a:t>
            </a:r>
            <a:endParaRPr lang="en-GB" sz="2800" dirty="0" smtClean="0">
              <a:latin typeface="+mj-lt"/>
            </a:endParaRPr>
          </a:p>
          <a:p>
            <a:pPr algn="ctr">
              <a:lnSpc>
                <a:spcPct val="90000"/>
              </a:lnSpc>
              <a:spcBef>
                <a:spcPct val="0"/>
              </a:spcBef>
              <a:buFontTx/>
              <a:buNone/>
              <a:defRPr/>
            </a:pPr>
            <a:endParaRPr lang="en-GB" sz="2800" dirty="0" smtClean="0">
              <a:latin typeface="+mj-lt"/>
            </a:endParaRPr>
          </a:p>
          <a:p>
            <a:pPr algn="ctr">
              <a:lnSpc>
                <a:spcPct val="90000"/>
              </a:lnSpc>
              <a:spcBef>
                <a:spcPct val="0"/>
              </a:spcBef>
              <a:buFontTx/>
              <a:buNone/>
              <a:defRPr/>
            </a:pPr>
            <a:endParaRPr lang="en-GB" sz="2800" dirty="0" smtClean="0">
              <a:latin typeface="+mj-lt"/>
            </a:endParaRPr>
          </a:p>
        </p:txBody>
      </p:sp>
      <p:sp>
        <p:nvSpPr>
          <p:cNvPr id="23555" name="Rectangle 6"/>
          <p:cNvSpPr>
            <a:spLocks noGrp="1" noChangeArrowheads="1"/>
          </p:cNvSpPr>
          <p:nvPr>
            <p:ph type="body" sz="half" idx="4294967295"/>
          </p:nvPr>
        </p:nvSpPr>
        <p:spPr>
          <a:xfrm>
            <a:off x="4716463" y="1268413"/>
            <a:ext cx="4143375" cy="5092700"/>
          </a:xfrm>
        </p:spPr>
        <p:txBody>
          <a:bodyPr/>
          <a:lstStyle/>
          <a:p>
            <a:pPr>
              <a:spcBef>
                <a:spcPct val="0"/>
              </a:spcBef>
              <a:buFontTx/>
              <a:buNone/>
              <a:defRPr/>
            </a:pPr>
            <a:endParaRPr lang="en-GB" b="1" i="1" dirty="0" smtClean="0">
              <a:latin typeface="+mj-lt"/>
            </a:endParaRPr>
          </a:p>
          <a:p>
            <a:pPr>
              <a:spcBef>
                <a:spcPct val="0"/>
              </a:spcBef>
              <a:buFontTx/>
              <a:buNone/>
              <a:defRPr/>
            </a:pPr>
            <a:r>
              <a:rPr lang="en-GB" b="1" i="1" dirty="0" smtClean="0">
                <a:latin typeface="+mj-lt"/>
              </a:rPr>
              <a:t>Resources</a:t>
            </a:r>
          </a:p>
          <a:p>
            <a:pPr>
              <a:spcBef>
                <a:spcPct val="0"/>
              </a:spcBef>
              <a:buFontTx/>
              <a:buNone/>
              <a:defRPr/>
            </a:pPr>
            <a:endParaRPr lang="en-GB" sz="2800" i="1" dirty="0" smtClean="0">
              <a:latin typeface="+mj-lt"/>
            </a:endParaRPr>
          </a:p>
          <a:p>
            <a:pPr>
              <a:spcBef>
                <a:spcPct val="0"/>
              </a:spcBef>
              <a:buFontTx/>
              <a:buNone/>
              <a:defRPr/>
            </a:pPr>
            <a:r>
              <a:rPr lang="en-GB" sz="2800" i="1" dirty="0" smtClean="0">
                <a:latin typeface="+mj-lt"/>
              </a:rPr>
              <a:t>Introduction to </a:t>
            </a:r>
          </a:p>
          <a:p>
            <a:pPr>
              <a:spcBef>
                <a:spcPct val="0"/>
              </a:spcBef>
              <a:buFontTx/>
              <a:buNone/>
              <a:defRPr/>
            </a:pPr>
            <a:r>
              <a:rPr lang="en-GB" sz="2800" i="1" dirty="0" err="1" smtClean="0">
                <a:latin typeface="+mj-lt"/>
              </a:rPr>
              <a:t>Moodle</a:t>
            </a:r>
            <a:r>
              <a:rPr lang="en-GB" sz="2800" i="1" dirty="0" smtClean="0">
                <a:latin typeface="+mj-lt"/>
              </a:rPr>
              <a:t> and the</a:t>
            </a:r>
          </a:p>
          <a:p>
            <a:pPr>
              <a:spcBef>
                <a:spcPct val="0"/>
              </a:spcBef>
              <a:buFontTx/>
              <a:buNone/>
              <a:defRPr/>
            </a:pPr>
            <a:r>
              <a:rPr lang="en-GB" sz="2800" i="1" dirty="0" smtClean="0">
                <a:latin typeface="+mj-lt"/>
              </a:rPr>
              <a:t>Learning Resources</a:t>
            </a:r>
          </a:p>
          <a:p>
            <a:pPr algn="ctr">
              <a:spcBef>
                <a:spcPct val="0"/>
              </a:spcBef>
              <a:buFontTx/>
              <a:buNone/>
              <a:defRPr/>
            </a:pPr>
            <a:endParaRPr lang="en-GB" sz="2800" i="1" dirty="0" smtClean="0">
              <a:latin typeface="+mj-lt"/>
            </a:endParaRPr>
          </a:p>
        </p:txBody>
      </p:sp>
      <p:pic>
        <p:nvPicPr>
          <p:cNvPr id="28676" name="Picture 7" descr="Moodle">
            <a:hlinkClick r:id="rId2"/>
          </p:cNvPr>
          <p:cNvPicPr>
            <a:picLocks noChangeAspect="1" noChangeArrowheads="1"/>
          </p:cNvPicPr>
          <p:nvPr/>
        </p:nvPicPr>
        <p:blipFill>
          <a:blip r:embed="rId3" cstate="print"/>
          <a:srcRect/>
          <a:stretch>
            <a:fillRect/>
          </a:stretch>
        </p:blipFill>
        <p:spPr bwMode="auto">
          <a:xfrm>
            <a:off x="2339975" y="333375"/>
            <a:ext cx="3783013" cy="869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5"/>
          <p:cNvSpPr>
            <a:spLocks noGrp="1" noChangeArrowheads="1"/>
          </p:cNvSpPr>
          <p:nvPr>
            <p:ph type="body" sz="half" idx="4294967295"/>
          </p:nvPr>
        </p:nvSpPr>
        <p:spPr>
          <a:xfrm>
            <a:off x="428625" y="549275"/>
            <a:ext cx="4067175" cy="4114800"/>
          </a:xfrm>
        </p:spPr>
        <p:txBody>
          <a:bodyPr/>
          <a:lstStyle/>
          <a:p>
            <a:pPr>
              <a:lnSpc>
                <a:spcPct val="90000"/>
              </a:lnSpc>
              <a:spcBef>
                <a:spcPct val="0"/>
              </a:spcBef>
              <a:buFontTx/>
              <a:buNone/>
            </a:pPr>
            <a:r>
              <a:rPr lang="en-GB" sz="2800" b="1" smtClean="0">
                <a:latin typeface="Arial" charset="0"/>
              </a:rPr>
              <a:t>Deunydd ar </a:t>
            </a:r>
          </a:p>
          <a:p>
            <a:pPr>
              <a:lnSpc>
                <a:spcPct val="90000"/>
              </a:lnSpc>
              <a:spcBef>
                <a:spcPct val="0"/>
              </a:spcBef>
              <a:buFontTx/>
              <a:buNone/>
            </a:pPr>
            <a:r>
              <a:rPr lang="en-GB" sz="2800" b="1" smtClean="0">
                <a:latin typeface="Arial" charset="0"/>
              </a:rPr>
              <a:t>Moodle</a:t>
            </a:r>
          </a:p>
          <a:p>
            <a:pPr>
              <a:spcBef>
                <a:spcPct val="0"/>
              </a:spcBef>
            </a:pPr>
            <a:r>
              <a:rPr lang="en-GB" sz="2400" smtClean="0">
                <a:latin typeface="Arial" charset="0"/>
              </a:rPr>
              <a:t>Llawlyfr ADB</a:t>
            </a:r>
          </a:p>
          <a:p>
            <a:pPr>
              <a:spcBef>
                <a:spcPct val="0"/>
              </a:spcBef>
            </a:pPr>
            <a:r>
              <a:rPr lang="en-GB" sz="2400" smtClean="0">
                <a:latin typeface="Arial" charset="0"/>
              </a:rPr>
              <a:t>Meini Prawf Asesu</a:t>
            </a:r>
          </a:p>
          <a:p>
            <a:pPr>
              <a:spcBef>
                <a:spcPct val="0"/>
              </a:spcBef>
            </a:pPr>
            <a:r>
              <a:rPr lang="en-GB" sz="2400" smtClean="0">
                <a:latin typeface="Arial" charset="0"/>
              </a:rPr>
              <a:t>Meini Prawf Marcio</a:t>
            </a:r>
          </a:p>
          <a:p>
            <a:pPr>
              <a:spcBef>
                <a:spcPct val="0"/>
              </a:spcBef>
            </a:pPr>
            <a:r>
              <a:rPr lang="en-GB" sz="2400" smtClean="0">
                <a:latin typeface="Arial" charset="0"/>
              </a:rPr>
              <a:t>Damcaniaethau Adfyfyrio</a:t>
            </a:r>
          </a:p>
          <a:p>
            <a:pPr>
              <a:spcBef>
                <a:spcPct val="0"/>
              </a:spcBef>
            </a:pPr>
            <a:r>
              <a:rPr lang="en-GB" sz="2400" smtClean="0">
                <a:latin typeface="Arial" charset="0"/>
              </a:rPr>
              <a:t>Disgrifiadau Lefalau</a:t>
            </a:r>
          </a:p>
          <a:p>
            <a:pPr>
              <a:spcBef>
                <a:spcPct val="0"/>
              </a:spcBef>
            </a:pPr>
            <a:r>
              <a:rPr lang="en-GB" sz="2400" smtClean="0">
                <a:latin typeface="Arial" charset="0"/>
              </a:rPr>
              <a:t>Deunydd Anwytho</a:t>
            </a:r>
          </a:p>
          <a:p>
            <a:pPr>
              <a:spcBef>
                <a:spcPct val="0"/>
              </a:spcBef>
            </a:pPr>
            <a:r>
              <a:rPr lang="en-GB" sz="2400" smtClean="0">
                <a:solidFill>
                  <a:srgbClr val="FF0000"/>
                </a:solidFill>
                <a:latin typeface="Arial" charset="0"/>
              </a:rPr>
              <a:t>Arddulliau Dysgu (Adrannau 11,12, 13)</a:t>
            </a:r>
          </a:p>
          <a:p>
            <a:pPr>
              <a:spcBef>
                <a:spcPct val="0"/>
              </a:spcBef>
            </a:pPr>
            <a:r>
              <a:rPr lang="en-GB" sz="2400" smtClean="0">
                <a:latin typeface="Arial" charset="0"/>
              </a:rPr>
              <a:t>Dulliau Ymchwil</a:t>
            </a:r>
          </a:p>
          <a:p>
            <a:pPr>
              <a:spcBef>
                <a:spcPct val="0"/>
              </a:spcBef>
            </a:pPr>
            <a:r>
              <a:rPr lang="en-GB" sz="2400" smtClean="0">
                <a:latin typeface="Arial" charset="0"/>
              </a:rPr>
              <a:t>Moeseg</a:t>
            </a:r>
          </a:p>
          <a:p>
            <a:pPr>
              <a:spcBef>
                <a:spcPct val="0"/>
              </a:spcBef>
            </a:pPr>
            <a:r>
              <a:rPr lang="en-GB" sz="2400" smtClean="0">
                <a:latin typeface="Arial" charset="0"/>
              </a:rPr>
              <a:t>Cyfeiriadau Dull Harvard</a:t>
            </a:r>
          </a:p>
          <a:p>
            <a:pPr>
              <a:spcBef>
                <a:spcPct val="0"/>
              </a:spcBef>
            </a:pPr>
            <a:endParaRPr lang="en-GB" sz="2400" smtClean="0">
              <a:solidFill>
                <a:srgbClr val="FF3300"/>
              </a:solidFill>
              <a:latin typeface="Arial" charset="0"/>
            </a:endParaRPr>
          </a:p>
          <a:p>
            <a:pPr>
              <a:spcBef>
                <a:spcPct val="0"/>
              </a:spcBef>
              <a:buFontTx/>
              <a:buNone/>
            </a:pPr>
            <a:r>
              <a:rPr lang="en-GB" sz="2400" smtClean="0">
                <a:solidFill>
                  <a:srgbClr val="FF3300"/>
                </a:solidFill>
                <a:latin typeface="Arial" charset="0"/>
              </a:rPr>
              <a:t>***LLAWER MWY***</a:t>
            </a:r>
          </a:p>
          <a:p>
            <a:pPr>
              <a:lnSpc>
                <a:spcPct val="90000"/>
              </a:lnSpc>
              <a:spcBef>
                <a:spcPct val="0"/>
              </a:spcBef>
            </a:pPr>
            <a:endParaRPr lang="en-GB" sz="2400" smtClean="0">
              <a:solidFill>
                <a:srgbClr val="FF3300"/>
              </a:solidFill>
              <a:latin typeface="Arial" charset="0"/>
            </a:endParaRPr>
          </a:p>
        </p:txBody>
      </p:sp>
      <p:sp>
        <p:nvSpPr>
          <p:cNvPr id="36867" name="Rectangle 6"/>
          <p:cNvSpPr>
            <a:spLocks noGrp="1" noChangeArrowheads="1"/>
          </p:cNvSpPr>
          <p:nvPr>
            <p:ph type="body" sz="half" idx="4294967295"/>
          </p:nvPr>
        </p:nvSpPr>
        <p:spPr>
          <a:xfrm>
            <a:off x="4648200" y="549275"/>
            <a:ext cx="4138613" cy="4114800"/>
          </a:xfrm>
        </p:spPr>
        <p:txBody>
          <a:bodyPr/>
          <a:lstStyle/>
          <a:p>
            <a:pPr marL="0" indent="0">
              <a:spcBef>
                <a:spcPct val="0"/>
              </a:spcBef>
              <a:buFontTx/>
              <a:buNone/>
              <a:defRPr/>
            </a:pPr>
            <a:r>
              <a:rPr lang="en-GB" sz="2800" b="1" i="1" dirty="0" smtClean="0">
                <a:latin typeface="Arial" charset="0"/>
              </a:rPr>
              <a:t>Materials on </a:t>
            </a:r>
          </a:p>
          <a:p>
            <a:pPr marL="0" indent="0">
              <a:spcBef>
                <a:spcPct val="0"/>
              </a:spcBef>
              <a:buFontTx/>
              <a:buNone/>
              <a:defRPr/>
            </a:pPr>
            <a:r>
              <a:rPr lang="en-GB" sz="2800" b="1" i="1" dirty="0" err="1" smtClean="0">
                <a:latin typeface="Arial" charset="0"/>
              </a:rPr>
              <a:t>Moodle</a:t>
            </a:r>
            <a:endParaRPr lang="en-GB" sz="2800" b="1" i="1" dirty="0" smtClean="0">
              <a:latin typeface="Arial" charset="0"/>
            </a:endParaRPr>
          </a:p>
          <a:p>
            <a:pPr>
              <a:spcBef>
                <a:spcPct val="0"/>
              </a:spcBef>
              <a:defRPr/>
            </a:pPr>
            <a:r>
              <a:rPr lang="en-GB" sz="2400" i="1" dirty="0" err="1" smtClean="0">
                <a:latin typeface="Arial" charset="0"/>
              </a:rPr>
              <a:t>RAL</a:t>
            </a:r>
            <a:r>
              <a:rPr lang="en-GB" sz="2400" i="1" dirty="0" smtClean="0">
                <a:latin typeface="Arial" charset="0"/>
              </a:rPr>
              <a:t> Handbook</a:t>
            </a:r>
          </a:p>
          <a:p>
            <a:pPr>
              <a:spcBef>
                <a:spcPct val="0"/>
              </a:spcBef>
              <a:defRPr/>
            </a:pPr>
            <a:r>
              <a:rPr lang="en-GB" sz="2400" i="1" dirty="0" smtClean="0">
                <a:latin typeface="Arial" charset="0"/>
              </a:rPr>
              <a:t>Assessment Criteria</a:t>
            </a:r>
          </a:p>
          <a:p>
            <a:pPr>
              <a:spcBef>
                <a:spcPct val="0"/>
              </a:spcBef>
              <a:defRPr/>
            </a:pPr>
            <a:r>
              <a:rPr lang="en-GB" sz="2400" i="1" dirty="0" smtClean="0">
                <a:latin typeface="Arial" charset="0"/>
              </a:rPr>
              <a:t>Marking Criteria</a:t>
            </a:r>
          </a:p>
          <a:p>
            <a:pPr>
              <a:spcBef>
                <a:spcPct val="0"/>
              </a:spcBef>
              <a:defRPr/>
            </a:pPr>
            <a:r>
              <a:rPr lang="en-GB" sz="2400" i="1" dirty="0" smtClean="0">
                <a:latin typeface="Arial" charset="0"/>
              </a:rPr>
              <a:t>Reflective Theories</a:t>
            </a:r>
          </a:p>
          <a:p>
            <a:pPr>
              <a:spcBef>
                <a:spcPct val="0"/>
              </a:spcBef>
              <a:defRPr/>
            </a:pPr>
            <a:r>
              <a:rPr lang="en-GB" sz="2400" i="1" dirty="0" smtClean="0">
                <a:latin typeface="Arial" charset="0"/>
              </a:rPr>
              <a:t>Level Descriptors</a:t>
            </a:r>
          </a:p>
          <a:p>
            <a:pPr>
              <a:spcBef>
                <a:spcPct val="0"/>
              </a:spcBef>
              <a:defRPr/>
            </a:pPr>
            <a:r>
              <a:rPr lang="en-GB" sz="2400" i="1" dirty="0" smtClean="0">
                <a:latin typeface="Arial" charset="0"/>
              </a:rPr>
              <a:t>Induction Material</a:t>
            </a:r>
          </a:p>
          <a:p>
            <a:pPr>
              <a:spcBef>
                <a:spcPct val="0"/>
              </a:spcBef>
              <a:defRPr/>
            </a:pPr>
            <a:r>
              <a:rPr lang="en-GB" sz="2400" i="1" dirty="0" smtClean="0">
                <a:solidFill>
                  <a:srgbClr val="FF0000"/>
                </a:solidFill>
                <a:latin typeface="Arial" charset="0"/>
              </a:rPr>
              <a:t>Learning Styles (sections 11,12, 13)</a:t>
            </a:r>
          </a:p>
          <a:p>
            <a:pPr>
              <a:spcBef>
                <a:spcPct val="0"/>
              </a:spcBef>
              <a:defRPr/>
            </a:pPr>
            <a:r>
              <a:rPr lang="en-GB" sz="2400" i="1" dirty="0" smtClean="0">
                <a:latin typeface="Arial" charset="0"/>
              </a:rPr>
              <a:t>Research Methods</a:t>
            </a:r>
          </a:p>
          <a:p>
            <a:pPr>
              <a:spcBef>
                <a:spcPct val="0"/>
              </a:spcBef>
              <a:defRPr/>
            </a:pPr>
            <a:r>
              <a:rPr lang="en-GB" sz="2400" i="1" dirty="0" smtClean="0">
                <a:latin typeface="Arial" charset="0"/>
              </a:rPr>
              <a:t>Ethics</a:t>
            </a:r>
          </a:p>
          <a:p>
            <a:pPr>
              <a:spcBef>
                <a:spcPct val="0"/>
              </a:spcBef>
              <a:defRPr/>
            </a:pPr>
            <a:r>
              <a:rPr lang="en-GB" sz="2400" i="1" dirty="0" smtClean="0">
                <a:latin typeface="Arial" charset="0"/>
              </a:rPr>
              <a:t>Referencing Harvard Style</a:t>
            </a:r>
          </a:p>
          <a:p>
            <a:pPr>
              <a:spcBef>
                <a:spcPct val="0"/>
              </a:spcBef>
              <a:defRPr/>
            </a:pPr>
            <a:endParaRPr lang="en-GB" sz="2400" i="1" dirty="0" smtClean="0">
              <a:solidFill>
                <a:srgbClr val="FF3300"/>
              </a:solidFill>
              <a:latin typeface="Arial" charset="0"/>
            </a:endParaRPr>
          </a:p>
          <a:p>
            <a:pPr>
              <a:spcBef>
                <a:spcPct val="0"/>
              </a:spcBef>
              <a:buFontTx/>
              <a:buNone/>
              <a:defRPr/>
            </a:pPr>
            <a:r>
              <a:rPr lang="en-GB" sz="2400" i="1" dirty="0" smtClean="0">
                <a:solidFill>
                  <a:srgbClr val="FF3300"/>
                </a:solidFill>
                <a:latin typeface="Arial" charset="0"/>
              </a:rPr>
              <a:t>***MUCH MORE***</a:t>
            </a:r>
          </a:p>
          <a:p>
            <a:pPr>
              <a:spcBef>
                <a:spcPct val="0"/>
              </a:spcBef>
              <a:defRPr/>
            </a:pPr>
            <a:endParaRPr lang="en-GB" sz="2400" i="1" dirty="0" smtClean="0">
              <a:solidFill>
                <a:srgbClr val="FF3300"/>
              </a:solidFill>
              <a:latin typeface="Arial"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body" sz="half" idx="4294967295"/>
          </p:nvPr>
        </p:nvSpPr>
        <p:spPr>
          <a:xfrm>
            <a:off x="395288" y="2133600"/>
            <a:ext cx="4105275" cy="3249613"/>
          </a:xfrm>
        </p:spPr>
        <p:txBody>
          <a:bodyPr/>
          <a:lstStyle/>
          <a:p>
            <a:pPr>
              <a:buFontTx/>
              <a:buNone/>
            </a:pPr>
            <a:r>
              <a:rPr lang="en-GB" sz="2800" b="1" smtClean="0"/>
              <a:t>Sarah Jones</a:t>
            </a:r>
            <a:r>
              <a:rPr lang="en-GB" sz="2800" smtClean="0"/>
              <a:t/>
            </a:r>
            <a:br>
              <a:rPr lang="en-GB" sz="2800" smtClean="0"/>
            </a:br>
            <a:r>
              <a:rPr lang="en-GB" sz="2800" smtClean="0"/>
              <a:t>Llyfrgellydd Pwnc - Celfyddydau ac Astudiaethau Cymdeithasol</a:t>
            </a:r>
            <a:br>
              <a:rPr lang="en-GB" sz="2800" smtClean="0"/>
            </a:br>
            <a:r>
              <a:rPr lang="en-GB" sz="2800" smtClean="0">
                <a:hlinkClick r:id="rId2"/>
              </a:rPr>
              <a:t>s.b.jones@ydds.ac.uk</a:t>
            </a:r>
            <a:r>
              <a:rPr lang="en-GB" sz="2800" smtClean="0"/>
              <a:t/>
            </a:r>
            <a:br>
              <a:rPr lang="en-GB" sz="2800" smtClean="0"/>
            </a:br>
            <a:r>
              <a:rPr lang="en-GB" sz="2800" smtClean="0"/>
              <a:t>Ffôn: 01267 676775﻿</a:t>
            </a:r>
          </a:p>
        </p:txBody>
      </p:sp>
      <p:pic>
        <p:nvPicPr>
          <p:cNvPr id="23555" name="Picture 2" descr="Llyfrgelloedd Caerfyrddin a Llambed"/>
          <p:cNvPicPr>
            <a:picLocks noChangeAspect="1" noChangeArrowheads="1"/>
          </p:cNvPicPr>
          <p:nvPr/>
        </p:nvPicPr>
        <p:blipFill>
          <a:blip r:embed="rId3" cstate="print"/>
          <a:srcRect/>
          <a:stretch>
            <a:fillRect/>
          </a:stretch>
        </p:blipFill>
        <p:spPr bwMode="auto">
          <a:xfrm>
            <a:off x="2195513" y="188913"/>
            <a:ext cx="4762500" cy="1905000"/>
          </a:xfrm>
          <a:prstGeom prst="rect">
            <a:avLst/>
          </a:prstGeom>
          <a:noFill/>
          <a:ln w="9525">
            <a:noFill/>
            <a:miter lim="800000"/>
            <a:headEnd/>
            <a:tailEnd/>
          </a:ln>
        </p:spPr>
      </p:pic>
      <p:sp>
        <p:nvSpPr>
          <p:cNvPr id="4" name="Rectangle 2"/>
          <p:cNvSpPr txBox="1">
            <a:spLocks noChangeArrowheads="1"/>
          </p:cNvSpPr>
          <p:nvPr/>
        </p:nvSpPr>
        <p:spPr bwMode="auto">
          <a:xfrm>
            <a:off x="4643438" y="2133600"/>
            <a:ext cx="3814762" cy="3249613"/>
          </a:xfrm>
          <a:prstGeom prst="rect">
            <a:avLst/>
          </a:prstGeom>
          <a:noFill/>
          <a:ln w="9525">
            <a:noFill/>
            <a:miter lim="800000"/>
            <a:headEnd/>
            <a:tailEnd/>
          </a:ln>
        </p:spPr>
        <p:txBody>
          <a:bodyPr/>
          <a:lstStyle/>
          <a:p>
            <a:pPr marL="342900" indent="-342900" eaLnBrk="0" hangingPunct="0">
              <a:spcBef>
                <a:spcPct val="20000"/>
              </a:spcBef>
              <a:defRPr/>
            </a:pPr>
            <a:r>
              <a:rPr lang="en-GB" sz="2800" b="1" kern="0" dirty="0">
                <a:latin typeface="+mn-lt"/>
                <a:cs typeface="+mn-cs"/>
              </a:rPr>
              <a:t>Sarah Jones</a:t>
            </a:r>
            <a:r>
              <a:rPr lang="en-GB" sz="2800" kern="0" dirty="0">
                <a:latin typeface="+mn-lt"/>
                <a:cs typeface="+mn-cs"/>
              </a:rPr>
              <a:t/>
            </a:r>
            <a:br>
              <a:rPr lang="en-GB" sz="2800" kern="0" dirty="0">
                <a:latin typeface="+mn-lt"/>
                <a:cs typeface="+mn-cs"/>
              </a:rPr>
            </a:br>
            <a:r>
              <a:rPr lang="en-GB" sz="2800" kern="0" dirty="0">
                <a:latin typeface="+mn-lt"/>
                <a:cs typeface="+mn-cs"/>
              </a:rPr>
              <a:t>Subject Librarian – Arts and Social Studies</a:t>
            </a:r>
          </a:p>
          <a:p>
            <a:pPr marL="342900" indent="-342900" eaLnBrk="0" hangingPunct="0">
              <a:spcBef>
                <a:spcPct val="20000"/>
              </a:spcBef>
              <a:defRPr/>
            </a:pPr>
            <a:r>
              <a:rPr lang="en-GB" sz="2800" kern="0" dirty="0">
                <a:latin typeface="+mn-lt"/>
                <a:cs typeface="+mn-cs"/>
              </a:rPr>
              <a:t/>
            </a:r>
            <a:br>
              <a:rPr lang="en-GB" sz="2800" kern="0" dirty="0">
                <a:latin typeface="+mn-lt"/>
                <a:cs typeface="+mn-cs"/>
              </a:rPr>
            </a:br>
            <a:r>
              <a:rPr lang="en-GB" sz="2800" kern="0" dirty="0">
                <a:latin typeface="+mn-lt"/>
                <a:cs typeface="+mn-cs"/>
                <a:hlinkClick r:id="rId2"/>
              </a:rPr>
              <a:t>s.b.jones@ydds.ac.uk</a:t>
            </a:r>
            <a:r>
              <a:rPr lang="en-GB" sz="2800" kern="0" dirty="0">
                <a:latin typeface="+mn-lt"/>
                <a:cs typeface="+mn-cs"/>
              </a:rPr>
              <a:t/>
            </a:r>
            <a:br>
              <a:rPr lang="en-GB" sz="2800" kern="0" dirty="0">
                <a:latin typeface="+mn-lt"/>
                <a:cs typeface="+mn-cs"/>
              </a:rPr>
            </a:br>
            <a:r>
              <a:rPr lang="en-GB" sz="2800" kern="0" dirty="0" err="1">
                <a:latin typeface="+mn-lt"/>
                <a:cs typeface="+mn-cs"/>
              </a:rPr>
              <a:t>Ffôn</a:t>
            </a:r>
            <a:r>
              <a:rPr lang="en-GB" sz="2800" kern="0" dirty="0">
                <a:latin typeface="+mn-lt"/>
                <a:cs typeface="+mn-cs"/>
              </a:rPr>
              <a:t>: 01267 676775﻿</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p:cNvSpPr>
            <a:spLocks noGrp="1" noChangeArrowheads="1"/>
          </p:cNvSpPr>
          <p:nvPr>
            <p:ph type="body" sz="half" idx="4294967295"/>
          </p:nvPr>
        </p:nvSpPr>
        <p:spPr>
          <a:xfrm>
            <a:off x="685800" y="1268413"/>
            <a:ext cx="3810000" cy="4114800"/>
          </a:xfrm>
        </p:spPr>
        <p:txBody>
          <a:bodyPr/>
          <a:lstStyle/>
          <a:p>
            <a:pPr>
              <a:spcBef>
                <a:spcPct val="0"/>
              </a:spcBef>
              <a:buFontTx/>
              <a:buNone/>
            </a:pPr>
            <a:r>
              <a:rPr lang="en-GB" b="1" smtClean="0">
                <a:latin typeface="Arial" charset="0"/>
              </a:rPr>
              <a:t>Y Modwl – </a:t>
            </a:r>
          </a:p>
          <a:p>
            <a:pPr>
              <a:spcBef>
                <a:spcPct val="0"/>
              </a:spcBef>
              <a:buFontTx/>
              <a:buNone/>
            </a:pPr>
            <a:r>
              <a:rPr lang="en-GB" b="1" smtClean="0">
                <a:latin typeface="Arial" charset="0"/>
              </a:rPr>
              <a:t>Adran 1</a:t>
            </a:r>
          </a:p>
          <a:p>
            <a:pPr>
              <a:spcBef>
                <a:spcPct val="0"/>
              </a:spcBef>
              <a:buFontTx/>
              <a:buNone/>
            </a:pPr>
            <a:endParaRPr lang="en-GB" sz="2800" smtClean="0">
              <a:latin typeface="Arial" charset="0"/>
            </a:endParaRPr>
          </a:p>
          <a:p>
            <a:pPr>
              <a:spcBef>
                <a:spcPct val="0"/>
              </a:spcBef>
              <a:buFontTx/>
              <a:buNone/>
            </a:pPr>
            <a:r>
              <a:rPr lang="en-GB" sz="2800" smtClean="0">
                <a:latin typeface="Arial" charset="0"/>
              </a:rPr>
              <a:t>SBAL 7000 </a:t>
            </a:r>
          </a:p>
          <a:p>
            <a:pPr>
              <a:spcBef>
                <a:spcPct val="0"/>
              </a:spcBef>
              <a:buFontTx/>
              <a:buNone/>
            </a:pPr>
            <a:r>
              <a:rPr lang="en-GB" sz="2800" smtClean="0">
                <a:latin typeface="Arial" charset="0"/>
              </a:rPr>
              <a:t>	Cydnabod ac Achredu Dysgu</a:t>
            </a:r>
          </a:p>
          <a:p>
            <a:pPr>
              <a:spcBef>
                <a:spcPct val="0"/>
              </a:spcBef>
              <a:buFontTx/>
              <a:buNone/>
            </a:pPr>
            <a:endParaRPr lang="en-GB" sz="2800" smtClean="0">
              <a:latin typeface="Arial" charset="0"/>
            </a:endParaRPr>
          </a:p>
          <a:p>
            <a:pPr>
              <a:spcBef>
                <a:spcPct val="0"/>
              </a:spcBef>
              <a:buFontTx/>
              <a:buNone/>
            </a:pPr>
            <a:endParaRPr lang="en-GB" sz="2800" smtClean="0">
              <a:latin typeface="Arial" charset="0"/>
            </a:endParaRPr>
          </a:p>
          <a:p>
            <a:pPr>
              <a:spcBef>
                <a:spcPct val="0"/>
              </a:spcBef>
              <a:buFontTx/>
              <a:buNone/>
            </a:pPr>
            <a:r>
              <a:rPr lang="en-GB" sz="2800" smtClean="0">
                <a:latin typeface="Arial" charset="0"/>
              </a:rPr>
              <a:t>Deilliannau Dysgu</a:t>
            </a:r>
          </a:p>
        </p:txBody>
      </p:sp>
      <p:sp>
        <p:nvSpPr>
          <p:cNvPr id="19459" name="Rectangle 6"/>
          <p:cNvSpPr>
            <a:spLocks noGrp="1" noChangeArrowheads="1"/>
          </p:cNvSpPr>
          <p:nvPr>
            <p:ph type="body" sz="half" idx="4294967295"/>
          </p:nvPr>
        </p:nvSpPr>
        <p:spPr>
          <a:xfrm>
            <a:off x="4643438" y="1285875"/>
            <a:ext cx="3810000" cy="4114800"/>
          </a:xfrm>
        </p:spPr>
        <p:txBody>
          <a:bodyPr/>
          <a:lstStyle/>
          <a:p>
            <a:pPr>
              <a:spcBef>
                <a:spcPct val="0"/>
              </a:spcBef>
              <a:buFontTx/>
              <a:buNone/>
            </a:pPr>
            <a:r>
              <a:rPr lang="en-GB" b="1" smtClean="0">
                <a:latin typeface="Arial" charset="0"/>
              </a:rPr>
              <a:t>The Module – </a:t>
            </a:r>
          </a:p>
          <a:p>
            <a:pPr>
              <a:spcBef>
                <a:spcPct val="0"/>
              </a:spcBef>
              <a:buFontTx/>
              <a:buNone/>
            </a:pPr>
            <a:r>
              <a:rPr lang="en-GB" b="1" smtClean="0">
                <a:latin typeface="Arial" charset="0"/>
              </a:rPr>
              <a:t>Section 1</a:t>
            </a:r>
          </a:p>
          <a:p>
            <a:pPr>
              <a:spcBef>
                <a:spcPct val="0"/>
              </a:spcBef>
              <a:buFontTx/>
              <a:buNone/>
            </a:pPr>
            <a:endParaRPr lang="en-GB" smtClean="0">
              <a:latin typeface="Arial" charset="0"/>
            </a:endParaRPr>
          </a:p>
          <a:p>
            <a:pPr>
              <a:spcBef>
                <a:spcPct val="0"/>
              </a:spcBef>
              <a:buFontTx/>
              <a:buNone/>
            </a:pPr>
            <a:r>
              <a:rPr lang="en-GB" sz="2800" smtClean="0">
                <a:latin typeface="Arial" charset="0"/>
                <a:ea typeface="ＭＳ Ｐゴシック" pitchFamily="34" charset="-128"/>
              </a:rPr>
              <a:t>SBAL 7000 Recognition and Accreditation of Learning</a:t>
            </a:r>
          </a:p>
          <a:p>
            <a:pPr>
              <a:spcBef>
                <a:spcPct val="0"/>
              </a:spcBef>
              <a:buFontTx/>
              <a:buNone/>
            </a:pPr>
            <a:endParaRPr lang="en-GB" sz="2800" smtClean="0">
              <a:latin typeface="Arial" charset="0"/>
              <a:ea typeface="ＭＳ Ｐゴシック" pitchFamily="34" charset="-128"/>
            </a:endParaRPr>
          </a:p>
          <a:p>
            <a:pPr>
              <a:spcBef>
                <a:spcPct val="0"/>
              </a:spcBef>
              <a:buFontTx/>
              <a:buNone/>
            </a:pPr>
            <a:r>
              <a:rPr lang="en-GB" sz="2800" smtClean="0">
                <a:latin typeface="Arial" charset="0"/>
              </a:rPr>
              <a:t>Learning outcomes</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Slide Number Placeholder 1"/>
          <p:cNvSpPr txBox="1">
            <a:spLocks noGrp="1"/>
          </p:cNvSpPr>
          <p:nvPr/>
        </p:nvSpPr>
        <p:spPr bwMode="auto">
          <a:xfrm>
            <a:off x="685800" y="6248400"/>
            <a:ext cx="1905000" cy="457200"/>
          </a:xfrm>
          <a:prstGeom prst="rect">
            <a:avLst/>
          </a:prstGeom>
          <a:noFill/>
          <a:ln w="9525">
            <a:noFill/>
            <a:miter lim="800000"/>
            <a:headEnd/>
            <a:tailEnd/>
          </a:ln>
        </p:spPr>
        <p:txBody>
          <a:bodyPr/>
          <a:lstStyle/>
          <a:p>
            <a:pPr eaLnBrk="0" hangingPunct="0"/>
            <a:fld id="{D5199137-22EB-4DC0-8DCE-7D12E20E7969}" type="slidenum">
              <a:rPr lang="en-GB" sz="1400">
                <a:ea typeface="ＭＳ Ｐゴシック" pitchFamily="34" charset="-128"/>
              </a:rPr>
              <a:pPr eaLnBrk="0" hangingPunct="0"/>
              <a:t>11</a:t>
            </a:fld>
            <a:endParaRPr lang="en-GB" sz="1400">
              <a:ea typeface="ＭＳ Ｐゴシック" pitchFamily="34" charset="-128"/>
            </a:endParaRPr>
          </a:p>
        </p:txBody>
      </p:sp>
      <p:sp>
        <p:nvSpPr>
          <p:cNvPr id="1028" name="Text Box 2"/>
          <p:cNvSpPr txBox="1">
            <a:spLocks noChangeArrowheads="1"/>
          </p:cNvSpPr>
          <p:nvPr/>
        </p:nvSpPr>
        <p:spPr bwMode="auto">
          <a:xfrm>
            <a:off x="357188" y="620713"/>
            <a:ext cx="4071937" cy="4832350"/>
          </a:xfrm>
          <a:prstGeom prst="rect">
            <a:avLst/>
          </a:prstGeom>
          <a:noFill/>
          <a:ln w="9525">
            <a:noFill/>
            <a:miter lim="800000"/>
            <a:headEnd/>
            <a:tailEnd/>
          </a:ln>
        </p:spPr>
        <p:txBody>
          <a:bodyPr>
            <a:spAutoFit/>
          </a:bodyPr>
          <a:lstStyle/>
          <a:p>
            <a:pPr eaLnBrk="0" hangingPunct="0"/>
            <a:r>
              <a:rPr lang="en-GB" sz="3200" b="1">
                <a:ea typeface="ＭＳ Ｐゴシック" pitchFamily="34" charset="-128"/>
              </a:rPr>
              <a:t>ASESIAD</a:t>
            </a:r>
            <a:r>
              <a:rPr lang="cy-GB" sz="2400">
                <a:ea typeface="ＭＳ Ｐゴシック" pitchFamily="34" charset="-128"/>
              </a:rPr>
              <a:t> </a:t>
            </a:r>
          </a:p>
          <a:p>
            <a:pPr eaLnBrk="0" hangingPunct="0"/>
            <a:endParaRPr lang="cy-GB" sz="2400">
              <a:ea typeface="ＭＳ Ｐゴシック" pitchFamily="34" charset="-128"/>
            </a:endParaRPr>
          </a:p>
          <a:p>
            <a:pPr eaLnBrk="0" hangingPunct="0"/>
            <a:r>
              <a:rPr lang="cy-GB" sz="2400" b="1">
                <a:ea typeface="ＭＳ Ｐゴシック" pitchFamily="34" charset="-128"/>
              </a:rPr>
              <a:t>Portffolio</a:t>
            </a:r>
            <a:endParaRPr lang="cy-GB" sz="2400">
              <a:ea typeface="ＭＳ Ｐゴシック" pitchFamily="34" charset="-128"/>
            </a:endParaRPr>
          </a:p>
          <a:p>
            <a:pPr eaLnBrk="0" hangingPunct="0"/>
            <a:r>
              <a:rPr lang="cy-GB" sz="2400">
                <a:ea typeface="ＭＳ Ｐゴシック" pitchFamily="34" charset="-128"/>
              </a:rPr>
              <a:t>Bydd y portffolio’n cynnwys:</a:t>
            </a:r>
          </a:p>
          <a:p>
            <a:pPr eaLnBrk="0" hangingPunct="0"/>
            <a:endParaRPr lang="cy-GB" sz="2400">
              <a:ea typeface="ＭＳ Ｐゴシック" pitchFamily="34" charset="-128"/>
            </a:endParaRPr>
          </a:p>
          <a:p>
            <a:pPr eaLnBrk="0" hangingPunct="0">
              <a:buFontTx/>
              <a:buChar char="•"/>
            </a:pPr>
            <a:r>
              <a:rPr lang="cy-GB" sz="2400">
                <a:ea typeface="ＭＳ Ｐゴシック" pitchFamily="34" charset="-128"/>
              </a:rPr>
              <a:t>CV anodedig yn disgrifio gweithgareddau’r dysgwr yn y gwaith;</a:t>
            </a:r>
          </a:p>
          <a:p>
            <a:pPr eaLnBrk="0" hangingPunct="0"/>
            <a:endParaRPr lang="cy-GB">
              <a:ea typeface="ＭＳ Ｐゴシック" pitchFamily="34" charset="-128"/>
            </a:endParaRPr>
          </a:p>
          <a:p>
            <a:pPr eaLnBrk="0" hangingPunct="0">
              <a:buFontTx/>
              <a:buChar char="•"/>
            </a:pPr>
            <a:r>
              <a:rPr lang="cy-GB" sz="2400">
                <a:ea typeface="ＭＳ Ｐゴシック" pitchFamily="34" charset="-128"/>
              </a:rPr>
              <a:t>disgrifiad swydd anodedig;</a:t>
            </a:r>
          </a:p>
          <a:p>
            <a:pPr eaLnBrk="0" hangingPunct="0">
              <a:buFontTx/>
              <a:buChar char="•"/>
            </a:pPr>
            <a:endParaRPr lang="cy-GB">
              <a:ea typeface="ＭＳ Ｐゴシック" pitchFamily="34" charset="-128"/>
            </a:endParaRPr>
          </a:p>
          <a:p>
            <a:pPr eaLnBrk="0" hangingPunct="0">
              <a:buFontTx/>
              <a:buChar char="•"/>
            </a:pPr>
            <a:r>
              <a:rPr lang="cy-GB" sz="2400">
                <a:ea typeface="ＭＳ Ｐゴシック" pitchFamily="34" charset="-128"/>
              </a:rPr>
              <a:t>portffolio o brofiadau dysgu a ategir gan dystiolaeth.</a:t>
            </a:r>
            <a:endParaRPr lang="en-GB" sz="2400">
              <a:ea typeface="ＭＳ Ｐゴシック" pitchFamily="34" charset="-128"/>
            </a:endParaRPr>
          </a:p>
        </p:txBody>
      </p:sp>
      <p:sp>
        <p:nvSpPr>
          <p:cNvPr id="1029" name="Text Box 3"/>
          <p:cNvSpPr txBox="1">
            <a:spLocks noChangeArrowheads="1"/>
          </p:cNvSpPr>
          <p:nvPr/>
        </p:nvSpPr>
        <p:spPr bwMode="auto">
          <a:xfrm>
            <a:off x="4643438" y="620713"/>
            <a:ext cx="4357687" cy="5940425"/>
          </a:xfrm>
          <a:prstGeom prst="rect">
            <a:avLst/>
          </a:prstGeom>
          <a:noFill/>
          <a:ln w="9525">
            <a:noFill/>
            <a:miter lim="800000"/>
            <a:headEnd/>
            <a:tailEnd/>
          </a:ln>
        </p:spPr>
        <p:txBody>
          <a:bodyPr>
            <a:spAutoFit/>
          </a:bodyPr>
          <a:lstStyle/>
          <a:p>
            <a:pPr eaLnBrk="0" hangingPunct="0"/>
            <a:r>
              <a:rPr lang="en-GB" sz="3200" b="1">
                <a:ea typeface="ＭＳ Ｐゴシック" pitchFamily="34" charset="-128"/>
              </a:rPr>
              <a:t>ASSESSMENT</a:t>
            </a:r>
          </a:p>
          <a:p>
            <a:pPr eaLnBrk="0" hangingPunct="0"/>
            <a:endParaRPr lang="en-GB" sz="2400" b="1">
              <a:ea typeface="ＭＳ Ｐゴシック" pitchFamily="34" charset="-128"/>
            </a:endParaRPr>
          </a:p>
          <a:p>
            <a:pPr eaLnBrk="0" hangingPunct="0"/>
            <a:r>
              <a:rPr lang="en-GB" sz="2400" b="1">
                <a:ea typeface="ＭＳ Ｐゴシック" pitchFamily="34" charset="-128"/>
              </a:rPr>
              <a:t>Portfolio</a:t>
            </a:r>
          </a:p>
          <a:p>
            <a:pPr eaLnBrk="0" hangingPunct="0"/>
            <a:r>
              <a:rPr lang="en-GB" sz="2400">
                <a:ea typeface="ＭＳ Ｐゴシック" pitchFamily="34" charset="-128"/>
              </a:rPr>
              <a:t>The portfolio will consist of:</a:t>
            </a:r>
          </a:p>
          <a:p>
            <a:pPr eaLnBrk="0" hangingPunct="0"/>
            <a:endParaRPr lang="en-GB" sz="2400" b="1">
              <a:ea typeface="ＭＳ Ｐゴシック" pitchFamily="34" charset="-128"/>
            </a:endParaRPr>
          </a:p>
          <a:p>
            <a:pPr eaLnBrk="0" hangingPunct="0">
              <a:buFont typeface="Arial" charset="0"/>
              <a:buChar char="•"/>
            </a:pPr>
            <a:r>
              <a:rPr lang="en-GB" sz="2400">
                <a:ea typeface="ＭＳ Ｐゴシック" pitchFamily="34" charset="-128"/>
              </a:rPr>
              <a:t>an annotated CV describing the learner’s work based activities;</a:t>
            </a:r>
          </a:p>
          <a:p>
            <a:pPr eaLnBrk="0" hangingPunct="0">
              <a:buFont typeface="Arial" charset="0"/>
              <a:buChar char="•"/>
            </a:pPr>
            <a:endParaRPr lang="en-GB" b="1">
              <a:ea typeface="ＭＳ Ｐゴシック" pitchFamily="34" charset="-128"/>
            </a:endParaRPr>
          </a:p>
          <a:p>
            <a:pPr eaLnBrk="0" hangingPunct="0">
              <a:buFont typeface="Arial" charset="0"/>
              <a:buChar char="•"/>
            </a:pPr>
            <a:r>
              <a:rPr lang="en-GB" sz="2400">
                <a:ea typeface="ＭＳ Ｐゴシック" pitchFamily="34" charset="-128"/>
              </a:rPr>
              <a:t>an annotated job description;</a:t>
            </a:r>
          </a:p>
          <a:p>
            <a:pPr eaLnBrk="0" hangingPunct="0">
              <a:buFont typeface="Arial" charset="0"/>
              <a:buChar char="•"/>
            </a:pPr>
            <a:endParaRPr lang="en-GB" b="1">
              <a:ea typeface="ＭＳ Ｐゴシック" pitchFamily="34" charset="-128"/>
            </a:endParaRPr>
          </a:p>
          <a:p>
            <a:pPr eaLnBrk="0" hangingPunct="0">
              <a:buFont typeface="Arial" charset="0"/>
              <a:buChar char="•"/>
            </a:pPr>
            <a:r>
              <a:rPr lang="en-GB" sz="2400">
                <a:ea typeface="ＭＳ Ｐゴシック" pitchFamily="34" charset="-128"/>
              </a:rPr>
              <a:t>a portfolio of learning experience supported by evidence.</a:t>
            </a:r>
            <a:endParaRPr lang="en-GB" sz="2400" b="1">
              <a:ea typeface="ＭＳ Ｐゴシック" pitchFamily="34" charset="-128"/>
            </a:endParaRPr>
          </a:p>
          <a:p>
            <a:pPr eaLnBrk="0" hangingPunct="0"/>
            <a:endParaRPr lang="en-GB" sz="2400">
              <a:ea typeface="ＭＳ Ｐゴシック" pitchFamily="34" charset="-128"/>
            </a:endParaRPr>
          </a:p>
          <a:p>
            <a:pPr eaLnBrk="0" hangingPunct="0"/>
            <a:endParaRPr lang="en-GB" sz="2400" b="1" i="1">
              <a:ea typeface="ＭＳ Ｐゴシック" pitchFamily="34" charset="-128"/>
            </a:endParaRPr>
          </a:p>
        </p:txBody>
      </p:sp>
      <p:sp>
        <p:nvSpPr>
          <p:cNvPr id="1030" name="Rectangle 7"/>
          <p:cNvSpPr>
            <a:spLocks noChangeArrowheads="1"/>
          </p:cNvSpPr>
          <p:nvPr/>
        </p:nvSpPr>
        <p:spPr bwMode="auto">
          <a:xfrm>
            <a:off x="0" y="2971800"/>
            <a:ext cx="9144000" cy="0"/>
          </a:xfrm>
          <a:prstGeom prst="rect">
            <a:avLst/>
          </a:prstGeom>
          <a:noFill/>
          <a:ln w="9525">
            <a:noFill/>
            <a:miter lim="800000"/>
            <a:headEnd/>
            <a:tailEnd/>
          </a:ln>
        </p:spPr>
        <p:txBody>
          <a:bodyPr wrap="none" anchor="ctr">
            <a:spAutoFit/>
          </a:bodyPr>
          <a:lstStyle/>
          <a:p>
            <a:endParaRPr lang="en-US"/>
          </a:p>
        </p:txBody>
      </p:sp>
      <p:graphicFrame>
        <p:nvGraphicFramePr>
          <p:cNvPr id="1026" name="Object 6"/>
          <p:cNvGraphicFramePr>
            <a:graphicFrameLocks noChangeAspect="1"/>
          </p:cNvGraphicFramePr>
          <p:nvPr/>
        </p:nvGraphicFramePr>
        <p:xfrm>
          <a:off x="3348038" y="635000"/>
          <a:ext cx="1223962" cy="1187450"/>
        </p:xfrm>
        <a:graphic>
          <a:graphicData uri="http://schemas.openxmlformats.org/presentationml/2006/ole">
            <p:oleObj spid="_x0000_s1026" name="Photo Editor Photo" r:id="rId3" imgW="2819794" imgH="2742857" progId="MSPhotoEd.3">
              <p:embed/>
            </p:oleObj>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Slide Number Placeholder 1"/>
          <p:cNvSpPr txBox="1">
            <a:spLocks noGrp="1"/>
          </p:cNvSpPr>
          <p:nvPr/>
        </p:nvSpPr>
        <p:spPr bwMode="auto">
          <a:xfrm>
            <a:off x="685800" y="6248400"/>
            <a:ext cx="1905000" cy="457200"/>
          </a:xfrm>
          <a:prstGeom prst="rect">
            <a:avLst/>
          </a:prstGeom>
          <a:noFill/>
          <a:ln w="9525">
            <a:noFill/>
            <a:miter lim="800000"/>
            <a:headEnd/>
            <a:tailEnd/>
          </a:ln>
        </p:spPr>
        <p:txBody>
          <a:bodyPr/>
          <a:lstStyle/>
          <a:p>
            <a:pPr eaLnBrk="0" hangingPunct="0"/>
            <a:fld id="{5458C7DB-BF65-48D1-9526-DACE5CBB6168}" type="slidenum">
              <a:rPr lang="en-GB" sz="1400">
                <a:ea typeface="ＭＳ Ｐゴシック" pitchFamily="34" charset="-128"/>
              </a:rPr>
              <a:pPr eaLnBrk="0" hangingPunct="0"/>
              <a:t>12</a:t>
            </a:fld>
            <a:endParaRPr lang="en-GB" sz="1400">
              <a:ea typeface="ＭＳ Ｐゴシック" pitchFamily="34" charset="-128"/>
            </a:endParaRPr>
          </a:p>
        </p:txBody>
      </p:sp>
      <p:sp>
        <p:nvSpPr>
          <p:cNvPr id="2052" name="Text Box 2"/>
          <p:cNvSpPr txBox="1">
            <a:spLocks noChangeArrowheads="1"/>
          </p:cNvSpPr>
          <p:nvPr/>
        </p:nvSpPr>
        <p:spPr bwMode="auto">
          <a:xfrm>
            <a:off x="323850" y="692150"/>
            <a:ext cx="4319588" cy="4894263"/>
          </a:xfrm>
          <a:prstGeom prst="rect">
            <a:avLst/>
          </a:prstGeom>
          <a:noFill/>
          <a:ln w="9525">
            <a:noFill/>
            <a:miter lim="800000"/>
            <a:headEnd/>
            <a:tailEnd/>
          </a:ln>
        </p:spPr>
        <p:txBody>
          <a:bodyPr>
            <a:spAutoFit/>
          </a:bodyPr>
          <a:lstStyle/>
          <a:p>
            <a:pPr eaLnBrk="0" hangingPunct="0"/>
            <a:r>
              <a:rPr lang="cy-GB" sz="2400" b="1">
                <a:ea typeface="ＭＳ Ｐゴシック" pitchFamily="34" charset="-128"/>
              </a:rPr>
              <a:t>Traethawd adfyfyriol (Lefel 7 = 5000 o eiriau neu gyfwerth)  (100%)</a:t>
            </a:r>
          </a:p>
          <a:p>
            <a:pPr eaLnBrk="0" hangingPunct="0"/>
            <a:r>
              <a:rPr lang="cy-GB" sz="2400" b="1">
                <a:ea typeface="ＭＳ Ｐゴシック" pitchFamily="34" charset="-128"/>
              </a:rPr>
              <a:t> </a:t>
            </a:r>
          </a:p>
          <a:p>
            <a:pPr eaLnBrk="0" hangingPunct="0"/>
            <a:r>
              <a:rPr lang="cy-GB" sz="2400">
                <a:ea typeface="ＭＳ Ｐゴシック" pitchFamily="34" charset="-128"/>
              </a:rPr>
              <a:t>Traethawd adfyfyriol yn seiliedig ar y portffolio, yn dadansoddi, syntheseiddio ac yn gwerthuso eu profiadau dysgu’u hunain yn feirniadol, gan ddynodi strategaethau i gynyddu effaith y dysgu hwn ar eu harfer eu hunain ac arfer pobl eraill yn y gweithle. </a:t>
            </a:r>
            <a:endParaRPr lang="en-GB" sz="2400">
              <a:ea typeface="ＭＳ Ｐゴシック" pitchFamily="34" charset="-128"/>
            </a:endParaRPr>
          </a:p>
        </p:txBody>
      </p:sp>
      <p:sp>
        <p:nvSpPr>
          <p:cNvPr id="2053" name="Text Box 3"/>
          <p:cNvSpPr txBox="1">
            <a:spLocks noChangeArrowheads="1"/>
          </p:cNvSpPr>
          <p:nvPr/>
        </p:nvSpPr>
        <p:spPr bwMode="auto">
          <a:xfrm>
            <a:off x="4643438" y="692150"/>
            <a:ext cx="4176712" cy="5632450"/>
          </a:xfrm>
          <a:prstGeom prst="rect">
            <a:avLst/>
          </a:prstGeom>
          <a:noFill/>
          <a:ln w="9525">
            <a:noFill/>
            <a:miter lim="800000"/>
            <a:headEnd/>
            <a:tailEnd/>
          </a:ln>
        </p:spPr>
        <p:txBody>
          <a:bodyPr>
            <a:spAutoFit/>
          </a:bodyPr>
          <a:lstStyle/>
          <a:p>
            <a:pPr eaLnBrk="0" hangingPunct="0"/>
            <a:r>
              <a:rPr lang="en-GB" sz="2400" b="1">
                <a:ea typeface="ＭＳ Ｐゴシック" pitchFamily="34" charset="-128"/>
              </a:rPr>
              <a:t>Reflective essay (Level 7 = 5000 words or equivalent) (100%)</a:t>
            </a:r>
          </a:p>
          <a:p>
            <a:pPr eaLnBrk="0" hangingPunct="0"/>
            <a:r>
              <a:rPr lang="en-GB" sz="2400" b="1">
                <a:ea typeface="ＭＳ Ｐゴシック" pitchFamily="34" charset="-128"/>
              </a:rPr>
              <a:t> </a:t>
            </a:r>
          </a:p>
          <a:p>
            <a:pPr eaLnBrk="0" hangingPunct="0"/>
            <a:r>
              <a:rPr lang="en-GB" sz="2400">
                <a:ea typeface="ＭＳ Ｐゴシック" pitchFamily="34" charset="-128"/>
              </a:rPr>
              <a:t>Reflective essay based upon the portfolio, analysing, synthesising and critically evaluating their own learning experiences, and identifying strategies for increasing the impact of this learning on their own practice and that of others in the workplace. </a:t>
            </a:r>
          </a:p>
          <a:p>
            <a:pPr eaLnBrk="0" hangingPunct="0"/>
            <a:r>
              <a:rPr lang="en-GB" sz="2400">
                <a:latin typeface="Times" charset="0"/>
                <a:ea typeface="ＭＳ Ｐゴシック" pitchFamily="34" charset="-128"/>
              </a:rPr>
              <a:t> </a:t>
            </a:r>
          </a:p>
          <a:p>
            <a:pPr eaLnBrk="0" hangingPunct="0"/>
            <a:endParaRPr lang="en-GB" sz="2400" b="1" i="1">
              <a:latin typeface="Times" charset="0"/>
              <a:ea typeface="ＭＳ Ｐゴシック" pitchFamily="34" charset="-128"/>
            </a:endParaRPr>
          </a:p>
        </p:txBody>
      </p:sp>
      <p:sp>
        <p:nvSpPr>
          <p:cNvPr id="2054" name="Rectangle 7"/>
          <p:cNvSpPr>
            <a:spLocks noChangeArrowheads="1"/>
          </p:cNvSpPr>
          <p:nvPr/>
        </p:nvSpPr>
        <p:spPr bwMode="auto">
          <a:xfrm>
            <a:off x="0" y="3033713"/>
            <a:ext cx="9144000" cy="0"/>
          </a:xfrm>
          <a:prstGeom prst="rect">
            <a:avLst/>
          </a:prstGeom>
          <a:noFill/>
          <a:ln w="9525">
            <a:noFill/>
            <a:miter lim="800000"/>
            <a:headEnd/>
            <a:tailEnd/>
          </a:ln>
        </p:spPr>
        <p:txBody>
          <a:bodyPr wrap="none" anchor="ctr">
            <a:spAutoFit/>
          </a:bodyPr>
          <a:lstStyle/>
          <a:p>
            <a:endParaRPr lang="en-US"/>
          </a:p>
        </p:txBody>
      </p:sp>
      <p:graphicFrame>
        <p:nvGraphicFramePr>
          <p:cNvPr id="2050" name="Object 6"/>
          <p:cNvGraphicFramePr>
            <a:graphicFrameLocks noChangeAspect="1"/>
          </p:cNvGraphicFramePr>
          <p:nvPr/>
        </p:nvGraphicFramePr>
        <p:xfrm>
          <a:off x="3924300" y="1557338"/>
          <a:ext cx="809625" cy="1008062"/>
        </p:xfrm>
        <a:graphic>
          <a:graphicData uri="http://schemas.openxmlformats.org/presentationml/2006/ole">
            <p:oleObj spid="_x0000_s2050" name="Photo Editor Photo" r:id="rId3" imgW="2819794" imgH="2742857" progId="MSPhotoEd.3">
              <p:embed/>
            </p:oleObj>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5" name="Text Box 4"/>
          <p:cNvSpPr txBox="1">
            <a:spLocks noChangeArrowheads="1"/>
          </p:cNvSpPr>
          <p:nvPr/>
        </p:nvSpPr>
        <p:spPr bwMode="auto">
          <a:xfrm>
            <a:off x="428625" y="908050"/>
            <a:ext cx="4214813" cy="3568700"/>
          </a:xfrm>
          <a:prstGeom prst="rect">
            <a:avLst/>
          </a:prstGeom>
          <a:noFill/>
          <a:ln w="9525">
            <a:noFill/>
            <a:miter lim="800000"/>
            <a:headEnd/>
            <a:tailEnd/>
          </a:ln>
        </p:spPr>
        <p:txBody>
          <a:bodyPr>
            <a:spAutoFit/>
          </a:bodyPr>
          <a:lstStyle/>
          <a:p>
            <a:pPr eaLnBrk="0" hangingPunct="0"/>
            <a:r>
              <a:rPr lang="en-GB" sz="3200" b="1"/>
              <a:t>Amcanion</a:t>
            </a:r>
            <a:r>
              <a:rPr lang="en-GB" sz="2800"/>
              <a:t>:</a:t>
            </a:r>
          </a:p>
          <a:p>
            <a:pPr eaLnBrk="0" hangingPunct="0"/>
            <a:endParaRPr lang="en-GB" sz="2800"/>
          </a:p>
          <a:p>
            <a:pPr eaLnBrk="0" hangingPunct="0">
              <a:buFontTx/>
              <a:buChar char="•"/>
            </a:pPr>
            <a:r>
              <a:rPr lang="en-GB" sz="2800"/>
              <a:t>Adnabod Arddulliau Dysgu</a:t>
            </a:r>
          </a:p>
          <a:p>
            <a:pPr eaLnBrk="0" hangingPunct="0">
              <a:buFontTx/>
              <a:buChar char="•"/>
            </a:pPr>
            <a:r>
              <a:rPr lang="en-GB" sz="2800"/>
              <a:t>Adfyfyrio ar Arddulliau Dysgu ar y Lefel cywir</a:t>
            </a:r>
          </a:p>
          <a:p>
            <a:pPr eaLnBrk="0" hangingPunct="0">
              <a:buFontTx/>
              <a:buChar char="•"/>
            </a:pPr>
            <a:r>
              <a:rPr lang="en-GB" sz="2800"/>
              <a:t>Adnabod Meysydd Dysgu </a:t>
            </a:r>
          </a:p>
        </p:txBody>
      </p:sp>
      <p:sp>
        <p:nvSpPr>
          <p:cNvPr id="18436" name="Text Box 5"/>
          <p:cNvSpPr txBox="1">
            <a:spLocks noChangeArrowheads="1"/>
          </p:cNvSpPr>
          <p:nvPr/>
        </p:nvSpPr>
        <p:spPr bwMode="auto">
          <a:xfrm>
            <a:off x="4822825" y="927100"/>
            <a:ext cx="4249738" cy="3568700"/>
          </a:xfrm>
          <a:prstGeom prst="rect">
            <a:avLst/>
          </a:prstGeom>
          <a:noFill/>
          <a:ln w="9525">
            <a:noFill/>
            <a:miter lim="800000"/>
            <a:headEnd/>
            <a:tailEnd/>
          </a:ln>
        </p:spPr>
        <p:txBody>
          <a:bodyPr>
            <a:spAutoFit/>
          </a:bodyPr>
          <a:lstStyle/>
          <a:p>
            <a:pPr eaLnBrk="0" hangingPunct="0"/>
            <a:r>
              <a:rPr lang="en-GB" sz="3200" b="1" i="1">
                <a:solidFill>
                  <a:schemeClr val="tx2"/>
                </a:solidFill>
              </a:rPr>
              <a:t>Objectives</a:t>
            </a:r>
            <a:r>
              <a:rPr lang="en-GB" sz="2800" b="1" i="1">
                <a:solidFill>
                  <a:schemeClr val="tx2"/>
                </a:solidFill>
              </a:rPr>
              <a:t>:</a:t>
            </a:r>
          </a:p>
          <a:p>
            <a:pPr eaLnBrk="0" hangingPunct="0"/>
            <a:endParaRPr lang="en-GB" sz="2800" b="1" i="1">
              <a:solidFill>
                <a:schemeClr val="tx2"/>
              </a:solidFill>
            </a:endParaRPr>
          </a:p>
          <a:p>
            <a:pPr eaLnBrk="0" hangingPunct="0">
              <a:buFontTx/>
              <a:buChar char="•"/>
            </a:pPr>
            <a:r>
              <a:rPr lang="en-GB" sz="2800" i="1">
                <a:solidFill>
                  <a:schemeClr val="tx2"/>
                </a:solidFill>
              </a:rPr>
              <a:t>Identify Learning Styles</a:t>
            </a:r>
          </a:p>
          <a:p>
            <a:pPr eaLnBrk="0" hangingPunct="0">
              <a:buFontTx/>
              <a:buChar char="•"/>
            </a:pPr>
            <a:r>
              <a:rPr lang="en-GB" sz="2800" i="1">
                <a:solidFill>
                  <a:schemeClr val="tx2"/>
                </a:solidFill>
              </a:rPr>
              <a:t>Reflect on Learning Styles at the appropriate Level </a:t>
            </a:r>
          </a:p>
          <a:p>
            <a:pPr eaLnBrk="0" hangingPunct="0">
              <a:buFontTx/>
              <a:buChar char="•"/>
            </a:pPr>
            <a:r>
              <a:rPr lang="en-GB" sz="2800" i="1">
                <a:solidFill>
                  <a:schemeClr val="tx2"/>
                </a:solidFill>
              </a:rPr>
              <a:t>Identify Areas of Learning</a:t>
            </a:r>
          </a:p>
        </p:txBody>
      </p:sp>
      <p:pic>
        <p:nvPicPr>
          <p:cNvPr id="18437" name="Picture 7" descr="ANd9GcTahaqTqWoK5qEUq6N1Yc8LxYG0n9Cw4gcEDBLIg8XP9I5BY2FsJOA6urs2">
            <a:hlinkClick r:id="rId3"/>
          </p:cNvPr>
          <p:cNvPicPr>
            <a:picLocks noChangeAspect="1" noChangeArrowheads="1"/>
          </p:cNvPicPr>
          <p:nvPr/>
        </p:nvPicPr>
        <p:blipFill>
          <a:blip r:embed="rId4" cstate="print"/>
          <a:srcRect/>
          <a:stretch>
            <a:fillRect/>
          </a:stretch>
        </p:blipFill>
        <p:spPr bwMode="auto">
          <a:xfrm>
            <a:off x="3492500" y="4941888"/>
            <a:ext cx="1727200" cy="1266825"/>
          </a:xfrm>
          <a:prstGeom prst="rect">
            <a:avLst/>
          </a:prstGeom>
          <a:noFill/>
          <a:ln w="9525">
            <a:noFill/>
            <a:miter lim="800000"/>
            <a:headEnd/>
            <a:tailEnd/>
          </a:ln>
        </p:spPr>
      </p:pic>
      <p:pic>
        <p:nvPicPr>
          <p:cNvPr id="18438" name="Picture 11" descr="See full size image">
            <a:hlinkClick r:id="rId5"/>
          </p:cNvPr>
          <p:cNvPicPr>
            <a:picLocks noChangeAspect="1" noChangeArrowheads="1"/>
          </p:cNvPicPr>
          <p:nvPr/>
        </p:nvPicPr>
        <p:blipFill>
          <a:blip r:embed="rId6" cstate="print"/>
          <a:srcRect/>
          <a:stretch>
            <a:fillRect/>
          </a:stretch>
        </p:blipFill>
        <p:spPr bwMode="auto">
          <a:xfrm>
            <a:off x="6300788" y="4903788"/>
            <a:ext cx="1439862" cy="1087437"/>
          </a:xfrm>
          <a:prstGeom prst="rect">
            <a:avLst/>
          </a:prstGeom>
          <a:noFill/>
          <a:ln w="9525">
            <a:noFill/>
            <a:miter lim="800000"/>
            <a:headEnd/>
            <a:tailEnd/>
          </a:ln>
        </p:spPr>
      </p:pic>
      <p:pic>
        <p:nvPicPr>
          <p:cNvPr id="18439" name="Picture 13" descr="ANd9GcQ_k455XRopZyhA7qljwCEbLmqavjVKWOvJFJwSVxNwoxT4ljdQfXDRwnL3">
            <a:hlinkClick r:id="rId7"/>
          </p:cNvPr>
          <p:cNvPicPr>
            <a:picLocks noChangeAspect="1" noChangeArrowheads="1"/>
          </p:cNvPicPr>
          <p:nvPr/>
        </p:nvPicPr>
        <p:blipFill>
          <a:blip r:embed="rId8" cstate="print"/>
          <a:srcRect/>
          <a:stretch>
            <a:fillRect/>
          </a:stretch>
        </p:blipFill>
        <p:spPr bwMode="auto">
          <a:xfrm>
            <a:off x="684213" y="4941888"/>
            <a:ext cx="1728787" cy="1341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5"/>
          <p:cNvSpPr>
            <a:spLocks noGrp="1" noChangeArrowheads="1"/>
          </p:cNvSpPr>
          <p:nvPr>
            <p:ph type="body" sz="half" idx="4294967295"/>
          </p:nvPr>
        </p:nvSpPr>
        <p:spPr>
          <a:xfrm>
            <a:off x="685800" y="1268413"/>
            <a:ext cx="3810000" cy="4114800"/>
          </a:xfrm>
        </p:spPr>
        <p:txBody>
          <a:bodyPr/>
          <a:lstStyle/>
          <a:p>
            <a:pPr>
              <a:spcBef>
                <a:spcPct val="0"/>
              </a:spcBef>
              <a:buFontTx/>
              <a:buNone/>
            </a:pPr>
            <a:r>
              <a:rPr lang="en-GB" sz="2800" smtClean="0">
                <a:latin typeface="Arial" charset="0"/>
              </a:rPr>
              <a:t>Beth yw dysgu trwy brofiad?</a:t>
            </a:r>
          </a:p>
          <a:p>
            <a:pPr>
              <a:spcBef>
                <a:spcPct val="0"/>
              </a:spcBef>
              <a:buFontTx/>
              <a:buNone/>
            </a:pPr>
            <a:endParaRPr lang="en-GB" sz="2800" smtClean="0">
              <a:latin typeface="Arial" charset="0"/>
            </a:endParaRPr>
          </a:p>
          <a:p>
            <a:pPr>
              <a:spcBef>
                <a:spcPct val="0"/>
              </a:spcBef>
              <a:buFontTx/>
              <a:buNone/>
            </a:pPr>
            <a:r>
              <a:rPr lang="en-GB" sz="2800" smtClean="0">
                <a:latin typeface="Arial" charset="0"/>
              </a:rPr>
              <a:t>Beth yw credyd?</a:t>
            </a:r>
          </a:p>
          <a:p>
            <a:pPr>
              <a:spcBef>
                <a:spcPct val="0"/>
              </a:spcBef>
              <a:buFontTx/>
              <a:buNone/>
            </a:pPr>
            <a:endParaRPr lang="en-GB" sz="2800" smtClean="0">
              <a:latin typeface="Arial" charset="0"/>
            </a:endParaRPr>
          </a:p>
          <a:p>
            <a:pPr>
              <a:spcBef>
                <a:spcPct val="0"/>
              </a:spcBef>
              <a:buFontTx/>
              <a:buNone/>
            </a:pPr>
            <a:r>
              <a:rPr lang="en-GB" sz="2800" smtClean="0">
                <a:latin typeface="Arial" charset="0"/>
              </a:rPr>
              <a:t>Sut allaf wneud hawliad?</a:t>
            </a:r>
          </a:p>
          <a:p>
            <a:pPr>
              <a:spcBef>
                <a:spcPct val="0"/>
              </a:spcBef>
            </a:pPr>
            <a:endParaRPr lang="en-GB" sz="2800" smtClean="0">
              <a:latin typeface="Arial" charset="0"/>
            </a:endParaRPr>
          </a:p>
        </p:txBody>
      </p:sp>
      <p:sp>
        <p:nvSpPr>
          <p:cNvPr id="21507" name="Rectangle 6"/>
          <p:cNvSpPr>
            <a:spLocks noGrp="1" noChangeArrowheads="1"/>
          </p:cNvSpPr>
          <p:nvPr>
            <p:ph type="body" sz="half" idx="4294967295"/>
          </p:nvPr>
        </p:nvSpPr>
        <p:spPr>
          <a:xfrm>
            <a:off x="4648200" y="1330325"/>
            <a:ext cx="3810000" cy="4114800"/>
          </a:xfrm>
        </p:spPr>
        <p:txBody>
          <a:bodyPr/>
          <a:lstStyle/>
          <a:p>
            <a:pPr>
              <a:spcBef>
                <a:spcPct val="0"/>
              </a:spcBef>
              <a:buFontTx/>
              <a:buNone/>
            </a:pPr>
            <a:r>
              <a:rPr lang="en-GB" sz="2800" i="1" smtClean="0">
                <a:latin typeface="Arial" charset="0"/>
              </a:rPr>
              <a:t>What is experiential learning?</a:t>
            </a:r>
          </a:p>
          <a:p>
            <a:pPr>
              <a:spcBef>
                <a:spcPct val="0"/>
              </a:spcBef>
              <a:buFontTx/>
              <a:buNone/>
            </a:pPr>
            <a:endParaRPr lang="en-GB" sz="2800" i="1" smtClean="0">
              <a:latin typeface="Arial" charset="0"/>
            </a:endParaRPr>
          </a:p>
          <a:p>
            <a:pPr>
              <a:spcBef>
                <a:spcPct val="0"/>
              </a:spcBef>
              <a:buFontTx/>
              <a:buNone/>
            </a:pPr>
            <a:r>
              <a:rPr lang="en-GB" sz="2800" i="1" smtClean="0">
                <a:latin typeface="Arial" charset="0"/>
              </a:rPr>
              <a:t>What is credit?</a:t>
            </a:r>
          </a:p>
          <a:p>
            <a:pPr>
              <a:spcBef>
                <a:spcPct val="0"/>
              </a:spcBef>
              <a:buFontTx/>
              <a:buNone/>
            </a:pPr>
            <a:endParaRPr lang="en-GB" sz="2800" i="1" smtClean="0">
              <a:latin typeface="Arial" charset="0"/>
            </a:endParaRPr>
          </a:p>
          <a:p>
            <a:pPr>
              <a:spcBef>
                <a:spcPct val="0"/>
              </a:spcBef>
              <a:buFontTx/>
              <a:buNone/>
            </a:pPr>
            <a:r>
              <a:rPr lang="en-GB" sz="2800" i="1" smtClean="0">
                <a:latin typeface="Arial" charset="0"/>
              </a:rPr>
              <a:t>How can I claim?</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p:cNvSpPr>
            <a:spLocks noGrp="1" noChangeArrowheads="1"/>
          </p:cNvSpPr>
          <p:nvPr>
            <p:ph type="body" sz="half" idx="4294967295"/>
          </p:nvPr>
        </p:nvSpPr>
        <p:spPr>
          <a:xfrm>
            <a:off x="685800" y="1268413"/>
            <a:ext cx="3810000" cy="4114800"/>
          </a:xfrm>
        </p:spPr>
        <p:txBody>
          <a:bodyPr/>
          <a:lstStyle/>
          <a:p>
            <a:pPr marL="0">
              <a:spcBef>
                <a:spcPts val="0"/>
              </a:spcBef>
              <a:buFontTx/>
              <a:buNone/>
              <a:defRPr/>
            </a:pPr>
            <a:endParaRPr lang="en-GB" b="1" dirty="0" smtClean="0">
              <a:latin typeface="Arial" charset="0"/>
            </a:endParaRPr>
          </a:p>
          <a:p>
            <a:pPr marL="0">
              <a:spcBef>
                <a:spcPts val="0"/>
              </a:spcBef>
              <a:buFontTx/>
              <a:buNone/>
              <a:defRPr/>
            </a:pPr>
            <a:r>
              <a:rPr lang="en-GB" b="1" dirty="0" err="1" smtClean="0">
                <a:latin typeface="Arial" charset="0"/>
              </a:rPr>
              <a:t>MYNEDIAD</a:t>
            </a:r>
            <a:r>
              <a:rPr lang="en-GB" b="1" dirty="0" smtClean="0">
                <a:latin typeface="Arial" charset="0"/>
              </a:rPr>
              <a:t> </a:t>
            </a:r>
            <a:r>
              <a:rPr lang="en-GB" b="1" dirty="0" err="1" smtClean="0">
                <a:latin typeface="Arial" charset="0"/>
              </a:rPr>
              <a:t>I’R</a:t>
            </a:r>
            <a:r>
              <a:rPr lang="en-GB" b="1" dirty="0" smtClean="0">
                <a:latin typeface="Arial" charset="0"/>
              </a:rPr>
              <a:t> WE</a:t>
            </a:r>
          </a:p>
          <a:p>
            <a:pPr marL="0">
              <a:spcBef>
                <a:spcPts val="0"/>
              </a:spcBef>
              <a:buFontTx/>
              <a:buNone/>
              <a:defRPr/>
            </a:pPr>
            <a:endParaRPr lang="en-GB" b="1" dirty="0" smtClean="0">
              <a:latin typeface="Arial" charset="0"/>
            </a:endParaRPr>
          </a:p>
          <a:p>
            <a:pPr marL="0">
              <a:spcBef>
                <a:spcPts val="0"/>
              </a:spcBef>
              <a:buFontTx/>
              <a:buNone/>
              <a:defRPr/>
            </a:pPr>
            <a:r>
              <a:rPr lang="en-GB" sz="2800" dirty="0" err="1" smtClean="0">
                <a:latin typeface="Arial" charset="0"/>
              </a:rPr>
              <a:t>Rhwydwaith</a:t>
            </a:r>
            <a:r>
              <a:rPr lang="en-GB" sz="2800" dirty="0" smtClean="0">
                <a:latin typeface="Arial" charset="0"/>
              </a:rPr>
              <a:t> – </a:t>
            </a:r>
            <a:r>
              <a:rPr lang="en-GB" sz="2800" dirty="0" err="1" smtClean="0">
                <a:latin typeface="Arial" charset="0"/>
              </a:rPr>
              <a:t>redwhitegreen</a:t>
            </a:r>
            <a:endParaRPr lang="en-GB" sz="2800" dirty="0" smtClean="0">
              <a:latin typeface="Arial" charset="0"/>
            </a:endParaRPr>
          </a:p>
          <a:p>
            <a:pPr>
              <a:buFontTx/>
              <a:buNone/>
              <a:defRPr/>
            </a:pPr>
            <a:endParaRPr lang="en-GB" sz="2800" dirty="0" smtClean="0">
              <a:latin typeface="Arial" charset="0"/>
            </a:endParaRPr>
          </a:p>
        </p:txBody>
      </p:sp>
      <p:sp>
        <p:nvSpPr>
          <p:cNvPr id="24579" name="Rectangle 6"/>
          <p:cNvSpPr>
            <a:spLocks noGrp="1" noChangeArrowheads="1"/>
          </p:cNvSpPr>
          <p:nvPr>
            <p:ph type="body" sz="half" idx="4294967295"/>
          </p:nvPr>
        </p:nvSpPr>
        <p:spPr>
          <a:xfrm>
            <a:off x="4648200" y="1268413"/>
            <a:ext cx="4171950" cy="4114800"/>
          </a:xfrm>
        </p:spPr>
        <p:txBody>
          <a:bodyPr/>
          <a:lstStyle/>
          <a:p>
            <a:pPr marL="0">
              <a:spcBef>
                <a:spcPts val="0"/>
              </a:spcBef>
              <a:buFontTx/>
              <a:buNone/>
              <a:defRPr/>
            </a:pPr>
            <a:endParaRPr lang="en-GB" b="1" i="1" dirty="0" smtClean="0">
              <a:latin typeface="Arial" charset="0"/>
            </a:endParaRPr>
          </a:p>
          <a:p>
            <a:pPr marL="0">
              <a:spcBef>
                <a:spcPts val="0"/>
              </a:spcBef>
              <a:buFontTx/>
              <a:buNone/>
              <a:defRPr/>
            </a:pPr>
            <a:r>
              <a:rPr lang="en-GB" b="1" i="1" dirty="0" smtClean="0">
                <a:latin typeface="Arial" charset="0"/>
              </a:rPr>
              <a:t>INTERNET ACCESS</a:t>
            </a:r>
          </a:p>
          <a:p>
            <a:pPr marL="0">
              <a:spcBef>
                <a:spcPts val="0"/>
              </a:spcBef>
              <a:buFontTx/>
              <a:buNone/>
              <a:defRPr/>
            </a:pPr>
            <a:endParaRPr lang="en-GB" b="1" i="1" dirty="0" smtClean="0">
              <a:latin typeface="Arial" charset="0"/>
            </a:endParaRPr>
          </a:p>
          <a:p>
            <a:pPr marL="0">
              <a:spcBef>
                <a:spcPts val="0"/>
              </a:spcBef>
              <a:buFontTx/>
              <a:buNone/>
              <a:defRPr/>
            </a:pPr>
            <a:r>
              <a:rPr lang="en-GB" sz="2800" dirty="0" smtClean="0">
                <a:latin typeface="Arial" charset="0"/>
              </a:rPr>
              <a:t>Network key - </a:t>
            </a:r>
            <a:r>
              <a:rPr lang="en-GB" sz="2800" dirty="0" err="1" smtClean="0">
                <a:latin typeface="Arial" charset="0"/>
              </a:rPr>
              <a:t>redwhitegreen</a:t>
            </a:r>
            <a:endParaRPr lang="en-GB" sz="2800" dirty="0" smtClean="0">
              <a:latin typeface="Arial" charset="0"/>
            </a:endParaRPr>
          </a:p>
          <a:p>
            <a:pPr marL="0">
              <a:spcBef>
                <a:spcPts val="0"/>
              </a:spcBef>
              <a:buFontTx/>
              <a:buNone/>
              <a:defRPr/>
            </a:pPr>
            <a:endParaRPr lang="en-GB" sz="2800" dirty="0" smtClean="0">
              <a:latin typeface="Arial" charset="0"/>
            </a:endParaRPr>
          </a:p>
          <a:p>
            <a:pPr>
              <a:spcBef>
                <a:spcPct val="0"/>
              </a:spcBef>
              <a:buFontTx/>
              <a:buNone/>
              <a:defRPr/>
            </a:pPr>
            <a:endParaRPr lang="en-GB" sz="2800" i="1" dirty="0" smtClean="0">
              <a:latin typeface="Arial" charset="0"/>
            </a:endParaRPr>
          </a:p>
        </p:txBody>
      </p:sp>
      <p:sp>
        <p:nvSpPr>
          <p:cNvPr id="25604" name="TextBox 3"/>
          <p:cNvSpPr txBox="1">
            <a:spLocks noChangeArrowheads="1"/>
          </p:cNvSpPr>
          <p:nvPr/>
        </p:nvSpPr>
        <p:spPr bwMode="auto">
          <a:xfrm>
            <a:off x="1684338" y="642938"/>
            <a:ext cx="5673725" cy="769937"/>
          </a:xfrm>
          <a:prstGeom prst="rect">
            <a:avLst/>
          </a:prstGeom>
          <a:noFill/>
          <a:ln w="9525">
            <a:noFill/>
            <a:miter lim="800000"/>
            <a:headEnd/>
            <a:tailEnd/>
          </a:ln>
        </p:spPr>
        <p:txBody>
          <a:bodyPr wrap="none">
            <a:spAutoFit/>
          </a:bodyPr>
          <a:lstStyle/>
          <a:p>
            <a:r>
              <a:rPr lang="en-GB" sz="4400"/>
              <a:t>Dewi – Basil Richards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4"/>
          <p:cNvSpPr txBox="1">
            <a:spLocks noChangeArrowheads="1"/>
          </p:cNvSpPr>
          <p:nvPr/>
        </p:nvSpPr>
        <p:spPr bwMode="auto">
          <a:xfrm>
            <a:off x="428625" y="1428750"/>
            <a:ext cx="3527425" cy="3171825"/>
          </a:xfrm>
          <a:prstGeom prst="rect">
            <a:avLst/>
          </a:prstGeom>
          <a:noFill/>
          <a:ln w="9525">
            <a:noFill/>
            <a:miter lim="800000"/>
            <a:headEnd/>
            <a:tailEnd/>
          </a:ln>
        </p:spPr>
        <p:txBody>
          <a:bodyPr>
            <a:spAutoFit/>
          </a:bodyPr>
          <a:lstStyle/>
          <a:p>
            <a:pPr>
              <a:spcBef>
                <a:spcPct val="50000"/>
              </a:spcBef>
            </a:pPr>
            <a:endParaRPr lang="en-GB" sz="3200" b="1"/>
          </a:p>
          <a:p>
            <a:pPr>
              <a:spcBef>
                <a:spcPct val="50000"/>
              </a:spcBef>
            </a:pPr>
            <a:endParaRPr lang="en-GB" sz="3200" b="1"/>
          </a:p>
          <a:p>
            <a:pPr>
              <a:spcBef>
                <a:spcPct val="50000"/>
              </a:spcBef>
            </a:pPr>
            <a:endParaRPr lang="en-GB" sz="3200" b="1"/>
          </a:p>
          <a:p>
            <a:pPr>
              <a:spcBef>
                <a:spcPct val="50000"/>
              </a:spcBef>
            </a:pPr>
            <a:r>
              <a:rPr lang="en-GB" sz="3200" b="1"/>
              <a:t>Gweithgaredd </a:t>
            </a:r>
            <a:r>
              <a:rPr lang="en-GB" sz="2600"/>
              <a:t>Cwblhewch yr holiadur </a:t>
            </a:r>
            <a:endParaRPr lang="en-GB" sz="2600" i="1"/>
          </a:p>
        </p:txBody>
      </p:sp>
      <p:sp>
        <p:nvSpPr>
          <p:cNvPr id="26627" name="Text Box 4"/>
          <p:cNvSpPr txBox="1">
            <a:spLocks noChangeArrowheads="1"/>
          </p:cNvSpPr>
          <p:nvPr/>
        </p:nvSpPr>
        <p:spPr bwMode="auto">
          <a:xfrm>
            <a:off x="4929188" y="1711325"/>
            <a:ext cx="3600450" cy="4094163"/>
          </a:xfrm>
          <a:prstGeom prst="rect">
            <a:avLst/>
          </a:prstGeom>
          <a:noFill/>
          <a:ln w="9525">
            <a:noFill/>
            <a:miter lim="800000"/>
            <a:headEnd/>
            <a:tailEnd/>
          </a:ln>
        </p:spPr>
        <p:txBody>
          <a:bodyPr>
            <a:spAutoFit/>
          </a:bodyPr>
          <a:lstStyle/>
          <a:p>
            <a:pPr>
              <a:spcBef>
                <a:spcPct val="50000"/>
              </a:spcBef>
            </a:pPr>
            <a:endParaRPr lang="en-GB" sz="3200" b="1" i="1"/>
          </a:p>
          <a:p>
            <a:pPr>
              <a:spcBef>
                <a:spcPct val="50000"/>
              </a:spcBef>
            </a:pPr>
            <a:endParaRPr lang="en-GB" sz="3200" b="1" i="1"/>
          </a:p>
          <a:p>
            <a:pPr>
              <a:spcBef>
                <a:spcPct val="50000"/>
              </a:spcBef>
            </a:pPr>
            <a:endParaRPr lang="en-GB" sz="3200" b="1" i="1"/>
          </a:p>
          <a:p>
            <a:r>
              <a:rPr lang="en-GB" sz="3200" b="1" i="1"/>
              <a:t>Activity </a:t>
            </a:r>
          </a:p>
          <a:p>
            <a:r>
              <a:rPr lang="en-GB" sz="2600" i="1"/>
              <a:t>Complete the learning styles questionnaire</a:t>
            </a:r>
          </a:p>
          <a:p>
            <a:pPr>
              <a:spcBef>
                <a:spcPct val="50000"/>
              </a:spcBef>
            </a:pPr>
            <a:endParaRPr lang="en-GB" sz="3200"/>
          </a:p>
        </p:txBody>
      </p:sp>
      <p:sp>
        <p:nvSpPr>
          <p:cNvPr id="26628" name="Text Box 5"/>
          <p:cNvSpPr txBox="1">
            <a:spLocks noChangeArrowheads="1"/>
          </p:cNvSpPr>
          <p:nvPr/>
        </p:nvSpPr>
        <p:spPr bwMode="auto">
          <a:xfrm>
            <a:off x="285750" y="4005263"/>
            <a:ext cx="8391525" cy="2378075"/>
          </a:xfrm>
          <a:prstGeom prst="rect">
            <a:avLst/>
          </a:prstGeom>
          <a:noFill/>
          <a:ln w="9525">
            <a:noFill/>
            <a:miter lim="800000"/>
            <a:headEnd/>
            <a:tailEnd/>
          </a:ln>
        </p:spPr>
        <p:txBody>
          <a:bodyPr>
            <a:spAutoFit/>
          </a:bodyPr>
          <a:lstStyle/>
          <a:p>
            <a:pPr>
              <a:spcBef>
                <a:spcPct val="50000"/>
              </a:spcBef>
            </a:pPr>
            <a:endParaRPr lang="en-GB" sz="3000" b="1"/>
          </a:p>
          <a:p>
            <a:pPr>
              <a:spcBef>
                <a:spcPct val="50000"/>
              </a:spcBef>
            </a:pPr>
            <a:endParaRPr lang="en-GB" sz="3000" b="1"/>
          </a:p>
          <a:p>
            <a:pPr>
              <a:spcBef>
                <a:spcPct val="50000"/>
              </a:spcBef>
            </a:pPr>
            <a:r>
              <a:rPr lang="en-GB" sz="3000" b="1"/>
              <a:t>http://www.vark-learn.com/english/page.asp?p=questionnaire</a:t>
            </a:r>
          </a:p>
        </p:txBody>
      </p:sp>
      <p:pic>
        <p:nvPicPr>
          <p:cNvPr id="26629" name="Picture 9" descr="Learning-Styles-Posters%255B1%255D"/>
          <p:cNvPicPr>
            <a:picLocks noChangeAspect="1" noChangeArrowheads="1"/>
          </p:cNvPicPr>
          <p:nvPr/>
        </p:nvPicPr>
        <p:blipFill>
          <a:blip r:embed="rId2" cstate="print"/>
          <a:srcRect/>
          <a:stretch>
            <a:fillRect/>
          </a:stretch>
        </p:blipFill>
        <p:spPr bwMode="auto">
          <a:xfrm>
            <a:off x="2143125" y="188913"/>
            <a:ext cx="4230688" cy="3257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4"/>
          <p:cNvSpPr txBox="1">
            <a:spLocks noChangeArrowheads="1"/>
          </p:cNvSpPr>
          <p:nvPr/>
        </p:nvSpPr>
        <p:spPr bwMode="auto">
          <a:xfrm>
            <a:off x="428625" y="1428750"/>
            <a:ext cx="3527425" cy="3324225"/>
          </a:xfrm>
          <a:prstGeom prst="rect">
            <a:avLst/>
          </a:prstGeom>
          <a:noFill/>
          <a:ln w="9525">
            <a:noFill/>
            <a:miter lim="800000"/>
            <a:headEnd/>
            <a:tailEnd/>
          </a:ln>
        </p:spPr>
        <p:txBody>
          <a:bodyPr>
            <a:spAutoFit/>
          </a:bodyPr>
          <a:lstStyle/>
          <a:p>
            <a:pPr>
              <a:spcBef>
                <a:spcPct val="50000"/>
              </a:spcBef>
            </a:pPr>
            <a:endParaRPr lang="en-GB" sz="2800" b="1" dirty="0"/>
          </a:p>
          <a:p>
            <a:endParaRPr lang="en-GB" sz="2800" dirty="0"/>
          </a:p>
          <a:p>
            <a:endParaRPr lang="en-GB" sz="2800" dirty="0"/>
          </a:p>
          <a:p>
            <a:r>
              <a:rPr lang="en-GB" sz="2800" dirty="0" err="1"/>
              <a:t>Cymahrwch</a:t>
            </a:r>
            <a:r>
              <a:rPr lang="en-GB" sz="2800" dirty="0"/>
              <a:t> </a:t>
            </a:r>
            <a:r>
              <a:rPr lang="en-GB" sz="2800" dirty="0" err="1"/>
              <a:t>eich</a:t>
            </a:r>
            <a:r>
              <a:rPr lang="en-GB" sz="2800" dirty="0"/>
              <a:t> </a:t>
            </a:r>
            <a:r>
              <a:rPr lang="en-GB" sz="2800" dirty="0" err="1"/>
              <a:t>canlyniadau</a:t>
            </a:r>
            <a:r>
              <a:rPr lang="en-GB" sz="2800" dirty="0"/>
              <a:t> </a:t>
            </a:r>
            <a:r>
              <a:rPr lang="en-GB" sz="2800" dirty="0" err="1"/>
              <a:t>gyda’r</a:t>
            </a:r>
            <a:r>
              <a:rPr lang="en-GB" sz="2800" dirty="0"/>
              <a:t> </a:t>
            </a:r>
            <a:r>
              <a:rPr lang="en-GB" sz="2800" dirty="0" err="1"/>
              <a:t>diffiniadau</a:t>
            </a:r>
            <a:r>
              <a:rPr lang="en-GB" sz="2800" dirty="0"/>
              <a:t> – </a:t>
            </a:r>
            <a:r>
              <a:rPr lang="en-GB" sz="2800" dirty="0" err="1"/>
              <a:t>Adran</a:t>
            </a:r>
            <a:r>
              <a:rPr lang="en-GB" sz="2800" dirty="0"/>
              <a:t> </a:t>
            </a:r>
            <a:r>
              <a:rPr lang="en-GB" sz="2800" dirty="0" smtClean="0"/>
              <a:t>6</a:t>
            </a:r>
            <a:endParaRPr lang="en-GB" sz="2800" dirty="0"/>
          </a:p>
          <a:p>
            <a:pPr>
              <a:spcBef>
                <a:spcPct val="50000"/>
              </a:spcBef>
            </a:pPr>
            <a:endParaRPr lang="en-GB" sz="2800" i="1" dirty="0"/>
          </a:p>
        </p:txBody>
      </p:sp>
      <p:sp>
        <p:nvSpPr>
          <p:cNvPr id="27651" name="Text Box 4"/>
          <p:cNvSpPr txBox="1">
            <a:spLocks noChangeArrowheads="1"/>
          </p:cNvSpPr>
          <p:nvPr/>
        </p:nvSpPr>
        <p:spPr bwMode="auto">
          <a:xfrm>
            <a:off x="4929188" y="1447800"/>
            <a:ext cx="3600450" cy="3478213"/>
          </a:xfrm>
          <a:prstGeom prst="rect">
            <a:avLst/>
          </a:prstGeom>
          <a:noFill/>
          <a:ln w="9525">
            <a:noFill/>
            <a:miter lim="800000"/>
            <a:headEnd/>
            <a:tailEnd/>
          </a:ln>
        </p:spPr>
        <p:txBody>
          <a:bodyPr>
            <a:spAutoFit/>
          </a:bodyPr>
          <a:lstStyle/>
          <a:p>
            <a:endParaRPr lang="en-GB" sz="3200" b="1" i="1" dirty="0"/>
          </a:p>
          <a:p>
            <a:endParaRPr lang="en-GB" sz="2800" i="1" dirty="0"/>
          </a:p>
          <a:p>
            <a:endParaRPr lang="en-GB" sz="2800" i="1" dirty="0"/>
          </a:p>
          <a:p>
            <a:r>
              <a:rPr lang="en-GB" sz="2800" i="1" dirty="0"/>
              <a:t>Compare your results with the definitions – Section </a:t>
            </a:r>
            <a:r>
              <a:rPr lang="en-GB" sz="2800" i="1" dirty="0" smtClean="0"/>
              <a:t>6</a:t>
            </a:r>
            <a:endParaRPr lang="en-GB" sz="2800" i="1" dirty="0"/>
          </a:p>
          <a:p>
            <a:pPr>
              <a:spcBef>
                <a:spcPct val="50000"/>
              </a:spcBef>
            </a:pPr>
            <a:endParaRPr lang="en-GB" sz="3200" dirty="0"/>
          </a:p>
        </p:txBody>
      </p:sp>
      <p:pic>
        <p:nvPicPr>
          <p:cNvPr id="27652" name="Picture 2" descr="http://www.vark-learn.com/english/images/header.gif"/>
          <p:cNvPicPr>
            <a:picLocks noChangeAspect="1" noChangeArrowheads="1"/>
          </p:cNvPicPr>
          <p:nvPr/>
        </p:nvPicPr>
        <p:blipFill>
          <a:blip r:embed="rId2" cstate="print"/>
          <a:srcRect/>
          <a:stretch>
            <a:fillRect/>
          </a:stretch>
        </p:blipFill>
        <p:spPr bwMode="auto">
          <a:xfrm>
            <a:off x="2124075" y="1268413"/>
            <a:ext cx="4352925" cy="8096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body" sz="half" idx="4294967295"/>
          </p:nvPr>
        </p:nvSpPr>
        <p:spPr>
          <a:xfrm>
            <a:off x="323850" y="1268413"/>
            <a:ext cx="4171950" cy="4114800"/>
          </a:xfrm>
        </p:spPr>
        <p:txBody>
          <a:bodyPr/>
          <a:lstStyle/>
          <a:p>
            <a:pPr>
              <a:spcBef>
                <a:spcPct val="0"/>
              </a:spcBef>
              <a:buFontTx/>
              <a:buNone/>
            </a:pPr>
            <a:r>
              <a:rPr lang="en-GB" b="1" smtClean="0">
                <a:latin typeface="Arial" charset="0"/>
              </a:rPr>
              <a:t>GWEITHGAREDD</a:t>
            </a:r>
          </a:p>
          <a:p>
            <a:pPr>
              <a:spcBef>
                <a:spcPct val="0"/>
              </a:spcBef>
              <a:buFontTx/>
              <a:buNone/>
            </a:pPr>
            <a:endParaRPr lang="en-GB" sz="2800" smtClean="0">
              <a:latin typeface="Arial" charset="0"/>
            </a:endParaRPr>
          </a:p>
          <a:p>
            <a:pPr>
              <a:spcBef>
                <a:spcPct val="0"/>
              </a:spcBef>
              <a:buFontTx/>
              <a:buNone/>
            </a:pPr>
            <a:r>
              <a:rPr lang="en-GB" sz="2800" smtClean="0">
                <a:latin typeface="Arial" charset="0"/>
              </a:rPr>
              <a:t>ADNABOD ARFER </a:t>
            </a:r>
          </a:p>
          <a:p>
            <a:pPr>
              <a:spcBef>
                <a:spcPct val="0"/>
              </a:spcBef>
              <a:buFontTx/>
              <a:buNone/>
            </a:pPr>
            <a:r>
              <a:rPr lang="en-GB" sz="2800" smtClean="0">
                <a:latin typeface="Arial" charset="0"/>
              </a:rPr>
              <a:t>DA</a:t>
            </a:r>
          </a:p>
          <a:p>
            <a:pPr>
              <a:spcBef>
                <a:spcPct val="0"/>
              </a:spcBef>
              <a:buFontTx/>
              <a:buNone/>
            </a:pPr>
            <a:endParaRPr lang="en-GB" sz="2800" smtClean="0">
              <a:latin typeface="Arial" charset="0"/>
            </a:endParaRPr>
          </a:p>
        </p:txBody>
      </p:sp>
      <p:sp>
        <p:nvSpPr>
          <p:cNvPr id="32771" name="Rectangle 3"/>
          <p:cNvSpPr>
            <a:spLocks noGrp="1" noChangeArrowheads="1"/>
          </p:cNvSpPr>
          <p:nvPr>
            <p:ph type="body" sz="half" idx="4294967295"/>
          </p:nvPr>
        </p:nvSpPr>
        <p:spPr>
          <a:xfrm>
            <a:off x="4648200" y="1268413"/>
            <a:ext cx="3810000" cy="2160587"/>
          </a:xfrm>
        </p:spPr>
        <p:txBody>
          <a:bodyPr/>
          <a:lstStyle/>
          <a:p>
            <a:pPr>
              <a:spcBef>
                <a:spcPct val="0"/>
              </a:spcBef>
              <a:buFontTx/>
              <a:buNone/>
            </a:pPr>
            <a:r>
              <a:rPr lang="en-GB" b="1" i="1" smtClean="0">
                <a:latin typeface="Arial" charset="0"/>
              </a:rPr>
              <a:t>ACTIVITY</a:t>
            </a:r>
          </a:p>
          <a:p>
            <a:pPr>
              <a:spcBef>
                <a:spcPct val="0"/>
              </a:spcBef>
              <a:buFontTx/>
              <a:buNone/>
            </a:pPr>
            <a:endParaRPr lang="en-GB" sz="2800" i="1" smtClean="0">
              <a:latin typeface="Arial" charset="0"/>
            </a:endParaRPr>
          </a:p>
          <a:p>
            <a:pPr>
              <a:spcBef>
                <a:spcPct val="0"/>
              </a:spcBef>
              <a:buFontTx/>
              <a:buNone/>
            </a:pPr>
            <a:r>
              <a:rPr lang="en-GB" sz="2800" i="1" smtClean="0">
                <a:latin typeface="Arial" charset="0"/>
              </a:rPr>
              <a:t>IDENTIFYING GOOD </a:t>
            </a:r>
          </a:p>
          <a:p>
            <a:pPr>
              <a:spcBef>
                <a:spcPct val="0"/>
              </a:spcBef>
              <a:buFontTx/>
              <a:buNone/>
            </a:pPr>
            <a:r>
              <a:rPr lang="en-GB" sz="2800" i="1" smtClean="0">
                <a:latin typeface="Arial" charset="0"/>
              </a:rPr>
              <a:t>PRACTICE</a:t>
            </a:r>
          </a:p>
          <a:p>
            <a:pPr>
              <a:spcBef>
                <a:spcPct val="0"/>
              </a:spcBef>
              <a:buFontTx/>
              <a:buNone/>
            </a:pPr>
            <a:endParaRPr lang="en-GB" sz="2800" i="1" smtClean="0">
              <a:latin typeface="Arial" charset="0"/>
            </a:endParaRPr>
          </a:p>
        </p:txBody>
      </p:sp>
      <p:pic>
        <p:nvPicPr>
          <p:cNvPr id="32772" name="Picture 6" descr="ANd9GcThr4rz1uG2wW03idV1Ii0QYFSpoF79XZ5I0tLIhzJdMJMBbIcSatX1_gI">
            <a:hlinkClick r:id="rId2"/>
          </p:cNvPr>
          <p:cNvPicPr>
            <a:picLocks noChangeAspect="1" noChangeArrowheads="1"/>
          </p:cNvPicPr>
          <p:nvPr/>
        </p:nvPicPr>
        <p:blipFill>
          <a:blip r:embed="rId3" cstate="print"/>
          <a:srcRect/>
          <a:stretch>
            <a:fillRect/>
          </a:stretch>
        </p:blipFill>
        <p:spPr bwMode="auto">
          <a:xfrm>
            <a:off x="3059113" y="3429000"/>
            <a:ext cx="1935162" cy="1935163"/>
          </a:xfrm>
          <a:prstGeom prst="rect">
            <a:avLst/>
          </a:prstGeom>
          <a:noFill/>
          <a:ln w="9525">
            <a:noFill/>
            <a:miter lim="800000"/>
            <a:headEnd/>
            <a:tailEnd/>
          </a:ln>
        </p:spPr>
      </p:pic>
      <p:pic>
        <p:nvPicPr>
          <p:cNvPr id="32773" name="Picture 12" descr="ANd9GcSwZy-zZH-92aG_h_76dX9UGoXX9X6gPr7LSA4PpYDWYVIQQCISGz2O-w">
            <a:hlinkClick r:id="rId4"/>
          </p:cNvPr>
          <p:cNvPicPr>
            <a:picLocks noChangeAspect="1" noChangeArrowheads="1"/>
          </p:cNvPicPr>
          <p:nvPr/>
        </p:nvPicPr>
        <p:blipFill>
          <a:blip r:embed="rId5" cstate="print"/>
          <a:srcRect/>
          <a:stretch>
            <a:fillRect/>
          </a:stretch>
        </p:blipFill>
        <p:spPr bwMode="auto">
          <a:xfrm rot="2306438">
            <a:off x="4875213" y="3841750"/>
            <a:ext cx="1209675" cy="1171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8"/>
          <p:cNvSpPr>
            <a:spLocks noChangeArrowheads="1"/>
          </p:cNvSpPr>
          <p:nvPr/>
        </p:nvSpPr>
        <p:spPr bwMode="auto">
          <a:xfrm>
            <a:off x="6084888" y="2565400"/>
            <a:ext cx="2087562" cy="1800225"/>
          </a:xfrm>
          <a:prstGeom prst="rect">
            <a:avLst/>
          </a:prstGeom>
          <a:noFill/>
          <a:ln w="9525">
            <a:solidFill>
              <a:schemeClr val="tx1"/>
            </a:solidFill>
            <a:miter lim="800000"/>
            <a:headEnd/>
            <a:tailEnd/>
          </a:ln>
        </p:spPr>
        <p:txBody>
          <a:bodyPr wrap="none" anchor="ctr"/>
          <a:lstStyle/>
          <a:p>
            <a:endParaRPr lang="en-US"/>
          </a:p>
        </p:txBody>
      </p:sp>
      <p:sp>
        <p:nvSpPr>
          <p:cNvPr id="35843" name="Rectangle 5"/>
          <p:cNvSpPr>
            <a:spLocks noGrp="1" noChangeArrowheads="1"/>
          </p:cNvSpPr>
          <p:nvPr>
            <p:ph type="body" sz="half" idx="4294967295"/>
          </p:nvPr>
        </p:nvSpPr>
        <p:spPr>
          <a:xfrm>
            <a:off x="395288" y="981075"/>
            <a:ext cx="4321175" cy="1368425"/>
          </a:xfrm>
        </p:spPr>
        <p:txBody>
          <a:bodyPr/>
          <a:lstStyle/>
          <a:p>
            <a:pPr>
              <a:spcBef>
                <a:spcPct val="0"/>
              </a:spcBef>
              <a:buFontTx/>
              <a:buNone/>
            </a:pPr>
            <a:r>
              <a:rPr lang="en-GB" b="1" smtClean="0">
                <a:latin typeface="Arial" charset="0"/>
              </a:rPr>
              <a:t>Cyflwyniad –</a:t>
            </a:r>
          </a:p>
          <a:p>
            <a:pPr>
              <a:spcBef>
                <a:spcPct val="0"/>
              </a:spcBef>
              <a:buFontTx/>
              <a:buNone/>
            </a:pPr>
            <a:r>
              <a:rPr lang="en-GB" b="1" smtClean="0">
                <a:latin typeface="Arial" charset="0"/>
              </a:rPr>
              <a:t>Meysydd Dysgu</a:t>
            </a:r>
            <a:endParaRPr lang="en-GB" smtClean="0"/>
          </a:p>
          <a:p>
            <a:pPr>
              <a:spcBef>
                <a:spcPct val="0"/>
              </a:spcBef>
              <a:buFontTx/>
              <a:buNone/>
            </a:pPr>
            <a:endParaRPr lang="en-GB" smtClean="0"/>
          </a:p>
          <a:p>
            <a:pPr>
              <a:spcBef>
                <a:spcPct val="0"/>
              </a:spcBef>
            </a:pPr>
            <a:endParaRPr lang="en-GB" sz="2800" smtClean="0">
              <a:latin typeface="Arial" charset="0"/>
            </a:endParaRPr>
          </a:p>
        </p:txBody>
      </p:sp>
      <p:sp>
        <p:nvSpPr>
          <p:cNvPr id="35844" name="Rectangle 6"/>
          <p:cNvSpPr>
            <a:spLocks noGrp="1" noChangeArrowheads="1"/>
          </p:cNvSpPr>
          <p:nvPr>
            <p:ph type="body" sz="half" idx="4294967295"/>
          </p:nvPr>
        </p:nvSpPr>
        <p:spPr>
          <a:xfrm>
            <a:off x="4648200" y="1042988"/>
            <a:ext cx="4171950" cy="1162050"/>
          </a:xfrm>
        </p:spPr>
        <p:txBody>
          <a:bodyPr/>
          <a:lstStyle/>
          <a:p>
            <a:pPr>
              <a:spcBef>
                <a:spcPct val="0"/>
              </a:spcBef>
              <a:buFontTx/>
              <a:buNone/>
            </a:pPr>
            <a:r>
              <a:rPr lang="en-GB" b="1" i="1" smtClean="0">
                <a:latin typeface="Arial" charset="0"/>
              </a:rPr>
              <a:t>Introduction –</a:t>
            </a:r>
          </a:p>
          <a:p>
            <a:pPr>
              <a:spcBef>
                <a:spcPct val="0"/>
              </a:spcBef>
              <a:buFontTx/>
              <a:buNone/>
            </a:pPr>
            <a:r>
              <a:rPr lang="en-GB" b="1" i="1" smtClean="0">
                <a:latin typeface="Arial" charset="0"/>
              </a:rPr>
              <a:t>Learning Areas</a:t>
            </a:r>
          </a:p>
          <a:p>
            <a:pPr>
              <a:spcBef>
                <a:spcPct val="0"/>
              </a:spcBef>
              <a:buFontTx/>
              <a:buNone/>
            </a:pPr>
            <a:endParaRPr lang="en-GB" b="1" i="1" smtClean="0">
              <a:latin typeface="Arial" charset="0"/>
            </a:endParaRPr>
          </a:p>
          <a:p>
            <a:pPr>
              <a:spcBef>
                <a:spcPct val="0"/>
              </a:spcBef>
            </a:pPr>
            <a:endParaRPr lang="en-GB" sz="2400" i="1" smtClean="0">
              <a:latin typeface="Arial" charset="0"/>
            </a:endParaRPr>
          </a:p>
        </p:txBody>
      </p:sp>
      <p:pic>
        <p:nvPicPr>
          <p:cNvPr id="35845" name="Picture 6" descr="ANd9GcT2Iawc8LEF2SjqY3g04aXwdMDQ3_HMHebKyHa0uIW3rN4V5ejlU_kn5E4">
            <a:hlinkClick r:id="rId2"/>
          </p:cNvPr>
          <p:cNvPicPr>
            <a:picLocks noChangeAspect="1" noChangeArrowheads="1"/>
          </p:cNvPicPr>
          <p:nvPr/>
        </p:nvPicPr>
        <p:blipFill>
          <a:blip r:embed="rId3" cstate="print"/>
          <a:srcRect/>
          <a:stretch>
            <a:fillRect/>
          </a:stretch>
        </p:blipFill>
        <p:spPr bwMode="auto">
          <a:xfrm>
            <a:off x="3492500" y="2349500"/>
            <a:ext cx="2085975" cy="2159000"/>
          </a:xfrm>
          <a:prstGeom prst="rect">
            <a:avLst/>
          </a:prstGeom>
          <a:noFill/>
          <a:ln w="9525">
            <a:noFill/>
            <a:miter lim="800000"/>
            <a:headEnd/>
            <a:tailEnd/>
          </a:ln>
        </p:spPr>
      </p:pic>
      <p:pic>
        <p:nvPicPr>
          <p:cNvPr id="35846" name="Picture 8" descr="See full size image">
            <a:hlinkClick r:id="rId4"/>
          </p:cNvPr>
          <p:cNvPicPr>
            <a:picLocks noChangeAspect="1" noChangeArrowheads="1"/>
          </p:cNvPicPr>
          <p:nvPr/>
        </p:nvPicPr>
        <p:blipFill>
          <a:blip r:embed="rId5" cstate="print"/>
          <a:srcRect/>
          <a:stretch>
            <a:fillRect/>
          </a:stretch>
        </p:blipFill>
        <p:spPr bwMode="auto">
          <a:xfrm>
            <a:off x="6372225" y="3141663"/>
            <a:ext cx="1512888" cy="1127125"/>
          </a:xfrm>
          <a:prstGeom prst="rect">
            <a:avLst/>
          </a:prstGeom>
          <a:noFill/>
          <a:ln w="9525">
            <a:noFill/>
            <a:miter lim="800000"/>
            <a:headEnd/>
            <a:tailEnd/>
          </a:ln>
        </p:spPr>
      </p:pic>
      <p:sp>
        <p:nvSpPr>
          <p:cNvPr id="35847" name="WordArt 9"/>
          <p:cNvSpPr>
            <a:spLocks noChangeArrowheads="1" noChangeShapeType="1" noTextEdit="1"/>
          </p:cNvSpPr>
          <p:nvPr/>
        </p:nvSpPr>
        <p:spPr bwMode="auto">
          <a:xfrm>
            <a:off x="6516688" y="2636838"/>
            <a:ext cx="1343025" cy="708025"/>
          </a:xfrm>
          <a:prstGeom prst="rect">
            <a:avLst/>
          </a:prstGeom>
        </p:spPr>
        <p:txBody>
          <a:bodyPr wrap="none" fromWordArt="1">
            <a:prstTxWarp prst="textSlantUp">
              <a:avLst>
                <a:gd name="adj" fmla="val 55556"/>
              </a:avLst>
            </a:prstTxWarp>
          </a:bodyPr>
          <a:lstStyle/>
          <a:p>
            <a:pPr algn="ctr"/>
            <a:r>
              <a:rPr lang="en-GB" kern="10">
                <a:ln w="9525">
                  <a:solidFill>
                    <a:srgbClr val="660033"/>
                  </a:solidFill>
                  <a:round/>
                  <a:headEnd/>
                  <a:tailEnd/>
                </a:ln>
                <a:solidFill>
                  <a:srgbClr val="000000"/>
                </a:solidFill>
                <a:latin typeface="Arial Black"/>
              </a:rPr>
              <a:t>Marchnata</a:t>
            </a:r>
          </a:p>
        </p:txBody>
      </p:sp>
      <p:sp>
        <p:nvSpPr>
          <p:cNvPr id="35848" name="Text Box 10"/>
          <p:cNvSpPr txBox="1">
            <a:spLocks noChangeArrowheads="1"/>
          </p:cNvSpPr>
          <p:nvPr/>
        </p:nvSpPr>
        <p:spPr bwMode="auto">
          <a:xfrm>
            <a:off x="5651500" y="4365625"/>
            <a:ext cx="2592388" cy="366713"/>
          </a:xfrm>
          <a:prstGeom prst="rect">
            <a:avLst/>
          </a:prstGeom>
          <a:noFill/>
          <a:ln w="9525">
            <a:noFill/>
            <a:miter lim="800000"/>
            <a:headEnd/>
            <a:tailEnd/>
          </a:ln>
        </p:spPr>
        <p:txBody>
          <a:bodyPr>
            <a:spAutoFit/>
          </a:bodyPr>
          <a:lstStyle/>
          <a:p>
            <a:pPr>
              <a:spcBef>
                <a:spcPct val="50000"/>
              </a:spcBef>
            </a:pPr>
            <a:endParaRPr lang="en-US"/>
          </a:p>
        </p:txBody>
      </p:sp>
      <p:sp>
        <p:nvSpPr>
          <p:cNvPr id="35849" name="WordArt 19"/>
          <p:cNvSpPr>
            <a:spLocks noChangeArrowheads="1" noChangeShapeType="1" noTextEdit="1"/>
          </p:cNvSpPr>
          <p:nvPr/>
        </p:nvSpPr>
        <p:spPr bwMode="auto">
          <a:xfrm>
            <a:off x="3635375" y="4292600"/>
            <a:ext cx="1516063" cy="1243013"/>
          </a:xfrm>
          <a:prstGeom prst="rect">
            <a:avLst/>
          </a:prstGeom>
        </p:spPr>
        <p:txBody>
          <a:bodyPr wrap="none" fromWordArt="1">
            <a:prstTxWarp prst="textSlantUp">
              <a:avLst>
                <a:gd name="adj" fmla="val 32056"/>
              </a:avLst>
            </a:prstTxWarp>
          </a:bodyPr>
          <a:lstStyle/>
          <a:p>
            <a:pPr algn="ctr"/>
            <a:r>
              <a:rPr lang="en-GB" kern="10">
                <a:ln w="9525">
                  <a:solidFill>
                    <a:srgbClr val="000080"/>
                  </a:solidFill>
                  <a:round/>
                  <a:headEnd/>
                  <a:tailEnd/>
                </a:ln>
                <a:solidFill>
                  <a:srgbClr val="0000FF"/>
                </a:solidFill>
                <a:effectLst>
                  <a:outerShdw dist="53882" dir="2700000" algn="ctr" rotWithShape="0">
                    <a:srgbClr val="9999FF">
                      <a:alpha val="79999"/>
                    </a:srgbClr>
                  </a:outerShdw>
                </a:effectLst>
                <a:latin typeface="Impact"/>
              </a:rPr>
              <a:t>Rheolaeth</a:t>
            </a:r>
          </a:p>
          <a:p>
            <a:pPr algn="ctr"/>
            <a:r>
              <a:rPr lang="en-GB" kern="10">
                <a:ln w="9525">
                  <a:solidFill>
                    <a:srgbClr val="000080"/>
                  </a:solidFill>
                  <a:round/>
                  <a:headEnd/>
                  <a:tailEnd/>
                </a:ln>
                <a:solidFill>
                  <a:srgbClr val="0000FF"/>
                </a:solidFill>
                <a:effectLst>
                  <a:outerShdw dist="53882" dir="2700000" algn="ctr" rotWithShape="0">
                    <a:srgbClr val="9999FF">
                      <a:alpha val="79999"/>
                    </a:srgbClr>
                  </a:outerShdw>
                </a:effectLst>
                <a:latin typeface="Impact"/>
              </a:rPr>
              <a:t>Management</a:t>
            </a:r>
          </a:p>
        </p:txBody>
      </p:sp>
      <p:pic>
        <p:nvPicPr>
          <p:cNvPr id="35850" name="Picture 23" descr="communication-983x1024.jpg"/>
          <p:cNvPicPr>
            <a:picLocks noChangeAspect="1" noChangeArrowheads="1"/>
          </p:cNvPicPr>
          <p:nvPr/>
        </p:nvPicPr>
        <p:blipFill>
          <a:blip r:embed="rId6" cstate="print"/>
          <a:srcRect/>
          <a:stretch>
            <a:fillRect/>
          </a:stretch>
        </p:blipFill>
        <p:spPr bwMode="auto">
          <a:xfrm>
            <a:off x="684213" y="2565400"/>
            <a:ext cx="2438400" cy="2543175"/>
          </a:xfrm>
          <a:prstGeom prst="rect">
            <a:avLst/>
          </a:prstGeom>
          <a:noFill/>
          <a:ln w="9525">
            <a:noFill/>
            <a:miter lim="800000"/>
            <a:headEnd/>
            <a:tailEnd/>
          </a:ln>
        </p:spPr>
      </p:pic>
      <p:sp>
        <p:nvSpPr>
          <p:cNvPr id="35851" name="WordArt 24"/>
          <p:cNvSpPr>
            <a:spLocks noChangeArrowheads="1" noChangeShapeType="1" noTextEdit="1"/>
          </p:cNvSpPr>
          <p:nvPr/>
        </p:nvSpPr>
        <p:spPr bwMode="auto">
          <a:xfrm>
            <a:off x="1116013" y="4581525"/>
            <a:ext cx="1381125" cy="708025"/>
          </a:xfrm>
          <a:prstGeom prst="rect">
            <a:avLst/>
          </a:prstGeom>
        </p:spPr>
        <p:txBody>
          <a:bodyPr wrap="none" fromWordArt="1">
            <a:prstTxWarp prst="textSlantUp">
              <a:avLst>
                <a:gd name="adj" fmla="val 55556"/>
              </a:avLst>
            </a:prstTxWarp>
          </a:bodyPr>
          <a:lstStyle/>
          <a:p>
            <a:pPr algn="ctr"/>
            <a:r>
              <a:rPr lang="en-GB" kern="10">
                <a:ln w="9525">
                  <a:solidFill>
                    <a:srgbClr val="000000"/>
                  </a:solidFill>
                  <a:round/>
                  <a:headEnd/>
                  <a:tailEnd/>
                </a:ln>
                <a:solidFill>
                  <a:srgbClr val="000000"/>
                </a:solidFill>
                <a:latin typeface="Arial Black"/>
              </a:rPr>
              <a:t>Cyfathrebu</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5"/>
          <p:cNvSpPr>
            <a:spLocks noGrp="1" noChangeArrowheads="1"/>
          </p:cNvSpPr>
          <p:nvPr>
            <p:ph type="body" sz="half" idx="4294967295"/>
          </p:nvPr>
        </p:nvSpPr>
        <p:spPr>
          <a:xfrm>
            <a:off x="395288" y="981075"/>
            <a:ext cx="4321175" cy="4114800"/>
          </a:xfrm>
        </p:spPr>
        <p:txBody>
          <a:bodyPr/>
          <a:lstStyle/>
          <a:p>
            <a:pPr>
              <a:spcBef>
                <a:spcPct val="0"/>
              </a:spcBef>
              <a:buFontTx/>
              <a:buNone/>
            </a:pPr>
            <a:r>
              <a:rPr lang="en-GB" b="1" smtClean="0">
                <a:latin typeface="Arial" charset="0"/>
              </a:rPr>
              <a:t>GWEITHGAREDD</a:t>
            </a:r>
            <a:endParaRPr lang="en-GB" smtClean="0"/>
          </a:p>
          <a:p>
            <a:pPr>
              <a:spcBef>
                <a:spcPct val="0"/>
              </a:spcBef>
              <a:buFontTx/>
              <a:buNone/>
            </a:pPr>
            <a:endParaRPr lang="en-GB" sz="2400" smtClean="0">
              <a:latin typeface="Arial" charset="0"/>
            </a:endParaRPr>
          </a:p>
          <a:p>
            <a:pPr>
              <a:spcBef>
                <a:spcPct val="0"/>
              </a:spcBef>
              <a:buFontTx/>
              <a:buNone/>
            </a:pPr>
            <a:r>
              <a:rPr lang="en-GB" sz="2400" smtClean="0">
                <a:latin typeface="Arial" charset="0"/>
              </a:rPr>
              <a:t>Dewis maes o’r ymarfer ar arfer da</a:t>
            </a:r>
          </a:p>
          <a:p>
            <a:pPr>
              <a:spcBef>
                <a:spcPct val="0"/>
              </a:spcBef>
              <a:buFontTx/>
              <a:buNone/>
            </a:pPr>
            <a:r>
              <a:rPr lang="en-GB" sz="2400" smtClean="0">
                <a:latin typeface="Arial" charset="0"/>
              </a:rPr>
              <a:t>Dechrau trafod yr hyn a ddysgwyd</a:t>
            </a:r>
          </a:p>
          <a:p>
            <a:pPr>
              <a:spcBef>
                <a:spcPct val="0"/>
              </a:spcBef>
              <a:buFontTx/>
              <a:buNone/>
            </a:pPr>
            <a:r>
              <a:rPr lang="en-GB" sz="2400" smtClean="0">
                <a:latin typeface="Arial" charset="0"/>
              </a:rPr>
              <a:t>Edrych ar y wefan NOS i adnabod amcanion pellach</a:t>
            </a:r>
          </a:p>
          <a:p>
            <a:pPr>
              <a:spcBef>
                <a:spcPct val="0"/>
              </a:spcBef>
            </a:pPr>
            <a:endParaRPr lang="en-GB" sz="2800" smtClean="0">
              <a:latin typeface="Arial" charset="0"/>
            </a:endParaRPr>
          </a:p>
        </p:txBody>
      </p:sp>
      <p:sp>
        <p:nvSpPr>
          <p:cNvPr id="36867" name="Rectangle 6"/>
          <p:cNvSpPr>
            <a:spLocks noGrp="1" noChangeArrowheads="1"/>
          </p:cNvSpPr>
          <p:nvPr>
            <p:ph type="body" sz="half" idx="4294967295"/>
          </p:nvPr>
        </p:nvSpPr>
        <p:spPr>
          <a:xfrm>
            <a:off x="4648200" y="981075"/>
            <a:ext cx="4171950" cy="4114800"/>
          </a:xfrm>
        </p:spPr>
        <p:txBody>
          <a:bodyPr/>
          <a:lstStyle/>
          <a:p>
            <a:pPr>
              <a:spcBef>
                <a:spcPct val="0"/>
              </a:spcBef>
              <a:buFontTx/>
              <a:buNone/>
            </a:pPr>
            <a:r>
              <a:rPr lang="en-GB" b="1" i="1" smtClean="0">
                <a:latin typeface="Arial" charset="0"/>
              </a:rPr>
              <a:t>ACTIVITY</a:t>
            </a:r>
          </a:p>
          <a:p>
            <a:pPr>
              <a:spcBef>
                <a:spcPct val="0"/>
              </a:spcBef>
              <a:buFontTx/>
              <a:buNone/>
            </a:pPr>
            <a:endParaRPr lang="en-GB" sz="2800" b="1" i="1" smtClean="0">
              <a:latin typeface="Arial" charset="0"/>
            </a:endParaRPr>
          </a:p>
          <a:p>
            <a:pPr>
              <a:spcBef>
                <a:spcPct val="0"/>
              </a:spcBef>
              <a:buFontTx/>
              <a:buNone/>
            </a:pPr>
            <a:r>
              <a:rPr lang="en-GB" sz="2400" i="1" smtClean="0">
                <a:latin typeface="Arial" charset="0"/>
              </a:rPr>
              <a:t>Choose an area from good practice activity</a:t>
            </a:r>
          </a:p>
          <a:p>
            <a:pPr>
              <a:spcBef>
                <a:spcPct val="0"/>
              </a:spcBef>
              <a:buFontTx/>
              <a:buNone/>
            </a:pPr>
            <a:r>
              <a:rPr lang="en-GB" sz="2400" i="1" smtClean="0">
                <a:latin typeface="Arial" charset="0"/>
              </a:rPr>
              <a:t>Discuss what was learnt</a:t>
            </a:r>
          </a:p>
          <a:p>
            <a:pPr>
              <a:spcBef>
                <a:spcPct val="0"/>
              </a:spcBef>
              <a:buFontTx/>
              <a:buNone/>
            </a:pPr>
            <a:r>
              <a:rPr lang="en-GB" sz="2400" i="1" smtClean="0">
                <a:latin typeface="Arial" charset="0"/>
              </a:rPr>
              <a:t>Look at the NOS website to identify further objectives</a:t>
            </a:r>
          </a:p>
        </p:txBody>
      </p:sp>
      <p:pic>
        <p:nvPicPr>
          <p:cNvPr id="36868" name="Picture 6" descr="NOS_Web_Color_0"/>
          <p:cNvPicPr>
            <a:picLocks noChangeAspect="1" noChangeArrowheads="1"/>
          </p:cNvPicPr>
          <p:nvPr/>
        </p:nvPicPr>
        <p:blipFill>
          <a:blip r:embed="rId2" cstate="print"/>
          <a:srcRect/>
          <a:stretch>
            <a:fillRect/>
          </a:stretch>
        </p:blipFill>
        <p:spPr bwMode="auto">
          <a:xfrm>
            <a:off x="3492500" y="4508500"/>
            <a:ext cx="1905000" cy="1266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descr="ANd9GcT9LW7vuQ81adCkL3U8_OKjRZVJTN0iXoeF7zFoVI0ScD3_mUb0Dp6An-k">
            <a:hlinkClick r:id="rId2"/>
          </p:cNvPr>
          <p:cNvPicPr>
            <a:picLocks noChangeAspect="1" noChangeArrowheads="1"/>
          </p:cNvPicPr>
          <p:nvPr/>
        </p:nvPicPr>
        <p:blipFill>
          <a:blip r:embed="rId3" cstate="print"/>
          <a:srcRect/>
          <a:stretch>
            <a:fillRect/>
          </a:stretch>
        </p:blipFill>
        <p:spPr bwMode="auto">
          <a:xfrm>
            <a:off x="395288" y="476250"/>
            <a:ext cx="2016125" cy="852488"/>
          </a:xfrm>
          <a:prstGeom prst="rect">
            <a:avLst/>
          </a:prstGeom>
          <a:noFill/>
          <a:ln w="9525">
            <a:noFill/>
            <a:miter lim="800000"/>
            <a:headEnd/>
            <a:tailEnd/>
          </a:ln>
        </p:spPr>
      </p:pic>
      <p:pic>
        <p:nvPicPr>
          <p:cNvPr id="37891" name="Picture 9" descr="ANd9GcSLyf4Jm9AaTxzDbgRMVzNzRR6JPqZCJ40qWxm7dkJYq3qSX-GLU2h9fs8">
            <a:hlinkClick r:id="rId4"/>
          </p:cNvPr>
          <p:cNvPicPr>
            <a:picLocks noChangeAspect="1" noChangeArrowheads="1"/>
          </p:cNvPicPr>
          <p:nvPr/>
        </p:nvPicPr>
        <p:blipFill>
          <a:blip r:embed="rId5" cstate="print"/>
          <a:srcRect/>
          <a:stretch>
            <a:fillRect/>
          </a:stretch>
        </p:blipFill>
        <p:spPr bwMode="auto">
          <a:xfrm>
            <a:off x="2627313" y="285750"/>
            <a:ext cx="1657350" cy="862013"/>
          </a:xfrm>
          <a:prstGeom prst="rect">
            <a:avLst/>
          </a:prstGeom>
          <a:noFill/>
          <a:ln w="9525">
            <a:noFill/>
            <a:miter lim="800000"/>
            <a:headEnd/>
            <a:tailEnd/>
          </a:ln>
        </p:spPr>
      </p:pic>
      <p:pic>
        <p:nvPicPr>
          <p:cNvPr id="37892" name="Picture 11" descr="ANd9GcSLsrD8_g83gmhjOp1WcLQhnWKj00DGqrj-JK5lPxaPBGSTFeNWPOwSCw">
            <a:hlinkClick r:id="rId6"/>
          </p:cNvPr>
          <p:cNvPicPr>
            <a:picLocks noChangeAspect="1" noChangeArrowheads="1"/>
          </p:cNvPicPr>
          <p:nvPr/>
        </p:nvPicPr>
        <p:blipFill>
          <a:blip r:embed="rId7" cstate="print"/>
          <a:srcRect/>
          <a:stretch>
            <a:fillRect/>
          </a:stretch>
        </p:blipFill>
        <p:spPr bwMode="auto">
          <a:xfrm>
            <a:off x="1763713" y="1684338"/>
            <a:ext cx="1439862" cy="1204912"/>
          </a:xfrm>
          <a:prstGeom prst="rect">
            <a:avLst/>
          </a:prstGeom>
          <a:noFill/>
          <a:ln w="9525">
            <a:noFill/>
            <a:miter lim="800000"/>
            <a:headEnd/>
            <a:tailEnd/>
          </a:ln>
        </p:spPr>
      </p:pic>
      <p:pic>
        <p:nvPicPr>
          <p:cNvPr id="37893" name="Picture 13" descr="ANd9GcQ5Mt0Qci8QGIcW5DUpjBtUaX8MgBjJ0TqBSZK_GASqzM9SEsjElc91TA59">
            <a:hlinkClick r:id="rId8"/>
          </p:cNvPr>
          <p:cNvPicPr>
            <a:picLocks noChangeAspect="1" noChangeArrowheads="1"/>
          </p:cNvPicPr>
          <p:nvPr/>
        </p:nvPicPr>
        <p:blipFill>
          <a:blip r:embed="rId9" cstate="print"/>
          <a:srcRect/>
          <a:stretch>
            <a:fillRect/>
          </a:stretch>
        </p:blipFill>
        <p:spPr bwMode="auto">
          <a:xfrm>
            <a:off x="7524750" y="1844675"/>
            <a:ext cx="1285875" cy="561975"/>
          </a:xfrm>
          <a:prstGeom prst="rect">
            <a:avLst/>
          </a:prstGeom>
          <a:noFill/>
          <a:ln w="9525">
            <a:noFill/>
            <a:miter lim="800000"/>
            <a:headEnd/>
            <a:tailEnd/>
          </a:ln>
        </p:spPr>
      </p:pic>
      <p:pic>
        <p:nvPicPr>
          <p:cNvPr id="37894" name="Picture 15" descr="ANd9GcRpqrTe7fdW_2IsnCZYdZPMvrwtjSq5bH5_DbKk5AHeNtXvE1unmZIKbtE">
            <a:hlinkClick r:id="rId10"/>
          </p:cNvPr>
          <p:cNvPicPr>
            <a:picLocks noChangeAspect="1" noChangeArrowheads="1"/>
          </p:cNvPicPr>
          <p:nvPr/>
        </p:nvPicPr>
        <p:blipFill>
          <a:blip r:embed="rId11" cstate="print"/>
          <a:srcRect/>
          <a:stretch>
            <a:fillRect/>
          </a:stretch>
        </p:blipFill>
        <p:spPr bwMode="auto">
          <a:xfrm>
            <a:off x="4716463" y="333375"/>
            <a:ext cx="1190625" cy="1190625"/>
          </a:xfrm>
          <a:prstGeom prst="rect">
            <a:avLst/>
          </a:prstGeom>
          <a:noFill/>
          <a:ln w="9525">
            <a:noFill/>
            <a:miter lim="800000"/>
            <a:headEnd/>
            <a:tailEnd/>
          </a:ln>
        </p:spPr>
      </p:pic>
      <p:pic>
        <p:nvPicPr>
          <p:cNvPr id="37895" name="Picture 17" descr="ANd9GcQXZuTl2Bpn5m_qEGxCjG5b-_kCol-B71F2jdytKD9EgZ21_fv4MGn3Og">
            <a:hlinkClick r:id="rId12"/>
          </p:cNvPr>
          <p:cNvPicPr>
            <a:picLocks noChangeAspect="1" noChangeArrowheads="1"/>
          </p:cNvPicPr>
          <p:nvPr/>
        </p:nvPicPr>
        <p:blipFill>
          <a:blip r:embed="rId13" cstate="print"/>
          <a:srcRect/>
          <a:stretch>
            <a:fillRect/>
          </a:stretch>
        </p:blipFill>
        <p:spPr bwMode="auto">
          <a:xfrm>
            <a:off x="4067175" y="2565400"/>
            <a:ext cx="1368425" cy="1368425"/>
          </a:xfrm>
          <a:prstGeom prst="rect">
            <a:avLst/>
          </a:prstGeom>
          <a:noFill/>
          <a:ln w="9525">
            <a:noFill/>
            <a:miter lim="800000"/>
            <a:headEnd/>
            <a:tailEnd/>
          </a:ln>
        </p:spPr>
      </p:pic>
      <p:pic>
        <p:nvPicPr>
          <p:cNvPr id="37896" name="Picture 19" descr="ANd9GcST9nY__nJOau5LMTq6UyJzKfI0js9mbmO2Y0goSj1FfartuIGmve1VSg">
            <a:hlinkClick r:id="rId14"/>
          </p:cNvPr>
          <p:cNvPicPr>
            <a:picLocks noChangeAspect="1" noChangeArrowheads="1"/>
          </p:cNvPicPr>
          <p:nvPr/>
        </p:nvPicPr>
        <p:blipFill>
          <a:blip r:embed="rId15" cstate="print"/>
          <a:srcRect/>
          <a:stretch>
            <a:fillRect/>
          </a:stretch>
        </p:blipFill>
        <p:spPr bwMode="auto">
          <a:xfrm>
            <a:off x="6516688" y="2535238"/>
            <a:ext cx="2303462" cy="881062"/>
          </a:xfrm>
          <a:prstGeom prst="rect">
            <a:avLst/>
          </a:prstGeom>
          <a:noFill/>
          <a:ln w="9525">
            <a:noFill/>
            <a:miter lim="800000"/>
            <a:headEnd/>
            <a:tailEnd/>
          </a:ln>
        </p:spPr>
      </p:pic>
      <p:pic>
        <p:nvPicPr>
          <p:cNvPr id="37897" name="Picture 21" descr="ANd9GcStPjQqGAeKLlMltgOpyEDtJjok7rvvnVKfs-jODIwZIg8Tkfb3ZN4WZg">
            <a:hlinkClick r:id="rId16"/>
          </p:cNvPr>
          <p:cNvPicPr>
            <a:picLocks noChangeAspect="1" noChangeArrowheads="1"/>
          </p:cNvPicPr>
          <p:nvPr/>
        </p:nvPicPr>
        <p:blipFill>
          <a:blip r:embed="rId17" cstate="print"/>
          <a:srcRect/>
          <a:stretch>
            <a:fillRect/>
          </a:stretch>
        </p:blipFill>
        <p:spPr bwMode="auto">
          <a:xfrm>
            <a:off x="179388" y="2349500"/>
            <a:ext cx="1512887" cy="787400"/>
          </a:xfrm>
          <a:prstGeom prst="rect">
            <a:avLst/>
          </a:prstGeom>
          <a:noFill/>
          <a:ln w="9525">
            <a:noFill/>
            <a:miter lim="800000"/>
            <a:headEnd/>
            <a:tailEnd/>
          </a:ln>
        </p:spPr>
      </p:pic>
      <p:pic>
        <p:nvPicPr>
          <p:cNvPr id="37898" name="Picture 23" descr="ANd9GcSPdB8-_otGhierTuCzYra2Q0woPoiFecm0fAwpzI3F0ndaujAnBaETG8k">
            <a:hlinkClick r:id="rId18"/>
          </p:cNvPr>
          <p:cNvPicPr>
            <a:picLocks noChangeAspect="1" noChangeArrowheads="1"/>
          </p:cNvPicPr>
          <p:nvPr/>
        </p:nvPicPr>
        <p:blipFill>
          <a:blip r:embed="rId19" cstate="print"/>
          <a:srcRect/>
          <a:stretch>
            <a:fillRect/>
          </a:stretch>
        </p:blipFill>
        <p:spPr bwMode="auto">
          <a:xfrm>
            <a:off x="5580063" y="3284538"/>
            <a:ext cx="1584325" cy="871537"/>
          </a:xfrm>
          <a:prstGeom prst="rect">
            <a:avLst/>
          </a:prstGeom>
          <a:noFill/>
          <a:ln w="9525">
            <a:noFill/>
            <a:miter lim="800000"/>
            <a:headEnd/>
            <a:tailEnd/>
          </a:ln>
        </p:spPr>
      </p:pic>
      <p:pic>
        <p:nvPicPr>
          <p:cNvPr id="37899" name="Picture 25" descr="ANd9GcRWz1y_no5D2FQ3wQeSGc1Gnmngz6iXmAPTSzPWL4gvT4ezjErP2FJlmY0">
            <a:hlinkClick r:id="rId20"/>
          </p:cNvPr>
          <p:cNvPicPr>
            <a:picLocks noChangeAspect="1" noChangeArrowheads="1"/>
          </p:cNvPicPr>
          <p:nvPr/>
        </p:nvPicPr>
        <p:blipFill>
          <a:blip r:embed="rId21" cstate="print"/>
          <a:srcRect/>
          <a:stretch>
            <a:fillRect/>
          </a:stretch>
        </p:blipFill>
        <p:spPr bwMode="auto">
          <a:xfrm>
            <a:off x="3563938" y="1628775"/>
            <a:ext cx="942975" cy="457200"/>
          </a:xfrm>
          <a:prstGeom prst="rect">
            <a:avLst/>
          </a:prstGeom>
          <a:noFill/>
          <a:ln w="9525">
            <a:noFill/>
            <a:miter lim="800000"/>
            <a:headEnd/>
            <a:tailEnd/>
          </a:ln>
        </p:spPr>
      </p:pic>
      <p:pic>
        <p:nvPicPr>
          <p:cNvPr id="37900" name="Picture 27" descr="ANd9GcRcOSU7lg2NUxh9yJMpPBKLFu87AAi6DU-q5suA8y825BHN6YT0wY2Ydg">
            <a:hlinkClick r:id="rId22"/>
          </p:cNvPr>
          <p:cNvPicPr>
            <a:picLocks noChangeAspect="1" noChangeArrowheads="1"/>
          </p:cNvPicPr>
          <p:nvPr/>
        </p:nvPicPr>
        <p:blipFill>
          <a:blip r:embed="rId23" cstate="print"/>
          <a:srcRect/>
          <a:stretch>
            <a:fillRect/>
          </a:stretch>
        </p:blipFill>
        <p:spPr bwMode="auto">
          <a:xfrm>
            <a:off x="323850" y="3213100"/>
            <a:ext cx="2160588" cy="865188"/>
          </a:xfrm>
          <a:prstGeom prst="rect">
            <a:avLst/>
          </a:prstGeom>
          <a:noFill/>
          <a:ln w="9525">
            <a:noFill/>
            <a:miter lim="800000"/>
            <a:headEnd/>
            <a:tailEnd/>
          </a:ln>
        </p:spPr>
      </p:pic>
      <p:pic>
        <p:nvPicPr>
          <p:cNvPr id="37901" name="Picture 29" descr="ANd9GcSVSI9cw0xO9jXfBtKGuZ4od24hqz612OCuuvvZHWOyG6hRhpWOkiNG-Rw">
            <a:hlinkClick r:id="rId24"/>
          </p:cNvPr>
          <p:cNvPicPr>
            <a:picLocks noChangeAspect="1" noChangeArrowheads="1"/>
          </p:cNvPicPr>
          <p:nvPr/>
        </p:nvPicPr>
        <p:blipFill>
          <a:blip r:embed="rId25" cstate="print"/>
          <a:srcRect/>
          <a:stretch>
            <a:fillRect/>
          </a:stretch>
        </p:blipFill>
        <p:spPr bwMode="auto">
          <a:xfrm>
            <a:off x="7235825" y="3860800"/>
            <a:ext cx="1582738" cy="873125"/>
          </a:xfrm>
          <a:prstGeom prst="rect">
            <a:avLst/>
          </a:prstGeom>
          <a:noFill/>
          <a:ln w="9525">
            <a:noFill/>
            <a:miter lim="800000"/>
            <a:headEnd/>
            <a:tailEnd/>
          </a:ln>
        </p:spPr>
      </p:pic>
      <p:pic>
        <p:nvPicPr>
          <p:cNvPr id="37902" name="Picture 31" descr="ANd9GcS8F_KnXTAkgu-dhLTU3XzkVzPx7JsqY06SzlLGumwQ_stfweV0djfWAVE">
            <a:hlinkClick r:id="rId26"/>
          </p:cNvPr>
          <p:cNvPicPr>
            <a:picLocks noChangeAspect="1" noChangeArrowheads="1"/>
          </p:cNvPicPr>
          <p:nvPr/>
        </p:nvPicPr>
        <p:blipFill>
          <a:blip r:embed="rId27" cstate="print"/>
          <a:srcRect/>
          <a:stretch>
            <a:fillRect/>
          </a:stretch>
        </p:blipFill>
        <p:spPr bwMode="auto">
          <a:xfrm>
            <a:off x="2555875" y="3068638"/>
            <a:ext cx="1368425" cy="922337"/>
          </a:xfrm>
          <a:prstGeom prst="rect">
            <a:avLst/>
          </a:prstGeom>
          <a:noFill/>
          <a:ln w="9525">
            <a:noFill/>
            <a:miter lim="800000"/>
            <a:headEnd/>
            <a:tailEnd/>
          </a:ln>
        </p:spPr>
      </p:pic>
      <p:pic>
        <p:nvPicPr>
          <p:cNvPr id="37903" name="Picture 33" descr="ANd9GcTpnFJsLrCLM71fA5JumAAIHcn6lK5MBGuG7W-U0ArhHN6p4sdp9sVAYg">
            <a:hlinkClick r:id="rId28"/>
          </p:cNvPr>
          <p:cNvPicPr>
            <a:picLocks noChangeAspect="1" noChangeArrowheads="1"/>
          </p:cNvPicPr>
          <p:nvPr/>
        </p:nvPicPr>
        <p:blipFill>
          <a:blip r:embed="rId29" cstate="print"/>
          <a:srcRect/>
          <a:stretch>
            <a:fillRect/>
          </a:stretch>
        </p:blipFill>
        <p:spPr bwMode="auto">
          <a:xfrm>
            <a:off x="7019925" y="441325"/>
            <a:ext cx="1512888" cy="1457325"/>
          </a:xfrm>
          <a:prstGeom prst="rect">
            <a:avLst/>
          </a:prstGeom>
          <a:noFill/>
          <a:ln w="9525">
            <a:noFill/>
            <a:miter lim="800000"/>
            <a:headEnd/>
            <a:tailEnd/>
          </a:ln>
        </p:spPr>
      </p:pic>
      <p:pic>
        <p:nvPicPr>
          <p:cNvPr id="37904" name="Picture 35" descr="ANd9GcTnTUoXXiWF1hd3w8nBdngYNRZBv6qIcWMQ1zJmmQ6e2rUl2ffPwYUIpvc">
            <a:hlinkClick r:id="rId30"/>
          </p:cNvPr>
          <p:cNvPicPr>
            <a:picLocks noChangeAspect="1" noChangeArrowheads="1"/>
          </p:cNvPicPr>
          <p:nvPr/>
        </p:nvPicPr>
        <p:blipFill>
          <a:blip r:embed="rId31" cstate="print"/>
          <a:srcRect/>
          <a:stretch>
            <a:fillRect/>
          </a:stretch>
        </p:blipFill>
        <p:spPr bwMode="auto">
          <a:xfrm>
            <a:off x="323850" y="4292600"/>
            <a:ext cx="2376488" cy="661988"/>
          </a:xfrm>
          <a:prstGeom prst="rect">
            <a:avLst/>
          </a:prstGeom>
          <a:noFill/>
          <a:ln w="9525">
            <a:noFill/>
            <a:miter lim="800000"/>
            <a:headEnd/>
            <a:tailEnd/>
          </a:ln>
        </p:spPr>
      </p:pic>
      <p:pic>
        <p:nvPicPr>
          <p:cNvPr id="37905" name="Picture 37" descr="ANd9GcRVuwfT0ucTYNyDrt-RsFXjdoYL0S_RQ37Uk-nCdkJeh6UiqBwEASeAuj57Lg">
            <a:hlinkClick r:id="rId32"/>
          </p:cNvPr>
          <p:cNvPicPr>
            <a:picLocks noChangeAspect="1" noChangeArrowheads="1"/>
          </p:cNvPicPr>
          <p:nvPr/>
        </p:nvPicPr>
        <p:blipFill>
          <a:blip r:embed="rId33" cstate="print"/>
          <a:srcRect/>
          <a:stretch>
            <a:fillRect/>
          </a:stretch>
        </p:blipFill>
        <p:spPr bwMode="auto">
          <a:xfrm>
            <a:off x="3132138" y="4292600"/>
            <a:ext cx="1428750" cy="1285875"/>
          </a:xfrm>
          <a:prstGeom prst="rect">
            <a:avLst/>
          </a:prstGeom>
          <a:noFill/>
          <a:ln w="9525">
            <a:noFill/>
            <a:miter lim="800000"/>
            <a:headEnd/>
            <a:tailEnd/>
          </a:ln>
        </p:spPr>
      </p:pic>
      <p:pic>
        <p:nvPicPr>
          <p:cNvPr id="37906" name="Picture 39" descr="ANd9GcRPq74uz6mc-N66t4daihsEU-wgPszbxp9msO-WKM54GOwpku92JwfCPQ">
            <a:hlinkClick r:id="rId34"/>
          </p:cNvPr>
          <p:cNvPicPr>
            <a:picLocks noChangeAspect="1" noChangeArrowheads="1"/>
          </p:cNvPicPr>
          <p:nvPr/>
        </p:nvPicPr>
        <p:blipFill>
          <a:blip r:embed="rId35" cstate="print"/>
          <a:srcRect/>
          <a:stretch>
            <a:fillRect/>
          </a:stretch>
        </p:blipFill>
        <p:spPr bwMode="auto">
          <a:xfrm>
            <a:off x="4787900" y="4292600"/>
            <a:ext cx="1079500" cy="1079500"/>
          </a:xfrm>
          <a:prstGeom prst="rect">
            <a:avLst/>
          </a:prstGeom>
          <a:noFill/>
          <a:ln w="9525">
            <a:noFill/>
            <a:miter lim="800000"/>
            <a:headEnd/>
            <a:tailEnd/>
          </a:ln>
        </p:spPr>
      </p:pic>
      <p:pic>
        <p:nvPicPr>
          <p:cNvPr id="37907" name="Picture 41" descr="ANd9GcSEVJ8-etfqQhsjLaqyWuZf_zAJbAViQ5lM5J4-lpYqKYD5R7DNapq2z04">
            <a:hlinkClick r:id="rId36"/>
          </p:cNvPr>
          <p:cNvPicPr>
            <a:picLocks noChangeAspect="1" noChangeArrowheads="1"/>
          </p:cNvPicPr>
          <p:nvPr/>
        </p:nvPicPr>
        <p:blipFill>
          <a:blip r:embed="rId37" cstate="print"/>
          <a:srcRect/>
          <a:stretch>
            <a:fillRect/>
          </a:stretch>
        </p:blipFill>
        <p:spPr bwMode="auto">
          <a:xfrm>
            <a:off x="4067175" y="5805488"/>
            <a:ext cx="1511300" cy="569912"/>
          </a:xfrm>
          <a:prstGeom prst="rect">
            <a:avLst/>
          </a:prstGeom>
          <a:noFill/>
          <a:ln w="9525">
            <a:noFill/>
            <a:miter lim="800000"/>
            <a:headEnd/>
            <a:tailEnd/>
          </a:ln>
        </p:spPr>
      </p:pic>
      <p:pic>
        <p:nvPicPr>
          <p:cNvPr id="37908" name="Picture 43" descr="ANd9GcQdFwYPCzQMjEmoAcRD3Hz7L4CetOpGYy6w8-nIcj_1lE4YPXq-JHQ08g">
            <a:hlinkClick r:id="rId38"/>
          </p:cNvPr>
          <p:cNvPicPr>
            <a:picLocks noChangeAspect="1" noChangeArrowheads="1"/>
          </p:cNvPicPr>
          <p:nvPr/>
        </p:nvPicPr>
        <p:blipFill>
          <a:blip r:embed="rId39" cstate="print"/>
          <a:srcRect/>
          <a:stretch>
            <a:fillRect/>
          </a:stretch>
        </p:blipFill>
        <p:spPr bwMode="auto">
          <a:xfrm>
            <a:off x="539750" y="5373688"/>
            <a:ext cx="771525" cy="971550"/>
          </a:xfrm>
          <a:prstGeom prst="rect">
            <a:avLst/>
          </a:prstGeom>
          <a:noFill/>
          <a:ln w="9525">
            <a:noFill/>
            <a:miter lim="800000"/>
            <a:headEnd/>
            <a:tailEnd/>
          </a:ln>
        </p:spPr>
      </p:pic>
      <p:pic>
        <p:nvPicPr>
          <p:cNvPr id="37909" name="Picture 45" descr="ANd9GcT8oomAI8YU0SGlLAqC4tuLCloeUym78CcJt5_XIAth9Cb3Fvaq-IDi74c">
            <a:hlinkClick r:id="rId40"/>
          </p:cNvPr>
          <p:cNvPicPr>
            <a:picLocks noChangeAspect="1" noChangeArrowheads="1"/>
          </p:cNvPicPr>
          <p:nvPr/>
        </p:nvPicPr>
        <p:blipFill>
          <a:blip r:embed="rId41" cstate="print"/>
          <a:srcRect/>
          <a:stretch>
            <a:fillRect/>
          </a:stretch>
        </p:blipFill>
        <p:spPr bwMode="auto">
          <a:xfrm>
            <a:off x="1763713" y="5373688"/>
            <a:ext cx="1439862" cy="644525"/>
          </a:xfrm>
          <a:prstGeom prst="rect">
            <a:avLst/>
          </a:prstGeom>
          <a:noFill/>
          <a:ln w="9525">
            <a:noFill/>
            <a:miter lim="800000"/>
            <a:headEnd/>
            <a:tailEnd/>
          </a:ln>
        </p:spPr>
      </p:pic>
      <p:pic>
        <p:nvPicPr>
          <p:cNvPr id="37910" name="Picture 47" descr="ANd9GcRaoRIz0NlofRYPr8jBQJfy-69I_Yzvkkkn1ejZdWRXPZdT_pkUfmOmVcU">
            <a:hlinkClick r:id="rId42"/>
          </p:cNvPr>
          <p:cNvPicPr>
            <a:picLocks noChangeAspect="1" noChangeArrowheads="1"/>
          </p:cNvPicPr>
          <p:nvPr/>
        </p:nvPicPr>
        <p:blipFill>
          <a:blip r:embed="rId43" cstate="print"/>
          <a:srcRect/>
          <a:stretch>
            <a:fillRect/>
          </a:stretch>
        </p:blipFill>
        <p:spPr bwMode="auto">
          <a:xfrm>
            <a:off x="6084888" y="476250"/>
            <a:ext cx="990600" cy="990600"/>
          </a:xfrm>
          <a:prstGeom prst="rect">
            <a:avLst/>
          </a:prstGeom>
          <a:noFill/>
          <a:ln w="9525">
            <a:noFill/>
            <a:miter lim="800000"/>
            <a:headEnd/>
            <a:tailEnd/>
          </a:ln>
        </p:spPr>
      </p:pic>
      <p:pic>
        <p:nvPicPr>
          <p:cNvPr id="37911" name="Picture 49" descr="5DP%20logo%20for%20sift_0"/>
          <p:cNvPicPr>
            <a:picLocks noChangeAspect="1" noChangeArrowheads="1"/>
          </p:cNvPicPr>
          <p:nvPr/>
        </p:nvPicPr>
        <p:blipFill>
          <a:blip r:embed="rId44" cstate="print"/>
          <a:srcRect/>
          <a:stretch>
            <a:fillRect/>
          </a:stretch>
        </p:blipFill>
        <p:spPr bwMode="auto">
          <a:xfrm>
            <a:off x="6300788" y="4797425"/>
            <a:ext cx="1428750" cy="1790700"/>
          </a:xfrm>
          <a:prstGeom prst="rect">
            <a:avLst/>
          </a:prstGeom>
          <a:noFill/>
          <a:ln w="9525">
            <a:noFill/>
            <a:miter lim="800000"/>
            <a:headEnd/>
            <a:tailEnd/>
          </a:ln>
        </p:spPr>
      </p:pic>
      <p:pic>
        <p:nvPicPr>
          <p:cNvPr id="37912" name="Picture 51" descr="ANd9GcTvAQRcwZ2FId5daE8dqTgREIlGyDgn9lVfh0MSH7WV73yLU1KdOMiGQog">
            <a:hlinkClick r:id="rId45"/>
          </p:cNvPr>
          <p:cNvPicPr>
            <a:picLocks noChangeAspect="1" noChangeArrowheads="1"/>
          </p:cNvPicPr>
          <p:nvPr/>
        </p:nvPicPr>
        <p:blipFill>
          <a:blip r:embed="rId46" cstate="print"/>
          <a:srcRect/>
          <a:stretch>
            <a:fillRect/>
          </a:stretch>
        </p:blipFill>
        <p:spPr bwMode="auto">
          <a:xfrm>
            <a:off x="8027988" y="5013325"/>
            <a:ext cx="752475" cy="1066800"/>
          </a:xfrm>
          <a:prstGeom prst="rect">
            <a:avLst/>
          </a:prstGeom>
          <a:noFill/>
          <a:ln w="9525">
            <a:noFill/>
            <a:miter lim="800000"/>
            <a:headEnd/>
            <a:tailEnd/>
          </a:ln>
        </p:spPr>
      </p:pic>
      <p:pic>
        <p:nvPicPr>
          <p:cNvPr id="37913" name="Picture 53" descr="ANd9GcRrRlgV66CRnszts0LOaO_jfd4rigQa_IKIp9USEbk_sNFGpgtVxSU-j1s">
            <a:hlinkClick r:id="rId47"/>
          </p:cNvPr>
          <p:cNvPicPr>
            <a:picLocks noChangeAspect="1" noChangeArrowheads="1"/>
          </p:cNvPicPr>
          <p:nvPr/>
        </p:nvPicPr>
        <p:blipFill>
          <a:blip r:embed="rId48" cstate="print"/>
          <a:srcRect/>
          <a:stretch>
            <a:fillRect/>
          </a:stretch>
        </p:blipFill>
        <p:spPr bwMode="auto">
          <a:xfrm>
            <a:off x="395288" y="1341438"/>
            <a:ext cx="1104900" cy="1104900"/>
          </a:xfrm>
          <a:prstGeom prst="rect">
            <a:avLst/>
          </a:prstGeom>
          <a:noFill/>
          <a:ln w="9525">
            <a:noFill/>
            <a:miter lim="800000"/>
            <a:headEnd/>
            <a:tailEnd/>
          </a:ln>
        </p:spPr>
      </p:pic>
      <p:pic>
        <p:nvPicPr>
          <p:cNvPr id="37914" name="Picture 55" descr="Funding NOS"/>
          <p:cNvPicPr>
            <a:picLocks noChangeAspect="1" noChangeArrowheads="1"/>
          </p:cNvPicPr>
          <p:nvPr/>
        </p:nvPicPr>
        <p:blipFill>
          <a:blip r:embed="rId49" cstate="print"/>
          <a:srcRect/>
          <a:stretch>
            <a:fillRect/>
          </a:stretch>
        </p:blipFill>
        <p:spPr bwMode="auto">
          <a:xfrm>
            <a:off x="5580063" y="1557338"/>
            <a:ext cx="844550" cy="11795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5"/>
          <p:cNvSpPr>
            <a:spLocks noGrp="1" noChangeArrowheads="1"/>
          </p:cNvSpPr>
          <p:nvPr>
            <p:ph type="body" sz="half" idx="4294967295"/>
          </p:nvPr>
        </p:nvSpPr>
        <p:spPr>
          <a:xfrm>
            <a:off x="395288" y="981075"/>
            <a:ext cx="4321175" cy="4114800"/>
          </a:xfrm>
        </p:spPr>
        <p:txBody>
          <a:bodyPr/>
          <a:lstStyle/>
          <a:p>
            <a:pPr marL="0">
              <a:spcBef>
                <a:spcPct val="0"/>
              </a:spcBef>
              <a:buFontTx/>
              <a:buNone/>
              <a:defRPr/>
            </a:pPr>
            <a:r>
              <a:rPr lang="en-GB" sz="2800" b="1" dirty="0" err="1" smtClean="0">
                <a:latin typeface="Arial" charset="0"/>
              </a:rPr>
              <a:t>Rhai</a:t>
            </a:r>
            <a:r>
              <a:rPr lang="en-GB" sz="2800" b="1" dirty="0" smtClean="0">
                <a:latin typeface="Arial" charset="0"/>
              </a:rPr>
              <a:t> </a:t>
            </a:r>
            <a:r>
              <a:rPr lang="en-GB" sz="2800" b="1" dirty="0" err="1" smtClean="0">
                <a:latin typeface="Arial" charset="0"/>
              </a:rPr>
              <a:t>Ystyriaethau</a:t>
            </a:r>
            <a:r>
              <a:rPr lang="en-GB" sz="2800" dirty="0" smtClean="0"/>
              <a:t> </a:t>
            </a:r>
          </a:p>
          <a:p>
            <a:pPr marL="0">
              <a:spcBef>
                <a:spcPct val="0"/>
              </a:spcBef>
              <a:buFontTx/>
              <a:buNone/>
              <a:defRPr/>
            </a:pPr>
            <a:endParaRPr lang="en-GB" sz="2800" dirty="0" smtClean="0"/>
          </a:p>
          <a:p>
            <a:pPr marL="0">
              <a:spcBef>
                <a:spcPct val="0"/>
              </a:spcBef>
              <a:defRPr/>
            </a:pPr>
            <a:r>
              <a:rPr lang="en-GB" sz="2400" dirty="0" err="1" smtClean="0">
                <a:latin typeface="Arial" charset="0"/>
              </a:rPr>
              <a:t>Cyfnod</a:t>
            </a:r>
            <a:r>
              <a:rPr lang="en-GB" sz="2400" dirty="0" smtClean="0">
                <a:latin typeface="Arial" charset="0"/>
              </a:rPr>
              <a:t> o </a:t>
            </a:r>
            <a:r>
              <a:rPr lang="en-GB" sz="2400" dirty="0" err="1" smtClean="0">
                <a:latin typeface="Arial" charset="0"/>
              </a:rPr>
              <a:t>amser</a:t>
            </a:r>
            <a:endParaRPr lang="en-GB" sz="2400" dirty="0" smtClean="0">
              <a:latin typeface="Arial" charset="0"/>
            </a:endParaRPr>
          </a:p>
          <a:p>
            <a:pPr marL="0">
              <a:spcBef>
                <a:spcPct val="0"/>
              </a:spcBef>
              <a:defRPr/>
            </a:pPr>
            <a:r>
              <a:rPr lang="en-GB" sz="2400" dirty="0" err="1" smtClean="0">
                <a:latin typeface="Arial" charset="0"/>
              </a:rPr>
              <a:t>Tystiolaeth</a:t>
            </a:r>
            <a:r>
              <a:rPr lang="en-GB" sz="2400" dirty="0" smtClean="0">
                <a:latin typeface="Arial" charset="0"/>
              </a:rPr>
              <a:t> – </a:t>
            </a:r>
            <a:r>
              <a:rPr lang="en-GB" sz="2400" dirty="0" err="1" smtClean="0">
                <a:latin typeface="Arial" charset="0"/>
              </a:rPr>
              <a:t>Cofnodion</a:t>
            </a:r>
            <a:r>
              <a:rPr lang="en-GB" sz="2400" dirty="0" smtClean="0">
                <a:latin typeface="Arial" charset="0"/>
              </a:rPr>
              <a:t>, </a:t>
            </a:r>
            <a:r>
              <a:rPr lang="en-GB" sz="2400" dirty="0" err="1" smtClean="0">
                <a:latin typeface="Arial" charset="0"/>
              </a:rPr>
              <a:t>Hyfforddiant</a:t>
            </a:r>
            <a:r>
              <a:rPr lang="en-GB" sz="2400" dirty="0" smtClean="0">
                <a:latin typeface="Arial" charset="0"/>
              </a:rPr>
              <a:t>, </a:t>
            </a:r>
            <a:r>
              <a:rPr lang="en-GB" sz="2400" dirty="0" err="1" smtClean="0">
                <a:latin typeface="Arial" charset="0"/>
              </a:rPr>
              <a:t>Cynadleddau</a:t>
            </a:r>
            <a:r>
              <a:rPr lang="en-GB" sz="2400" dirty="0" smtClean="0">
                <a:latin typeface="Arial" charset="0"/>
              </a:rPr>
              <a:t>, </a:t>
            </a:r>
            <a:r>
              <a:rPr lang="en-GB" sz="2400" dirty="0" err="1" smtClean="0">
                <a:latin typeface="Arial" charset="0"/>
              </a:rPr>
              <a:t>Astudiaethau</a:t>
            </a:r>
            <a:r>
              <a:rPr lang="en-GB" sz="2400" dirty="0" smtClean="0">
                <a:latin typeface="Arial" charset="0"/>
              </a:rPr>
              <a:t>, </a:t>
            </a:r>
            <a:r>
              <a:rPr lang="en-GB" sz="2400" dirty="0" err="1" smtClean="0">
                <a:latin typeface="Arial" charset="0"/>
              </a:rPr>
              <a:t>Adroddiadau</a:t>
            </a:r>
            <a:r>
              <a:rPr lang="en-GB" sz="2400" dirty="0" smtClean="0">
                <a:latin typeface="Arial" charset="0"/>
              </a:rPr>
              <a:t>.</a:t>
            </a:r>
          </a:p>
          <a:p>
            <a:pPr marL="0">
              <a:spcBef>
                <a:spcPct val="0"/>
              </a:spcBef>
              <a:defRPr/>
            </a:pPr>
            <a:r>
              <a:rPr lang="en-GB" sz="2400" dirty="0" err="1" smtClean="0">
                <a:latin typeface="Arial" charset="0"/>
              </a:rPr>
              <a:t>Damcaniaethau</a:t>
            </a:r>
            <a:r>
              <a:rPr lang="en-GB" sz="2400" dirty="0" smtClean="0">
                <a:latin typeface="Arial" charset="0"/>
              </a:rPr>
              <a:t> </a:t>
            </a:r>
            <a:r>
              <a:rPr lang="en-GB" sz="2400" dirty="0" err="1" smtClean="0">
                <a:latin typeface="Arial" charset="0"/>
              </a:rPr>
              <a:t>Dysgu</a:t>
            </a:r>
            <a:endParaRPr lang="en-GB" sz="2400" dirty="0" smtClean="0">
              <a:latin typeface="Arial" charset="0"/>
            </a:endParaRPr>
          </a:p>
          <a:p>
            <a:pPr marL="0">
              <a:spcBef>
                <a:spcPct val="0"/>
              </a:spcBef>
              <a:defRPr/>
            </a:pPr>
            <a:r>
              <a:rPr lang="en-GB" sz="2400" dirty="0" err="1" smtClean="0">
                <a:latin typeface="Arial" charset="0"/>
              </a:rPr>
              <a:t>Seiliedig</a:t>
            </a:r>
            <a:r>
              <a:rPr lang="en-GB" sz="2400" dirty="0" smtClean="0">
                <a:latin typeface="Arial" charset="0"/>
              </a:rPr>
              <a:t> </a:t>
            </a:r>
            <a:r>
              <a:rPr lang="en-GB" sz="2400" dirty="0" err="1" smtClean="0">
                <a:latin typeface="Arial" charset="0"/>
              </a:rPr>
              <a:t>ar</a:t>
            </a:r>
            <a:r>
              <a:rPr lang="en-GB" sz="2400" dirty="0" smtClean="0">
                <a:latin typeface="Arial" charset="0"/>
              </a:rPr>
              <a:t> </a:t>
            </a:r>
            <a:r>
              <a:rPr lang="en-GB" sz="2400" dirty="0" err="1" smtClean="0">
                <a:latin typeface="Arial" charset="0"/>
              </a:rPr>
              <a:t>waith</a:t>
            </a:r>
            <a:endParaRPr lang="en-GB" sz="2400" dirty="0" smtClean="0">
              <a:latin typeface="Arial" charset="0"/>
            </a:endParaRPr>
          </a:p>
          <a:p>
            <a:pPr marL="0">
              <a:spcBef>
                <a:spcPct val="0"/>
              </a:spcBef>
              <a:defRPr/>
            </a:pPr>
            <a:r>
              <a:rPr lang="en-GB" sz="2400" dirty="0" err="1" smtClean="0">
                <a:latin typeface="Arial" charset="0"/>
              </a:rPr>
              <a:t>Anghenion</a:t>
            </a:r>
            <a:r>
              <a:rPr lang="en-GB" sz="2400" dirty="0" smtClean="0">
                <a:latin typeface="Arial" charset="0"/>
              </a:rPr>
              <a:t> sector</a:t>
            </a:r>
          </a:p>
          <a:p>
            <a:pPr marL="0">
              <a:spcBef>
                <a:spcPct val="0"/>
              </a:spcBef>
              <a:defRPr/>
            </a:pPr>
            <a:r>
              <a:rPr lang="en-GB" sz="2400" dirty="0" err="1" smtClean="0">
                <a:latin typeface="Arial" charset="0"/>
              </a:rPr>
              <a:t>Newidiadau</a:t>
            </a:r>
            <a:r>
              <a:rPr lang="en-GB" sz="2400" dirty="0" smtClean="0">
                <a:latin typeface="Arial" charset="0"/>
              </a:rPr>
              <a:t> </a:t>
            </a:r>
            <a:r>
              <a:rPr lang="en-GB" sz="2400" dirty="0" err="1" smtClean="0">
                <a:latin typeface="Arial" charset="0"/>
              </a:rPr>
              <a:t>cyfreithiol</a:t>
            </a:r>
            <a:endParaRPr lang="en-GB" sz="2400" dirty="0" smtClean="0">
              <a:latin typeface="Arial" charset="0"/>
            </a:endParaRPr>
          </a:p>
          <a:p>
            <a:pPr>
              <a:spcBef>
                <a:spcPct val="0"/>
              </a:spcBef>
              <a:defRPr/>
            </a:pPr>
            <a:endParaRPr lang="en-GB" sz="2800" dirty="0" smtClean="0">
              <a:latin typeface="Arial" charset="0"/>
            </a:endParaRPr>
          </a:p>
        </p:txBody>
      </p:sp>
      <p:sp>
        <p:nvSpPr>
          <p:cNvPr id="38915" name="Rectangle 6"/>
          <p:cNvSpPr>
            <a:spLocks noGrp="1" noChangeArrowheads="1"/>
          </p:cNvSpPr>
          <p:nvPr>
            <p:ph type="body" sz="half" idx="4294967295"/>
          </p:nvPr>
        </p:nvSpPr>
        <p:spPr>
          <a:xfrm>
            <a:off x="4648200" y="1042988"/>
            <a:ext cx="4244975" cy="4114800"/>
          </a:xfrm>
        </p:spPr>
        <p:txBody>
          <a:bodyPr/>
          <a:lstStyle/>
          <a:p>
            <a:pPr marL="0">
              <a:spcBef>
                <a:spcPct val="0"/>
              </a:spcBef>
              <a:buFontTx/>
              <a:buNone/>
            </a:pPr>
            <a:r>
              <a:rPr lang="en-GB" sz="2800" b="1" i="1" smtClean="0">
                <a:latin typeface="Arial" charset="0"/>
              </a:rPr>
              <a:t>Some Considerations </a:t>
            </a:r>
          </a:p>
          <a:p>
            <a:pPr marL="0">
              <a:spcBef>
                <a:spcPct val="0"/>
              </a:spcBef>
              <a:buFontTx/>
              <a:buNone/>
            </a:pPr>
            <a:endParaRPr lang="en-GB" sz="2800" b="1" i="1" smtClean="0">
              <a:latin typeface="Arial" charset="0"/>
            </a:endParaRPr>
          </a:p>
          <a:p>
            <a:pPr marL="0">
              <a:spcBef>
                <a:spcPct val="0"/>
              </a:spcBef>
            </a:pPr>
            <a:r>
              <a:rPr lang="en-GB" sz="2400" i="1" smtClean="0">
                <a:latin typeface="Arial" charset="0"/>
              </a:rPr>
              <a:t>Time</a:t>
            </a:r>
          </a:p>
          <a:p>
            <a:pPr marL="0">
              <a:spcBef>
                <a:spcPct val="0"/>
              </a:spcBef>
            </a:pPr>
            <a:r>
              <a:rPr lang="en-GB" sz="2400" i="1" smtClean="0">
                <a:latin typeface="Arial" charset="0"/>
              </a:rPr>
              <a:t>Evidence – Minutes, Training, Conferences, Scoping Studies, Reports.</a:t>
            </a:r>
          </a:p>
          <a:p>
            <a:pPr marL="0">
              <a:spcBef>
                <a:spcPct val="0"/>
              </a:spcBef>
            </a:pPr>
            <a:r>
              <a:rPr lang="en-GB" sz="2400" i="1" smtClean="0">
                <a:latin typeface="Arial" charset="0"/>
              </a:rPr>
              <a:t>Learning Theory</a:t>
            </a:r>
          </a:p>
          <a:p>
            <a:pPr marL="0">
              <a:spcBef>
                <a:spcPct val="0"/>
              </a:spcBef>
            </a:pPr>
            <a:r>
              <a:rPr lang="en-GB" sz="2400" i="1" smtClean="0">
                <a:latin typeface="Arial" charset="0"/>
              </a:rPr>
              <a:t>Work-based</a:t>
            </a:r>
          </a:p>
          <a:p>
            <a:pPr marL="0">
              <a:spcBef>
                <a:spcPct val="0"/>
              </a:spcBef>
            </a:pPr>
            <a:r>
              <a:rPr lang="en-GB" sz="2400" i="1" smtClean="0">
                <a:latin typeface="Arial" charset="0"/>
              </a:rPr>
              <a:t>Sector skills requirements</a:t>
            </a:r>
          </a:p>
          <a:p>
            <a:pPr marL="0">
              <a:spcBef>
                <a:spcPct val="0"/>
              </a:spcBef>
            </a:pPr>
            <a:r>
              <a:rPr lang="en-GB" sz="2400" i="1" smtClean="0">
                <a:latin typeface="Arial" charset="0"/>
              </a:rPr>
              <a:t>Legal changes</a:t>
            </a:r>
          </a:p>
          <a:p>
            <a:pPr marL="0">
              <a:spcBef>
                <a:spcPct val="0"/>
              </a:spcBef>
            </a:pPr>
            <a:r>
              <a:rPr lang="en-GB" sz="2400" i="1" smtClean="0">
                <a:latin typeface="Arial" charset="0"/>
              </a:rPr>
              <a:t>Policies / Strategies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7"/>
          <p:cNvSpPr>
            <a:spLocks noGrp="1" noChangeArrowheads="1"/>
          </p:cNvSpPr>
          <p:nvPr>
            <p:ph type="body" sz="half" idx="4294967295"/>
          </p:nvPr>
        </p:nvSpPr>
        <p:spPr>
          <a:xfrm>
            <a:off x="685800" y="1268413"/>
            <a:ext cx="3810000" cy="4114800"/>
          </a:xfrm>
        </p:spPr>
        <p:txBody>
          <a:bodyPr/>
          <a:lstStyle/>
          <a:p>
            <a:pPr marL="0">
              <a:spcBef>
                <a:spcPct val="0"/>
              </a:spcBef>
              <a:buFontTx/>
              <a:buNone/>
            </a:pPr>
            <a:r>
              <a:rPr lang="en-GB" sz="2400" b="1" dirty="0" smtClean="0">
                <a:latin typeface="Arial" charset="0"/>
              </a:rPr>
              <a:t>BETH NESAF?</a:t>
            </a:r>
          </a:p>
          <a:p>
            <a:pPr marL="0">
              <a:spcBef>
                <a:spcPct val="0"/>
              </a:spcBef>
              <a:buFontTx/>
              <a:buNone/>
            </a:pPr>
            <a:endParaRPr lang="en-GB" sz="2400" b="1" dirty="0" smtClean="0">
              <a:latin typeface="Arial" charset="0"/>
            </a:endParaRPr>
          </a:p>
          <a:p>
            <a:pPr marL="0">
              <a:spcBef>
                <a:spcPct val="0"/>
              </a:spcBef>
            </a:pPr>
            <a:r>
              <a:rPr lang="en-GB" sz="2400" dirty="0" err="1" smtClean="0">
                <a:latin typeface="Arial" charset="0"/>
              </a:rPr>
              <a:t>Cwblhau</a:t>
            </a:r>
            <a:r>
              <a:rPr lang="en-GB" sz="2400" dirty="0" smtClean="0">
                <a:latin typeface="Arial" charset="0"/>
              </a:rPr>
              <a:t> CV a </a:t>
            </a:r>
            <a:r>
              <a:rPr lang="en-GB" sz="2400" dirty="0" err="1" smtClean="0">
                <a:latin typeface="Arial" charset="0"/>
              </a:rPr>
              <a:t>Disgrifiad</a:t>
            </a:r>
            <a:r>
              <a:rPr lang="en-GB" sz="2400" dirty="0" smtClean="0">
                <a:latin typeface="Arial" charset="0"/>
              </a:rPr>
              <a:t> </a:t>
            </a:r>
            <a:r>
              <a:rPr lang="en-GB" sz="2400" dirty="0" err="1" smtClean="0">
                <a:latin typeface="Arial" charset="0"/>
              </a:rPr>
              <a:t>Swydd</a:t>
            </a:r>
            <a:r>
              <a:rPr lang="en-GB" sz="2400" dirty="0" smtClean="0">
                <a:latin typeface="Arial" charset="0"/>
              </a:rPr>
              <a:t> </a:t>
            </a:r>
            <a:r>
              <a:rPr lang="en-GB" sz="2400" dirty="0" err="1" smtClean="0">
                <a:latin typeface="Arial" charset="0"/>
              </a:rPr>
              <a:t>a’u</a:t>
            </a:r>
            <a:r>
              <a:rPr lang="en-GB" sz="2400" dirty="0" smtClean="0">
                <a:latin typeface="Arial" charset="0"/>
              </a:rPr>
              <a:t> </a:t>
            </a:r>
            <a:r>
              <a:rPr lang="en-GB" sz="2400" dirty="0" err="1" smtClean="0">
                <a:latin typeface="Arial" charset="0"/>
              </a:rPr>
              <a:t>hanfon</a:t>
            </a:r>
            <a:r>
              <a:rPr lang="en-GB" sz="2400" dirty="0" smtClean="0">
                <a:latin typeface="Arial" charset="0"/>
              </a:rPr>
              <a:t> </a:t>
            </a:r>
            <a:r>
              <a:rPr lang="en-GB" sz="2400" dirty="0" err="1" smtClean="0">
                <a:latin typeface="Arial" charset="0"/>
              </a:rPr>
              <a:t>i’r</a:t>
            </a:r>
            <a:r>
              <a:rPr lang="en-GB" sz="2400" dirty="0" smtClean="0">
                <a:latin typeface="Arial" charset="0"/>
              </a:rPr>
              <a:t> </a:t>
            </a:r>
            <a:r>
              <a:rPr lang="en-GB" sz="2400" dirty="0" err="1" smtClean="0">
                <a:latin typeface="Arial" charset="0"/>
              </a:rPr>
              <a:t>tiwtor</a:t>
            </a:r>
            <a:endParaRPr lang="en-GB" sz="2400" dirty="0" smtClean="0">
              <a:latin typeface="Arial" charset="0"/>
            </a:endParaRPr>
          </a:p>
          <a:p>
            <a:pPr marL="0">
              <a:spcBef>
                <a:spcPct val="0"/>
              </a:spcBef>
            </a:pPr>
            <a:r>
              <a:rPr lang="en-GB" sz="2400" dirty="0" err="1" smtClean="0">
                <a:latin typeface="Arial" charset="0"/>
              </a:rPr>
              <a:t>Trefnu</a:t>
            </a:r>
            <a:r>
              <a:rPr lang="en-GB" sz="2400" dirty="0" smtClean="0">
                <a:latin typeface="Arial" charset="0"/>
              </a:rPr>
              <a:t> </a:t>
            </a:r>
            <a:r>
              <a:rPr lang="en-GB" sz="2400" dirty="0" err="1" smtClean="0">
                <a:latin typeface="Arial" charset="0"/>
              </a:rPr>
              <a:t>tiwtorial</a:t>
            </a:r>
            <a:endParaRPr lang="en-GB" sz="2400" dirty="0" smtClean="0">
              <a:latin typeface="Arial" charset="0"/>
            </a:endParaRPr>
          </a:p>
        </p:txBody>
      </p:sp>
      <p:sp>
        <p:nvSpPr>
          <p:cNvPr id="4100" name="Rectangle 8"/>
          <p:cNvSpPr>
            <a:spLocks noGrp="1" noChangeArrowheads="1"/>
          </p:cNvSpPr>
          <p:nvPr>
            <p:ph type="body" sz="half" idx="4294967295"/>
          </p:nvPr>
        </p:nvSpPr>
        <p:spPr>
          <a:xfrm>
            <a:off x="4648200" y="1268413"/>
            <a:ext cx="3810000" cy="4114800"/>
          </a:xfrm>
        </p:spPr>
        <p:txBody>
          <a:bodyPr/>
          <a:lstStyle/>
          <a:p>
            <a:pPr marL="0">
              <a:spcBef>
                <a:spcPct val="0"/>
              </a:spcBef>
              <a:buFontTx/>
              <a:buNone/>
            </a:pPr>
            <a:r>
              <a:rPr lang="en-GB" sz="2400" b="1" i="1" dirty="0" smtClean="0">
                <a:latin typeface="Arial" charset="0"/>
              </a:rPr>
              <a:t>WHAT NEXT?</a:t>
            </a:r>
          </a:p>
          <a:p>
            <a:pPr marL="0">
              <a:spcBef>
                <a:spcPct val="0"/>
              </a:spcBef>
              <a:buFontTx/>
              <a:buNone/>
            </a:pPr>
            <a:endParaRPr lang="en-GB" sz="2400" b="1" i="1" dirty="0" smtClean="0">
              <a:latin typeface="Arial" charset="0"/>
            </a:endParaRPr>
          </a:p>
          <a:p>
            <a:pPr marL="0">
              <a:spcBef>
                <a:spcPct val="0"/>
              </a:spcBef>
            </a:pPr>
            <a:r>
              <a:rPr lang="en-GB" sz="2400" i="1" dirty="0" smtClean="0">
                <a:latin typeface="Arial" charset="0"/>
              </a:rPr>
              <a:t>Complete CV and Job description and submit to tutor</a:t>
            </a:r>
          </a:p>
          <a:p>
            <a:pPr marL="0">
              <a:spcBef>
                <a:spcPct val="0"/>
              </a:spcBef>
            </a:pPr>
            <a:r>
              <a:rPr lang="en-GB" sz="2400" i="1" dirty="0" smtClean="0">
                <a:latin typeface="Arial" charset="0"/>
              </a:rPr>
              <a:t>Agree tutorial</a:t>
            </a:r>
          </a:p>
        </p:txBody>
      </p:sp>
      <p:sp>
        <p:nvSpPr>
          <p:cNvPr id="4101" name="Rectangle 6"/>
          <p:cNvSpPr>
            <a:spLocks noChangeArrowheads="1"/>
          </p:cNvSpPr>
          <p:nvPr/>
        </p:nvSpPr>
        <p:spPr bwMode="auto">
          <a:xfrm>
            <a:off x="0" y="2886075"/>
            <a:ext cx="9144000" cy="0"/>
          </a:xfrm>
          <a:prstGeom prst="rect">
            <a:avLst/>
          </a:prstGeom>
          <a:noFill/>
          <a:ln w="9525">
            <a:noFill/>
            <a:miter lim="800000"/>
            <a:headEnd/>
            <a:tailEnd/>
          </a:ln>
        </p:spPr>
        <p:txBody>
          <a:bodyPr wrap="none" anchor="ctr">
            <a:spAutoFit/>
          </a:bodyPr>
          <a:lstStyle/>
          <a:p>
            <a:endParaRPr lang="en-US"/>
          </a:p>
        </p:txBody>
      </p:sp>
      <p:graphicFrame>
        <p:nvGraphicFramePr>
          <p:cNvPr id="4098" name="Object 5"/>
          <p:cNvGraphicFramePr>
            <a:graphicFrameLocks noChangeAspect="1"/>
          </p:cNvGraphicFramePr>
          <p:nvPr/>
        </p:nvGraphicFramePr>
        <p:xfrm>
          <a:off x="3779838" y="260350"/>
          <a:ext cx="1114425" cy="1085850"/>
        </p:xfrm>
        <a:graphic>
          <a:graphicData uri="http://schemas.openxmlformats.org/presentationml/2006/ole">
            <p:oleObj spid="_x0000_s4098" name="Photo Editor Photo" r:id="rId3" imgW="2819794" imgH="2742857" progId="MSPhotoEd.3">
              <p:embed/>
            </p:oleObj>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2562</TotalTime>
  <Words>799</Words>
  <Application>Microsoft Office PowerPoint</Application>
  <PresentationFormat>On-screen Show (4:3)</PresentationFormat>
  <Paragraphs>266</Paragraphs>
  <Slides>23</Slides>
  <Notes>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5" baseType="lpstr">
      <vt:lpstr>Blank Presentation</vt:lpstr>
      <vt:lpstr>Photo Editor Photo</vt:lpstr>
      <vt:lpstr>Slide 1</vt:lpstr>
      <vt:lpstr>Slide 2</vt:lpstr>
      <vt:lpstr>Y Fframwaith Arfer Proffesiynol The Professional Practice Framework</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vector>
  </TitlesOfParts>
  <Company>CYD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ECR</dc:creator>
  <cp:lastModifiedBy>clientadmin</cp:lastModifiedBy>
  <cp:revision>187</cp:revision>
  <cp:lastPrinted>2003-08-28T14:33:56Z</cp:lastPrinted>
  <dcterms:created xsi:type="dcterms:W3CDTF">2003-07-31T08:54:53Z</dcterms:created>
  <dcterms:modified xsi:type="dcterms:W3CDTF">2012-11-09T11:23:04Z</dcterms:modified>
</cp:coreProperties>
</file>