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 id="2147483700" r:id="rId2"/>
    <p:sldMasterId id="2147483712" r:id="rId3"/>
  </p:sldMasterIdLst>
  <p:sldIdLst>
    <p:sldId id="256" r:id="rId4"/>
    <p:sldId id="257" r:id="rId5"/>
    <p:sldId id="258" r:id="rId6"/>
    <p:sldId id="259" r:id="rId7"/>
    <p:sldId id="260" r:id="rId8"/>
    <p:sldId id="261" r:id="rId9"/>
    <p:sldId id="262" r:id="rId10"/>
    <p:sldId id="263" r:id="rId11"/>
    <p:sldId id="265"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75"/>
    <p:restoredTop sz="94710"/>
  </p:normalViewPr>
  <p:slideViewPr>
    <p:cSldViewPr snapToGrid="0" snapToObjects="1">
      <p:cViewPr varScale="1">
        <p:scale>
          <a:sx n="144" d="100"/>
          <a:sy n="144" d="100"/>
        </p:scale>
        <p:origin x="216"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viewProps" Target="view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1/19/22</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83919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1/19/22</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44060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1/19/22</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956324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1/19/22</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06132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1/19/22</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90208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1/19/22</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8519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1/19/22</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66363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1/19/22</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23935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1/19/22</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73736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1/19/22</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66691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1/19/22</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4688360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78D24-DD8F-EE4F-B7A2-3AEA65D591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D51683-584A-104F-BD17-BFA19E54F6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B81C7E-D98C-154E-BFA3-5399A96393A3}"/>
              </a:ext>
            </a:extLst>
          </p:cNvPr>
          <p:cNvSpPr>
            <a:spLocks noGrp="1"/>
          </p:cNvSpPr>
          <p:nvPr>
            <p:ph type="dt" sz="half" idx="10"/>
          </p:nvPr>
        </p:nvSpPr>
        <p:spPr/>
        <p:txBody>
          <a:bodyPr/>
          <a:lstStyle/>
          <a:p>
            <a:fld id="{92538219-6E45-4D12-B767-46F92D5844D4}" type="datetime1">
              <a:rPr lang="en-US" smtClean="0"/>
              <a:t>1/19/22</a:t>
            </a:fld>
            <a:endParaRPr lang="en-US"/>
          </a:p>
        </p:txBody>
      </p:sp>
      <p:sp>
        <p:nvSpPr>
          <p:cNvPr id="5" name="Footer Placeholder 4">
            <a:extLst>
              <a:ext uri="{FF2B5EF4-FFF2-40B4-BE49-F238E27FC236}">
                <a16:creationId xmlns:a16="http://schemas.microsoft.com/office/drawing/2014/main" id="{2B7FE740-0CC1-0F46-8BD8-29E6A74B1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ACB24-EC29-2742-89D0-CA4121694F1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62949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677A2-C54B-A646-AD2A-5F95217176E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1DAC0B-55B3-FD4F-BC06-9D387B8498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2DFFA6-F555-E140-A922-A5B6672ADFD2}"/>
              </a:ext>
            </a:extLst>
          </p:cNvPr>
          <p:cNvSpPr>
            <a:spLocks noGrp="1"/>
          </p:cNvSpPr>
          <p:nvPr>
            <p:ph type="dt" sz="half" idx="10"/>
          </p:nvPr>
        </p:nvSpPr>
        <p:spPr/>
        <p:txBody>
          <a:bodyPr/>
          <a:lstStyle/>
          <a:p>
            <a:fld id="{8BB296A2-D8F0-4E17-BFD0-A6C902250D59}" type="datetime1">
              <a:rPr lang="en-US" smtClean="0"/>
              <a:t>1/19/22</a:t>
            </a:fld>
            <a:endParaRPr lang="en-US"/>
          </a:p>
        </p:txBody>
      </p:sp>
      <p:sp>
        <p:nvSpPr>
          <p:cNvPr id="5" name="Footer Placeholder 4">
            <a:extLst>
              <a:ext uri="{FF2B5EF4-FFF2-40B4-BE49-F238E27FC236}">
                <a16:creationId xmlns:a16="http://schemas.microsoft.com/office/drawing/2014/main" id="{A0736CD9-4145-694F-B274-EC56692E48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0785C-C5EE-3B4B-9CF7-6001AB77A4F0}"/>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19475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21C7-863C-D84B-86B4-99E3F916F0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FF7903-00D9-7949-A686-B2A8C5942A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9D6A56-E789-2E45-BD11-2A88FC36D594}"/>
              </a:ext>
            </a:extLst>
          </p:cNvPr>
          <p:cNvSpPr>
            <a:spLocks noGrp="1"/>
          </p:cNvSpPr>
          <p:nvPr>
            <p:ph type="dt" sz="half" idx="10"/>
          </p:nvPr>
        </p:nvSpPr>
        <p:spPr/>
        <p:txBody>
          <a:bodyPr/>
          <a:lstStyle/>
          <a:p>
            <a:fld id="{D9108C9C-1ACB-4C84-A002-C7E0E45B937A}" type="datetime1">
              <a:rPr lang="en-US" smtClean="0"/>
              <a:t>1/19/22</a:t>
            </a:fld>
            <a:endParaRPr lang="en-US"/>
          </a:p>
        </p:txBody>
      </p:sp>
      <p:sp>
        <p:nvSpPr>
          <p:cNvPr id="5" name="Footer Placeholder 4">
            <a:extLst>
              <a:ext uri="{FF2B5EF4-FFF2-40B4-BE49-F238E27FC236}">
                <a16:creationId xmlns:a16="http://schemas.microsoft.com/office/drawing/2014/main" id="{52D3B76F-EBE3-F242-B0BD-3FA9D2AAE6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7F9E2-9B41-9740-A8A7-388836433A7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7024473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F4DB8-6DE9-E844-9017-88F1A4C299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5234E4-79DE-D54B-8329-AC12E72BEF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DF795C-AAAB-AA4E-AF64-C8FE491DA5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ED610B6-A6D8-B24E-8C45-26051D2B731E}"/>
              </a:ext>
            </a:extLst>
          </p:cNvPr>
          <p:cNvSpPr>
            <a:spLocks noGrp="1"/>
          </p:cNvSpPr>
          <p:nvPr>
            <p:ph type="dt" sz="half" idx="10"/>
          </p:nvPr>
        </p:nvSpPr>
        <p:spPr/>
        <p:txBody>
          <a:bodyPr/>
          <a:lstStyle/>
          <a:p>
            <a:fld id="{F49AF2A5-B297-4977-9E5B-4D3050E23689}" type="datetime1">
              <a:rPr lang="en-US" smtClean="0"/>
              <a:t>1/19/22</a:t>
            </a:fld>
            <a:endParaRPr lang="en-US"/>
          </a:p>
        </p:txBody>
      </p:sp>
      <p:sp>
        <p:nvSpPr>
          <p:cNvPr id="6" name="Footer Placeholder 5">
            <a:extLst>
              <a:ext uri="{FF2B5EF4-FFF2-40B4-BE49-F238E27FC236}">
                <a16:creationId xmlns:a16="http://schemas.microsoft.com/office/drawing/2014/main" id="{119C3A1A-FC2F-1448-A352-3E39793662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02C093-90A6-754B-8B0F-E5E918C3D0B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58932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9E4A0-EC7D-B04F-9261-E497FD701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E351F0-12FB-2246-A89B-9DB7C1E91F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F3E66BC-7F21-4743-9BB1-499F39E113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1787882-5FEF-4948-B6C3-35937588ED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AB5A5D-7B8B-9646-A747-5D024895A00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1EABCD5-1228-B14B-8C20-9CD7E0840C6D}"/>
              </a:ext>
            </a:extLst>
          </p:cNvPr>
          <p:cNvSpPr>
            <a:spLocks noGrp="1"/>
          </p:cNvSpPr>
          <p:nvPr>
            <p:ph type="dt" sz="half" idx="10"/>
          </p:nvPr>
        </p:nvSpPr>
        <p:spPr/>
        <p:txBody>
          <a:bodyPr/>
          <a:lstStyle/>
          <a:p>
            <a:fld id="{70127434-4794-409A-9547-04789BA47588}" type="datetime1">
              <a:rPr lang="en-US" smtClean="0"/>
              <a:t>1/19/22</a:t>
            </a:fld>
            <a:endParaRPr lang="en-US"/>
          </a:p>
        </p:txBody>
      </p:sp>
      <p:sp>
        <p:nvSpPr>
          <p:cNvPr id="8" name="Footer Placeholder 7">
            <a:extLst>
              <a:ext uri="{FF2B5EF4-FFF2-40B4-BE49-F238E27FC236}">
                <a16:creationId xmlns:a16="http://schemas.microsoft.com/office/drawing/2014/main" id="{156FB606-AF72-114E-A6DF-383D6590DC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E711B6A-EA77-D047-A1A5-353029E2D52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83964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B9A1B-60C1-C748-A7B9-6D424678C6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CB1248F-F4BB-784D-ADD1-7541D7774C07}"/>
              </a:ext>
            </a:extLst>
          </p:cNvPr>
          <p:cNvSpPr>
            <a:spLocks noGrp="1"/>
          </p:cNvSpPr>
          <p:nvPr>
            <p:ph type="dt" sz="half" idx="10"/>
          </p:nvPr>
        </p:nvSpPr>
        <p:spPr/>
        <p:txBody>
          <a:bodyPr/>
          <a:lstStyle/>
          <a:p>
            <a:fld id="{85658635-357A-4E3D-B824-A5CEFDB8449C}" type="datetime1">
              <a:rPr lang="en-US" smtClean="0"/>
              <a:t>1/19/22</a:t>
            </a:fld>
            <a:endParaRPr lang="en-US"/>
          </a:p>
        </p:txBody>
      </p:sp>
      <p:sp>
        <p:nvSpPr>
          <p:cNvPr id="4" name="Footer Placeholder 3">
            <a:extLst>
              <a:ext uri="{FF2B5EF4-FFF2-40B4-BE49-F238E27FC236}">
                <a16:creationId xmlns:a16="http://schemas.microsoft.com/office/drawing/2014/main" id="{4245FFC6-CC5B-FC42-B426-A0E001AB7D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356A05-4F86-3645-BC80-7365666C566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572470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E1ED6A-0C21-6C44-B178-0DAF2611C478}"/>
              </a:ext>
            </a:extLst>
          </p:cNvPr>
          <p:cNvSpPr>
            <a:spLocks noGrp="1"/>
          </p:cNvSpPr>
          <p:nvPr>
            <p:ph type="dt" sz="half" idx="10"/>
          </p:nvPr>
        </p:nvSpPr>
        <p:spPr/>
        <p:txBody>
          <a:bodyPr/>
          <a:lstStyle/>
          <a:p>
            <a:fld id="{7E86FF77-2719-4AD0-8740-0B90FF5D1EFB}" type="datetime1">
              <a:rPr lang="en-US" smtClean="0"/>
              <a:t>1/19/22</a:t>
            </a:fld>
            <a:endParaRPr lang="en-US"/>
          </a:p>
        </p:txBody>
      </p:sp>
      <p:sp>
        <p:nvSpPr>
          <p:cNvPr id="3" name="Footer Placeholder 2">
            <a:extLst>
              <a:ext uri="{FF2B5EF4-FFF2-40B4-BE49-F238E27FC236}">
                <a16:creationId xmlns:a16="http://schemas.microsoft.com/office/drawing/2014/main" id="{07F29430-0706-8A46-9129-12CB23809A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511C96-B29F-CA48-80FB-CC1B3469DCA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493684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176E-684F-6844-B623-277B480043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DBA3B8B-2174-0340-A219-F84913D2FC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63A6AA-ACD1-B347-8DF8-D86051B09A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573113-8F86-EA40-BB8B-4F4D6FE799B3}"/>
              </a:ext>
            </a:extLst>
          </p:cNvPr>
          <p:cNvSpPr>
            <a:spLocks noGrp="1"/>
          </p:cNvSpPr>
          <p:nvPr>
            <p:ph type="dt" sz="half" idx="10"/>
          </p:nvPr>
        </p:nvSpPr>
        <p:spPr/>
        <p:txBody>
          <a:bodyPr/>
          <a:lstStyle/>
          <a:p>
            <a:fld id="{6E441C83-1089-48B9-8B65-293D4C236D35}" type="datetime1">
              <a:rPr lang="en-US" smtClean="0"/>
              <a:t>1/19/22</a:t>
            </a:fld>
            <a:endParaRPr lang="en-US"/>
          </a:p>
        </p:txBody>
      </p:sp>
      <p:sp>
        <p:nvSpPr>
          <p:cNvPr id="6" name="Footer Placeholder 5">
            <a:extLst>
              <a:ext uri="{FF2B5EF4-FFF2-40B4-BE49-F238E27FC236}">
                <a16:creationId xmlns:a16="http://schemas.microsoft.com/office/drawing/2014/main" id="{D1860C2D-9F44-9348-A274-BD44A9431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27F04-EA81-B347-8DE7-1A0042A6689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103041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8BC05-6E7B-6544-B4D8-21BD888875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D4AAD3-BC5D-B54D-887C-B70E4C8930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BA9381-2C22-2049-ABD3-88F33D01A1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113058-D6A9-3441-A0FE-BF02B27652B9}"/>
              </a:ext>
            </a:extLst>
          </p:cNvPr>
          <p:cNvSpPr>
            <a:spLocks noGrp="1"/>
          </p:cNvSpPr>
          <p:nvPr>
            <p:ph type="dt" sz="half" idx="10"/>
          </p:nvPr>
        </p:nvSpPr>
        <p:spPr/>
        <p:txBody>
          <a:bodyPr/>
          <a:lstStyle/>
          <a:p>
            <a:fld id="{D162FE45-CC1E-47DB-8B82-6CF0636FBDB8}" type="datetime1">
              <a:rPr lang="en-US" smtClean="0"/>
              <a:t>1/19/22</a:t>
            </a:fld>
            <a:endParaRPr lang="en-US"/>
          </a:p>
        </p:txBody>
      </p:sp>
      <p:sp>
        <p:nvSpPr>
          <p:cNvPr id="6" name="Footer Placeholder 5">
            <a:extLst>
              <a:ext uri="{FF2B5EF4-FFF2-40B4-BE49-F238E27FC236}">
                <a16:creationId xmlns:a16="http://schemas.microsoft.com/office/drawing/2014/main" id="{606D12E9-3A80-EC48-B16F-9F7D0BC84C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3C19E9-4A39-B945-A39E-DFA1DAD5D48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5271137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3AED4-D454-BD4D-92F0-7E8BC79ACF9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67E49B-BB05-6C40-99AF-43717742E1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7F2C39-78FA-874E-B54A-E0BE734D868C}"/>
              </a:ext>
            </a:extLst>
          </p:cNvPr>
          <p:cNvSpPr>
            <a:spLocks noGrp="1"/>
          </p:cNvSpPr>
          <p:nvPr>
            <p:ph type="dt" sz="half" idx="10"/>
          </p:nvPr>
        </p:nvSpPr>
        <p:spPr/>
        <p:txBody>
          <a:bodyPr/>
          <a:lstStyle/>
          <a:p>
            <a:fld id="{836430B8-6059-41E5-A5DC-C07A76F5859A}" type="datetime1">
              <a:rPr lang="en-US" smtClean="0"/>
              <a:t>1/19/22</a:t>
            </a:fld>
            <a:endParaRPr lang="en-US"/>
          </a:p>
        </p:txBody>
      </p:sp>
      <p:sp>
        <p:nvSpPr>
          <p:cNvPr id="5" name="Footer Placeholder 4">
            <a:extLst>
              <a:ext uri="{FF2B5EF4-FFF2-40B4-BE49-F238E27FC236}">
                <a16:creationId xmlns:a16="http://schemas.microsoft.com/office/drawing/2014/main" id="{E77034C7-A804-6E4A-88C2-422AF1A61E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C629B-CEAD-0F46-BD3E-1BE873D7752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6447338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783EE7-A1E7-1743-9716-292CC64B82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E44CBD-CCB3-2146-9FE2-9FF6E5AB48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563962-594A-0242-A85E-25ABB41A0223}"/>
              </a:ext>
            </a:extLst>
          </p:cNvPr>
          <p:cNvSpPr>
            <a:spLocks noGrp="1"/>
          </p:cNvSpPr>
          <p:nvPr>
            <p:ph type="dt" sz="half" idx="10"/>
          </p:nvPr>
        </p:nvSpPr>
        <p:spPr/>
        <p:txBody>
          <a:bodyPr/>
          <a:lstStyle/>
          <a:p>
            <a:fld id="{A09D0CB7-D16E-4358-B7F4-EA4A24554592}" type="datetime1">
              <a:rPr lang="en-US" smtClean="0"/>
              <a:t>1/19/22</a:t>
            </a:fld>
            <a:endParaRPr lang="en-US"/>
          </a:p>
        </p:txBody>
      </p:sp>
      <p:sp>
        <p:nvSpPr>
          <p:cNvPr id="5" name="Footer Placeholder 4">
            <a:extLst>
              <a:ext uri="{FF2B5EF4-FFF2-40B4-BE49-F238E27FC236}">
                <a16:creationId xmlns:a16="http://schemas.microsoft.com/office/drawing/2014/main" id="{672832A5-C928-3C46-9A5F-8232AFC134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9DC78C-BE8B-E54E-A88C-F6B0890D6FE2}"/>
              </a:ext>
            </a:extLst>
          </p:cNvPr>
          <p:cNvSpPr>
            <a:spLocks noGrp="1"/>
          </p:cNvSpPr>
          <p:nvPr>
            <p:ph type="sldNum" sz="quarter" idx="12"/>
          </p:nvPr>
        </p:nvSpPr>
        <p:spPr/>
        <p:txBody>
          <a:body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4432078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78D24-DD8F-EE4F-B7A2-3AEA65D591E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D51683-584A-104F-BD17-BFA19E54F6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B81C7E-D98C-154E-BFA3-5399A96393A3}"/>
              </a:ext>
            </a:extLst>
          </p:cNvPr>
          <p:cNvSpPr>
            <a:spLocks noGrp="1"/>
          </p:cNvSpPr>
          <p:nvPr>
            <p:ph type="dt" sz="half" idx="10"/>
          </p:nvPr>
        </p:nvSpPr>
        <p:spPr/>
        <p:txBody>
          <a:bodyPr/>
          <a:lstStyle/>
          <a:p>
            <a:fld id="{92538219-6E45-4D12-B767-46F92D5844D4}" type="datetime1">
              <a:rPr lang="en-US" smtClean="0"/>
              <a:t>1/19/22</a:t>
            </a:fld>
            <a:endParaRPr lang="en-US"/>
          </a:p>
        </p:txBody>
      </p:sp>
      <p:sp>
        <p:nvSpPr>
          <p:cNvPr id="5" name="Footer Placeholder 4">
            <a:extLst>
              <a:ext uri="{FF2B5EF4-FFF2-40B4-BE49-F238E27FC236}">
                <a16:creationId xmlns:a16="http://schemas.microsoft.com/office/drawing/2014/main" id="{2B7FE740-0CC1-0F46-8BD8-29E6A74B1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9ACB24-EC29-2742-89D0-CA4121694F1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0276896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677A2-C54B-A646-AD2A-5F95217176E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91DAC0B-55B3-FD4F-BC06-9D387B8498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A2DFFA6-F555-E140-A922-A5B6672ADFD2}"/>
              </a:ext>
            </a:extLst>
          </p:cNvPr>
          <p:cNvSpPr>
            <a:spLocks noGrp="1"/>
          </p:cNvSpPr>
          <p:nvPr>
            <p:ph type="dt" sz="half" idx="10"/>
          </p:nvPr>
        </p:nvSpPr>
        <p:spPr/>
        <p:txBody>
          <a:bodyPr/>
          <a:lstStyle/>
          <a:p>
            <a:fld id="{8BB296A2-D8F0-4E17-BFD0-A6C902250D59}" type="datetime1">
              <a:rPr lang="en-US" smtClean="0"/>
              <a:t>1/19/22</a:t>
            </a:fld>
            <a:endParaRPr lang="en-US"/>
          </a:p>
        </p:txBody>
      </p:sp>
      <p:sp>
        <p:nvSpPr>
          <p:cNvPr id="5" name="Footer Placeholder 4">
            <a:extLst>
              <a:ext uri="{FF2B5EF4-FFF2-40B4-BE49-F238E27FC236}">
                <a16:creationId xmlns:a16="http://schemas.microsoft.com/office/drawing/2014/main" id="{A0736CD9-4145-694F-B274-EC56692E48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60785C-C5EE-3B4B-9CF7-6001AB77A4F0}"/>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87784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D21C7-863C-D84B-86B4-99E3F916F03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0FF7903-00D9-7949-A686-B2A8C5942A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9D6A56-E789-2E45-BD11-2A88FC36D594}"/>
              </a:ext>
            </a:extLst>
          </p:cNvPr>
          <p:cNvSpPr>
            <a:spLocks noGrp="1"/>
          </p:cNvSpPr>
          <p:nvPr>
            <p:ph type="dt" sz="half" idx="10"/>
          </p:nvPr>
        </p:nvSpPr>
        <p:spPr/>
        <p:txBody>
          <a:bodyPr/>
          <a:lstStyle/>
          <a:p>
            <a:fld id="{D9108C9C-1ACB-4C84-A002-C7E0E45B937A}" type="datetime1">
              <a:rPr lang="en-US" smtClean="0"/>
              <a:t>1/19/22</a:t>
            </a:fld>
            <a:endParaRPr lang="en-US"/>
          </a:p>
        </p:txBody>
      </p:sp>
      <p:sp>
        <p:nvSpPr>
          <p:cNvPr id="5" name="Footer Placeholder 4">
            <a:extLst>
              <a:ext uri="{FF2B5EF4-FFF2-40B4-BE49-F238E27FC236}">
                <a16:creationId xmlns:a16="http://schemas.microsoft.com/office/drawing/2014/main" id="{52D3B76F-EBE3-F242-B0BD-3FA9D2AAE6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97F9E2-9B41-9740-A8A7-388836433A7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1226632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F4DB8-6DE9-E844-9017-88F1A4C2993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D5234E4-79DE-D54B-8329-AC12E72BEF3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DF795C-AAAB-AA4E-AF64-C8FE491DA52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ED610B6-A6D8-B24E-8C45-26051D2B731E}"/>
              </a:ext>
            </a:extLst>
          </p:cNvPr>
          <p:cNvSpPr>
            <a:spLocks noGrp="1"/>
          </p:cNvSpPr>
          <p:nvPr>
            <p:ph type="dt" sz="half" idx="10"/>
          </p:nvPr>
        </p:nvSpPr>
        <p:spPr/>
        <p:txBody>
          <a:bodyPr/>
          <a:lstStyle/>
          <a:p>
            <a:fld id="{F49AF2A5-B297-4977-9E5B-4D3050E23689}" type="datetime1">
              <a:rPr lang="en-US" smtClean="0"/>
              <a:t>1/19/22</a:t>
            </a:fld>
            <a:endParaRPr lang="en-US"/>
          </a:p>
        </p:txBody>
      </p:sp>
      <p:sp>
        <p:nvSpPr>
          <p:cNvPr id="6" name="Footer Placeholder 5">
            <a:extLst>
              <a:ext uri="{FF2B5EF4-FFF2-40B4-BE49-F238E27FC236}">
                <a16:creationId xmlns:a16="http://schemas.microsoft.com/office/drawing/2014/main" id="{119C3A1A-FC2F-1448-A352-3E39793662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02C093-90A6-754B-8B0F-E5E918C3D0B7}"/>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468591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9E4A0-EC7D-B04F-9261-E497FD701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3E351F0-12FB-2246-A89B-9DB7C1E91F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F3E66BC-7F21-4743-9BB1-499F39E1130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1787882-5FEF-4948-B6C3-35937588ED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AB5A5D-7B8B-9646-A747-5D024895A00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1EABCD5-1228-B14B-8C20-9CD7E0840C6D}"/>
              </a:ext>
            </a:extLst>
          </p:cNvPr>
          <p:cNvSpPr>
            <a:spLocks noGrp="1"/>
          </p:cNvSpPr>
          <p:nvPr>
            <p:ph type="dt" sz="half" idx="10"/>
          </p:nvPr>
        </p:nvSpPr>
        <p:spPr/>
        <p:txBody>
          <a:bodyPr/>
          <a:lstStyle/>
          <a:p>
            <a:fld id="{70127434-4794-409A-9547-04789BA47588}" type="datetime1">
              <a:rPr lang="en-US" smtClean="0"/>
              <a:t>1/19/22</a:t>
            </a:fld>
            <a:endParaRPr lang="en-US"/>
          </a:p>
        </p:txBody>
      </p:sp>
      <p:sp>
        <p:nvSpPr>
          <p:cNvPr id="8" name="Footer Placeholder 7">
            <a:extLst>
              <a:ext uri="{FF2B5EF4-FFF2-40B4-BE49-F238E27FC236}">
                <a16:creationId xmlns:a16="http://schemas.microsoft.com/office/drawing/2014/main" id="{156FB606-AF72-114E-A6DF-383D6590DC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E711B6A-EA77-D047-A1A5-353029E2D52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694957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B9A1B-60C1-C748-A7B9-6D424678C6D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CB1248F-F4BB-784D-ADD1-7541D7774C07}"/>
              </a:ext>
            </a:extLst>
          </p:cNvPr>
          <p:cNvSpPr>
            <a:spLocks noGrp="1"/>
          </p:cNvSpPr>
          <p:nvPr>
            <p:ph type="dt" sz="half" idx="10"/>
          </p:nvPr>
        </p:nvSpPr>
        <p:spPr/>
        <p:txBody>
          <a:bodyPr/>
          <a:lstStyle/>
          <a:p>
            <a:fld id="{85658635-357A-4E3D-B824-A5CEFDB8449C}" type="datetime1">
              <a:rPr lang="en-US" smtClean="0"/>
              <a:t>1/19/22</a:t>
            </a:fld>
            <a:endParaRPr lang="en-US"/>
          </a:p>
        </p:txBody>
      </p:sp>
      <p:sp>
        <p:nvSpPr>
          <p:cNvPr id="4" name="Footer Placeholder 3">
            <a:extLst>
              <a:ext uri="{FF2B5EF4-FFF2-40B4-BE49-F238E27FC236}">
                <a16:creationId xmlns:a16="http://schemas.microsoft.com/office/drawing/2014/main" id="{4245FFC6-CC5B-FC42-B426-A0E001AB7DB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356A05-4F86-3645-BC80-7365666C566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12830164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E1ED6A-0C21-6C44-B178-0DAF2611C478}"/>
              </a:ext>
            </a:extLst>
          </p:cNvPr>
          <p:cNvSpPr>
            <a:spLocks noGrp="1"/>
          </p:cNvSpPr>
          <p:nvPr>
            <p:ph type="dt" sz="half" idx="10"/>
          </p:nvPr>
        </p:nvSpPr>
        <p:spPr/>
        <p:txBody>
          <a:bodyPr/>
          <a:lstStyle/>
          <a:p>
            <a:fld id="{7E86FF77-2719-4AD0-8740-0B90FF5D1EFB}" type="datetime1">
              <a:rPr lang="en-US" smtClean="0"/>
              <a:t>1/19/22</a:t>
            </a:fld>
            <a:endParaRPr lang="en-US"/>
          </a:p>
        </p:txBody>
      </p:sp>
      <p:sp>
        <p:nvSpPr>
          <p:cNvPr id="3" name="Footer Placeholder 2">
            <a:extLst>
              <a:ext uri="{FF2B5EF4-FFF2-40B4-BE49-F238E27FC236}">
                <a16:creationId xmlns:a16="http://schemas.microsoft.com/office/drawing/2014/main" id="{07F29430-0706-8A46-9129-12CB23809A7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7511C96-B29F-CA48-80FB-CC1B3469DCA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851435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176E-684F-6844-B623-277B480043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DBA3B8B-2174-0340-A219-F84913D2FC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63A6AA-ACD1-B347-8DF8-D86051B09A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F573113-8F86-EA40-BB8B-4F4D6FE799B3}"/>
              </a:ext>
            </a:extLst>
          </p:cNvPr>
          <p:cNvSpPr>
            <a:spLocks noGrp="1"/>
          </p:cNvSpPr>
          <p:nvPr>
            <p:ph type="dt" sz="half" idx="10"/>
          </p:nvPr>
        </p:nvSpPr>
        <p:spPr/>
        <p:txBody>
          <a:bodyPr/>
          <a:lstStyle/>
          <a:p>
            <a:fld id="{6E441C83-1089-48B9-8B65-293D4C236D35}" type="datetime1">
              <a:rPr lang="en-US" smtClean="0"/>
              <a:t>1/19/22</a:t>
            </a:fld>
            <a:endParaRPr lang="en-US"/>
          </a:p>
        </p:txBody>
      </p:sp>
      <p:sp>
        <p:nvSpPr>
          <p:cNvPr id="6" name="Footer Placeholder 5">
            <a:extLst>
              <a:ext uri="{FF2B5EF4-FFF2-40B4-BE49-F238E27FC236}">
                <a16:creationId xmlns:a16="http://schemas.microsoft.com/office/drawing/2014/main" id="{D1860C2D-9F44-9348-A274-BD44A9431B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27F04-EA81-B347-8DE7-1A0042A6689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33311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8BC05-6E7B-6544-B4D8-21BD8888753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6D4AAD3-BC5D-B54D-887C-B70E4C89300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5BA9381-2C22-2049-ABD3-88F33D01A1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113058-D6A9-3441-A0FE-BF02B27652B9}"/>
              </a:ext>
            </a:extLst>
          </p:cNvPr>
          <p:cNvSpPr>
            <a:spLocks noGrp="1"/>
          </p:cNvSpPr>
          <p:nvPr>
            <p:ph type="dt" sz="half" idx="10"/>
          </p:nvPr>
        </p:nvSpPr>
        <p:spPr/>
        <p:txBody>
          <a:bodyPr/>
          <a:lstStyle/>
          <a:p>
            <a:fld id="{D162FE45-CC1E-47DB-8B82-6CF0636FBDB8}" type="datetime1">
              <a:rPr lang="en-US" smtClean="0"/>
              <a:t>1/19/22</a:t>
            </a:fld>
            <a:endParaRPr lang="en-US"/>
          </a:p>
        </p:txBody>
      </p:sp>
      <p:sp>
        <p:nvSpPr>
          <p:cNvPr id="6" name="Footer Placeholder 5">
            <a:extLst>
              <a:ext uri="{FF2B5EF4-FFF2-40B4-BE49-F238E27FC236}">
                <a16:creationId xmlns:a16="http://schemas.microsoft.com/office/drawing/2014/main" id="{606D12E9-3A80-EC48-B16F-9F7D0BC84C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3C19E9-4A39-B945-A39E-DFA1DAD5D48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295673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3AED4-D454-BD4D-92F0-7E8BC79ACF9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67E49B-BB05-6C40-99AF-43717742E1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7F2C39-78FA-874E-B54A-E0BE734D868C}"/>
              </a:ext>
            </a:extLst>
          </p:cNvPr>
          <p:cNvSpPr>
            <a:spLocks noGrp="1"/>
          </p:cNvSpPr>
          <p:nvPr>
            <p:ph type="dt" sz="half" idx="10"/>
          </p:nvPr>
        </p:nvSpPr>
        <p:spPr/>
        <p:txBody>
          <a:bodyPr/>
          <a:lstStyle/>
          <a:p>
            <a:fld id="{836430B8-6059-41E5-A5DC-C07A76F5859A}" type="datetime1">
              <a:rPr lang="en-US" smtClean="0"/>
              <a:t>1/19/22</a:t>
            </a:fld>
            <a:endParaRPr lang="en-US"/>
          </a:p>
        </p:txBody>
      </p:sp>
      <p:sp>
        <p:nvSpPr>
          <p:cNvPr id="5" name="Footer Placeholder 4">
            <a:extLst>
              <a:ext uri="{FF2B5EF4-FFF2-40B4-BE49-F238E27FC236}">
                <a16:creationId xmlns:a16="http://schemas.microsoft.com/office/drawing/2014/main" id="{E77034C7-A804-6E4A-88C2-422AF1A61E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AC629B-CEAD-0F46-BD3E-1BE873D7752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059459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783EE7-A1E7-1743-9716-292CC64B827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E44CBD-CCB3-2146-9FE2-9FF6E5AB48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563962-594A-0242-A85E-25ABB41A0223}"/>
              </a:ext>
            </a:extLst>
          </p:cNvPr>
          <p:cNvSpPr>
            <a:spLocks noGrp="1"/>
          </p:cNvSpPr>
          <p:nvPr>
            <p:ph type="dt" sz="half" idx="10"/>
          </p:nvPr>
        </p:nvSpPr>
        <p:spPr/>
        <p:txBody>
          <a:bodyPr/>
          <a:lstStyle/>
          <a:p>
            <a:fld id="{A09D0CB7-D16E-4358-B7F4-EA4A24554592}" type="datetime1">
              <a:rPr lang="en-US" smtClean="0"/>
              <a:t>1/19/22</a:t>
            </a:fld>
            <a:endParaRPr lang="en-US"/>
          </a:p>
        </p:txBody>
      </p:sp>
      <p:sp>
        <p:nvSpPr>
          <p:cNvPr id="5" name="Footer Placeholder 4">
            <a:extLst>
              <a:ext uri="{FF2B5EF4-FFF2-40B4-BE49-F238E27FC236}">
                <a16:creationId xmlns:a16="http://schemas.microsoft.com/office/drawing/2014/main" id="{672832A5-C928-3C46-9A5F-8232AFC134E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19DC78C-BE8B-E54E-A88C-F6B0890D6FE2}"/>
              </a:ext>
            </a:extLst>
          </p:cNvPr>
          <p:cNvSpPr>
            <a:spLocks noGrp="1"/>
          </p:cNvSpPr>
          <p:nvPr>
            <p:ph type="sldNum" sz="quarter" idx="12"/>
          </p:nvPr>
        </p:nvSpPr>
        <p:spPr/>
        <p:txBody>
          <a:body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245294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1/19/22</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810037667"/>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B6064-E4AC-AA48-BD0F-37591CE497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74C4B9-F0CA-CB47-A2C7-D8657B3CE2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112FC9-174E-4542-A8A3-66A520F2F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FC8E16-3C03-4238-9C6F-B34F3D10F77E}" type="datetime1">
              <a:rPr lang="en-US" smtClean="0"/>
              <a:t>1/19/22</a:t>
            </a:fld>
            <a:endParaRPr lang="en-US" dirty="0"/>
          </a:p>
        </p:txBody>
      </p:sp>
      <p:sp>
        <p:nvSpPr>
          <p:cNvPr id="5" name="Footer Placeholder 4">
            <a:extLst>
              <a:ext uri="{FF2B5EF4-FFF2-40B4-BE49-F238E27FC236}">
                <a16:creationId xmlns:a16="http://schemas.microsoft.com/office/drawing/2014/main" id="{7F1D1F0C-9D75-9045-BC35-292F3BA98B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A302251-E680-244C-84A4-B142BD075A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66482771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FB6064-E4AC-AA48-BD0F-37591CE497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74C4B9-F0CA-CB47-A2C7-D8657B3CE2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112FC9-174E-4542-A8A3-66A520F2F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FC8E16-3C03-4238-9C6F-B34F3D10F77E}" type="datetime1">
              <a:rPr lang="en-US" smtClean="0"/>
              <a:t>1/19/22</a:t>
            </a:fld>
            <a:endParaRPr lang="en-US" dirty="0"/>
          </a:p>
        </p:txBody>
      </p:sp>
      <p:sp>
        <p:nvSpPr>
          <p:cNvPr id="5" name="Footer Placeholder 4">
            <a:extLst>
              <a:ext uri="{FF2B5EF4-FFF2-40B4-BE49-F238E27FC236}">
                <a16:creationId xmlns:a16="http://schemas.microsoft.com/office/drawing/2014/main" id="{7F1D1F0C-9D75-9045-BC35-292F3BA98B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A302251-E680-244C-84A4-B142BD075A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319308091"/>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3.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0.xml.rels><?xml version="1.0" encoding="UTF-8" standalone="yes"?>
<Relationships xmlns="http://schemas.openxmlformats.org/package/2006/relationships"><Relationship Id="rId8" Type="http://schemas.openxmlformats.org/officeDocument/2006/relationships/hyperlink" Target="https://www.mountain-training.org/help/downloads/combined-rock-water-activities" TargetMode="External"/><Relationship Id="rId3" Type="http://schemas.openxmlformats.org/officeDocument/2006/relationships/hyperlink" Target="https://www.independent.ie/world-news/probe-on-canyon-horror-26145675.html" TargetMode="External"/><Relationship Id="rId7" Type="http://schemas.openxmlformats.org/officeDocument/2006/relationships/hyperlink" Target="https://www.newsweek.com/wall-black-water-165758" TargetMode="External"/><Relationship Id="rId2" Type="http://schemas.openxmlformats.org/officeDocument/2006/relationships/hyperlink" Target="https://www.hse.gov.uk/aala/" TargetMode="External"/><Relationship Id="rId1" Type="http://schemas.openxmlformats.org/officeDocument/2006/relationships/slideLayout" Target="../slideLayouts/slideLayout2.xml"/><Relationship Id="rId6" Type="http://schemas.openxmlformats.org/officeDocument/2006/relationships/hyperlink" Target="https://www.independent.co.uk/news/swiss-river-disaster-black-wall-of-water-swept-down-the-gorge-crushing-everyone-in-its-path-1109256.html" TargetMode="External"/><Relationship Id="rId5" Type="http://schemas.openxmlformats.org/officeDocument/2006/relationships/hyperlink" Target="https://www.wsws.org/en/articles/1999/08/swss-a06.html" TargetMode="External"/><Relationship Id="rId4" Type="http://schemas.openxmlformats.org/officeDocument/2006/relationships/hyperlink" Target="https://www.swissinfo.ch/eng/risk-sports_safety-still-a-question-20-years-after-interlaken-canyoning-accident/451053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CEE0F7E-06BD-E54A-B29A-712889354FED}"/>
              </a:ext>
            </a:extLst>
          </p:cNvPr>
          <p:cNvSpPr>
            <a:spLocks noGrp="1"/>
          </p:cNvSpPr>
          <p:nvPr>
            <p:ph type="ctrTitle"/>
          </p:nvPr>
        </p:nvSpPr>
        <p:spPr>
          <a:xfrm>
            <a:off x="1524000" y="2776538"/>
            <a:ext cx="9144000" cy="1381188"/>
          </a:xfrm>
        </p:spPr>
        <p:txBody>
          <a:bodyPr anchor="ctr">
            <a:normAutofit/>
          </a:bodyPr>
          <a:lstStyle/>
          <a:p>
            <a:r>
              <a:rPr lang="en-GB" sz="4000" b="1">
                <a:solidFill>
                  <a:schemeClr val="bg2"/>
                </a:solidFill>
              </a:rPr>
              <a:t>BMOE6001</a:t>
            </a:r>
            <a:r>
              <a:rPr lang="en-GB" sz="4000">
                <a:solidFill>
                  <a:schemeClr val="bg2"/>
                </a:solidFill>
              </a:rPr>
              <a:t> </a:t>
            </a:r>
            <a:br>
              <a:rPr lang="en-GB" sz="4000">
                <a:solidFill>
                  <a:schemeClr val="bg2"/>
                </a:solidFill>
              </a:rPr>
            </a:br>
            <a:r>
              <a:rPr lang="en-GB" sz="4000" b="1">
                <a:solidFill>
                  <a:schemeClr val="bg2"/>
                </a:solidFill>
              </a:rPr>
              <a:t>Critical Incident Portfolio </a:t>
            </a:r>
            <a:endParaRPr lang="en-US" sz="4000">
              <a:solidFill>
                <a:schemeClr val="bg2"/>
              </a:solidFill>
            </a:endParaRPr>
          </a:p>
        </p:txBody>
      </p:sp>
      <p:sp>
        <p:nvSpPr>
          <p:cNvPr id="3" name="Subtitle 2">
            <a:extLst>
              <a:ext uri="{FF2B5EF4-FFF2-40B4-BE49-F238E27FC236}">
                <a16:creationId xmlns:a16="http://schemas.microsoft.com/office/drawing/2014/main" id="{F2FB76B2-CE4E-0947-A491-7558982AAA62}"/>
              </a:ext>
            </a:extLst>
          </p:cNvPr>
          <p:cNvSpPr>
            <a:spLocks noGrp="1"/>
          </p:cNvSpPr>
          <p:nvPr>
            <p:ph type="subTitle" idx="1"/>
          </p:nvPr>
        </p:nvSpPr>
        <p:spPr>
          <a:xfrm>
            <a:off x="1524000" y="4495800"/>
            <a:ext cx="9144000" cy="762000"/>
          </a:xfrm>
        </p:spPr>
        <p:txBody>
          <a:bodyPr>
            <a:normAutofit/>
          </a:bodyPr>
          <a:lstStyle/>
          <a:p>
            <a:r>
              <a:rPr lang="en-US" sz="1800">
                <a:latin typeface="+mj-lt"/>
                <a:cs typeface="Times New Roman" panose="02020603050405020304" pitchFamily="18" charset="0"/>
              </a:rPr>
              <a:t>By Lewis Cleverdon</a:t>
            </a:r>
          </a:p>
        </p:txBody>
      </p:sp>
    </p:spTree>
    <p:extLst>
      <p:ext uri="{BB962C8B-B14F-4D97-AF65-F5344CB8AC3E}">
        <p14:creationId xmlns:p14="http://schemas.microsoft.com/office/powerpoint/2010/main" val="3037400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536DB-A673-584A-B3FC-7690BF8D4CD1}"/>
              </a:ext>
            </a:extLst>
          </p:cNvPr>
          <p:cNvSpPr>
            <a:spLocks noGrp="1"/>
          </p:cNvSpPr>
          <p:nvPr>
            <p:ph type="title"/>
          </p:nvPr>
        </p:nvSpPr>
        <p:spPr>
          <a:xfrm>
            <a:off x="484552" y="365125"/>
            <a:ext cx="10869248" cy="1259489"/>
          </a:xfrm>
        </p:spPr>
        <p:txBody>
          <a:bodyPr>
            <a:normAutofit/>
          </a:bodyPr>
          <a:lstStyle/>
          <a:p>
            <a:pPr algn="ctr"/>
            <a:r>
              <a:rPr lang="en-US" sz="4000" dirty="0"/>
              <a:t>Introduction –</a:t>
            </a:r>
          </a:p>
        </p:txBody>
      </p:sp>
      <p:sp>
        <p:nvSpPr>
          <p:cNvPr id="3" name="Content Placeholder 2">
            <a:extLst>
              <a:ext uri="{FF2B5EF4-FFF2-40B4-BE49-F238E27FC236}">
                <a16:creationId xmlns:a16="http://schemas.microsoft.com/office/drawing/2014/main" id="{DD880017-8E9F-AE46-AC9F-F2C28A47A895}"/>
              </a:ext>
            </a:extLst>
          </p:cNvPr>
          <p:cNvSpPr>
            <a:spLocks noGrp="1"/>
          </p:cNvSpPr>
          <p:nvPr>
            <p:ph idx="1"/>
          </p:nvPr>
        </p:nvSpPr>
        <p:spPr>
          <a:xfrm>
            <a:off x="248574" y="2700800"/>
            <a:ext cx="11567604" cy="3708877"/>
          </a:xfrm>
        </p:spPr>
        <p:txBody>
          <a:bodyPr>
            <a:normAutofit/>
          </a:bodyPr>
          <a:lstStyle/>
          <a:p>
            <a:pPr>
              <a:lnSpc>
                <a:spcPct val="150000"/>
              </a:lnSpc>
            </a:pPr>
            <a:r>
              <a:rPr lang="en-GB" sz="1200" dirty="0">
                <a:latin typeface="Times New Roman" panose="02020603050405020304" pitchFamily="18" charset="0"/>
                <a:cs typeface="Times New Roman" panose="02020603050405020304" pitchFamily="18" charset="0"/>
              </a:rPr>
              <a:t>On July 27</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1999, in a small town called Interlaken, an incident occurred where twenty-one young people from Australia, New Zealand, England, South Africa, and Switzerland died in canyoning disaster. Canyoning has become a big attraction in Switzerland. Interlaken is 60km southeast of the Swiss capital, Bern, the tourist town draws not only young Swiss adrenalin junkies but also adventurous young people from all over the world (Lashmar and Karacs, 1999). During this essay I will be linking Reason’s Swiss cheese model (1990) to the critical incident of Saxetenbach canyon tragedy, Reason's model has become the common language through which complex accidents can be understood (Perneger, 2005). When looking at the model you can see why it has been credited so much as it makes complex ideas easily understandable and has significantly contributed to promoting the organisational accident paradigm in many sectors of activity (Larouzee and Le Coze, 2020) therefore it has been often mentioned and widely accepted by safety professionals. Reason named it the Swiss cheese model, as the cheese has many holes, unlike the cheese, these holes are constantly opening, shutting, and moving direction. The presence of holes in anyone slice does not normally cause a bad outcome. But when multiple layers line up this brings a flight of accident opportunity thus bringing hazards into contact with victims (Reason, 2000). When looking at some of the models’ limitations many have critiqued that Reasons Swiss cheese model, perhaps the most popular was Hollnagel’s (2016) view of the model as an epidemiologic or complex linear version of accident models. When looking at some of the strengths of the model it demonstrates that organizations already have systems in place to prevent large, high risk severity problems. When an event like this occurs, it happens due to the breakdowns within each slice showing that each hole aligns, a weakness of Reasons model is that it can be not as effective when representing detailed interrelationships and without these distinctive links results prove to be vague and don’t provide specific results.</a:t>
            </a:r>
          </a:p>
          <a:p>
            <a:endParaRPr lang="en-US" dirty="0"/>
          </a:p>
        </p:txBody>
      </p:sp>
    </p:spTree>
    <p:extLst>
      <p:ext uri="{BB962C8B-B14F-4D97-AF65-F5344CB8AC3E}">
        <p14:creationId xmlns:p14="http://schemas.microsoft.com/office/powerpoint/2010/main" val="3314682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E2523-C7E9-D347-815A-2074959F764E}"/>
              </a:ext>
            </a:extLst>
          </p:cNvPr>
          <p:cNvSpPr>
            <a:spLocks noGrp="1"/>
          </p:cNvSpPr>
          <p:nvPr>
            <p:ph type="title"/>
          </p:nvPr>
        </p:nvSpPr>
        <p:spPr>
          <a:xfrm>
            <a:off x="301841" y="365126"/>
            <a:ext cx="11576481" cy="1215100"/>
          </a:xfrm>
        </p:spPr>
        <p:txBody>
          <a:bodyPr>
            <a:normAutofit/>
          </a:bodyPr>
          <a:lstStyle/>
          <a:p>
            <a:pPr algn="ctr"/>
            <a:r>
              <a:rPr lang="en-US" sz="4000" dirty="0"/>
              <a:t>AALA and Combined water and rock activities - </a:t>
            </a:r>
          </a:p>
        </p:txBody>
      </p:sp>
      <p:sp>
        <p:nvSpPr>
          <p:cNvPr id="3" name="Content Placeholder 2">
            <a:extLst>
              <a:ext uri="{FF2B5EF4-FFF2-40B4-BE49-F238E27FC236}">
                <a16:creationId xmlns:a16="http://schemas.microsoft.com/office/drawing/2014/main" id="{2473CB67-F24B-2749-BD57-EA16BC6F8E57}"/>
              </a:ext>
            </a:extLst>
          </p:cNvPr>
          <p:cNvSpPr>
            <a:spLocks noGrp="1"/>
          </p:cNvSpPr>
          <p:nvPr>
            <p:ph idx="1"/>
          </p:nvPr>
        </p:nvSpPr>
        <p:spPr>
          <a:xfrm>
            <a:off x="150920" y="2576512"/>
            <a:ext cx="11727402" cy="4028473"/>
          </a:xfrm>
        </p:spPr>
        <p:txBody>
          <a:bodyPr>
            <a:normAutofit fontScale="62500" lnSpcReduction="20000"/>
          </a:bodyPr>
          <a:lstStyle/>
          <a:p>
            <a:pPr>
              <a:lnSpc>
                <a:spcPct val="170000"/>
              </a:lnSpc>
            </a:pPr>
            <a:r>
              <a:rPr lang="en-GB" sz="1900" dirty="0">
                <a:latin typeface="Times New Roman" panose="02020603050405020304" pitchFamily="18" charset="0"/>
                <a:cs typeface="Times New Roman" panose="02020603050405020304" pitchFamily="18" charset="0"/>
              </a:rPr>
              <a:t>The origin of AALA is commonly described as a response to a 1993 tragedy during which four teenagers drowned during a sea kayaking outing at a coastal location known as Lyme Bay. Concerns had increased over a decade because of a swing from Local Authority provision of adventure activities via well-established centres. Lyme Bay, thus, sparked a major debate over the safety of outdoor adventure activities and stimulated calls for tighter regulation of the centres which provided them (Ball-King, Watt, and Ball, 2012). Combined water/rock activities are activities where hazards associated with a rock environment may at times combine or alternate with those of a water environment (Mountain Training, 2022). An example of combined water and rock activity that I will be looking at is canyoning, this is an activity that involves a descent into a gorge, the activity involves technical rope work and jumping into water (AALA, 2016). Part of the duty, centres must ensure that risk assessments are in place to cover the risks that are foreseeable, this includes assessing foreseeable changes and planning for contingencies arising on activities, due to the nature of canyoning there are so many different factors to consider, providers will need to determine what the site-specific hazards are at any one time including the hazards associated with the route to and from the venue where the activity is taking place this is vital so instructors are aware of the risks and have the knowledge to prevent. One of the keys to ensuring the safety of participants during an activity is the competence of the instructors, to ensure that instructors have the correct abilities, activity providers need to put in place a system to identify and verify the required competence for each venue, the risk assessment will help identify the skills, knowledge and competencies needed for all instructors to lead a group on this activity. One of the key skill any instructor needs is to have been the ability to know when it would be inappropriate to allow the activity to take place or when it is too dangerous to continue. Mountain Training, (2022) states that on the day of any activity instructors should be aware and take into consideration of the weather conditions at the venue and above where the venue is, they should also be aware of a certain cut off point to take part in the activity for example if there is heavy rainfall where water could raise significantly. </a:t>
            </a:r>
          </a:p>
          <a:p>
            <a:endParaRPr lang="en-US" dirty="0"/>
          </a:p>
        </p:txBody>
      </p:sp>
    </p:spTree>
    <p:extLst>
      <p:ext uri="{BB962C8B-B14F-4D97-AF65-F5344CB8AC3E}">
        <p14:creationId xmlns:p14="http://schemas.microsoft.com/office/powerpoint/2010/main" val="24871468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81CCB-5188-5945-86E2-47C22F9E5DBC}"/>
              </a:ext>
            </a:extLst>
          </p:cNvPr>
          <p:cNvSpPr>
            <a:spLocks noGrp="1"/>
          </p:cNvSpPr>
          <p:nvPr>
            <p:ph type="title"/>
          </p:nvPr>
        </p:nvSpPr>
        <p:spPr/>
        <p:txBody>
          <a:bodyPr>
            <a:normAutofit/>
          </a:bodyPr>
          <a:lstStyle/>
          <a:p>
            <a:pPr algn="ctr"/>
            <a:r>
              <a:rPr lang="en-GB" sz="4000" dirty="0"/>
              <a:t>Part One – (History, approach, and nature of the site).</a:t>
            </a:r>
            <a:endParaRPr lang="en-US" sz="4000" dirty="0"/>
          </a:p>
        </p:txBody>
      </p:sp>
      <p:sp>
        <p:nvSpPr>
          <p:cNvPr id="3" name="Content Placeholder 2">
            <a:extLst>
              <a:ext uri="{FF2B5EF4-FFF2-40B4-BE49-F238E27FC236}">
                <a16:creationId xmlns:a16="http://schemas.microsoft.com/office/drawing/2014/main" id="{1781A45E-E23E-5842-8B89-7912472BADF6}"/>
              </a:ext>
            </a:extLst>
          </p:cNvPr>
          <p:cNvSpPr>
            <a:spLocks noGrp="1"/>
          </p:cNvSpPr>
          <p:nvPr>
            <p:ph idx="1"/>
          </p:nvPr>
        </p:nvSpPr>
        <p:spPr>
          <a:xfrm>
            <a:off x="186431" y="2576512"/>
            <a:ext cx="11762913" cy="4037351"/>
          </a:xfrm>
        </p:spPr>
        <p:txBody>
          <a:bodyPr>
            <a:normAutofit fontScale="70000" lnSpcReduction="20000"/>
          </a:bodyPr>
          <a:lstStyle/>
          <a:p>
            <a:pPr>
              <a:lnSpc>
                <a:spcPct val="170000"/>
              </a:lnSpc>
            </a:pPr>
            <a:r>
              <a:rPr lang="en-GB" sz="1700" dirty="0">
                <a:latin typeface="Times New Roman" panose="02020603050405020304" pitchFamily="18" charset="0"/>
                <a:cs typeface="Times New Roman" panose="02020603050405020304" pitchFamily="18" charset="0"/>
              </a:rPr>
              <a:t>Canyoning is becoming a popular outdoor activity throughout the world, it consists of climbing, jumping, abseiling, and swimming in a canyon. Canyons are the perfect location to take part in canyoning as they are often cut into the bedrock stone this forms narrow gorges with drops, sculpted walls, and waterfalls. Interlaken is known to be the capital of canyoning with its hidden gorges, waterfalls, and its natural beauty its route typically rated an easy to intermediate to other places in Switzerland means it offers canyoning to all. The Saxeten gorge is an established place to go, with other outdoor centres using this location there is always competition between the centres, this may be a reason why the incident happened. Other outdoor centres cancelled their canyoning trips to the gorge on this day due to the weather conditions, but one company decided to go ahead ignoring the weather conditions and local fire service, this resulting in the death of twenty-one adults.</a:t>
            </a:r>
          </a:p>
          <a:p>
            <a:pPr>
              <a:lnSpc>
                <a:spcPct val="170000"/>
              </a:lnSpc>
            </a:pPr>
            <a:r>
              <a:rPr lang="en-GB" sz="1700" dirty="0">
                <a:latin typeface="Times New Roman" panose="02020603050405020304" pitchFamily="18" charset="0"/>
                <a:cs typeface="Times New Roman" panose="02020603050405020304" pitchFamily="18" charset="0"/>
              </a:rPr>
              <a:t>The provider was at the time Switzerland’s largest outdoor company and have stated by the director they have sent 35,000 people down the Saxeten gorge without a broken bone occurring (Bell and Bale, 1999). When looking back at the providers approach it shows they like to get as many clints down the canyon as possible this is due to more clients more money, the company seem to hire inexperienced staff and tend to only have a few people with more than a year’s experience, an old employee says how the river guides are under pressure to maintain profits he says, “It is basically a classic case of profit over safety” (Head, 1999).   </a:t>
            </a:r>
          </a:p>
          <a:p>
            <a:pPr>
              <a:lnSpc>
                <a:spcPct val="170000"/>
              </a:lnSpc>
            </a:pPr>
            <a:r>
              <a:rPr lang="en-GB" sz="1700" dirty="0">
                <a:latin typeface="Times New Roman" panose="02020603050405020304" pitchFamily="18" charset="0"/>
                <a:cs typeface="Times New Roman" panose="02020603050405020304" pitchFamily="18" charset="0"/>
              </a:rPr>
              <a:t>The group was a large group of 45 from all around the world, so they were spilt up into 4 groups sized between ten and twelve with two guides per group. The location of the canyoning consists of the group abseiling 35 feet down the bottom of the gorge, then the canyoning starts where you have to complete some big jumps and squeeze through behind a waterfall until you reach the lake at the end. </a:t>
            </a:r>
          </a:p>
          <a:p>
            <a:endParaRPr lang="en-US" dirty="0"/>
          </a:p>
        </p:txBody>
      </p:sp>
    </p:spTree>
    <p:extLst>
      <p:ext uri="{BB962C8B-B14F-4D97-AF65-F5344CB8AC3E}">
        <p14:creationId xmlns:p14="http://schemas.microsoft.com/office/powerpoint/2010/main" val="2979781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F6F36-15EB-2E4D-A139-060280E2012D}"/>
              </a:ext>
            </a:extLst>
          </p:cNvPr>
          <p:cNvSpPr>
            <a:spLocks noGrp="1"/>
          </p:cNvSpPr>
          <p:nvPr>
            <p:ph type="title"/>
          </p:nvPr>
        </p:nvSpPr>
        <p:spPr/>
        <p:txBody>
          <a:bodyPr>
            <a:normAutofit/>
          </a:bodyPr>
          <a:lstStyle/>
          <a:p>
            <a:pPr algn="ctr"/>
            <a:r>
              <a:rPr lang="en-GB" sz="4000" dirty="0"/>
              <a:t>Part Two – (The incident).</a:t>
            </a:r>
            <a:br>
              <a:rPr lang="en-GB" sz="4000" dirty="0"/>
            </a:br>
            <a:endParaRPr lang="en-US" sz="4000" dirty="0"/>
          </a:p>
        </p:txBody>
      </p:sp>
      <p:sp>
        <p:nvSpPr>
          <p:cNvPr id="3" name="Content Placeholder 2">
            <a:extLst>
              <a:ext uri="{FF2B5EF4-FFF2-40B4-BE49-F238E27FC236}">
                <a16:creationId xmlns:a16="http://schemas.microsoft.com/office/drawing/2014/main" id="{4B379ED9-F72D-7C40-82BC-600D23FDDB33}"/>
              </a:ext>
            </a:extLst>
          </p:cNvPr>
          <p:cNvSpPr>
            <a:spLocks noGrp="1"/>
          </p:cNvSpPr>
          <p:nvPr>
            <p:ph idx="1"/>
          </p:nvPr>
        </p:nvSpPr>
        <p:spPr>
          <a:xfrm>
            <a:off x="221941" y="2576513"/>
            <a:ext cx="11736279" cy="3600450"/>
          </a:xfrm>
        </p:spPr>
        <p:txBody>
          <a:bodyPr>
            <a:normAutofit/>
          </a:bodyPr>
          <a:lstStyle/>
          <a:p>
            <a:pPr>
              <a:lnSpc>
                <a:spcPct val="150000"/>
              </a:lnSpc>
            </a:pPr>
            <a:r>
              <a:rPr lang="en-GB" sz="1300" dirty="0">
                <a:latin typeface="Times New Roman" panose="02020603050405020304" pitchFamily="18" charset="0"/>
                <a:cs typeface="Times New Roman" panose="02020603050405020304" pitchFamily="18" charset="0"/>
              </a:rPr>
              <a:t>Around 4pm the group of tourists entered the gorge, the weather for the day was raining with storms higher up in the mountains, many locals and group thought they shouldn’t go down into the gorge but the go ahead was given by the management team, Leland (1999) reports that a local fireman warned the guides there was a storm approaching but the response was they know what they are doing. a rival company was meant to be in the gorge at the same time, but the owner considered the odds and with a gorge so narrow he knew a flash flood could occur so cancelled the trip (Leland 1999). From where the group were in the ravine, they had a limited view of the weather and could not see what was coming upstream until it was too late. Unknown to the group in the gorge upstream the thunderstorm created this flash flood that destroyed everything in its path, from trees to rocks. At the get out point in Lake Brienz a runner saw large bits of wood and bodies this was the moment they were the first to know how serious this flash flood had been (Lashmar and Karacs, 1999).</a:t>
            </a:r>
          </a:p>
          <a:p>
            <a:pPr>
              <a:lnSpc>
                <a:spcPct val="150000"/>
              </a:lnSpc>
            </a:pPr>
            <a:r>
              <a:rPr lang="en-GB" sz="1300" dirty="0">
                <a:latin typeface="Times New Roman" panose="02020603050405020304" pitchFamily="18" charset="0"/>
                <a:cs typeface="Times New Roman" panose="02020603050405020304" pitchFamily="18" charset="0"/>
              </a:rPr>
              <a:t>Looking back at the survivor’s accounts one states how clear and blue the water was around their ankles and then how brown and murky with debris up to their waist. Another said the wave threw you off your feet masking you tumble under the water hitting your head on rocks. The flash flood took the lives of twenty-one 19–31-year-olds, eighteen clints and three guides. </a:t>
            </a:r>
          </a:p>
          <a:p>
            <a:endParaRPr lang="en-US" dirty="0"/>
          </a:p>
        </p:txBody>
      </p:sp>
    </p:spTree>
    <p:extLst>
      <p:ext uri="{BB962C8B-B14F-4D97-AF65-F5344CB8AC3E}">
        <p14:creationId xmlns:p14="http://schemas.microsoft.com/office/powerpoint/2010/main" val="183620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A45C6-07CD-934F-8660-30FDB627346C}"/>
              </a:ext>
            </a:extLst>
          </p:cNvPr>
          <p:cNvSpPr>
            <a:spLocks noGrp="1"/>
          </p:cNvSpPr>
          <p:nvPr>
            <p:ph type="title"/>
          </p:nvPr>
        </p:nvSpPr>
        <p:spPr/>
        <p:txBody>
          <a:bodyPr>
            <a:normAutofit/>
          </a:bodyPr>
          <a:lstStyle/>
          <a:p>
            <a:pPr algn="ctr"/>
            <a:r>
              <a:rPr lang="en-GB" sz="4000" dirty="0"/>
              <a:t>Part Three – (The Response).</a:t>
            </a:r>
            <a:br>
              <a:rPr lang="en-GB" sz="4000" dirty="0"/>
            </a:br>
            <a:endParaRPr lang="en-US" sz="4000" dirty="0"/>
          </a:p>
        </p:txBody>
      </p:sp>
      <p:sp>
        <p:nvSpPr>
          <p:cNvPr id="3" name="Content Placeholder 2">
            <a:extLst>
              <a:ext uri="{FF2B5EF4-FFF2-40B4-BE49-F238E27FC236}">
                <a16:creationId xmlns:a16="http://schemas.microsoft.com/office/drawing/2014/main" id="{4246346D-B694-7A46-B506-C2DF4BCF71F0}"/>
              </a:ext>
            </a:extLst>
          </p:cNvPr>
          <p:cNvSpPr>
            <a:spLocks noGrp="1"/>
          </p:cNvSpPr>
          <p:nvPr>
            <p:ph idx="1"/>
          </p:nvPr>
        </p:nvSpPr>
        <p:spPr>
          <a:xfrm>
            <a:off x="186431" y="2576512"/>
            <a:ext cx="11851689" cy="3984085"/>
          </a:xfrm>
        </p:spPr>
        <p:txBody>
          <a:bodyPr>
            <a:normAutofit fontScale="62500" lnSpcReduction="20000"/>
          </a:bodyPr>
          <a:lstStyle/>
          <a:p>
            <a:pPr>
              <a:lnSpc>
                <a:spcPct val="170000"/>
              </a:lnSpc>
            </a:pPr>
            <a:r>
              <a:rPr lang="en-GB" sz="1900" dirty="0">
                <a:latin typeface="Times New Roman" panose="02020603050405020304" pitchFamily="18" charset="0"/>
                <a:cs typeface="Times New Roman" panose="02020603050405020304" pitchFamily="18" charset="0"/>
              </a:rPr>
              <a:t>After the flash flood the Swiss Government stopped all canyoning in the Interlaken area as the search and rescue were still looking for some bodies as some bodies were beyond recognition the Swiss asked the families who were coming over to bring dental records so they can help identify everyone. After one week of the flood the company who was in charge were under investigation or criminal negligence, this means when criminal liability is imposed on the basis that the defendant should have been aware of some risk they are taking (Greenberg, 2021). Since this accident lots of old employees have spoken about issues within the company, saying they were hiring inexperienced guides and pushing them to take risks in bad weather, to his best knowledge seven of the eight guides who took to the canyon on the day of the flood had less than one year's experience (Head,1999). Training of new guides was insufficient, and many had a lack of formal training in mountaineering this may have meant that the guides had insufficient knowledge of how changing weather conditions and how it could affect safety to the clients. After the flood, the company continued to work alongside helping the authorities with any information needed but in 2000 the company filed for bankruptcy, after they were involved in a second fatal accident, an American tourist was killed on impact with the ground while bungee-jumping due to the staff attaching the wrong length of rope to his leg.</a:t>
            </a:r>
          </a:p>
          <a:p>
            <a:pPr>
              <a:lnSpc>
                <a:spcPct val="170000"/>
              </a:lnSpc>
            </a:pPr>
            <a:r>
              <a:rPr lang="en-GB" sz="1900" dirty="0">
                <a:latin typeface="Times New Roman" panose="02020603050405020304" pitchFamily="18" charset="0"/>
                <a:cs typeface="Times New Roman" panose="02020603050405020304" pitchFamily="18" charset="0"/>
              </a:rPr>
              <a:t>The company went to trial for the incident that happened on July 27</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1999, throughout the trial of the six staff, it was shown that the company had very little written protocols and the guides would face pressure to get as many trips on the river as possible (Giroud, 2019). The six - directors and senior employees of outdoor activity company were convicted in December and given suspended sentences; the judge convicted the three directors of manslaughter through culpable negligence. He sentenced them to five-month suspended jail terms and 10,000 euros fine each. The company's lead guide, and two other senior managers were convicted of the same charge they were given suspended sentences of three to five months and fines of 7,000 euros and the two guides who survived the tragedy were acquitted because the judge ruled it was not their responsibility to call off the excursion. </a:t>
            </a:r>
          </a:p>
          <a:p>
            <a:endParaRPr lang="en-US" dirty="0"/>
          </a:p>
        </p:txBody>
      </p:sp>
    </p:spTree>
    <p:extLst>
      <p:ext uri="{BB962C8B-B14F-4D97-AF65-F5344CB8AC3E}">
        <p14:creationId xmlns:p14="http://schemas.microsoft.com/office/powerpoint/2010/main" val="7724840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75A6-048B-7740-98E1-FEB741AB3F7A}"/>
              </a:ext>
            </a:extLst>
          </p:cNvPr>
          <p:cNvSpPr>
            <a:spLocks noGrp="1"/>
          </p:cNvSpPr>
          <p:nvPr>
            <p:ph type="title"/>
          </p:nvPr>
        </p:nvSpPr>
        <p:spPr/>
        <p:txBody>
          <a:bodyPr>
            <a:normAutofit/>
          </a:bodyPr>
          <a:lstStyle/>
          <a:p>
            <a:pPr algn="ctr"/>
            <a:r>
              <a:rPr lang="en-GB" sz="4000" dirty="0"/>
              <a:t>Part Four – (My approach). </a:t>
            </a:r>
            <a:br>
              <a:rPr lang="en-GB" sz="4000" dirty="0"/>
            </a:br>
            <a:endParaRPr lang="en-US" sz="4000" dirty="0"/>
          </a:p>
        </p:txBody>
      </p:sp>
      <p:sp>
        <p:nvSpPr>
          <p:cNvPr id="3" name="Content Placeholder 2">
            <a:extLst>
              <a:ext uri="{FF2B5EF4-FFF2-40B4-BE49-F238E27FC236}">
                <a16:creationId xmlns:a16="http://schemas.microsoft.com/office/drawing/2014/main" id="{9914BAE3-5E80-A842-A27B-FCB0835E4075}"/>
              </a:ext>
            </a:extLst>
          </p:cNvPr>
          <p:cNvSpPr>
            <a:spLocks noGrp="1"/>
          </p:cNvSpPr>
          <p:nvPr>
            <p:ph idx="1"/>
          </p:nvPr>
        </p:nvSpPr>
        <p:spPr/>
        <p:txBody>
          <a:bodyPr>
            <a:normAutofit fontScale="92500"/>
          </a:bodyPr>
          <a:lstStyle/>
          <a:p>
            <a:pPr>
              <a:lnSpc>
                <a:spcPct val="160000"/>
              </a:lnSpc>
            </a:pPr>
            <a:r>
              <a:rPr lang="en-GB" sz="1300" dirty="0">
                <a:latin typeface="Times New Roman" panose="02020603050405020304" pitchFamily="18" charset="0"/>
                <a:cs typeface="Times New Roman" panose="02020603050405020304" pitchFamily="18" charset="0"/>
              </a:rPr>
              <a:t>Reflecting back on the incident if I was in the situation as a guide who was responsible for taking a group down the canyon I would make sure all safety measures are in place, I would definitely start with looking at the weather this may be just checking an app to have a look at the overview, this way I have a rough idea of what the day is going to look like, once at the activity I would make sure the weather was good and there was no rain something else I would do is to look up the mountain as this is where the water will be coming from. If it was unsafe like the weather on the day of the flood, I would make sure I let people higher up in the company know and suit it as unsafe for participants to take part in the activity on this day. It would be vital for me to know that I have the correct experience and qualifications to lead the group and would make sure there is always someone with me who has more experience this way I can communicate with this individual to make sure the activity is as safe as it can be. From reading lots of articles about this tragic event it has made me realise to never be too comfortable when participating in an outdoor activity as this is when something dreadful can happen, in future when I will be leading a group, I will make sure to always be aware of safety protocols and make sure to understand the area and how the weather may change a situation. When looking back at this incident it changed my personal approach in the outdoors and when I take part in activities, I’m going to be much more aware of certain situations and how they might affect me, prior to this article I would participate in any activity but now I feel like I need to be more conscious of my decisions and not push my ability too far, this way I will remain in a safe situation.</a:t>
            </a:r>
          </a:p>
          <a:p>
            <a:endParaRPr lang="en-US" dirty="0"/>
          </a:p>
        </p:txBody>
      </p:sp>
    </p:spTree>
    <p:extLst>
      <p:ext uri="{BB962C8B-B14F-4D97-AF65-F5344CB8AC3E}">
        <p14:creationId xmlns:p14="http://schemas.microsoft.com/office/powerpoint/2010/main" val="2098478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7362A-84BE-364C-B12D-3B71C145F229}"/>
              </a:ext>
            </a:extLst>
          </p:cNvPr>
          <p:cNvSpPr>
            <a:spLocks noGrp="1"/>
          </p:cNvSpPr>
          <p:nvPr>
            <p:ph type="title"/>
          </p:nvPr>
        </p:nvSpPr>
        <p:spPr/>
        <p:txBody>
          <a:bodyPr>
            <a:normAutofit/>
          </a:bodyPr>
          <a:lstStyle/>
          <a:p>
            <a:pPr algn="ctr"/>
            <a:r>
              <a:rPr lang="en-GB" sz="4000" dirty="0"/>
              <a:t>Conclusion – </a:t>
            </a:r>
            <a:br>
              <a:rPr lang="en-GB" sz="4000" dirty="0"/>
            </a:br>
            <a:endParaRPr lang="en-US" sz="4000" dirty="0"/>
          </a:p>
        </p:txBody>
      </p:sp>
      <p:sp>
        <p:nvSpPr>
          <p:cNvPr id="3" name="Content Placeholder 2">
            <a:extLst>
              <a:ext uri="{FF2B5EF4-FFF2-40B4-BE49-F238E27FC236}">
                <a16:creationId xmlns:a16="http://schemas.microsoft.com/office/drawing/2014/main" id="{C4FBAC68-B273-AC41-9B8C-593754ECDAB8}"/>
              </a:ext>
            </a:extLst>
          </p:cNvPr>
          <p:cNvSpPr>
            <a:spLocks noGrp="1"/>
          </p:cNvSpPr>
          <p:nvPr>
            <p:ph idx="1"/>
          </p:nvPr>
        </p:nvSpPr>
        <p:spPr>
          <a:xfrm>
            <a:off x="112451" y="2254928"/>
            <a:ext cx="11967098" cy="4603072"/>
          </a:xfrm>
        </p:spPr>
        <p:txBody>
          <a:bodyPr>
            <a:normAutofit fontScale="25000" lnSpcReduction="20000"/>
          </a:bodyPr>
          <a:lstStyle/>
          <a:p>
            <a:pPr>
              <a:lnSpc>
                <a:spcPct val="170000"/>
              </a:lnSpc>
            </a:pPr>
            <a:r>
              <a:rPr lang="en-GB" sz="4800" dirty="0">
                <a:latin typeface="Times New Roman" panose="02020603050405020304" pitchFamily="18" charset="0"/>
                <a:cs typeface="Times New Roman" panose="02020603050405020304" pitchFamily="18" charset="0"/>
              </a:rPr>
              <a:t>When analysing how the company played a significant role in this tragedy, it seems they are lacking regard for client safety and more concerned for the revenue they may generate. This mindset can cause many problems within outdoor industry, making it unsafe to participate in adventurous activities. Considering this point, it highlights the importance for safety and extended measures to keep all clients safe whilst participating in extreme activities. The creation of AALA is vital within these specific activities in order to keep all participants out of danger. During the incidents it can be seen that it was not dealt with appropriately. When considering an activity of this manner it is important for the guides to give a full brief of what to do if their life is put at risk. if advised by other professionals not to carry out an activity due to environmental factors, it is essential not to go against it. Being a high-end outdoor adventure centre consumers expect that each employee will be well educated in their roles and responsibilities. This means that companies like this should only consider employing people with previous experience in this sector or have a wide range knowledge on how to lead outdoor activities. Taking this into account if they take on people with no experience or knowledge then essentially, they are putting clients lives in danger. Perhaps my approach may a better way to consider preventing danger in specific activities like the one that has unfortunately happened. To expand, by underpinning the need for detail it shows where it may have lacked in this incident and how it may have escalated quickly. During my approach it was highlighted the mangers of the centres role and their duty to have knowledge of what is happening within their centre, it is also important to keep regular communication with anything that may be putting their client at risk. Protocols and policies are the main preventing factors of disasters, for example they should be regularity updated to best suit specific situations, all staff need to be aware of each policy and protocol. It can also be debated that certain protocols need to be covered in a briefing to the clients before engaging in an adventurous activity to make them aware of what to anticipate if things go unexpectedly. </a:t>
            </a:r>
          </a:p>
          <a:p>
            <a:pPr>
              <a:lnSpc>
                <a:spcPct val="170000"/>
              </a:lnSpc>
            </a:pPr>
            <a:r>
              <a:rPr lang="en-GB" sz="4800" dirty="0">
                <a:latin typeface="Times New Roman" panose="02020603050405020304" pitchFamily="18" charset="0"/>
                <a:cs typeface="Times New Roman" panose="02020603050405020304" pitchFamily="18" charset="0"/>
              </a:rPr>
              <a:t>Overall, to relate this back to an understanding of the swiss cheese model and link it to this incident it can be seen that all the holes line up to and have formed an extremely unsafe environment. This disastrous event meets all four levels of failure of the swiss cheese model for example, organisational influences by not taking names or nationalities of participants, unsafe supervision by using unexperienced guides, preconditions for unsafe acts by ignoring the weather conditions and the unsafe acts themselves by the flood occurring resulting in many lives sadly taken and many other sustaining physical and emotional injuries Reason (2000). </a:t>
            </a:r>
          </a:p>
          <a:p>
            <a:endParaRPr lang="en-US" dirty="0"/>
          </a:p>
        </p:txBody>
      </p:sp>
    </p:spTree>
    <p:extLst>
      <p:ext uri="{BB962C8B-B14F-4D97-AF65-F5344CB8AC3E}">
        <p14:creationId xmlns:p14="http://schemas.microsoft.com/office/powerpoint/2010/main" val="922996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 group of people climbing rocks&#10;&#10;Description automatically generated with low confidence">
            <a:extLst>
              <a:ext uri="{FF2B5EF4-FFF2-40B4-BE49-F238E27FC236}">
                <a16:creationId xmlns:a16="http://schemas.microsoft.com/office/drawing/2014/main" id="{B1B35122-6EE1-E940-A4BB-DC68746A83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374" r="2" b="10100"/>
          <a:stretch/>
        </p:blipFill>
        <p:spPr bwMode="auto">
          <a:xfrm>
            <a:off x="20" y="1"/>
            <a:ext cx="6050258" cy="3400925"/>
          </a:xfrm>
          <a:custGeom>
            <a:avLst/>
            <a:gdLst/>
            <a:ahLst/>
            <a:cxnLst/>
            <a:rect l="l" t="t" r="r" b="b"/>
            <a:pathLst>
              <a:path w="6050278" h="3400925">
                <a:moveTo>
                  <a:pt x="0" y="0"/>
                </a:moveTo>
                <a:lnTo>
                  <a:pt x="6050278" y="0"/>
                </a:lnTo>
                <a:lnTo>
                  <a:pt x="6050278" y="1827306"/>
                </a:lnTo>
                <a:lnTo>
                  <a:pt x="3892296" y="1827306"/>
                </a:lnTo>
                <a:lnTo>
                  <a:pt x="3892296" y="3400925"/>
                </a:lnTo>
                <a:lnTo>
                  <a:pt x="0" y="3400925"/>
                </a:lnTo>
                <a:close/>
              </a:path>
            </a:pathLst>
          </a:custGeom>
          <a:noFill/>
          <a:extLst>
            <a:ext uri="{909E8E84-426E-40DD-AFC4-6F175D3DCCD1}">
              <a14:hiddenFill xmlns:a14="http://schemas.microsoft.com/office/drawing/2010/main">
                <a:solidFill>
                  <a:srgbClr val="FFFFFF"/>
                </a:solidFill>
              </a14:hiddenFill>
            </a:ext>
          </a:extLst>
        </p:spPr>
      </p:pic>
      <p:pic>
        <p:nvPicPr>
          <p:cNvPr id="1036" name="Picture 12">
            <a:extLst>
              <a:ext uri="{FF2B5EF4-FFF2-40B4-BE49-F238E27FC236}">
                <a16:creationId xmlns:a16="http://schemas.microsoft.com/office/drawing/2014/main" id="{DAC8E127-9305-5343-9BE2-DB25C47B728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300" r="2" b="2"/>
          <a:stretch/>
        </p:blipFill>
        <p:spPr bwMode="auto">
          <a:xfrm>
            <a:off x="6141722" y="1"/>
            <a:ext cx="6050278" cy="3400925"/>
          </a:xfrm>
          <a:custGeom>
            <a:avLst/>
            <a:gdLst/>
            <a:ahLst/>
            <a:cxnLst/>
            <a:rect l="l" t="t" r="r" b="b"/>
            <a:pathLst>
              <a:path w="6050278" h="3400925">
                <a:moveTo>
                  <a:pt x="0" y="0"/>
                </a:moveTo>
                <a:lnTo>
                  <a:pt x="6050278" y="0"/>
                </a:lnTo>
                <a:lnTo>
                  <a:pt x="6050278" y="3400925"/>
                </a:lnTo>
                <a:lnTo>
                  <a:pt x="2157982" y="3400925"/>
                </a:lnTo>
                <a:lnTo>
                  <a:pt x="2157982" y="1827306"/>
                </a:lnTo>
                <a:lnTo>
                  <a:pt x="0" y="1827306"/>
                </a:lnTo>
                <a:close/>
              </a:path>
            </a:pathLst>
          </a:custGeom>
          <a:noFill/>
          <a:extLst>
            <a:ext uri="{909E8E84-426E-40DD-AFC4-6F175D3DCCD1}">
              <a14:hiddenFill xmlns:a14="http://schemas.microsoft.com/office/drawing/2010/main">
                <a:solidFill>
                  <a:srgbClr val="FFFFFF"/>
                </a:solidFill>
              </a14:hiddenFill>
            </a:ext>
          </a:extLst>
        </p:spPr>
      </p:pic>
      <p:pic>
        <p:nvPicPr>
          <p:cNvPr id="1034" name="Picture 10">
            <a:extLst>
              <a:ext uri="{FF2B5EF4-FFF2-40B4-BE49-F238E27FC236}">
                <a16:creationId xmlns:a16="http://schemas.microsoft.com/office/drawing/2014/main" id="{08037CBA-4119-584E-AE2D-DD1728430B4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283" b="21380"/>
          <a:stretch/>
        </p:blipFill>
        <p:spPr bwMode="auto">
          <a:xfrm>
            <a:off x="20" y="3489159"/>
            <a:ext cx="6050258" cy="3368841"/>
          </a:xfrm>
          <a:custGeom>
            <a:avLst/>
            <a:gdLst/>
            <a:ahLst/>
            <a:cxnLst/>
            <a:rect l="l" t="t" r="r" b="b"/>
            <a:pathLst>
              <a:path w="6050278" h="3368841">
                <a:moveTo>
                  <a:pt x="0" y="0"/>
                </a:moveTo>
                <a:lnTo>
                  <a:pt x="3892296" y="0"/>
                </a:lnTo>
                <a:lnTo>
                  <a:pt x="3892296" y="1541535"/>
                </a:lnTo>
                <a:lnTo>
                  <a:pt x="6050278" y="1541535"/>
                </a:lnTo>
                <a:lnTo>
                  <a:pt x="6050278" y="3368841"/>
                </a:lnTo>
                <a:lnTo>
                  <a:pt x="0" y="3368841"/>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BBC News | EUROPE | Emotional start to Swiss canyoning trial">
            <a:extLst>
              <a:ext uri="{FF2B5EF4-FFF2-40B4-BE49-F238E27FC236}">
                <a16:creationId xmlns:a16="http://schemas.microsoft.com/office/drawing/2014/main" id="{9E06455A-1739-CB41-97CB-C2DC364AB4E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 b="2557"/>
          <a:stretch/>
        </p:blipFill>
        <p:spPr bwMode="auto">
          <a:xfrm>
            <a:off x="6141722" y="3489159"/>
            <a:ext cx="6050278" cy="3368841"/>
          </a:xfrm>
          <a:custGeom>
            <a:avLst/>
            <a:gdLst/>
            <a:ahLst/>
            <a:cxnLst/>
            <a:rect l="l" t="t" r="r" b="b"/>
            <a:pathLst>
              <a:path w="6050278" h="3368841">
                <a:moveTo>
                  <a:pt x="2157982" y="0"/>
                </a:moveTo>
                <a:lnTo>
                  <a:pt x="6050278" y="0"/>
                </a:lnTo>
                <a:lnTo>
                  <a:pt x="6050278" y="3368841"/>
                </a:lnTo>
                <a:lnTo>
                  <a:pt x="0" y="3368841"/>
                </a:lnTo>
                <a:lnTo>
                  <a:pt x="0" y="1541535"/>
                </a:lnTo>
                <a:lnTo>
                  <a:pt x="2157982" y="1541535"/>
                </a:lnTo>
                <a:close/>
              </a:path>
            </a:pathLst>
          </a:custGeom>
          <a:noFill/>
          <a:extLst>
            <a:ext uri="{909E8E84-426E-40DD-AFC4-6F175D3DCCD1}">
              <a14:hiddenFill xmlns:a14="http://schemas.microsoft.com/office/drawing/2010/main">
                <a:solidFill>
                  <a:srgbClr val="FFFFFF"/>
                </a:solidFill>
              </a14:hiddenFill>
            </a:ext>
          </a:extLst>
        </p:spPr>
      </p:pic>
      <p:pic>
        <p:nvPicPr>
          <p:cNvPr id="1030" name="Picture 6" descr="Saxetbach - Wikipedia">
            <a:extLst>
              <a:ext uri="{FF2B5EF4-FFF2-40B4-BE49-F238E27FC236}">
                <a16:creationId xmlns:a16="http://schemas.microsoft.com/office/drawing/2014/main" id="{A497D62A-58EE-CC4B-988E-9C791525E7DD}"/>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16857" r="-2" b="29452"/>
          <a:stretch/>
        </p:blipFill>
        <p:spPr bwMode="auto">
          <a:xfrm>
            <a:off x="3983736" y="1918638"/>
            <a:ext cx="4224528" cy="3020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542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84382-A618-D84F-ADFB-A5A52EC2B56A}"/>
              </a:ext>
            </a:extLst>
          </p:cNvPr>
          <p:cNvSpPr>
            <a:spLocks noGrp="1"/>
          </p:cNvSpPr>
          <p:nvPr>
            <p:ph type="title"/>
          </p:nvPr>
        </p:nvSpPr>
        <p:spPr>
          <a:xfrm>
            <a:off x="466796" y="328474"/>
            <a:ext cx="10869248" cy="1740023"/>
          </a:xfrm>
        </p:spPr>
        <p:txBody>
          <a:bodyPr>
            <a:normAutofit fontScale="90000"/>
          </a:bodyPr>
          <a:lstStyle/>
          <a:p>
            <a:pPr algn="ctr"/>
            <a:br>
              <a:rPr lang="en-GB" sz="4000" dirty="0"/>
            </a:br>
            <a:br>
              <a:rPr lang="en-GB" sz="4000" dirty="0"/>
            </a:br>
            <a:r>
              <a:rPr lang="en-GB" sz="2200" dirty="0"/>
              <a:t>Word Count = 2615 </a:t>
            </a:r>
            <a:br>
              <a:rPr lang="en-GB" sz="4000" dirty="0"/>
            </a:br>
            <a:r>
              <a:rPr lang="en-GB" sz="4000" dirty="0"/>
              <a:t>References –</a:t>
            </a:r>
            <a:br>
              <a:rPr lang="en-GB" sz="4000" dirty="0"/>
            </a:br>
            <a:endParaRPr lang="en-US" sz="4000" dirty="0"/>
          </a:p>
        </p:txBody>
      </p:sp>
      <p:sp>
        <p:nvSpPr>
          <p:cNvPr id="3" name="Content Placeholder 2">
            <a:extLst>
              <a:ext uri="{FF2B5EF4-FFF2-40B4-BE49-F238E27FC236}">
                <a16:creationId xmlns:a16="http://schemas.microsoft.com/office/drawing/2014/main" id="{D93A3AF0-196A-5445-BC5A-D2706DACDA63}"/>
              </a:ext>
            </a:extLst>
          </p:cNvPr>
          <p:cNvSpPr>
            <a:spLocks noGrp="1"/>
          </p:cNvSpPr>
          <p:nvPr>
            <p:ph idx="1"/>
          </p:nvPr>
        </p:nvSpPr>
        <p:spPr>
          <a:xfrm>
            <a:off x="301841" y="2576513"/>
            <a:ext cx="11327907" cy="4108372"/>
          </a:xfrm>
        </p:spPr>
        <p:txBody>
          <a:bodyPr>
            <a:normAutofit fontScale="47500" lnSpcReduction="20000"/>
          </a:bodyPr>
          <a:lstStyle/>
          <a:p>
            <a:r>
              <a:rPr lang="en-GB" dirty="0">
                <a:latin typeface="Times New Roman" panose="02020603050405020304" pitchFamily="18" charset="0"/>
                <a:cs typeface="Times New Roman" panose="02020603050405020304" pitchFamily="18" charset="0"/>
              </a:rPr>
              <a:t>AALA. 2016. </a:t>
            </a:r>
            <a:r>
              <a:rPr lang="en-GB" i="1" dirty="0">
                <a:latin typeface="Times New Roman" panose="02020603050405020304" pitchFamily="18" charset="0"/>
                <a:cs typeface="Times New Roman" panose="02020603050405020304" pitchFamily="18" charset="0"/>
              </a:rPr>
              <a:t>Combined Water Rock Activities – A Safety Checklist</a:t>
            </a:r>
            <a:r>
              <a:rPr lang="en-GB" dirty="0">
                <a:latin typeface="Times New Roman" panose="02020603050405020304" pitchFamily="18" charset="0"/>
                <a:cs typeface="Times New Roman" panose="02020603050405020304" pitchFamily="18" charset="0"/>
              </a:rPr>
              <a:t>. Available at: </a:t>
            </a:r>
            <a:r>
              <a:rPr lang="en-GB" u="sng" dirty="0">
                <a:latin typeface="Times New Roman" panose="02020603050405020304" pitchFamily="18" charset="0"/>
                <a:cs typeface="Times New Roman" panose="02020603050405020304" pitchFamily="18" charset="0"/>
                <a:hlinkClick r:id="rId2"/>
              </a:rPr>
              <a:t>https://www.hse.gov.uk/aala/</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Ball-King, L., Watt, J. and Ball, D., 2012. The Rise and Fall of a Regulator: Adventure Sports in the United Kingdom. </a:t>
            </a:r>
            <a:r>
              <a:rPr lang="en-GB" i="1" dirty="0">
                <a:latin typeface="Times New Roman" panose="02020603050405020304" pitchFamily="18" charset="0"/>
                <a:cs typeface="Times New Roman" panose="02020603050405020304" pitchFamily="18" charset="0"/>
              </a:rPr>
              <a:t>Risk Analysis</a:t>
            </a:r>
            <a:r>
              <a:rPr lang="en-GB" dirty="0">
                <a:latin typeface="Times New Roman" panose="02020603050405020304" pitchFamily="18" charset="0"/>
                <a:cs typeface="Times New Roman" panose="02020603050405020304" pitchFamily="18" charset="0"/>
              </a:rPr>
              <a:t>, 33(1), pp.15-23.</a:t>
            </a:r>
          </a:p>
          <a:p>
            <a:r>
              <a:rPr lang="en-GB" dirty="0">
                <a:latin typeface="Times New Roman" panose="02020603050405020304" pitchFamily="18" charset="0"/>
                <a:cs typeface="Times New Roman" panose="02020603050405020304" pitchFamily="18" charset="0"/>
              </a:rPr>
              <a:t>Bell, S. and Bale, J., 1999. </a:t>
            </a:r>
            <a:r>
              <a:rPr lang="en-GB" i="1" dirty="0">
                <a:latin typeface="Times New Roman" panose="02020603050405020304" pitchFamily="18" charset="0"/>
                <a:cs typeface="Times New Roman" panose="02020603050405020304" pitchFamily="18" charset="0"/>
              </a:rPr>
              <a:t>Probe on canyon horror</a:t>
            </a:r>
            <a:r>
              <a:rPr lang="en-GB" dirty="0">
                <a:latin typeface="Times New Roman" panose="02020603050405020304" pitchFamily="18" charset="0"/>
                <a:cs typeface="Times New Roman" panose="02020603050405020304" pitchFamily="18" charset="0"/>
              </a:rPr>
              <a:t>. Independent. Available at: </a:t>
            </a:r>
            <a:r>
              <a:rPr lang="en-GB" u="sng" dirty="0">
                <a:latin typeface="Times New Roman" panose="02020603050405020304" pitchFamily="18" charset="0"/>
                <a:cs typeface="Times New Roman" panose="02020603050405020304" pitchFamily="18" charset="0"/>
                <a:hlinkClick r:id="rId3"/>
              </a:rPr>
              <a:t>https://www.independent.ie/world-news/probe-on-canyon-horror-26145675.html</a:t>
            </a:r>
            <a:r>
              <a:rPr lang="en-GB" dirty="0">
                <a:latin typeface="Times New Roman" panose="02020603050405020304" pitchFamily="18" charset="0"/>
                <a:cs typeface="Times New Roman" panose="02020603050405020304" pitchFamily="18" charset="0"/>
              </a:rPr>
              <a:t> (Accessed 19 January 2022). </a:t>
            </a:r>
          </a:p>
          <a:p>
            <a:r>
              <a:rPr lang="en-GB" dirty="0">
                <a:latin typeface="Times New Roman" panose="02020603050405020304" pitchFamily="18" charset="0"/>
                <a:cs typeface="Times New Roman" panose="02020603050405020304" pitchFamily="18" charset="0"/>
              </a:rPr>
              <a:t>Giroud, T., 2019. </a:t>
            </a:r>
            <a:r>
              <a:rPr lang="en-GB" i="1" dirty="0">
                <a:latin typeface="Times New Roman" panose="02020603050405020304" pitchFamily="18" charset="0"/>
                <a:cs typeface="Times New Roman" panose="02020603050405020304" pitchFamily="18" charset="0"/>
              </a:rPr>
              <a:t>Safety still a question 20 years after Interlaken canyoning accident</a:t>
            </a:r>
            <a:r>
              <a:rPr lang="en-GB" dirty="0">
                <a:latin typeface="Times New Roman" panose="02020603050405020304" pitchFamily="18" charset="0"/>
                <a:cs typeface="Times New Roman" panose="02020603050405020304" pitchFamily="18" charset="0"/>
              </a:rPr>
              <a:t>. SWI swiss info. Available at: </a:t>
            </a:r>
            <a:r>
              <a:rPr lang="en-GB" u="sng" dirty="0">
                <a:latin typeface="Times New Roman" panose="02020603050405020304" pitchFamily="18" charset="0"/>
                <a:cs typeface="Times New Roman" panose="02020603050405020304" pitchFamily="18" charset="0"/>
                <a:hlinkClick r:id="rId4"/>
              </a:rPr>
              <a:t>https://www.swissinfo.ch/eng/risk-sports_safety-still-a-question-20-years-after-interlaken-canyoning-accident/45105312</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Greenberg, A. 2021. “Why criminal responsibility for negligence cannot be indirect,” </a:t>
            </a:r>
            <a:r>
              <a:rPr lang="en-GB" i="1" dirty="0">
                <a:latin typeface="Times New Roman" panose="02020603050405020304" pitchFamily="18" charset="0"/>
                <a:cs typeface="Times New Roman" panose="02020603050405020304" pitchFamily="18" charset="0"/>
              </a:rPr>
              <a:t>the Cambridge law journal</a:t>
            </a:r>
            <a:r>
              <a:rPr lang="en-GB" dirty="0">
                <a:latin typeface="Times New Roman" panose="02020603050405020304" pitchFamily="18" charset="0"/>
                <a:cs typeface="Times New Roman" panose="02020603050405020304" pitchFamily="18" charset="0"/>
              </a:rPr>
              <a:t>. Cambridge university press, 80(3), pp. 489–514. doi:10.1017/s0008197321000659. </a:t>
            </a:r>
          </a:p>
          <a:p>
            <a:r>
              <a:rPr lang="en-GB" dirty="0">
                <a:latin typeface="Times New Roman" panose="02020603050405020304" pitchFamily="18" charset="0"/>
                <a:cs typeface="Times New Roman" panose="02020603050405020304" pitchFamily="18" charset="0"/>
              </a:rPr>
              <a:t>Head, M., 1999. </a:t>
            </a:r>
            <a:r>
              <a:rPr lang="en-GB" i="1" dirty="0">
                <a:latin typeface="Times New Roman" panose="02020603050405020304" pitchFamily="18" charset="0"/>
                <a:cs typeface="Times New Roman" panose="02020603050405020304" pitchFamily="18" charset="0"/>
              </a:rPr>
              <a:t>Profit drive blamed for Swiss canyon tragedy</a:t>
            </a:r>
            <a:r>
              <a:rPr lang="en-GB" dirty="0">
                <a:latin typeface="Times New Roman" panose="02020603050405020304" pitchFamily="18" charset="0"/>
                <a:cs typeface="Times New Roman" panose="02020603050405020304" pitchFamily="18" charset="0"/>
              </a:rPr>
              <a:t>. World Socialist Web Site. Available at: </a:t>
            </a:r>
            <a:r>
              <a:rPr lang="en-GB" u="sng" dirty="0">
                <a:latin typeface="Times New Roman" panose="02020603050405020304" pitchFamily="18" charset="0"/>
                <a:cs typeface="Times New Roman" panose="02020603050405020304" pitchFamily="18" charset="0"/>
                <a:hlinkClick r:id="rId5"/>
              </a:rPr>
              <a:t>https://www.wsws.org/en/articles/1999/08/swss-a06.html</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Hollnagel’s, E., 2016. </a:t>
            </a:r>
            <a:r>
              <a:rPr lang="en-GB" i="1" dirty="0">
                <a:latin typeface="Times New Roman" panose="02020603050405020304" pitchFamily="18" charset="0"/>
                <a:cs typeface="Times New Roman" panose="02020603050405020304" pitchFamily="18" charset="0"/>
              </a:rPr>
              <a:t>Barriers and accident prevention</a:t>
            </a:r>
            <a:r>
              <a:rPr lang="en-GB" dirty="0">
                <a:latin typeface="Times New Roman" panose="02020603050405020304" pitchFamily="18" charset="0"/>
                <a:cs typeface="Times New Roman" panose="02020603050405020304" pitchFamily="18" charset="0"/>
              </a:rPr>
              <a:t>. Routledge.</a:t>
            </a:r>
          </a:p>
          <a:p>
            <a:r>
              <a:rPr lang="en-GB" dirty="0">
                <a:latin typeface="Times New Roman" panose="02020603050405020304" pitchFamily="18" charset="0"/>
                <a:cs typeface="Times New Roman" panose="02020603050405020304" pitchFamily="18" charset="0"/>
              </a:rPr>
              <a:t>Larouzee, J. and Le Coze, J., 2020. Good and bad reasons: The Swiss cheese model and its critics. </a:t>
            </a:r>
            <a:r>
              <a:rPr lang="en-GB" i="1" dirty="0">
                <a:latin typeface="Times New Roman" panose="02020603050405020304" pitchFamily="18" charset="0"/>
                <a:cs typeface="Times New Roman" panose="02020603050405020304" pitchFamily="18" charset="0"/>
              </a:rPr>
              <a:t>Safety Science</a:t>
            </a:r>
            <a:r>
              <a:rPr lang="en-GB" dirty="0">
                <a:latin typeface="Times New Roman" panose="02020603050405020304" pitchFamily="18" charset="0"/>
                <a:cs typeface="Times New Roman" panose="02020603050405020304" pitchFamily="18" charset="0"/>
              </a:rPr>
              <a:t>, 126, p.104660.</a:t>
            </a:r>
          </a:p>
          <a:p>
            <a:r>
              <a:rPr lang="en-GB" dirty="0">
                <a:latin typeface="Times New Roman" panose="02020603050405020304" pitchFamily="18" charset="0"/>
                <a:cs typeface="Times New Roman" panose="02020603050405020304" pitchFamily="18" charset="0"/>
              </a:rPr>
              <a:t>Lashmar, P. and Karacs, I., 1999. </a:t>
            </a:r>
            <a:r>
              <a:rPr lang="en-GB" i="1" dirty="0">
                <a:latin typeface="Times New Roman" panose="02020603050405020304" pitchFamily="18" charset="0"/>
                <a:cs typeface="Times New Roman" panose="02020603050405020304" pitchFamily="18" charset="0"/>
              </a:rPr>
              <a:t>Swiss river disaster: Black wall of water swept down the gorge, crushing everyone in its path.</a:t>
            </a:r>
            <a:r>
              <a:rPr lang="en-GB" dirty="0">
                <a:latin typeface="Times New Roman" panose="02020603050405020304" pitchFamily="18" charset="0"/>
                <a:cs typeface="Times New Roman" panose="02020603050405020304" pitchFamily="18" charset="0"/>
              </a:rPr>
              <a:t> The Independent. Available at: </a:t>
            </a:r>
            <a:r>
              <a:rPr lang="en-GB" u="sng" dirty="0">
                <a:latin typeface="Times New Roman" panose="02020603050405020304" pitchFamily="18" charset="0"/>
                <a:cs typeface="Times New Roman" panose="02020603050405020304" pitchFamily="18" charset="0"/>
                <a:hlinkClick r:id="rId6"/>
              </a:rPr>
              <a:t>https://www.independent.co.uk/news/swiss-river-disaster-black-wall-of-water-swept-down-the-gorge-crushing-everyone-in-its-path-1109256.html</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Leland, J., 1999. </a:t>
            </a:r>
            <a:r>
              <a:rPr lang="en-GB" i="1" dirty="0">
                <a:latin typeface="Times New Roman" panose="02020603050405020304" pitchFamily="18" charset="0"/>
                <a:cs typeface="Times New Roman" panose="02020603050405020304" pitchFamily="18" charset="0"/>
              </a:rPr>
              <a:t>A Wall of Black Water</a:t>
            </a:r>
            <a:r>
              <a:rPr lang="en-GB" dirty="0">
                <a:latin typeface="Times New Roman" panose="02020603050405020304" pitchFamily="18" charset="0"/>
                <a:cs typeface="Times New Roman" panose="02020603050405020304" pitchFamily="18" charset="0"/>
              </a:rPr>
              <a:t>. Newsweek. Available at: </a:t>
            </a:r>
            <a:r>
              <a:rPr lang="en-GB" u="sng" dirty="0">
                <a:latin typeface="Times New Roman" panose="02020603050405020304" pitchFamily="18" charset="0"/>
                <a:cs typeface="Times New Roman" panose="02020603050405020304" pitchFamily="18" charset="0"/>
                <a:hlinkClick r:id="rId7"/>
              </a:rPr>
              <a:t>https://www.newsweek.com/wall-black-water-165758</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Mountain Training, 2022. </a:t>
            </a:r>
            <a:r>
              <a:rPr lang="en-GB" i="1" dirty="0">
                <a:latin typeface="Times New Roman" panose="02020603050405020304" pitchFamily="18" charset="0"/>
                <a:cs typeface="Times New Roman" panose="02020603050405020304" pitchFamily="18" charset="0"/>
              </a:rPr>
              <a:t>Combined Rock Water Activities</a:t>
            </a:r>
            <a:r>
              <a:rPr lang="en-GB" dirty="0">
                <a:latin typeface="Times New Roman" panose="02020603050405020304" pitchFamily="18" charset="0"/>
                <a:cs typeface="Times New Roman" panose="02020603050405020304" pitchFamily="18" charset="0"/>
              </a:rPr>
              <a:t>. Mountain Training. Available at: </a:t>
            </a:r>
            <a:r>
              <a:rPr lang="en-GB" u="sng" dirty="0">
                <a:latin typeface="Times New Roman" panose="02020603050405020304" pitchFamily="18" charset="0"/>
                <a:cs typeface="Times New Roman" panose="02020603050405020304" pitchFamily="18" charset="0"/>
                <a:hlinkClick r:id="rId8"/>
              </a:rPr>
              <a:t>https://www.mountain-training.org/help/downloads/combined-rock-water-activities</a:t>
            </a:r>
            <a:r>
              <a:rPr lang="en-GB" dirty="0">
                <a:latin typeface="Times New Roman" panose="02020603050405020304" pitchFamily="18" charset="0"/>
                <a:cs typeface="Times New Roman" panose="02020603050405020304" pitchFamily="18" charset="0"/>
              </a:rPr>
              <a:t> (Accessed 19 January 2022).</a:t>
            </a:r>
          </a:p>
          <a:p>
            <a:r>
              <a:rPr lang="en-GB" dirty="0">
                <a:latin typeface="Times New Roman" panose="02020603050405020304" pitchFamily="18" charset="0"/>
                <a:cs typeface="Times New Roman" panose="02020603050405020304" pitchFamily="18" charset="0"/>
              </a:rPr>
              <a:t>Perneger T. V. 2005. The Swiss cheese model of safety incidents: are there holes in the metaphor? </a:t>
            </a:r>
            <a:r>
              <a:rPr lang="en-GB" i="1" dirty="0">
                <a:latin typeface="Times New Roman" panose="02020603050405020304" pitchFamily="18" charset="0"/>
                <a:cs typeface="Times New Roman" panose="02020603050405020304" pitchFamily="18" charset="0"/>
              </a:rPr>
              <a:t>BMC health services research</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a:t>
            </a:r>
            <a:r>
              <a:rPr lang="en-GB" dirty="0">
                <a:latin typeface="Times New Roman" panose="02020603050405020304" pitchFamily="18" charset="0"/>
                <a:cs typeface="Times New Roman" panose="02020603050405020304" pitchFamily="18" charset="0"/>
              </a:rPr>
              <a:t>, 71. doi:10.1186/1472-6963-5-71. </a:t>
            </a:r>
          </a:p>
          <a:p>
            <a:r>
              <a:rPr lang="en-GB" dirty="0">
                <a:latin typeface="Times New Roman" panose="02020603050405020304" pitchFamily="18" charset="0"/>
                <a:cs typeface="Times New Roman" panose="02020603050405020304" pitchFamily="18" charset="0"/>
              </a:rPr>
              <a:t>Reason J. 2000. Human error: models and management. </a:t>
            </a:r>
            <a:r>
              <a:rPr lang="en-GB" i="1" dirty="0">
                <a:latin typeface="Times New Roman" panose="02020603050405020304" pitchFamily="18" charset="0"/>
                <a:cs typeface="Times New Roman" panose="02020603050405020304" pitchFamily="18" charset="0"/>
              </a:rPr>
              <a:t>BMJ (Clinical research ed.)</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320</a:t>
            </a:r>
            <a:r>
              <a:rPr lang="en-GB" dirty="0">
                <a:latin typeface="Times New Roman" panose="02020603050405020304" pitchFamily="18" charset="0"/>
                <a:cs typeface="Times New Roman" panose="02020603050405020304" pitchFamily="18" charset="0"/>
              </a:rPr>
              <a:t>(7237), 768–770. doi:10.1136/bmj.320.7237.768. </a:t>
            </a:r>
          </a:p>
          <a:p>
            <a:endParaRPr lang="en-US" dirty="0"/>
          </a:p>
        </p:txBody>
      </p:sp>
    </p:spTree>
    <p:extLst>
      <p:ext uri="{BB962C8B-B14F-4D97-AF65-F5344CB8AC3E}">
        <p14:creationId xmlns:p14="http://schemas.microsoft.com/office/powerpoint/2010/main" val="1627945558"/>
      </p:ext>
    </p:extLst>
  </p:cSld>
  <p:clrMapOvr>
    <a:masterClrMapping/>
  </p:clrMapOvr>
</p:sld>
</file>

<file path=ppt/theme/theme1.xml><?xml version="1.0" encoding="utf-8"?>
<a:theme xmlns:a="http://schemas.openxmlformats.org/drawingml/2006/main" name="MatrixVTI">
  <a:themeElements>
    <a:clrScheme name="AnalogousFromLightSeedLeftStep">
      <a:dk1>
        <a:srgbClr val="000000"/>
      </a:dk1>
      <a:lt1>
        <a:srgbClr val="FFFFFF"/>
      </a:lt1>
      <a:dk2>
        <a:srgbClr val="242C41"/>
      </a:dk2>
      <a:lt2>
        <a:srgbClr val="E2E6E8"/>
      </a:lt2>
      <a:accent1>
        <a:srgbClr val="BE9A87"/>
      </a:accent1>
      <a:accent2>
        <a:srgbClr val="BA7F83"/>
      </a:accent2>
      <a:accent3>
        <a:srgbClr val="C594AC"/>
      </a:accent3>
      <a:accent4>
        <a:srgbClr val="BA7FB5"/>
      </a:accent4>
      <a:accent5>
        <a:srgbClr val="B696C6"/>
      </a:accent5>
      <a:accent6>
        <a:srgbClr val="8E7FBA"/>
      </a:accent6>
      <a:hlink>
        <a:srgbClr val="5B879D"/>
      </a:hlink>
      <a:folHlink>
        <a:srgbClr val="7F7F7F"/>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3338</Words>
  <Application>Microsoft Macintosh PowerPoint</Application>
  <PresentationFormat>Widescreen</PresentationFormat>
  <Paragraphs>35</Paragraphs>
  <Slides>10</Slides>
  <Notes>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10</vt:i4>
      </vt:variant>
    </vt:vector>
  </HeadingPairs>
  <TitlesOfParts>
    <vt:vector size="19" baseType="lpstr">
      <vt:lpstr>Arial</vt:lpstr>
      <vt:lpstr>Avenir Next LT Pro</vt:lpstr>
      <vt:lpstr>Bahnschrift</vt:lpstr>
      <vt:lpstr>Calibri</vt:lpstr>
      <vt:lpstr>Calibri Light</vt:lpstr>
      <vt:lpstr>Times New Roman</vt:lpstr>
      <vt:lpstr>MatrixVTI</vt:lpstr>
      <vt:lpstr>Office Theme</vt:lpstr>
      <vt:lpstr>1_Office Theme</vt:lpstr>
      <vt:lpstr>BMOE6001  Critical Incident Portfolio </vt:lpstr>
      <vt:lpstr>Introduction –</vt:lpstr>
      <vt:lpstr>AALA and Combined water and rock activities - </vt:lpstr>
      <vt:lpstr>Part One – (History, approach, and nature of the site).</vt:lpstr>
      <vt:lpstr>Part Two – (The incident). </vt:lpstr>
      <vt:lpstr>Part Three – (The Response). </vt:lpstr>
      <vt:lpstr>Part Four – (My approach).  </vt:lpstr>
      <vt:lpstr>Conclusion –  </vt:lpstr>
      <vt:lpstr>PowerPoint Presentation</vt:lpstr>
      <vt:lpstr>  Word Count = 2615  References –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BMOE6001  Critical Incident Portfolio </dc:title>
  <dc:creator>Lewis John Cleverdon (1901065)</dc:creator>
  <cp:lastModifiedBy>Lewis John Cleverdon (1901065)</cp:lastModifiedBy>
  <cp:revision>1</cp:revision>
  <dcterms:created xsi:type="dcterms:W3CDTF">2022-01-19T18:59:54Z</dcterms:created>
  <dcterms:modified xsi:type="dcterms:W3CDTF">2022-01-19T20:03:08Z</dcterms:modified>
</cp:coreProperties>
</file>