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9" r:id="rId2"/>
    <p:sldId id="260" r:id="rId3"/>
    <p:sldId id="256" r:id="rId4"/>
    <p:sldId id="257" r:id="rId5"/>
    <p:sldId id="258"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EDCB18-C40B-44FF-BA5A-986F29C144B0}" v="187" dt="2024-07-05T14:04:49.2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74" autoAdjust="0"/>
    <p:restoredTop sz="90741" autoAdjust="0"/>
  </p:normalViewPr>
  <p:slideViewPr>
    <p:cSldViewPr snapToGrid="0">
      <p:cViewPr varScale="1">
        <p:scale>
          <a:sx n="70" d="100"/>
          <a:sy n="70" d="100"/>
        </p:scale>
        <p:origin x="536" y="48"/>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0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12305A-2AB4-4B81-A81C-E613E6E9B0F1}" type="datetimeFigureOut">
              <a:rPr lang="en-GB" smtClean="0"/>
              <a:t>09/07/2024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D1B1B8-967F-4FF0-B767-BDB11BA1091D}" type="slidenum">
              <a:rPr lang="en-GB" smtClean="0"/>
              <a:t>‹#›</a:t>
            </a:fld>
            <a:endParaRPr lang="en-GB"/>
          </a:p>
        </p:txBody>
      </p:sp>
    </p:spTree>
    <p:extLst>
      <p:ext uri="{BB962C8B-B14F-4D97-AF65-F5344CB8AC3E}">
        <p14:creationId xmlns:p14="http://schemas.microsoft.com/office/powerpoint/2010/main" val="178463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effectLst/>
                <a:latin typeface="Times New Roman" panose="02020603050405020304" pitchFamily="18" charset="0"/>
                <a:cs typeface="Times New Roman" panose="02020603050405020304" pitchFamily="18" charset="0"/>
              </a:rPr>
              <a:t>Other interesting changes have also included an improvement brought by technology in delivering of services where delivery of service has become personalized.</a:t>
            </a:r>
            <a:endParaRPr lang="en-GB" b="0" dirty="0">
              <a:effectLst/>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D1B1B8-967F-4FF0-B767-BDB11BA1091D}" type="slidenum">
              <a:rPr lang="en-GB" smtClean="0"/>
              <a:t>3</a:t>
            </a:fld>
            <a:endParaRPr lang="en-GB"/>
          </a:p>
        </p:txBody>
      </p:sp>
    </p:spTree>
    <p:extLst>
      <p:ext uri="{BB962C8B-B14F-4D97-AF65-F5344CB8AC3E}">
        <p14:creationId xmlns:p14="http://schemas.microsoft.com/office/powerpoint/2010/main" val="13617137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u="none" strike="noStrike" dirty="0">
                <a:effectLst/>
                <a:latin typeface="Times New Roman" panose="02020603050405020304" pitchFamily="18" charset="0"/>
                <a:cs typeface="Times New Roman" panose="02020603050405020304" pitchFamily="18" charset="0"/>
              </a:rPr>
              <a:t>Other interesting changes have also included an improvement brought by technology in delivering of services where delivery of service has become personalized.</a:t>
            </a:r>
            <a:endParaRPr lang="en-GB" b="0" dirty="0">
              <a:effectLst/>
              <a:latin typeface="Times New Roman" panose="02020603050405020304" pitchFamily="18"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3D1B1B8-967F-4FF0-B767-BDB11BA1091D}" type="slidenum">
              <a:rPr lang="en-GB" smtClean="0"/>
              <a:t>4</a:t>
            </a:fld>
            <a:endParaRPr lang="en-GB"/>
          </a:p>
        </p:txBody>
      </p:sp>
    </p:spTree>
    <p:extLst>
      <p:ext uri="{BB962C8B-B14F-4D97-AF65-F5344CB8AC3E}">
        <p14:creationId xmlns:p14="http://schemas.microsoft.com/office/powerpoint/2010/main" val="3675718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D1B1B8-967F-4FF0-B767-BDB11BA1091D}" type="slidenum">
              <a:rPr lang="en-GB" smtClean="0"/>
              <a:t>6</a:t>
            </a:fld>
            <a:endParaRPr lang="en-GB" dirty="0"/>
          </a:p>
        </p:txBody>
      </p:sp>
    </p:spTree>
    <p:extLst>
      <p:ext uri="{BB962C8B-B14F-4D97-AF65-F5344CB8AC3E}">
        <p14:creationId xmlns:p14="http://schemas.microsoft.com/office/powerpoint/2010/main" val="3035961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C67D5-8180-7DD6-2E0D-415AFE81619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0701FCA-5D98-A7D4-90A9-78C0C7677C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7EBB3B99-A684-44D7-5403-4AB7C650F35D}"/>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5" name="Footer Placeholder 4">
            <a:extLst>
              <a:ext uri="{FF2B5EF4-FFF2-40B4-BE49-F238E27FC236}">
                <a16:creationId xmlns:a16="http://schemas.microsoft.com/office/drawing/2014/main" id="{53D39D06-ABD6-4A3F-25DF-3FBD68FFC8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ECB812-FA4E-451A-6543-727C8F39D54C}"/>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2584800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51BB7-1E45-0171-B351-0116AC5D179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E9BF628-0FC3-05D4-4E9C-2DB9213B39C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70AFB6D-0D6B-82B6-CC1B-3010388482E6}"/>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5" name="Footer Placeholder 4">
            <a:extLst>
              <a:ext uri="{FF2B5EF4-FFF2-40B4-BE49-F238E27FC236}">
                <a16:creationId xmlns:a16="http://schemas.microsoft.com/office/drawing/2014/main" id="{B699C30A-C4D8-4133-FE67-3113CE7A1B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DE752D-E813-FA14-13DD-EB38F209F21F}"/>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1770625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FD630-288A-2D1B-78A1-734994737EC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292BACB-860B-83F2-366B-9BC7DF3F48F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21D63F-7334-ACE4-42DD-7D1BDD452987}"/>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5" name="Footer Placeholder 4">
            <a:extLst>
              <a:ext uri="{FF2B5EF4-FFF2-40B4-BE49-F238E27FC236}">
                <a16:creationId xmlns:a16="http://schemas.microsoft.com/office/drawing/2014/main" id="{4B1ACD78-DE37-E5CD-0EC5-283E6BD75D7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40C9B-F925-1F14-7599-636209075B4F}"/>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35422164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AF62D-0D24-896E-F3D7-A084CEFD3FF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3312DB-3156-0206-2D42-7ABBAE70D43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C2C6F10-1F52-E678-963C-A05771BE492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07CEBD2-AA21-D638-5015-55844DCA41EC}"/>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6" name="Footer Placeholder 5">
            <a:extLst>
              <a:ext uri="{FF2B5EF4-FFF2-40B4-BE49-F238E27FC236}">
                <a16:creationId xmlns:a16="http://schemas.microsoft.com/office/drawing/2014/main" id="{6AE6FA4B-C9B9-65A5-F3D8-ADA0A9B0CF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4FBE84-7EF4-DC8B-7093-33A53ED502A0}"/>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10542274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34B8F-CA29-B30A-F1AB-66A02C671DD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BDC3D23-CC7A-BD0B-A0F5-847EFB2197C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6023272-5BD9-8B88-4A50-9487F3EDB72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EAD023E-051E-5F4E-0D64-B5D1E3B5996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9CA2BE4-7BD3-2628-DB82-B4AD167249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D472E29-1A2B-B27C-FA7E-4452B6A9AE15}"/>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8" name="Footer Placeholder 7">
            <a:extLst>
              <a:ext uri="{FF2B5EF4-FFF2-40B4-BE49-F238E27FC236}">
                <a16:creationId xmlns:a16="http://schemas.microsoft.com/office/drawing/2014/main" id="{1CF00744-FA83-299F-259D-1672218142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FEB453D-8D80-CE1B-1448-6A012AA2B0B2}"/>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2311910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8218A-2D85-528F-A60F-41D8C8AB2D25}"/>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08A6CFE-C0DD-2B8E-8691-FC4524855D14}"/>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4" name="Footer Placeholder 3">
            <a:extLst>
              <a:ext uri="{FF2B5EF4-FFF2-40B4-BE49-F238E27FC236}">
                <a16:creationId xmlns:a16="http://schemas.microsoft.com/office/drawing/2014/main" id="{A2839410-FC65-C96E-ECDA-C5F6913CD8F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41F72A-4E2B-DC4D-364E-33761022F9C8}"/>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37772854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72F648-F1CE-42E1-6454-2E9FB449FCFA}"/>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3" name="Footer Placeholder 2">
            <a:extLst>
              <a:ext uri="{FF2B5EF4-FFF2-40B4-BE49-F238E27FC236}">
                <a16:creationId xmlns:a16="http://schemas.microsoft.com/office/drawing/2014/main" id="{CBF2B942-F482-ED67-A305-EC779E0525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72E4A2C-2BFE-86F9-5A03-094033F4DA36}"/>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1809961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D9BF5-C79E-7077-F339-E0274C88FB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959C816-D202-5958-32C2-5B6F49464E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72BD8B0-2F45-5578-F230-EB87101DE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D2DBC5-83C1-D1D7-BBA7-930EFC0CCA80}"/>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6" name="Footer Placeholder 5">
            <a:extLst>
              <a:ext uri="{FF2B5EF4-FFF2-40B4-BE49-F238E27FC236}">
                <a16:creationId xmlns:a16="http://schemas.microsoft.com/office/drawing/2014/main" id="{EE05E719-C259-BB8F-708A-5AFCEF7C79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32D2B37-201F-1257-F4D6-E0F7681FA36F}"/>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3383097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7C30E-7629-F6F7-EF98-858950BDDC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6A9C70B-E5D4-1EB6-5D3E-D474928302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1981EA8-51CB-9700-4F4E-D7557281CA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1451F1-79B7-151E-4019-28969AE59528}"/>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6" name="Footer Placeholder 5">
            <a:extLst>
              <a:ext uri="{FF2B5EF4-FFF2-40B4-BE49-F238E27FC236}">
                <a16:creationId xmlns:a16="http://schemas.microsoft.com/office/drawing/2014/main" id="{A1F27E26-9638-95E0-AD46-9BF127297A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B2C5F6-7CE2-D4DA-AC82-F9F4425628CD}"/>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4011751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26183-3C15-AB13-B533-BE9E5D50981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ED7DD495-1030-716D-F301-DE51ECF3EB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CE85453-AD42-7834-CE83-BD0760530AB7}"/>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5" name="Footer Placeholder 4">
            <a:extLst>
              <a:ext uri="{FF2B5EF4-FFF2-40B4-BE49-F238E27FC236}">
                <a16:creationId xmlns:a16="http://schemas.microsoft.com/office/drawing/2014/main" id="{BCB526A7-A8B8-9968-12A2-0329A7E5D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514312-63BE-9C63-5E59-4B163FDC59F0}"/>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21986952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EBD08C0-4A9A-6E34-166E-3AFBBAAFC1D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CD5F486-26E4-0254-DBE7-555798095E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E11060-783A-4AE6-223B-556F83F9B433}"/>
              </a:ext>
            </a:extLst>
          </p:cNvPr>
          <p:cNvSpPr>
            <a:spLocks noGrp="1"/>
          </p:cNvSpPr>
          <p:nvPr>
            <p:ph type="dt" sz="half" idx="10"/>
          </p:nvPr>
        </p:nvSpPr>
        <p:spPr/>
        <p:txBody>
          <a:bodyPr/>
          <a:lstStyle/>
          <a:p>
            <a:fld id="{31E344FD-17B1-4419-A5F9-BB5B4239225B}" type="datetimeFigureOut">
              <a:rPr lang="en-GB" smtClean="0"/>
              <a:t>09/07/2024</a:t>
            </a:fld>
            <a:endParaRPr lang="en-GB"/>
          </a:p>
        </p:txBody>
      </p:sp>
      <p:sp>
        <p:nvSpPr>
          <p:cNvPr id="5" name="Footer Placeholder 4">
            <a:extLst>
              <a:ext uri="{FF2B5EF4-FFF2-40B4-BE49-F238E27FC236}">
                <a16:creationId xmlns:a16="http://schemas.microsoft.com/office/drawing/2014/main" id="{0F0F772B-1111-03A3-2761-784558ECB5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B61F6-EAAC-FDFE-7F12-16F138DE0A08}"/>
              </a:ext>
            </a:extLst>
          </p:cNvPr>
          <p:cNvSpPr>
            <a:spLocks noGrp="1"/>
          </p:cNvSpPr>
          <p:nvPr>
            <p:ph type="sldNum" sz="quarter" idx="12"/>
          </p:nvPr>
        </p:nvSpPr>
        <p:spPr/>
        <p:txBody>
          <a:bodyPr/>
          <a:lstStyle/>
          <a:p>
            <a:fld id="{7C0F1888-36EA-4CDF-B327-82B7477DF12B}" type="slidenum">
              <a:rPr lang="en-GB" smtClean="0"/>
              <a:t>‹#›</a:t>
            </a:fld>
            <a:endParaRPr lang="en-GB"/>
          </a:p>
        </p:txBody>
      </p:sp>
    </p:spTree>
    <p:extLst>
      <p:ext uri="{BB962C8B-B14F-4D97-AF65-F5344CB8AC3E}">
        <p14:creationId xmlns:p14="http://schemas.microsoft.com/office/powerpoint/2010/main" val="1918365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A639D16-0F5F-DA68-61A6-9CAC46E761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1D10E20-6CA3-8EF8-065B-BFD2FD004E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84387AE-D6FD-9EDF-0703-3F65E7A8A32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1E344FD-17B1-4419-A5F9-BB5B4239225B}" type="datetimeFigureOut">
              <a:rPr lang="en-GB" smtClean="0"/>
              <a:t>09/07/2024</a:t>
            </a:fld>
            <a:endParaRPr lang="en-GB"/>
          </a:p>
        </p:txBody>
      </p:sp>
      <p:sp>
        <p:nvSpPr>
          <p:cNvPr id="5" name="Footer Placeholder 4">
            <a:extLst>
              <a:ext uri="{FF2B5EF4-FFF2-40B4-BE49-F238E27FC236}">
                <a16:creationId xmlns:a16="http://schemas.microsoft.com/office/drawing/2014/main" id="{C69AD5BC-F883-98C0-09BB-2B68B4C11C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9C92B74-123E-A08F-A65E-6DEADF7273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0F1888-36EA-4CDF-B327-82B7477DF12B}" type="slidenum">
              <a:rPr lang="en-GB" smtClean="0"/>
              <a:t>‹#›</a:t>
            </a:fld>
            <a:endParaRPr lang="en-GB"/>
          </a:p>
        </p:txBody>
      </p:sp>
    </p:spTree>
    <p:extLst>
      <p:ext uri="{BB962C8B-B14F-4D97-AF65-F5344CB8AC3E}">
        <p14:creationId xmlns:p14="http://schemas.microsoft.com/office/powerpoint/2010/main" val="10696897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E9E47E-F625-82DA-1072-DF85B8EDD715}"/>
              </a:ext>
            </a:extLst>
          </p:cNvPr>
          <p:cNvSpPr>
            <a:spLocks noGrp="1"/>
          </p:cNvSpPr>
          <p:nvPr>
            <p:ph idx="1"/>
          </p:nvPr>
        </p:nvSpPr>
        <p:spPr>
          <a:xfrm>
            <a:off x="145754" y="3602370"/>
            <a:ext cx="8153399" cy="2856181"/>
          </a:xfrm>
        </p:spPr>
        <p:txBody>
          <a:bodyPr>
            <a:noAutofit/>
          </a:bodyPr>
          <a:lstStyle/>
          <a:p>
            <a:pPr marL="0" indent="0" algn="just" rtl="0">
              <a:spcBef>
                <a:spcPts val="0"/>
              </a:spcBef>
              <a:spcAft>
                <a:spcPts val="800"/>
              </a:spcAft>
              <a:buNone/>
            </a:pPr>
            <a:r>
              <a:rPr lang="en-GB" sz="2000" b="0" i="0" u="none" strike="noStrike" dirty="0">
                <a:solidFill>
                  <a:srgbClr val="000000"/>
                </a:solidFill>
                <a:effectLst/>
                <a:latin typeface="Arial" panose="020B0604020202020204" pitchFamily="34" charset="0"/>
              </a:rPr>
              <a:t>Name: Mary O Leigh</a:t>
            </a:r>
          </a:p>
          <a:p>
            <a:pPr marL="0" indent="0" algn="just" rtl="0">
              <a:spcBef>
                <a:spcPts val="0"/>
              </a:spcBef>
              <a:spcAft>
                <a:spcPts val="800"/>
              </a:spcAft>
              <a:buNone/>
            </a:pPr>
            <a:r>
              <a:rPr lang="en-GB" sz="2000" b="0" i="0" u="none" strike="noStrike" dirty="0">
                <a:solidFill>
                  <a:srgbClr val="000000"/>
                </a:solidFill>
                <a:effectLst/>
                <a:latin typeface="Arial" panose="020B0604020202020204" pitchFamily="34" charset="0"/>
              </a:rPr>
              <a:t>Student ID:  2327314 </a:t>
            </a:r>
          </a:p>
          <a:p>
            <a:pPr marL="0" indent="0" algn="just" rtl="0">
              <a:spcBef>
                <a:spcPts val="0"/>
              </a:spcBef>
              <a:spcAft>
                <a:spcPts val="800"/>
              </a:spcAft>
              <a:buNone/>
            </a:pPr>
            <a:r>
              <a:rPr lang="en-GB" sz="2000" b="0" i="0" u="none" strike="noStrike" dirty="0">
                <a:solidFill>
                  <a:srgbClr val="000000"/>
                </a:solidFill>
                <a:effectLst/>
                <a:latin typeface="Arial" panose="020B0604020202020204" pitchFamily="34" charset="0"/>
              </a:rPr>
              <a:t>Module Code: LCHS4003</a:t>
            </a:r>
          </a:p>
          <a:p>
            <a:pPr marL="0" indent="0" algn="just" rtl="0">
              <a:spcBef>
                <a:spcPts val="0"/>
              </a:spcBef>
              <a:spcAft>
                <a:spcPts val="800"/>
              </a:spcAft>
              <a:buNone/>
            </a:pPr>
            <a:r>
              <a:rPr lang="en-GB" sz="2000" b="0" i="0" u="none" strike="noStrike" dirty="0">
                <a:solidFill>
                  <a:srgbClr val="000000"/>
                </a:solidFill>
                <a:effectLst/>
                <a:latin typeface="Arial" panose="020B0604020202020204" pitchFamily="34" charset="0"/>
              </a:rPr>
              <a:t>Module Name: Introduction to Health and Social Care</a:t>
            </a:r>
          </a:p>
          <a:p>
            <a:pPr marL="0" indent="0" algn="just">
              <a:spcBef>
                <a:spcPts val="0"/>
              </a:spcBef>
              <a:spcAft>
                <a:spcPts val="800"/>
              </a:spcAft>
              <a:buNone/>
            </a:pPr>
            <a:r>
              <a:rPr lang="en-GB" sz="2000" kern="100" dirty="0">
                <a:effectLst/>
                <a:latin typeface="Arial" panose="020B0604020202020204" pitchFamily="34" charset="0"/>
                <a:ea typeface="DengXian" panose="02010600030101010101" pitchFamily="2" charset="-122"/>
                <a:cs typeface="Times New Roman" panose="02020603050405020304" pitchFamily="18" charset="0"/>
              </a:rPr>
              <a:t>Research Topic: Community disability services</a:t>
            </a:r>
            <a:endParaRPr lang="en-GB" sz="2000" b="0" i="0" u="none" strike="noStrike" dirty="0">
              <a:solidFill>
                <a:srgbClr val="000000"/>
              </a:solidFill>
              <a:effectLst/>
              <a:latin typeface="Arial" panose="020B0604020202020204" pitchFamily="34" charset="0"/>
            </a:endParaRPr>
          </a:p>
          <a:p>
            <a:pPr marL="0" indent="0" algn="just" rtl="0">
              <a:spcBef>
                <a:spcPts val="0"/>
              </a:spcBef>
              <a:spcAft>
                <a:spcPts val="800"/>
              </a:spcAft>
              <a:buNone/>
            </a:pPr>
            <a:r>
              <a:rPr lang="en-GB" sz="2000" b="0" i="0" u="none" strike="noStrike" dirty="0">
                <a:solidFill>
                  <a:srgbClr val="000000"/>
                </a:solidFill>
                <a:effectLst/>
                <a:latin typeface="Arial" panose="020B0604020202020204" pitchFamily="34" charset="0"/>
              </a:rPr>
              <a:t>Lecturer: </a:t>
            </a:r>
            <a:r>
              <a:rPr lang="en-GB" sz="2000" dirty="0">
                <a:solidFill>
                  <a:srgbClr val="000000"/>
                </a:solidFill>
                <a:latin typeface="Arial" panose="020B0604020202020204" pitchFamily="34" charset="0"/>
              </a:rPr>
              <a:t>Rachel Cohen</a:t>
            </a:r>
            <a:endParaRPr lang="en-GB" sz="2000" b="0" dirty="0">
              <a:effectLst/>
            </a:endParaRPr>
          </a:p>
          <a:p>
            <a:pPr marL="0" indent="0" algn="just" rtl="0">
              <a:spcBef>
                <a:spcPts val="0"/>
              </a:spcBef>
              <a:spcAft>
                <a:spcPts val="800"/>
              </a:spcAft>
              <a:buNone/>
            </a:pPr>
            <a:r>
              <a:rPr lang="en-GB" sz="2000" b="0" i="0" u="none" strike="noStrike" dirty="0">
                <a:solidFill>
                  <a:srgbClr val="000000"/>
                </a:solidFill>
                <a:effectLst/>
                <a:latin typeface="Arial" panose="020B0604020202020204" pitchFamily="34" charset="0"/>
              </a:rPr>
              <a:t>Submitted on: 8/07/2024.</a:t>
            </a:r>
            <a:endParaRPr lang="en-GB" sz="2000" b="0" dirty="0">
              <a:effectLst/>
            </a:endParaRPr>
          </a:p>
          <a:p>
            <a:pPr marL="0" indent="0">
              <a:buNone/>
            </a:pPr>
            <a:br>
              <a:rPr lang="en-GB" sz="2000" dirty="0"/>
            </a:br>
            <a:endParaRPr lang="en-GB" sz="2000" dirty="0"/>
          </a:p>
        </p:txBody>
      </p:sp>
      <p:pic>
        <p:nvPicPr>
          <p:cNvPr id="2050" name="Picture 2" descr="A close-up of a sign&#10;&#10;Description automatically generated">
            <a:extLst>
              <a:ext uri="{FF2B5EF4-FFF2-40B4-BE49-F238E27FC236}">
                <a16:creationId xmlns:a16="http://schemas.microsoft.com/office/drawing/2014/main" id="{94C1E096-2DE0-FC1D-72BB-E5C0F879FA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05574" y="0"/>
            <a:ext cx="4886425" cy="27214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2663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3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E7CDA8-561A-954C-4855-9335E11CF4F8}"/>
              </a:ext>
            </a:extLst>
          </p:cNvPr>
          <p:cNvSpPr>
            <a:spLocks noGrp="1"/>
          </p:cNvSpPr>
          <p:nvPr>
            <p:ph type="title"/>
          </p:nvPr>
        </p:nvSpPr>
        <p:spPr>
          <a:xfrm>
            <a:off x="406200" y="-10886"/>
            <a:ext cx="5334197" cy="1708242"/>
          </a:xfrm>
        </p:spPr>
        <p:txBody>
          <a:bodyPr anchor="ctr">
            <a:normAutofit/>
          </a:bodyPr>
          <a:lstStyle/>
          <a:p>
            <a:pPr rtl="0">
              <a:spcBef>
                <a:spcPts val="1200"/>
              </a:spcBef>
              <a:spcAft>
                <a:spcPts val="0"/>
              </a:spcAft>
            </a:pPr>
            <a:br>
              <a:rPr lang="en-GB" sz="3700" b="0" dirty="0">
                <a:effectLst/>
              </a:rPr>
            </a:br>
            <a:r>
              <a:rPr lang="en-GB" sz="3700" b="1" i="0" u="none" strike="noStrike" dirty="0">
                <a:effectLst/>
                <a:latin typeface="Aptos" panose="020B0004020202020204" pitchFamily="34" charset="0"/>
              </a:rPr>
              <a:t>Introduction</a:t>
            </a:r>
            <a:br>
              <a:rPr lang="en-GB" sz="3700" dirty="0"/>
            </a:br>
            <a:endParaRPr lang="en-GB" sz="3700" dirty="0"/>
          </a:p>
        </p:txBody>
      </p:sp>
      <p:sp>
        <p:nvSpPr>
          <p:cNvPr id="3" name="Content Placeholder 2">
            <a:extLst>
              <a:ext uri="{FF2B5EF4-FFF2-40B4-BE49-F238E27FC236}">
                <a16:creationId xmlns:a16="http://schemas.microsoft.com/office/drawing/2014/main" id="{9875CE1A-F6CF-382D-A5D4-8E4FAD33D1A5}"/>
              </a:ext>
            </a:extLst>
          </p:cNvPr>
          <p:cNvSpPr>
            <a:spLocks noGrp="1"/>
          </p:cNvSpPr>
          <p:nvPr>
            <p:ph idx="1"/>
          </p:nvPr>
        </p:nvSpPr>
        <p:spPr>
          <a:xfrm>
            <a:off x="0" y="1036320"/>
            <a:ext cx="8361679" cy="5486400"/>
          </a:xfrm>
        </p:spPr>
        <p:txBody>
          <a:bodyPr anchor="ctr">
            <a:normAutofit/>
          </a:bodyPr>
          <a:lstStyle/>
          <a:p>
            <a:pPr marL="0" indent="0" rtl="0">
              <a:spcBef>
                <a:spcPts val="0"/>
              </a:spcBef>
              <a:spcAft>
                <a:spcPts val="800"/>
              </a:spcAft>
              <a:buNone/>
            </a:pPr>
            <a:br>
              <a:rPr lang="en-GB" sz="1700" b="0" dirty="0">
                <a:effectLst/>
              </a:rPr>
            </a:br>
            <a:r>
              <a:rPr lang="en-GB" b="0" i="0" u="none" strike="noStrike" dirty="0">
                <a:effectLst/>
                <a:latin typeface="Times New Roman" panose="02020603050405020304" pitchFamily="18" charset="0"/>
                <a:cs typeface="Times New Roman" panose="02020603050405020304" pitchFamily="18" charset="0"/>
              </a:rPr>
              <a:t>The role of Community Disability Services is to offer assistance and care to the citizens who have disabilities within their respective communities. </a:t>
            </a:r>
          </a:p>
          <a:p>
            <a:pPr marL="0" indent="0" rtl="0">
              <a:spcBef>
                <a:spcPts val="0"/>
              </a:spcBef>
              <a:spcAft>
                <a:spcPts val="800"/>
              </a:spcAft>
              <a:buNone/>
            </a:pPr>
            <a:r>
              <a:rPr lang="en-GB" b="0" i="0" u="none" strike="noStrike" dirty="0">
                <a:effectLst/>
                <a:latin typeface="Times New Roman" panose="02020603050405020304" pitchFamily="18" charset="0"/>
                <a:cs typeface="Times New Roman" panose="02020603050405020304" pitchFamily="18" charset="0"/>
              </a:rPr>
              <a:t>All this essay focuses on the background of these services, structure of the contemporary situation and their position in the present and in the past in the context of the United Kingdom.</a:t>
            </a:r>
          </a:p>
          <a:p>
            <a:pPr marL="0" indent="0" rtl="0">
              <a:spcBef>
                <a:spcPts val="0"/>
              </a:spcBef>
              <a:spcAft>
                <a:spcPts val="800"/>
              </a:spcAft>
              <a:buNone/>
            </a:pPr>
            <a:r>
              <a:rPr lang="en-GB" b="0" i="0" u="none" strike="noStrike" dirty="0">
                <a:effectLst/>
                <a:latin typeface="Times New Roman" panose="02020603050405020304" pitchFamily="18" charset="0"/>
                <a:cs typeface="Times New Roman" panose="02020603050405020304" pitchFamily="18" charset="0"/>
              </a:rPr>
              <a:t>The issues and prospects of the Community Disability Services are also being covered in the case analysis.</a:t>
            </a:r>
            <a:endParaRPr lang="en-GB" b="0" dirty="0">
              <a:effectLst/>
              <a:latin typeface="Times New Roman" panose="02020603050405020304" pitchFamily="18" charset="0"/>
              <a:cs typeface="Times New Roman" panose="02020603050405020304" pitchFamily="18" charset="0"/>
            </a:endParaRPr>
          </a:p>
          <a:p>
            <a:pPr marL="0" indent="0">
              <a:buNone/>
            </a:pPr>
            <a:br>
              <a:rPr lang="en-GB" sz="1700" dirty="0"/>
            </a:br>
            <a:endParaRPr lang="en-GB" sz="1700" dirty="0"/>
          </a:p>
        </p:txBody>
      </p:sp>
      <p:pic>
        <p:nvPicPr>
          <p:cNvPr id="5" name="Picture 2">
            <a:extLst>
              <a:ext uri="{FF2B5EF4-FFF2-40B4-BE49-F238E27FC236}">
                <a16:creationId xmlns:a16="http://schemas.microsoft.com/office/drawing/2014/main" id="{05439472-C770-594E-AA6E-7242966602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56512" b="1"/>
          <a:stretch/>
        </p:blipFill>
        <p:spPr bwMode="auto">
          <a:xfrm>
            <a:off x="8361679" y="-10886"/>
            <a:ext cx="3830321" cy="6868886"/>
          </a:xfrm>
          <a:prstGeom prst="rect">
            <a:avLst/>
          </a:prstGeom>
          <a:noFill/>
          <a:effectLst>
            <a:outerShdw blurRad="127000" dist="50800" dir="10800000" sx="99000" sy="99000" algn="r" rotWithShape="0">
              <a:prstClr val="black">
                <a:alpha val="40000"/>
              </a:prst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796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8" name="Picture 4">
            <a:extLst>
              <a:ext uri="{FF2B5EF4-FFF2-40B4-BE49-F238E27FC236}">
                <a16:creationId xmlns:a16="http://schemas.microsoft.com/office/drawing/2014/main" id="{CA78F579-4852-8CB2-1CC3-623DCF6BC5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041"/>
          <a:stretch/>
        </p:blipFill>
        <p:spPr bwMode="auto">
          <a:xfrm>
            <a:off x="6414875" y="0"/>
            <a:ext cx="5774076" cy="2095928"/>
          </a:xfrm>
          <a:prstGeom prst="rect">
            <a:avLst/>
          </a:prstGeom>
          <a:noFill/>
          <a:extLst>
            <a:ext uri="{909E8E84-426E-40DD-AFC4-6F175D3DCCD1}">
              <a14:hiddenFill xmlns:a14="http://schemas.microsoft.com/office/drawing/2010/main">
                <a:solidFill>
                  <a:srgbClr val="FFFFFF"/>
                </a:solidFill>
              </a14:hiddenFill>
            </a:ext>
          </a:extLst>
        </p:spPr>
      </p:pic>
      <p:sp>
        <p:nvSpPr>
          <p:cNvPr id="1035" name="Rectangle 1034">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7E3C318A-9D76-6641-082F-A1C7E001EAF6}"/>
              </a:ext>
            </a:extLst>
          </p:cNvPr>
          <p:cNvSpPr>
            <a:spLocks noGrp="1"/>
          </p:cNvSpPr>
          <p:nvPr>
            <p:ph type="subTitle" idx="1"/>
          </p:nvPr>
        </p:nvSpPr>
        <p:spPr>
          <a:xfrm>
            <a:off x="163286" y="256854"/>
            <a:ext cx="9227294" cy="5857700"/>
          </a:xfrm>
          <a:noFill/>
        </p:spPr>
        <p:txBody>
          <a:bodyPr>
            <a:normAutofit lnSpcReduction="10000"/>
          </a:bodyPr>
          <a:lstStyle/>
          <a:p>
            <a:pPr algn="l" rtl="0">
              <a:spcBef>
                <a:spcPts val="0"/>
              </a:spcBef>
              <a:spcAft>
                <a:spcPts val="800"/>
              </a:spcAft>
            </a:pPr>
            <a:r>
              <a:rPr lang="en-GB" sz="2800" b="1" i="0" u="none" strike="noStrike" dirty="0">
                <a:effectLst/>
                <a:latin typeface="Aptos" panose="020B0004020202020204" pitchFamily="34" charset="0"/>
              </a:rPr>
              <a:t>Origins of Community Disability Services</a:t>
            </a:r>
          </a:p>
          <a:p>
            <a:pPr marL="342900" indent="-342900" algn="l" rtl="0">
              <a:spcBef>
                <a:spcPts val="0"/>
              </a:spcBef>
              <a:spcAft>
                <a:spcPts val="800"/>
              </a:spcAft>
              <a:buFont typeface="Arial" panose="020B0604020202020204" pitchFamily="34" charset="0"/>
              <a:buChar char="•"/>
            </a:pPr>
            <a:r>
              <a:rPr lang="en-GB" sz="2000" dirty="0">
                <a:latin typeface="Aptos" panose="020B0004020202020204" pitchFamily="34" charset="0"/>
              </a:rPr>
              <a:t>C</a:t>
            </a:r>
            <a:r>
              <a:rPr lang="en-GB" sz="2000" dirty="0">
                <a:effectLst/>
                <a:latin typeface="Aptos" panose="020B0004020202020204" pitchFamily="34" charset="0"/>
              </a:rPr>
              <a:t>ommunity disability services in the </a:t>
            </a:r>
            <a:r>
              <a:rPr lang="en-GB" sz="2000" dirty="0">
                <a:latin typeface="Aptos" panose="020B0004020202020204" pitchFamily="34" charset="0"/>
              </a:rPr>
              <a:t>UK began in the early 20</a:t>
            </a:r>
            <a:r>
              <a:rPr lang="en-GB" sz="2000" baseline="30000" dirty="0">
                <a:latin typeface="Aptos" panose="020B0004020202020204" pitchFamily="34" charset="0"/>
              </a:rPr>
              <a:t>th</a:t>
            </a:r>
            <a:r>
              <a:rPr lang="en-GB" sz="2000" dirty="0">
                <a:latin typeface="Aptos" panose="020B0004020202020204" pitchFamily="34" charset="0"/>
              </a:rPr>
              <a:t> century, managed by charity and churches, and were incorporated into the NHS in 1948 to provide basic shelter and provisions ( Allcock et al., 2019).                                                    </a:t>
            </a:r>
            <a:endParaRPr lang="en-GB" sz="2000" dirty="0">
              <a:effectLst/>
              <a:latin typeface="Aptos" panose="020B0004020202020204" pitchFamily="34" charset="0"/>
            </a:endParaRPr>
          </a:p>
          <a:p>
            <a:pPr algn="l" rtl="0">
              <a:spcBef>
                <a:spcPts val="0"/>
              </a:spcBef>
              <a:spcAft>
                <a:spcPts val="800"/>
              </a:spcAft>
            </a:pPr>
            <a:r>
              <a:rPr lang="en-GB" sz="2800" b="1" i="0" u="none" strike="noStrike" dirty="0">
                <a:effectLst/>
                <a:latin typeface="Aptos" panose="020B0004020202020204" pitchFamily="34" charset="0"/>
              </a:rPr>
              <a:t>Evolution over the Years</a:t>
            </a:r>
          </a:p>
          <a:p>
            <a:pPr marL="342900" indent="-342900" algn="l">
              <a:spcBef>
                <a:spcPts val="0"/>
              </a:spcBef>
              <a:spcAft>
                <a:spcPts val="800"/>
              </a:spcAft>
              <a:buFont typeface="Arial" panose="020B0604020202020204" pitchFamily="34" charset="0"/>
              <a:buChar char="•"/>
            </a:pPr>
            <a:r>
              <a:rPr lang="en-GB" sz="2000" b="0" i="0" u="none" strike="noStrike" dirty="0">
                <a:effectLst/>
                <a:latin typeface="Times New Roman" panose="02020603050405020304" pitchFamily="18" charset="0"/>
                <a:cs typeface="Times New Roman" panose="02020603050405020304" pitchFamily="18" charset="0"/>
              </a:rPr>
              <a:t>Over the p</a:t>
            </a:r>
            <a:r>
              <a:rPr lang="en-GB" sz="2000" dirty="0">
                <a:latin typeface="Times New Roman" panose="02020603050405020304" pitchFamily="18" charset="0"/>
                <a:cs typeface="Times New Roman" panose="02020603050405020304" pitchFamily="18" charset="0"/>
              </a:rPr>
              <a:t>ast ten years, Community Disability services have transformed, empowered by legislation like the Disability Discrimination Act of 1995 and the Equality Act of 2010, and have diversified to include health care, social care, education, and employment ( Johnson et al., 2020).</a:t>
            </a:r>
            <a:br>
              <a:rPr lang="en-GB" sz="2000" dirty="0"/>
            </a:br>
            <a:endParaRPr lang="en-GB" sz="2000" dirty="0"/>
          </a:p>
          <a:p>
            <a:pPr algn="l">
              <a:spcBef>
                <a:spcPts val="0"/>
              </a:spcBef>
              <a:spcAft>
                <a:spcPts val="800"/>
              </a:spcAft>
            </a:pPr>
            <a:endParaRPr lang="en-GB" b="1" i="0" u="none" strike="noStrike" dirty="0">
              <a:effectLst/>
              <a:latin typeface="Aptos" panose="020B0004020202020204" pitchFamily="34" charset="0"/>
            </a:endParaRPr>
          </a:p>
          <a:p>
            <a:pPr algn="l">
              <a:spcBef>
                <a:spcPts val="0"/>
              </a:spcBef>
              <a:spcAft>
                <a:spcPts val="800"/>
              </a:spcAft>
            </a:pPr>
            <a:endParaRPr lang="en-GB" b="1" dirty="0">
              <a:latin typeface="Aptos" panose="020B0004020202020204" pitchFamily="34" charset="0"/>
            </a:endParaRPr>
          </a:p>
          <a:p>
            <a:pPr algn="l">
              <a:spcBef>
                <a:spcPts val="0"/>
              </a:spcBef>
              <a:spcAft>
                <a:spcPts val="800"/>
              </a:spcAft>
            </a:pPr>
            <a:endParaRPr lang="en-GB" b="1" i="0" u="none" strike="noStrike" dirty="0">
              <a:effectLst/>
              <a:latin typeface="Aptos" panose="020B0004020202020204" pitchFamily="34" charset="0"/>
            </a:endParaRPr>
          </a:p>
          <a:p>
            <a:pPr algn="l">
              <a:spcBef>
                <a:spcPts val="0"/>
              </a:spcBef>
              <a:spcAft>
                <a:spcPts val="800"/>
              </a:spcAft>
            </a:pPr>
            <a:r>
              <a:rPr lang="en-GB" b="1" i="0" u="none" strike="noStrike" dirty="0">
                <a:effectLst/>
                <a:latin typeface="Aptos" panose="020B0004020202020204" pitchFamily="34" charset="0"/>
              </a:rPr>
              <a:t>Current Structure and Operations</a:t>
            </a:r>
          </a:p>
          <a:p>
            <a:pPr marL="342900" indent="-342900" algn="l">
              <a:spcBef>
                <a:spcPts val="0"/>
              </a:spcBef>
              <a:spcAft>
                <a:spcPts val="800"/>
              </a:spcAft>
              <a:buFont typeface="Arial" panose="020B0604020202020204" pitchFamily="34" charset="0"/>
              <a:buChar char="•"/>
            </a:pPr>
            <a:r>
              <a:rPr lang="en-GB" sz="2000" b="0" dirty="0">
                <a:effectLst/>
              </a:rPr>
              <a:t>Current services for people with disabilities in the UK are designed as Community Disability Services, encompassing health care, social care, and education, involving health care providers, social workers, teachers and caregivers (Mitra and Yap, 2021) </a:t>
            </a:r>
          </a:p>
          <a:p>
            <a:pPr algn="l">
              <a:spcBef>
                <a:spcPts val="0"/>
              </a:spcBef>
              <a:spcAft>
                <a:spcPts val="800"/>
              </a:spcAft>
            </a:pPr>
            <a:endParaRPr lang="en-GB" sz="2000" b="1" i="0" u="none" strike="noStrike" dirty="0">
              <a:effectLst/>
              <a:latin typeface="Aptos" panose="020B0004020202020204" pitchFamily="34" charset="0"/>
            </a:endParaRPr>
          </a:p>
          <a:p>
            <a:pPr algn="l">
              <a:spcBef>
                <a:spcPts val="0"/>
              </a:spcBef>
              <a:spcAft>
                <a:spcPts val="800"/>
              </a:spcAft>
            </a:pPr>
            <a:endParaRPr lang="en-GB" sz="2000" b="1" i="0" u="none" strike="noStrike" dirty="0">
              <a:effectLst/>
              <a:latin typeface="Aptos" panose="020B0004020202020204" pitchFamily="34" charset="0"/>
            </a:endParaRPr>
          </a:p>
          <a:p>
            <a:pPr marL="342900" indent="-342900" algn="l">
              <a:spcBef>
                <a:spcPts val="0"/>
              </a:spcBef>
              <a:spcAft>
                <a:spcPts val="800"/>
              </a:spcAft>
              <a:buFont typeface="Arial" panose="020B0604020202020204" pitchFamily="34" charset="0"/>
              <a:buChar char="•"/>
            </a:pPr>
            <a:endParaRPr lang="en-GB" sz="2000" dirty="0"/>
          </a:p>
        </p:txBody>
      </p:sp>
      <p:pic>
        <p:nvPicPr>
          <p:cNvPr id="4" name="Picture 2">
            <a:extLst>
              <a:ext uri="{FF2B5EF4-FFF2-40B4-BE49-F238E27FC236}">
                <a16:creationId xmlns:a16="http://schemas.microsoft.com/office/drawing/2014/main" id="{BF5E12B9-73E6-201A-EBA3-616366E7F89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45652"/>
          <a:stretch/>
        </p:blipFill>
        <p:spPr bwMode="auto">
          <a:xfrm>
            <a:off x="585627" y="3160019"/>
            <a:ext cx="7808360" cy="1335640"/>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3783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98ABB3-F2E4-3010-D8AD-F03B7C1A842D}"/>
              </a:ext>
            </a:extLst>
          </p:cNvPr>
          <p:cNvSpPr>
            <a:spLocks noGrp="1"/>
          </p:cNvSpPr>
          <p:nvPr>
            <p:ph idx="1"/>
          </p:nvPr>
        </p:nvSpPr>
        <p:spPr>
          <a:xfrm>
            <a:off x="0" y="297951"/>
            <a:ext cx="9647434" cy="6560049"/>
          </a:xfrm>
        </p:spPr>
        <p:txBody>
          <a:bodyPr>
            <a:normAutofit lnSpcReduction="10000"/>
          </a:bodyPr>
          <a:lstStyle/>
          <a:p>
            <a:pPr marL="0" indent="0" rtl="0">
              <a:spcBef>
                <a:spcPts val="0"/>
              </a:spcBef>
              <a:spcAft>
                <a:spcPts val="800"/>
              </a:spcAft>
              <a:buNone/>
            </a:pPr>
            <a:r>
              <a:rPr lang="en-GB" sz="3200" b="1" i="0" u="none" strike="noStrike" dirty="0">
                <a:effectLst/>
                <a:latin typeface="Aptos" panose="020B0004020202020204" pitchFamily="34" charset="0"/>
              </a:rPr>
              <a:t>Comparison with the Past</a:t>
            </a:r>
          </a:p>
          <a:p>
            <a:pPr>
              <a:spcBef>
                <a:spcPts val="0"/>
              </a:spcBef>
              <a:spcAft>
                <a:spcPts val="800"/>
              </a:spcAft>
            </a:pPr>
            <a:r>
              <a:rPr lang="en-GB" sz="2200" b="0" dirty="0">
                <a:effectLst/>
              </a:rPr>
              <a:t>Community Disability services have evolved to be more comprehensive and person-</a:t>
            </a:r>
            <a:r>
              <a:rPr lang="en-GB" sz="2200" b="0" dirty="0" err="1">
                <a:effectLst/>
              </a:rPr>
              <a:t>centered</a:t>
            </a:r>
            <a:r>
              <a:rPr lang="en-GB" sz="2200" b="0" dirty="0">
                <a:effectLst/>
              </a:rPr>
              <a:t> unlike the early days when services were discordant and mainly focused on care (Oliver and Bernes, 2019)</a:t>
            </a:r>
          </a:p>
          <a:p>
            <a:pPr marL="0" indent="0" rtl="0">
              <a:spcBef>
                <a:spcPts val="0"/>
              </a:spcBef>
              <a:spcAft>
                <a:spcPts val="800"/>
              </a:spcAft>
              <a:buNone/>
            </a:pPr>
            <a:r>
              <a:rPr lang="en-GB" sz="3200" b="1" i="0" u="none" strike="noStrike" dirty="0">
                <a:effectLst/>
                <a:latin typeface="Aptos" panose="020B0004020202020204" pitchFamily="34" charset="0"/>
              </a:rPr>
              <a:t>Impact on the Community</a:t>
            </a:r>
            <a:endParaRPr lang="en-GB" sz="3200" b="0" dirty="0">
              <a:effectLst/>
            </a:endParaRPr>
          </a:p>
          <a:p>
            <a:r>
              <a:rPr lang="en-GB" sz="2200" b="0" dirty="0">
                <a:effectLst/>
              </a:rPr>
              <a:t>CD services have positively impacted the community by enhancing social functioning, promoting independence, increasing education and employment uptake, longevity, and social acceptance (Roulstone and Morgan, 2020)</a:t>
            </a:r>
          </a:p>
          <a:p>
            <a:pPr marL="0" indent="0">
              <a:buNone/>
            </a:pPr>
            <a:r>
              <a:rPr lang="en-GB" sz="3100" b="1" i="0" u="none" strike="noStrike" dirty="0">
                <a:solidFill>
                  <a:srgbClr val="000000"/>
                </a:solidFill>
                <a:effectLst/>
                <a:latin typeface="Aptos" panose="020B0004020202020204" pitchFamily="34" charset="0"/>
              </a:rPr>
              <a:t>Challenges Faced</a:t>
            </a:r>
          </a:p>
          <a:p>
            <a:r>
              <a:rPr lang="en-GB" sz="2400" dirty="0">
                <a:solidFill>
                  <a:srgbClr val="000000"/>
                </a:solidFill>
                <a:latin typeface="Aptos" panose="020B0004020202020204" pitchFamily="34" charset="0"/>
              </a:rPr>
              <a:t>Community Disability services face funding shortages, inefficient use of funds, lack of skilled personnel, and additional stress from the COVID-19 pandemic, necessitating adaptable service models (Shakespeare et al., 2021).</a:t>
            </a:r>
            <a:endParaRPr lang="en-GB" sz="2400" dirty="0"/>
          </a:p>
          <a:p>
            <a:pPr marL="0" indent="0">
              <a:buNone/>
            </a:pPr>
            <a:br>
              <a:rPr lang="en-GB" sz="2200" dirty="0"/>
            </a:br>
            <a:endParaRPr lang="en-GB" sz="2200" b="0" dirty="0">
              <a:effectLst/>
            </a:endParaRPr>
          </a:p>
          <a:p>
            <a:pPr marL="0" indent="0">
              <a:buNone/>
            </a:pPr>
            <a:br>
              <a:rPr lang="en-GB" sz="1000" dirty="0"/>
            </a:br>
            <a:endParaRPr lang="en-GB" sz="1000"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D52EB52B-B685-C2F8-F511-9C079ABEAF2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9233"/>
          <a:stretch/>
        </p:blipFill>
        <p:spPr bwMode="auto">
          <a:xfrm>
            <a:off x="9811820" y="2825393"/>
            <a:ext cx="2377131" cy="1779997"/>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85339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55" name="Rectangle 3154">
            <a:extLst>
              <a:ext uri="{FF2B5EF4-FFF2-40B4-BE49-F238E27FC236}">
                <a16:creationId xmlns:a16="http://schemas.microsoft.com/office/drawing/2014/main" id="{84DF55BE-B4AB-4BA1-BDE1-E9F7FB3F11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12A4A2-E4D9-4ECA-7E6A-C39BEB489F97}"/>
              </a:ext>
            </a:extLst>
          </p:cNvPr>
          <p:cNvSpPr>
            <a:spLocks noGrp="1"/>
          </p:cNvSpPr>
          <p:nvPr>
            <p:ph idx="1"/>
          </p:nvPr>
        </p:nvSpPr>
        <p:spPr>
          <a:xfrm>
            <a:off x="249050" y="406400"/>
            <a:ext cx="8214230" cy="5693719"/>
          </a:xfrm>
        </p:spPr>
        <p:txBody>
          <a:bodyPr>
            <a:normAutofit/>
          </a:bodyPr>
          <a:lstStyle/>
          <a:p>
            <a:pPr marL="0" indent="0">
              <a:buNone/>
            </a:pPr>
            <a:r>
              <a:rPr lang="en-GB" sz="3200" b="1" i="0" u="none" strike="noStrike" dirty="0">
                <a:effectLst/>
                <a:latin typeface="Aptos" panose="020B0004020202020204" pitchFamily="34" charset="0"/>
              </a:rPr>
              <a:t>Solutions and Improvements</a:t>
            </a:r>
          </a:p>
          <a:p>
            <a:r>
              <a:rPr lang="en-GB" sz="2000" dirty="0">
                <a:latin typeface="Aptos" panose="020B0004020202020204" pitchFamily="34" charset="0"/>
              </a:rPr>
              <a:t>To meet challenges, several measures can be taken: attract enhanced funding or use available resources efficiently to improve service quality; allocate more funds for training and development to address workforce shortages; utilize technology and innovative service delivery systems to enhance efficiency and client convenience and ensure government and organizational actions target these areas target these areas (Kavanagh et al., 2018)</a:t>
            </a:r>
          </a:p>
          <a:p>
            <a:pPr marL="0" indent="0">
              <a:buNone/>
            </a:pPr>
            <a:r>
              <a:rPr lang="en-GB" sz="3200" b="1" i="0" u="none" strike="noStrike" dirty="0">
                <a:effectLst/>
                <a:latin typeface="Aptos" panose="020B0004020202020204" pitchFamily="34" charset="0"/>
              </a:rPr>
              <a:t>Future-Prospects</a:t>
            </a:r>
            <a:endParaRPr lang="en-GB" sz="3200" b="0" i="0" u="none" strike="noStrike" dirty="0">
              <a:effectLst/>
              <a:latin typeface="Aptos" panose="020B0004020202020204" pitchFamily="34" charset="0"/>
            </a:endParaRPr>
          </a:p>
          <a:p>
            <a:r>
              <a:rPr lang="en-GB" sz="2000" b="0" i="0" u="none" strike="noStrike" dirty="0">
                <a:effectLst/>
                <a:latin typeface="Aptos" panose="020B0004020202020204" pitchFamily="34" charset="0"/>
              </a:rPr>
              <a:t>The future of little Community Disability Services is bright with anticipated development in technologies and politics. New technology like telehealth consultation and online platforms can support patients conveniently. further policy advancement inclusion and equality will drive changes in service templates to meet the need of the target population with disabilities (Thomas and Milligan, 2018)</a:t>
            </a:r>
          </a:p>
          <a:p>
            <a:pPr marL="0" indent="0">
              <a:buNone/>
            </a:pPr>
            <a:r>
              <a:rPr lang="en-GB" sz="2000" dirty="0"/>
              <a:t> </a:t>
            </a:r>
          </a:p>
        </p:txBody>
      </p:sp>
      <p:pic>
        <p:nvPicPr>
          <p:cNvPr id="3076" name="Picture 4">
            <a:extLst>
              <a:ext uri="{FF2B5EF4-FFF2-40B4-BE49-F238E27FC236}">
                <a16:creationId xmlns:a16="http://schemas.microsoft.com/office/drawing/2014/main" id="{340BE9A4-7643-90BB-3B6F-DDE4F460D8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544558" y="406400"/>
            <a:ext cx="3398391" cy="263198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a:extLst>
              <a:ext uri="{FF2B5EF4-FFF2-40B4-BE49-F238E27FC236}">
                <a16:creationId xmlns:a16="http://schemas.microsoft.com/office/drawing/2014/main" id="{556E085A-F623-5DD5-DE3E-784AF7B3B7D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44559" y="3981563"/>
            <a:ext cx="3644391" cy="2707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53111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1D06F1-149C-B090-EAA9-EB20A4842330}"/>
              </a:ext>
            </a:extLst>
          </p:cNvPr>
          <p:cNvSpPr>
            <a:spLocks noGrp="1"/>
          </p:cNvSpPr>
          <p:nvPr>
            <p:ph idx="1"/>
          </p:nvPr>
        </p:nvSpPr>
        <p:spPr>
          <a:xfrm>
            <a:off x="164592" y="1"/>
            <a:ext cx="11768328" cy="6858000"/>
          </a:xfrm>
        </p:spPr>
        <p:style>
          <a:lnRef idx="2">
            <a:schemeClr val="dk1"/>
          </a:lnRef>
          <a:fillRef idx="1">
            <a:schemeClr val="lt1"/>
          </a:fillRef>
          <a:effectRef idx="0">
            <a:schemeClr val="dk1"/>
          </a:effectRef>
          <a:fontRef idx="minor">
            <a:schemeClr val="dk1"/>
          </a:fontRef>
        </p:style>
        <p:txBody>
          <a:bodyPr>
            <a:normAutofit/>
          </a:bodyPr>
          <a:lstStyle/>
          <a:p>
            <a:pPr marL="0" indent="0" algn="just" rtl="0">
              <a:spcBef>
                <a:spcPts val="0"/>
              </a:spcBef>
              <a:spcAft>
                <a:spcPts val="800"/>
              </a:spcAft>
              <a:buNone/>
            </a:pPr>
            <a:r>
              <a:rPr lang="en-GB" sz="4400" b="1" i="0" u="none" strike="noStrike" dirty="0">
                <a:solidFill>
                  <a:srgbClr val="000000"/>
                </a:solidFill>
                <a:effectLst/>
                <a:latin typeface="Aptos" panose="020B0004020202020204" pitchFamily="34" charset="0"/>
              </a:rPr>
              <a:t>Conclusion</a:t>
            </a:r>
            <a:endParaRPr lang="en-GB" sz="4400" b="0" i="0" u="none" strike="noStrike" dirty="0">
              <a:solidFill>
                <a:srgbClr val="000000"/>
              </a:solidFill>
              <a:effectLst/>
              <a:latin typeface="Aptos" panose="020B0004020202020204" pitchFamily="34" charset="0"/>
            </a:endParaRPr>
          </a:p>
          <a:p>
            <a:pPr marL="0" indent="0" algn="just" rtl="0">
              <a:spcBef>
                <a:spcPts val="0"/>
              </a:spcBef>
              <a:spcAft>
                <a:spcPts val="800"/>
              </a:spcAft>
              <a:buNone/>
            </a:pPr>
            <a:r>
              <a:rPr lang="en-GB" b="0" i="0" u="none" strike="noStrike" dirty="0">
                <a:solidFill>
                  <a:srgbClr val="000000"/>
                </a:solidFill>
                <a:effectLst/>
                <a:latin typeface="Aptos" panose="020B0004020202020204" pitchFamily="34" charset="0"/>
              </a:rPr>
              <a:t>CDS have since grown from their basic beginnings to proper supports mechanisms that enhance quality of lives of people with disability. Although there is room for improvement and there is always complains about the services offered, there are still prospects for more improvement of services in the future. These services are very important in enhancing the independence, participation and quality of life of the disabled within UK and hence should be enhanced more.</a:t>
            </a:r>
          </a:p>
          <a:p>
            <a:pPr marL="0" indent="0">
              <a:buNone/>
            </a:pPr>
            <a:br>
              <a:rPr lang="en-GB" dirty="0"/>
            </a:br>
            <a:endParaRPr lang="en-GB" b="0" dirty="0">
              <a:effectLst/>
            </a:endParaRPr>
          </a:p>
          <a:p>
            <a:pPr marL="0" indent="0">
              <a:buNone/>
            </a:pPr>
            <a:br>
              <a:rPr lang="en-GB" dirty="0"/>
            </a:br>
            <a:br>
              <a:rPr lang="en-GB" dirty="0"/>
            </a:br>
            <a:endParaRPr lang="en-GB" b="0" dirty="0">
              <a:effectLst/>
            </a:endParaRPr>
          </a:p>
          <a:p>
            <a:pPr marL="0" indent="0">
              <a:buNone/>
            </a:pPr>
            <a:br>
              <a:rPr lang="en-GB" dirty="0"/>
            </a:br>
            <a:endParaRPr lang="en-GB" dirty="0"/>
          </a:p>
        </p:txBody>
      </p:sp>
    </p:spTree>
    <p:extLst>
      <p:ext uri="{BB962C8B-B14F-4D97-AF65-F5344CB8AC3E}">
        <p14:creationId xmlns:p14="http://schemas.microsoft.com/office/powerpoint/2010/main" val="32007247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93273C3-5EED-E001-06A0-9C65B6F8C5DC}"/>
              </a:ext>
            </a:extLst>
          </p:cNvPr>
          <p:cNvSpPr>
            <a:spLocks noGrp="1"/>
          </p:cNvSpPr>
          <p:nvPr>
            <p:ph idx="1"/>
          </p:nvPr>
        </p:nvSpPr>
        <p:spPr>
          <a:xfrm>
            <a:off x="0" y="448494"/>
            <a:ext cx="11890258" cy="6409506"/>
          </a:xfrm>
        </p:spPr>
        <p:txBody>
          <a:bodyPr>
            <a:normAutofit fontScale="25000" lnSpcReduction="20000"/>
          </a:bodyPr>
          <a:lstStyle/>
          <a:p>
            <a:pPr marL="0" indent="0" algn="just" rtl="0">
              <a:spcBef>
                <a:spcPts val="0"/>
              </a:spcBef>
              <a:spcAft>
                <a:spcPts val="800"/>
              </a:spcAft>
              <a:buNone/>
            </a:pPr>
            <a:r>
              <a:rPr lang="en-GB" sz="11000" b="1" i="0" u="none" strike="noStrike" dirty="0">
                <a:solidFill>
                  <a:srgbClr val="000000"/>
                </a:solidFill>
                <a:effectLst/>
                <a:latin typeface="Aptos" panose="020B0004020202020204" pitchFamily="34" charset="0"/>
              </a:rPr>
              <a:t>References</a:t>
            </a:r>
            <a:endParaRPr lang="en-GB" sz="11000" b="0" dirty="0">
              <a:effectLst/>
            </a:endParaRP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Allcock Davies, J., &amp; Parkes, G. (2019). Community Disability Services: An Evaluation of Service Delivery and Outcomes. Journal of Disability Policy Studies, 30(1), 45-53.</a:t>
            </a: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Johnson, K., Walmsley, J., &amp; Wolfe, M. (2020). Historical and Contemporary Perspectives on Community Disability Services in the UK. Disability &amp; Society, 35(2), 203-221. </a:t>
            </a: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Kavanagh, A. M., Krnjacki, L., &amp; Aitken, Z. (2018). Disability and Health Inequalities in Australia: Policy and Practice. Social Science &amp; Medicine, 202, 150-157. </a:t>
            </a: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Mitra, S., &amp; Yap, J. (2021). The Disability Data Report: An Analysis of the Community Disability Services Sector. Journal of Disability Studies, 29(3), 290-305. </a:t>
            </a: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Oliver, M., &amp; Barnes, C. (2019). Disability Studies: A Global Perspective. Routledge Handbook of Disability Studies, 2nd ed., 67-85. </a:t>
            </a: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Roulstone, A., &amp; Morgan, H. (2020). Reclaiming the Social Model of Disability: Dis/ability and Service Provision in the Community. Disability &amp; Rehabilitation, 42(18), 2551-2560. </a:t>
            </a: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Shakespeare, T., Ndagire, F., &amp; Seketi, Q. E. (2021). Triple Jeopardy: Disabled People and the COVID-19 Pandemic. Lancet, 397(10282), 1331-1333. </a:t>
            </a: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Thomas, C., &amp; Milligan, C. (2018). Getting to Grips with the History of Disability Services. Journal of Health Services Research &amp; Policy, 23(4), 214-221. </a:t>
            </a:r>
          </a:p>
          <a:p>
            <a:pPr marL="0" indent="0">
              <a:lnSpc>
                <a:spcPct val="115000"/>
              </a:lnSpc>
              <a:spcAft>
                <a:spcPts val="800"/>
              </a:spcAft>
              <a:buNone/>
            </a:pPr>
            <a:r>
              <a:rPr lang="en-GB" sz="64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15000"/>
              </a:lnSpc>
              <a:spcAft>
                <a:spcPts val="800"/>
              </a:spcAft>
              <a:buNone/>
            </a:pPr>
            <a:endParaRPr lang="en-GB" sz="49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br>
              <a:rPr lang="en-GB" sz="4900" dirty="0"/>
            </a:br>
            <a:endParaRPr lang="en-GB" sz="4900" b="0" dirty="0">
              <a:effectLst/>
            </a:endParaRPr>
          </a:p>
          <a:p>
            <a:pPr marL="0" indent="0">
              <a:buNone/>
            </a:pPr>
            <a:endParaRPr lang="en-GB" dirty="0"/>
          </a:p>
        </p:txBody>
      </p:sp>
    </p:spTree>
    <p:extLst>
      <p:ext uri="{BB962C8B-B14F-4D97-AF65-F5344CB8AC3E}">
        <p14:creationId xmlns:p14="http://schemas.microsoft.com/office/powerpoint/2010/main" val="25366271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473</TotalTime>
  <Words>924</Words>
  <Application>Microsoft Office PowerPoint</Application>
  <PresentationFormat>Widescreen</PresentationFormat>
  <Paragraphs>58</Paragraphs>
  <Slides>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Times New Roman</vt:lpstr>
      <vt:lpstr>Office Theme</vt:lpstr>
      <vt:lpstr>PowerPoint Presentation</vt:lpstr>
      <vt:lpstr> Introduction </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Mary Osamudiamen</dc:creator>
  <cp:lastModifiedBy>Mary Osamudiamen</cp:lastModifiedBy>
  <cp:revision>2</cp:revision>
  <dcterms:created xsi:type="dcterms:W3CDTF">2024-07-03T21:46:26Z</dcterms:created>
  <dcterms:modified xsi:type="dcterms:W3CDTF">2024-07-09T22:03:24Z</dcterms:modified>
</cp:coreProperties>
</file>