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antha Briggs" initials="SB" lastIdx="1" clrIdx="0">
    <p:extLst>
      <p:ext uri="{19B8F6BF-5375-455C-9EA6-DF929625EA0E}">
        <p15:presenceInfo xmlns:p15="http://schemas.microsoft.com/office/powerpoint/2012/main" userId="db4e419df215008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66"/>
    <a:srgbClr val="FFD889"/>
    <a:srgbClr val="FFCC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8" autoAdjust="0"/>
    <p:restoredTop sz="94660"/>
  </p:normalViewPr>
  <p:slideViewPr>
    <p:cSldViewPr snapToGrid="0">
      <p:cViewPr varScale="1">
        <p:scale>
          <a:sx n="66" d="100"/>
          <a:sy n="66"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DA2A0-D5C2-47AE-B200-480AA76B0E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8BF698-DC56-4F4B-885C-59BA6B4C15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241399-42E4-4944-9976-8E10B852A5A8}"/>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114CE0C8-C91A-4967-B8D5-370AC0E64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690E-5A86-40D7-860D-1F9CF80D2007}"/>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1398005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AD521-D69A-4058-8929-88FC147695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0B4270-A4B9-42E3-A86E-E0A06476EB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44D32-9D3A-4667-9432-792F247F069F}"/>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0C7DBA2E-2067-4772-9EA5-C376775AB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9F78D-ED30-4B28-87FC-AC69150EE05D}"/>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3341109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3DD47-0648-4B98-82C7-C0047BC958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5EEDA9-9256-4FFB-B3B4-5E7334CFAA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A52A56-56E4-4E00-B9DF-3EC447F2F652}"/>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ACE6E0AE-36F3-4034-8562-F9C64BBE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D9C11-33A1-4DD4-AE52-B9AEF26D6465}"/>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3761629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D5A0D-FD90-446E-BEB5-E91C0B1FE2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EA258B-1225-453B-971D-96C275F6D5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D756D7-84E5-43B6-8339-0D59285E64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FE8B88-034E-4AB2-8868-9FEAB5C292D8}"/>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6" name="Footer Placeholder 5">
            <a:extLst>
              <a:ext uri="{FF2B5EF4-FFF2-40B4-BE49-F238E27FC236}">
                <a16:creationId xmlns:a16="http://schemas.microsoft.com/office/drawing/2014/main" id="{AA6FCEAE-601D-4823-8FF3-F826B5E288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38856F-8565-4DC4-B9AC-A8CC59B0512D}"/>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448601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DA0E-A9FB-4FB1-B4AF-01631C9C27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C87F50-1A99-4016-8490-32600983B9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8D00E8-2A08-4AC4-B22B-21A0058DB0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3A995E-62FF-4205-8B81-1758620777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E9B9ED-1F30-4A3C-A716-C30F456381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E945E3-A076-45CD-87C6-7FFCC508C20A}"/>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8" name="Footer Placeholder 7">
            <a:extLst>
              <a:ext uri="{FF2B5EF4-FFF2-40B4-BE49-F238E27FC236}">
                <a16:creationId xmlns:a16="http://schemas.microsoft.com/office/drawing/2014/main" id="{F95849D9-8365-428C-92CB-5D78CBA87C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CAF6DA-A529-493F-A34F-20D49E4F95B0}"/>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3395978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467D-C5F2-489E-8921-BBF5BF2632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38C060-70B5-4281-AEF9-059166924DDA}"/>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4" name="Footer Placeholder 3">
            <a:extLst>
              <a:ext uri="{FF2B5EF4-FFF2-40B4-BE49-F238E27FC236}">
                <a16:creationId xmlns:a16="http://schemas.microsoft.com/office/drawing/2014/main" id="{D1C879AE-6F8C-4B06-9521-C0E2DA33A1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527E05-7BE7-4EA8-8727-43EAE3819FC6}"/>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1171912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4759AF-543F-48FD-8DF5-E3701A6116A6}"/>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3" name="Footer Placeholder 2">
            <a:extLst>
              <a:ext uri="{FF2B5EF4-FFF2-40B4-BE49-F238E27FC236}">
                <a16:creationId xmlns:a16="http://schemas.microsoft.com/office/drawing/2014/main" id="{D3784922-BB57-4AF3-93EB-A1DB3871F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79DD6A-3A71-4F72-9714-C3B9CC6F97D9}"/>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3755450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63DE4-2475-4411-92DA-EF7112F030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65A774-8986-455C-A69B-ED363E29E4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10302E-2785-4216-931B-6F1BD009DB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EECEA-723E-49FB-9480-5FA27DC0B7F3}"/>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6" name="Footer Placeholder 5">
            <a:extLst>
              <a:ext uri="{FF2B5EF4-FFF2-40B4-BE49-F238E27FC236}">
                <a16:creationId xmlns:a16="http://schemas.microsoft.com/office/drawing/2014/main" id="{690EB562-468E-4875-8A11-652573BDB5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1EA99-D136-4C2A-97B2-D4F9FA22C401}"/>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249291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4E5C3-2DA1-4D37-B070-DF947E8354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78F1BB-B13A-4F5E-BFD1-B7E4B58B45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F84548-6CA6-425C-8C6A-4E9CF3C138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82CF7-4F4D-40A7-BA25-635529330545}"/>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6" name="Footer Placeholder 5">
            <a:extLst>
              <a:ext uri="{FF2B5EF4-FFF2-40B4-BE49-F238E27FC236}">
                <a16:creationId xmlns:a16="http://schemas.microsoft.com/office/drawing/2014/main" id="{775018E6-31BE-4B77-96B0-59EF904C3D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8E25DF-0B4E-4DAB-B9C2-783B5FE53496}"/>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1813255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AA68-CE7A-409E-928F-630D9CBC8D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2D15F2-6B3E-467B-9704-7E4BE92F7C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ED2F6-ABEB-4846-B1B1-0A1FB9046730}"/>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F009E0F4-BEEE-4413-A507-67A84A39B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5F20-DEF6-4B96-9A0C-5D9A35B7FF1F}"/>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1743102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5BF8F4-140C-4369-938C-96ACAC19F4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CD81A-AB45-49D1-B030-F9924F7E32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27E1A-6BBF-4157-B53F-42CBBB33C458}"/>
              </a:ext>
            </a:extLst>
          </p:cNvPr>
          <p:cNvSpPr>
            <a:spLocks noGrp="1"/>
          </p:cNvSpPr>
          <p:nvPr>
            <p:ph type="dt" sz="half" idx="10"/>
          </p:nvPr>
        </p:nvSpPr>
        <p:spPr/>
        <p:txBody>
          <a:body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2A7B1727-8E8B-4823-B84A-FF64D4A52F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8C876-EDF7-460A-BB74-7CAF61E0D071}"/>
              </a:ext>
            </a:extLst>
          </p:cNvPr>
          <p:cNvSpPr>
            <a:spLocks noGrp="1"/>
          </p:cNvSpPr>
          <p:nvPr>
            <p:ph type="sldNum" sz="quarter" idx="12"/>
          </p:nvPr>
        </p:nvSpPr>
        <p:spPr/>
        <p:txBody>
          <a:bodyPr/>
          <a:lstStyle/>
          <a:p>
            <a:fld id="{16336426-4D4E-4BAD-AC93-BFE08598E988}" type="slidenum">
              <a:rPr lang="en-GB" smtClean="0"/>
              <a:t>‹#›</a:t>
            </a:fld>
            <a:endParaRPr lang="en-GB"/>
          </a:p>
        </p:txBody>
      </p:sp>
    </p:spTree>
    <p:extLst>
      <p:ext uri="{BB962C8B-B14F-4D97-AF65-F5344CB8AC3E}">
        <p14:creationId xmlns:p14="http://schemas.microsoft.com/office/powerpoint/2010/main" val="3076676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A24534-B997-418D-A701-367956D223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859E46-E3CA-4A23-9545-2F006A94DC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537ED-2FA6-41C3-98ED-438F951059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709147-3912-4939-A127-63F4D918DD19}" type="datetimeFigureOut">
              <a:rPr lang="en-GB" smtClean="0"/>
              <a:t>19/02/2020</a:t>
            </a:fld>
            <a:endParaRPr lang="en-GB"/>
          </a:p>
        </p:txBody>
      </p:sp>
      <p:sp>
        <p:nvSpPr>
          <p:cNvPr id="5" name="Footer Placeholder 4">
            <a:extLst>
              <a:ext uri="{FF2B5EF4-FFF2-40B4-BE49-F238E27FC236}">
                <a16:creationId xmlns:a16="http://schemas.microsoft.com/office/drawing/2014/main" id="{9F7FAF15-3CEB-4DB5-AE47-507A544FCC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B5D98B-E70F-4BB4-A7BC-AB69A51774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336426-4D4E-4BAD-AC93-BFE08598E988}" type="slidenum">
              <a:rPr lang="en-GB" smtClean="0"/>
              <a:t>‹#›</a:t>
            </a:fld>
            <a:endParaRPr lang="en-GB"/>
          </a:p>
        </p:txBody>
      </p:sp>
    </p:spTree>
    <p:extLst>
      <p:ext uri="{BB962C8B-B14F-4D97-AF65-F5344CB8AC3E}">
        <p14:creationId xmlns:p14="http://schemas.microsoft.com/office/powerpoint/2010/main" val="881870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29360-0EE5-4744-8368-6E03ED9C0BD1}"/>
              </a:ext>
            </a:extLst>
          </p:cNvPr>
          <p:cNvSpPr>
            <a:spLocks noGrp="1"/>
          </p:cNvSpPr>
          <p:nvPr>
            <p:ph type="ctrTitle"/>
          </p:nvPr>
        </p:nvSpPr>
        <p:spPr>
          <a:xfrm>
            <a:off x="1899136" y="1"/>
            <a:ext cx="10292863" cy="384312"/>
          </a:xfrm>
          <a:solidFill>
            <a:srgbClr val="FF0000"/>
          </a:solidFill>
        </p:spPr>
        <p:txBody>
          <a:bodyPr>
            <a:normAutofit fontScale="90000"/>
          </a:bodyPr>
          <a:lstStyle/>
          <a:p>
            <a:br>
              <a:rPr lang="en-GB" sz="3200" dirty="0"/>
            </a:br>
            <a:br>
              <a:rPr lang="en-GB" sz="3200" dirty="0"/>
            </a:br>
            <a:r>
              <a:rPr lang="en-GB" sz="3200" dirty="0"/>
              <a:t>      </a:t>
            </a:r>
            <a:r>
              <a:rPr lang="en-GB" sz="2200" dirty="0"/>
              <a:t>Impending changes from Special Educational Needs to Additional Learning Needs. </a:t>
            </a:r>
            <a:r>
              <a:rPr lang="en-GB" sz="1000" dirty="0"/>
              <a:t>Samantha Briggs 1705124</a:t>
            </a:r>
            <a:endParaRPr lang="en-GB" sz="2200" dirty="0"/>
          </a:p>
        </p:txBody>
      </p:sp>
      <p:sp>
        <p:nvSpPr>
          <p:cNvPr id="3" name="Subtitle 2">
            <a:extLst>
              <a:ext uri="{FF2B5EF4-FFF2-40B4-BE49-F238E27FC236}">
                <a16:creationId xmlns:a16="http://schemas.microsoft.com/office/drawing/2014/main" id="{68A1C5D7-51D2-4F57-AC75-0FEAF8EB93E4}"/>
              </a:ext>
            </a:extLst>
          </p:cNvPr>
          <p:cNvSpPr>
            <a:spLocks noGrp="1"/>
          </p:cNvSpPr>
          <p:nvPr>
            <p:ph type="subTitle" idx="1"/>
          </p:nvPr>
        </p:nvSpPr>
        <p:spPr>
          <a:xfrm>
            <a:off x="0" y="1"/>
            <a:ext cx="2311992" cy="1809119"/>
          </a:xfrm>
        </p:spPr>
        <p:txBody>
          <a:bodyPr/>
          <a:lstStyle/>
          <a:p>
            <a:endParaRPr lang="en-GB" dirty="0"/>
          </a:p>
        </p:txBody>
      </p:sp>
      <p:pic>
        <p:nvPicPr>
          <p:cNvPr id="6" name="Picture 5" descr="A picture containing drawing&#10;&#10;Description automatically generated">
            <a:extLst>
              <a:ext uri="{FF2B5EF4-FFF2-40B4-BE49-F238E27FC236}">
                <a16:creationId xmlns:a16="http://schemas.microsoft.com/office/drawing/2014/main" id="{157BD8F6-666B-49C2-BA63-705B3D64A4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
            <a:ext cx="2352588" cy="2368753"/>
          </a:xfrm>
          <a:prstGeom prst="rect">
            <a:avLst/>
          </a:prstGeom>
        </p:spPr>
      </p:pic>
      <p:sp>
        <p:nvSpPr>
          <p:cNvPr id="8" name="TextBox 7">
            <a:extLst>
              <a:ext uri="{FF2B5EF4-FFF2-40B4-BE49-F238E27FC236}">
                <a16:creationId xmlns:a16="http://schemas.microsoft.com/office/drawing/2014/main" id="{08770C3F-A28F-4966-BCE1-216DEA42277A}"/>
              </a:ext>
            </a:extLst>
          </p:cNvPr>
          <p:cNvSpPr txBox="1"/>
          <p:nvPr/>
        </p:nvSpPr>
        <p:spPr>
          <a:xfrm>
            <a:off x="9580098" y="5246774"/>
            <a:ext cx="2611901" cy="1600438"/>
          </a:xfrm>
          <a:prstGeom prst="rect">
            <a:avLst/>
          </a:prstGeom>
          <a:solidFill>
            <a:srgbClr val="FF99FF"/>
          </a:solidFill>
        </p:spPr>
        <p:txBody>
          <a:bodyPr wrap="square" rtlCol="0">
            <a:spAutoFit/>
          </a:bodyPr>
          <a:lstStyle/>
          <a:p>
            <a:r>
              <a:rPr lang="en-GB" sz="1400" dirty="0"/>
              <a:t>According to Snap Cymru, (2018) they have a timeline in place where the SEN code of practice Wales, (2002). Which is now outdated, will be overtaken fully by the new Additional Learning Needs by summer 2020.</a:t>
            </a:r>
          </a:p>
        </p:txBody>
      </p:sp>
      <p:sp>
        <p:nvSpPr>
          <p:cNvPr id="9" name="TextBox 8">
            <a:extLst>
              <a:ext uri="{FF2B5EF4-FFF2-40B4-BE49-F238E27FC236}">
                <a16:creationId xmlns:a16="http://schemas.microsoft.com/office/drawing/2014/main" id="{D555D0E8-AB01-4BE9-A826-D6EFB3710D22}"/>
              </a:ext>
            </a:extLst>
          </p:cNvPr>
          <p:cNvSpPr txBox="1"/>
          <p:nvPr/>
        </p:nvSpPr>
        <p:spPr>
          <a:xfrm>
            <a:off x="9580098" y="384314"/>
            <a:ext cx="2664126" cy="4801314"/>
          </a:xfrm>
          <a:prstGeom prst="rect">
            <a:avLst/>
          </a:prstGeom>
          <a:solidFill>
            <a:srgbClr val="FF9966"/>
          </a:solidFill>
        </p:spPr>
        <p:txBody>
          <a:bodyPr wrap="square" rtlCol="0">
            <a:spAutoFit/>
          </a:bodyPr>
          <a:lstStyle/>
          <a:p>
            <a:pPr algn="ctr"/>
            <a:r>
              <a:rPr lang="en-GB" b="1" u="sng" dirty="0"/>
              <a:t>Why is it changing?</a:t>
            </a:r>
          </a:p>
          <a:p>
            <a:r>
              <a:rPr lang="en-GB" sz="1200" dirty="0"/>
              <a:t>Welsh Government (2018), state that they believe that changing the system from SEN to ALN will give children and young adults a better chance to achieve the full potential. This new system will look after people age 0-25 and will focus on the importance of children and young adults with these needs earlier to give them the full help and support that they need and desire. Dauncey, (2018) has created this change by creating an ALN code. This means that practitioners and parents can make a complaint about the duty of care at any given point with much more ease than before. Dauncey, (2018) also believes that a unified legislative framework is the best way forward, where all children and young adults are treated under the same categories and system of ALN rather than two separate systems such as before where it was previously known as, SEN and LDD for post 16-year olds.</a:t>
            </a:r>
          </a:p>
        </p:txBody>
      </p:sp>
      <p:sp>
        <p:nvSpPr>
          <p:cNvPr id="10" name="TextBox 9">
            <a:extLst>
              <a:ext uri="{FF2B5EF4-FFF2-40B4-BE49-F238E27FC236}">
                <a16:creationId xmlns:a16="http://schemas.microsoft.com/office/drawing/2014/main" id="{563CD26F-B66B-4D63-9B29-B8FC4C48A026}"/>
              </a:ext>
            </a:extLst>
          </p:cNvPr>
          <p:cNvSpPr txBox="1"/>
          <p:nvPr/>
        </p:nvSpPr>
        <p:spPr>
          <a:xfrm>
            <a:off x="2352588" y="384313"/>
            <a:ext cx="5226837" cy="1846659"/>
          </a:xfrm>
          <a:prstGeom prst="rect">
            <a:avLst/>
          </a:prstGeom>
          <a:solidFill>
            <a:schemeClr val="accent1">
              <a:lumMod val="40000"/>
              <a:lumOff val="60000"/>
            </a:schemeClr>
          </a:solidFill>
        </p:spPr>
        <p:txBody>
          <a:bodyPr wrap="square" rtlCol="0">
            <a:spAutoFit/>
          </a:bodyPr>
          <a:lstStyle/>
          <a:p>
            <a:pPr algn="ctr"/>
            <a:r>
              <a:rPr lang="en-GB" b="1" u="sng" dirty="0"/>
              <a:t>Introduction</a:t>
            </a:r>
          </a:p>
          <a:p>
            <a:r>
              <a:rPr lang="en-GB" sz="1200" dirty="0"/>
              <a:t>According to Welsh Government, (2017) In 2015 there was an application made for changes to the legislations from the SEN to make it ALN. Then according to Estyn (2018). The Additional Learning Needs bill was passed in Wales in 2017, and later passed by Royal assent in January 2018. These changes are being made because the old SEN legislation is 30 years old, so is classed as outdated. The Welsh Government (2017) believe that the correct support that the SEN children need is given to late. They also state that the needs in early years children are found to late and the legislations are to complicated to follow.</a:t>
            </a:r>
          </a:p>
        </p:txBody>
      </p:sp>
      <p:sp>
        <p:nvSpPr>
          <p:cNvPr id="11" name="TextBox 10">
            <a:extLst>
              <a:ext uri="{FF2B5EF4-FFF2-40B4-BE49-F238E27FC236}">
                <a16:creationId xmlns:a16="http://schemas.microsoft.com/office/drawing/2014/main" id="{C6DDA976-E6C0-4743-9215-69C6EA126EE6}"/>
              </a:ext>
            </a:extLst>
          </p:cNvPr>
          <p:cNvSpPr txBox="1"/>
          <p:nvPr/>
        </p:nvSpPr>
        <p:spPr>
          <a:xfrm>
            <a:off x="2000673" y="5182855"/>
            <a:ext cx="5502718" cy="1661993"/>
          </a:xfrm>
          <a:prstGeom prst="rect">
            <a:avLst/>
          </a:prstGeom>
          <a:solidFill>
            <a:schemeClr val="accent1">
              <a:lumMod val="40000"/>
              <a:lumOff val="60000"/>
            </a:schemeClr>
          </a:solidFill>
        </p:spPr>
        <p:txBody>
          <a:bodyPr wrap="square" rtlCol="0">
            <a:spAutoFit/>
          </a:bodyPr>
          <a:lstStyle/>
          <a:p>
            <a:pPr algn="ctr"/>
            <a:r>
              <a:rPr lang="en-GB" b="1" u="sng" dirty="0"/>
              <a:t>Conclusion</a:t>
            </a:r>
          </a:p>
          <a:p>
            <a:r>
              <a:rPr lang="en-GB" sz="1200" dirty="0"/>
              <a:t>With this new legislation in place, the Welsh Government, (2017) state that all ALN children will be able to achieve a higher speck of life with their new IDP plans in place which will be checked every 12 months by the local health authority, school, or parent. With this new legislation in place every local authority will be working together so it should hopefully be a smoother and quicker running timeframe for children to be looked after within the support system.</a:t>
            </a:r>
          </a:p>
          <a:p>
            <a:endParaRPr lang="en-GB" sz="1200" dirty="0"/>
          </a:p>
        </p:txBody>
      </p:sp>
      <p:sp>
        <p:nvSpPr>
          <p:cNvPr id="13" name="TextBox 12">
            <a:extLst>
              <a:ext uri="{FF2B5EF4-FFF2-40B4-BE49-F238E27FC236}">
                <a16:creationId xmlns:a16="http://schemas.microsoft.com/office/drawing/2014/main" id="{97C1C975-3339-4250-88D4-955F45EF1BFB}"/>
              </a:ext>
            </a:extLst>
          </p:cNvPr>
          <p:cNvSpPr txBox="1"/>
          <p:nvPr/>
        </p:nvSpPr>
        <p:spPr>
          <a:xfrm>
            <a:off x="0" y="2909945"/>
            <a:ext cx="2000673" cy="3970318"/>
          </a:xfrm>
          <a:prstGeom prst="rect">
            <a:avLst/>
          </a:prstGeom>
          <a:solidFill>
            <a:srgbClr val="FF9966"/>
          </a:solidFill>
        </p:spPr>
        <p:txBody>
          <a:bodyPr wrap="square" rtlCol="0">
            <a:spAutoFit/>
          </a:bodyPr>
          <a:lstStyle/>
          <a:p>
            <a:pPr algn="ctr"/>
            <a:r>
              <a:rPr lang="en-GB" b="1" u="sng" dirty="0"/>
              <a:t>Inclusion within ALN.</a:t>
            </a:r>
          </a:p>
          <a:p>
            <a:r>
              <a:rPr lang="en-GB" sz="1200" dirty="0"/>
              <a:t>Inclusion within an early years setting is about involving all children and not just the children that seem ‘easy to work with’ according to (nutbrown, 1996: 54). She also goes on to state that all children with ALN difficulties should be respected for who they are and not for their disability. This is also backed up by the Salamanca statement. The UN convention on the rights of persons with disabilities, (2006) state that everyone with a disability has a right aswel.</a:t>
            </a:r>
          </a:p>
        </p:txBody>
      </p:sp>
      <p:sp>
        <p:nvSpPr>
          <p:cNvPr id="4" name="TextBox 3">
            <a:extLst>
              <a:ext uri="{FF2B5EF4-FFF2-40B4-BE49-F238E27FC236}">
                <a16:creationId xmlns:a16="http://schemas.microsoft.com/office/drawing/2014/main" id="{5DF6D462-4F59-47FB-AE19-00CCA6E86085}"/>
              </a:ext>
            </a:extLst>
          </p:cNvPr>
          <p:cNvSpPr txBox="1"/>
          <p:nvPr/>
        </p:nvSpPr>
        <p:spPr>
          <a:xfrm>
            <a:off x="7503391" y="384313"/>
            <a:ext cx="2076707" cy="6647974"/>
          </a:xfrm>
          <a:prstGeom prst="rect">
            <a:avLst/>
          </a:prstGeom>
          <a:solidFill>
            <a:srgbClr val="FF99FF"/>
          </a:solidFill>
        </p:spPr>
        <p:txBody>
          <a:bodyPr wrap="square" rtlCol="0">
            <a:spAutoFit/>
          </a:bodyPr>
          <a:lstStyle/>
          <a:p>
            <a:pPr algn="ctr"/>
            <a:r>
              <a:rPr lang="en-GB" b="1" u="sng" dirty="0"/>
              <a:t>What will change?</a:t>
            </a:r>
          </a:p>
          <a:p>
            <a:r>
              <a:rPr lang="en-GB" sz="1200" dirty="0"/>
              <a:t>According to Gov. Wales (2018) they verbalize that statements of Educational Needs, (SEN) and individual educational plans, (IEP’S) will be replaced by individual development plans, (IDP’S) for learners within the early years setting suffering with additional learning needs.</a:t>
            </a:r>
          </a:p>
          <a:p>
            <a:r>
              <a:rPr lang="en-GB" sz="1200" dirty="0"/>
              <a:t>The Welsh Government (2018), state that by September 2020 all early year’s practitioners will be expected to redo a new IDP for each individual child with ALN.</a:t>
            </a:r>
          </a:p>
          <a:p>
            <a:r>
              <a:rPr lang="en-GB" sz="1200" dirty="0"/>
              <a:t>According to Welsh Government (2018), when the new act comes into play, early years practitioners will be able to access more funding and availability to courses and more adequate training to help support children with ALN needs on a more one to one basis. They will also be able to access grants to local authorities and further education facilities to enhance their teaching abilities and their person-centred practice skills within the early years setting. </a:t>
            </a:r>
          </a:p>
        </p:txBody>
      </p:sp>
      <p:sp>
        <p:nvSpPr>
          <p:cNvPr id="5" name="TextBox 4">
            <a:extLst>
              <a:ext uri="{FF2B5EF4-FFF2-40B4-BE49-F238E27FC236}">
                <a16:creationId xmlns:a16="http://schemas.microsoft.com/office/drawing/2014/main" id="{93CA6BEE-065F-4A33-9830-EF169F42F570}"/>
              </a:ext>
            </a:extLst>
          </p:cNvPr>
          <p:cNvSpPr txBox="1"/>
          <p:nvPr/>
        </p:nvSpPr>
        <p:spPr>
          <a:xfrm>
            <a:off x="1134712" y="2368751"/>
            <a:ext cx="1275686" cy="430887"/>
          </a:xfrm>
          <a:prstGeom prst="rect">
            <a:avLst/>
          </a:prstGeom>
          <a:noFill/>
        </p:spPr>
        <p:txBody>
          <a:bodyPr wrap="square" rtlCol="0">
            <a:spAutoFit/>
          </a:bodyPr>
          <a:lstStyle/>
          <a:p>
            <a:r>
              <a:rPr lang="en-GB" sz="1100" dirty="0"/>
              <a:t>(Source: inclusion     service, 2018) </a:t>
            </a:r>
          </a:p>
        </p:txBody>
      </p:sp>
      <p:sp>
        <p:nvSpPr>
          <p:cNvPr id="7" name="TextBox 6">
            <a:extLst>
              <a:ext uri="{FF2B5EF4-FFF2-40B4-BE49-F238E27FC236}">
                <a16:creationId xmlns:a16="http://schemas.microsoft.com/office/drawing/2014/main" id="{B9B79251-BE58-4257-BEB5-A46EC2D49A24}"/>
              </a:ext>
            </a:extLst>
          </p:cNvPr>
          <p:cNvSpPr txBox="1"/>
          <p:nvPr/>
        </p:nvSpPr>
        <p:spPr>
          <a:xfrm>
            <a:off x="2311992" y="2466662"/>
            <a:ext cx="5075779" cy="2485680"/>
          </a:xfrm>
          <a:prstGeom prst="rect">
            <a:avLst/>
          </a:prstGeom>
          <a:solidFill>
            <a:srgbClr val="FF99FF"/>
          </a:solidFill>
        </p:spPr>
        <p:txBody>
          <a:bodyPr wrap="square" rtlCol="0">
            <a:spAutoFit/>
          </a:bodyPr>
          <a:lstStyle/>
          <a:p>
            <a:pPr algn="ctr"/>
            <a:r>
              <a:rPr lang="en-GB" b="1" u="sng" dirty="0"/>
              <a:t>Implications to the changes</a:t>
            </a:r>
          </a:p>
          <a:p>
            <a:pPr>
              <a:lnSpc>
                <a:spcPct val="107000"/>
              </a:lnSpc>
              <a:spcAft>
                <a:spcPts val="800"/>
              </a:spcAft>
            </a:pPr>
            <a:r>
              <a:rPr lang="en-GB" sz="1400" dirty="0">
                <a:ea typeface="Calibri" panose="020F0502020204030204" pitchFamily="34" charset="0"/>
                <a:cs typeface="Times New Roman" panose="02020603050405020304" pitchFamily="18" charset="0"/>
              </a:rPr>
              <a:t>Some implications that have been found according to the national assembly (2016). Are,</a:t>
            </a:r>
          </a:p>
          <a:p>
            <a:pPr marL="285750" indent="-285750">
              <a:lnSpc>
                <a:spcPct val="107000"/>
              </a:lnSpc>
              <a:spcAft>
                <a:spcPts val="800"/>
              </a:spcAft>
              <a:buFont typeface="Arial" panose="020B0604020202020204" pitchFamily="34" charset="0"/>
              <a:buChar char="•"/>
            </a:pPr>
            <a:r>
              <a:rPr lang="en-GB" sz="1400" dirty="0">
                <a:ea typeface="Calibri" panose="020F0502020204030204" pitchFamily="34" charset="0"/>
                <a:cs typeface="Times New Roman" panose="02020603050405020304" pitchFamily="18" charset="0"/>
              </a:rPr>
              <a:t> financial costs,</a:t>
            </a:r>
          </a:p>
          <a:p>
            <a:pPr marL="285750" indent="-285750">
              <a:lnSpc>
                <a:spcPct val="107000"/>
              </a:lnSpc>
              <a:spcAft>
                <a:spcPts val="800"/>
              </a:spcAft>
              <a:buFont typeface="Arial" panose="020B0604020202020204" pitchFamily="34" charset="0"/>
              <a:buChar char="•"/>
            </a:pPr>
            <a:r>
              <a:rPr lang="en-GB" sz="1400" dirty="0">
                <a:ea typeface="Calibri" panose="020F0502020204030204" pitchFamily="34" charset="0"/>
                <a:cs typeface="Times New Roman" panose="02020603050405020304" pitchFamily="18" charset="0"/>
              </a:rPr>
              <a:t> extra staff training,</a:t>
            </a:r>
          </a:p>
          <a:p>
            <a:pPr marL="285750" indent="-285750">
              <a:lnSpc>
                <a:spcPct val="107000"/>
              </a:lnSpc>
              <a:spcAft>
                <a:spcPts val="800"/>
              </a:spcAft>
              <a:buFont typeface="Arial" panose="020B0604020202020204" pitchFamily="34" charset="0"/>
              <a:buChar char="•"/>
            </a:pPr>
            <a:r>
              <a:rPr lang="en-GB" sz="1400" dirty="0">
                <a:ea typeface="Calibri" panose="020F0502020204030204" pitchFamily="34" charset="0"/>
                <a:cs typeface="Times New Roman" panose="02020603050405020304" pitchFamily="18" charset="0"/>
              </a:rPr>
              <a:t> capacity of the workforce, </a:t>
            </a:r>
          </a:p>
          <a:p>
            <a:pPr marL="285750" indent="-285750">
              <a:lnSpc>
                <a:spcPct val="107000"/>
              </a:lnSpc>
              <a:spcAft>
                <a:spcPts val="800"/>
              </a:spcAft>
              <a:buFont typeface="Arial" panose="020B0604020202020204" pitchFamily="34" charset="0"/>
              <a:buChar char="•"/>
            </a:pPr>
            <a:r>
              <a:rPr lang="en-GB" sz="1400" dirty="0">
                <a:ea typeface="Calibri" panose="020F0502020204030204" pitchFamily="34" charset="0"/>
                <a:cs typeface="Times New Roman" panose="02020603050405020304" pitchFamily="18" charset="0"/>
              </a:rPr>
              <a:t>Introduction of the new mainstream schools </a:t>
            </a:r>
            <a:r>
              <a:rPr lang="en-GB" sz="1400" dirty="0" err="1">
                <a:ea typeface="Calibri" panose="020F0502020204030204" pitchFamily="34" charset="0"/>
                <a:cs typeface="Times New Roman" panose="02020603050405020304" pitchFamily="18" charset="0"/>
              </a:rPr>
              <a:t>SENco</a:t>
            </a:r>
            <a:r>
              <a:rPr lang="en-GB" sz="1400" dirty="0">
                <a:ea typeface="Calibri" panose="020F0502020204030204" pitchFamily="34" charset="0"/>
                <a:cs typeface="Times New Roman" panose="02020603050405020304" pitchFamily="18" charset="0"/>
              </a:rPr>
              <a:t>.</a:t>
            </a:r>
          </a:p>
          <a:p>
            <a:pPr marL="285750" indent="-285750">
              <a:lnSpc>
                <a:spcPct val="107000"/>
              </a:lnSpc>
              <a:spcAft>
                <a:spcPts val="800"/>
              </a:spcAft>
              <a:buFont typeface="Arial" panose="020B0604020202020204" pitchFamily="34" charset="0"/>
              <a:buChar char="•"/>
            </a:pPr>
            <a:r>
              <a:rPr lang="en-GB" sz="1400" dirty="0">
                <a:ea typeface="Calibri" panose="020F0502020204030204" pitchFamily="34" charset="0"/>
                <a:cs typeface="Times New Roman" panose="02020603050405020304" pitchFamily="18" charset="0"/>
              </a:rPr>
              <a:t>Welsh language</a:t>
            </a:r>
          </a:p>
        </p:txBody>
      </p:sp>
    </p:spTree>
    <p:extLst>
      <p:ext uri="{BB962C8B-B14F-4D97-AF65-F5344CB8AC3E}">
        <p14:creationId xmlns:p14="http://schemas.microsoft.com/office/powerpoint/2010/main" val="120226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1764</TotalTime>
  <Words>761</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        Impending changes from Special Educational Needs to Additional Learning Needs. Samantha Briggs 1705124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Impending changes from special educational needs to additional learning needs</dc:title>
  <dc:creator>Samantha Briggs</dc:creator>
  <cp:lastModifiedBy>Samantha Briggs</cp:lastModifiedBy>
  <cp:revision>34</cp:revision>
  <dcterms:created xsi:type="dcterms:W3CDTF">2020-02-10T09:45:21Z</dcterms:created>
  <dcterms:modified xsi:type="dcterms:W3CDTF">2020-02-19T12:50:34Z</dcterms:modified>
</cp:coreProperties>
</file>