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5143500" cx="9144000"/>
  <p:notesSz cx="6858000" cy="9144000"/>
  <p:embeddedFontLst>
    <p:embeddedFont>
      <p:font typeface="Lora"/>
      <p:regular r:id="rId16"/>
      <p:bold r:id="rId17"/>
      <p:italic r:id="rId18"/>
      <p:boldItalic r:id="rId19"/>
    </p:embeddedFont>
    <p:embeddedFont>
      <p:font typeface="Average"/>
      <p:regular r:id="rId20"/>
    </p:embeddedFont>
    <p:embeddedFont>
      <p:font typeface="DM Serif Text"/>
      <p:regular r:id="rId21"/>
      <p:italic r:id="rId22"/>
    </p:embeddedFont>
    <p:embeddedFont>
      <p:font typeface="Oswald"/>
      <p:regular r:id="rId23"/>
      <p:bold r:id="rId24"/>
    </p:embeddedFont>
    <p:embeddedFont>
      <p:font typeface="Merriweather"/>
      <p:regular r:id="rId25"/>
      <p:bold r:id="rId26"/>
      <p:italic r:id="rId27"/>
      <p:boldItalic r:id="rId2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Average-regular.fntdata"/><Relationship Id="rId22" Type="http://schemas.openxmlformats.org/officeDocument/2006/relationships/font" Target="fonts/DMSerifText-italic.fntdata"/><Relationship Id="rId21" Type="http://schemas.openxmlformats.org/officeDocument/2006/relationships/font" Target="fonts/DMSerifText-regular.fntdata"/><Relationship Id="rId24" Type="http://schemas.openxmlformats.org/officeDocument/2006/relationships/font" Target="fonts/Oswald-bold.fntdata"/><Relationship Id="rId23" Type="http://schemas.openxmlformats.org/officeDocument/2006/relationships/font" Target="fonts/Oswald-regular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Merriweather-bold.fntdata"/><Relationship Id="rId25" Type="http://schemas.openxmlformats.org/officeDocument/2006/relationships/font" Target="fonts/Merriweather-regular.fntdata"/><Relationship Id="rId28" Type="http://schemas.openxmlformats.org/officeDocument/2006/relationships/font" Target="fonts/Merriweather-boldItalic.fntdata"/><Relationship Id="rId27" Type="http://schemas.openxmlformats.org/officeDocument/2006/relationships/font" Target="fonts/Merriweather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Lora-bold.fntdata"/><Relationship Id="rId16" Type="http://schemas.openxmlformats.org/officeDocument/2006/relationships/font" Target="fonts/Lora-regular.fntdata"/><Relationship Id="rId19" Type="http://schemas.openxmlformats.org/officeDocument/2006/relationships/font" Target="fonts/Lora-boldItalic.fntdata"/><Relationship Id="rId18" Type="http://schemas.openxmlformats.org/officeDocument/2006/relationships/font" Target="fonts/Lora-italic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216b389f515_0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216b389f515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216b389f515_0_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216b389f515_0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216b389f515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216b389f515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216b389f515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216b389f51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216b389f515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216b389f515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216b389f515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216b389f515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216b389f515_0_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216b389f515_0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216b389f515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216b389f515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22013334037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22013334037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4350279" y="2855377"/>
            <a:ext cx="443589" cy="105632"/>
            <a:chOff x="4137525" y="2915950"/>
            <a:chExt cx="869100" cy="207000"/>
          </a:xfrm>
        </p:grpSpPr>
        <p:sp>
          <p:nvSpPr>
            <p:cNvPr id="11" name="Google Shape;11;p2"/>
            <p:cNvSpPr/>
            <p:nvPr/>
          </p:nvSpPr>
          <p:spPr>
            <a:xfrm>
              <a:off x="446857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47996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41375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" name="Google Shape;14;p2"/>
          <p:cNvSpPr txBox="1"/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5" name="Google Shape;15;p2"/>
          <p:cNvSpPr txBox="1"/>
          <p:nvPr>
            <p:ph idx="1" type="subTitle"/>
          </p:nvPr>
        </p:nvSpPr>
        <p:spPr>
          <a:xfrm>
            <a:off x="671250" y="3174876"/>
            <a:ext cx="78015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671250" y="2141250"/>
            <a:ext cx="7852200" cy="861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9" name="Google Shape;19;p3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" name="Google Shape;34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7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/>
          <p:nvPr>
            <p:ph type="title"/>
          </p:nvPr>
        </p:nvSpPr>
        <p:spPr>
          <a:xfrm>
            <a:off x="490250" y="5263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8" name="Google Shape;38;p8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2" name="Google Shape;42;p9"/>
          <p:cNvSpPr txBox="1"/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3" name="Google Shape;43;p9"/>
          <p:cNvSpPr txBox="1"/>
          <p:nvPr>
            <p:ph idx="1" type="subTitle"/>
          </p:nvPr>
        </p:nvSpPr>
        <p:spPr>
          <a:xfrm>
            <a:off x="265500" y="28452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swald"/>
              <a:buNone/>
              <a:defRPr sz="21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</a:lstStyle>
          <a:p/>
        </p:txBody>
      </p:sp>
      <p:sp>
        <p:nvSpPr>
          <p:cNvPr id="48" name="Google Shape;48;p10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1255275"/>
            <a:ext cx="8520600" cy="1890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_2">
  <p:cSld name="TITLE_2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57" name="Google Shape;57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58" name="Google Shape;58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late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Average"/>
              <a:buChar char="●"/>
              <a:defRPr sz="18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lvl="1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lvl="2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lvl="3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lvl="4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lvl="5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lvl="6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lvl="7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lvl="8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ransition>
    <p:fade thruBlk="1"/>
  </p:transition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9.jpg"/><Relationship Id="rId4" Type="http://schemas.openxmlformats.org/officeDocument/2006/relationships/image" Target="../media/image20.jpg"/><Relationship Id="rId5" Type="http://schemas.openxmlformats.org/officeDocument/2006/relationships/image" Target="../media/image22.jpg"/><Relationship Id="rId6" Type="http://schemas.openxmlformats.org/officeDocument/2006/relationships/image" Target="../media/image12.jpg"/><Relationship Id="rId7" Type="http://schemas.openxmlformats.org/officeDocument/2006/relationships/image" Target="../media/image1.jpg"/><Relationship Id="rId8" Type="http://schemas.openxmlformats.org/officeDocument/2006/relationships/image" Target="../media/image15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g"/><Relationship Id="rId4" Type="http://schemas.openxmlformats.org/officeDocument/2006/relationships/image" Target="../media/image10.jpg"/><Relationship Id="rId5" Type="http://schemas.openxmlformats.org/officeDocument/2006/relationships/image" Target="../media/image14.jpg"/><Relationship Id="rId6" Type="http://schemas.openxmlformats.org/officeDocument/2006/relationships/image" Target="../media/image8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hyperlink" Target="https://www.nps.gov/gett/learn/photosmultimedia/virtual-tours.htm" TargetMode="External"/><Relationship Id="rId4" Type="http://schemas.openxmlformats.org/officeDocument/2006/relationships/image" Target="../media/image11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jpg"/><Relationship Id="rId4" Type="http://schemas.openxmlformats.org/officeDocument/2006/relationships/image" Target="../media/image9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1.jpg"/><Relationship Id="rId4" Type="http://schemas.openxmlformats.org/officeDocument/2006/relationships/image" Target="../media/image4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jpg"/><Relationship Id="rId4" Type="http://schemas.openxmlformats.org/officeDocument/2006/relationships/image" Target="../media/image18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map.threshold360.com/8413956" TargetMode="External"/><Relationship Id="rId4" Type="http://schemas.openxmlformats.org/officeDocument/2006/relationships/image" Target="../media/image13.jpg"/><Relationship Id="rId5" Type="http://schemas.openxmlformats.org/officeDocument/2006/relationships/image" Target="../media/image16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7.jpg"/><Relationship Id="rId4" Type="http://schemas.openxmlformats.org/officeDocument/2006/relationships/image" Target="../media/image17.jpg"/><Relationship Id="rId5" Type="http://schemas.openxmlformats.org/officeDocument/2006/relationships/image" Target="../media/image23.jpg"/><Relationship Id="rId6" Type="http://schemas.openxmlformats.org/officeDocument/2006/relationships/image" Target="../media/image24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4"/>
          <p:cNvSpPr txBox="1"/>
          <p:nvPr>
            <p:ph type="ctrTitle"/>
          </p:nvPr>
        </p:nvSpPr>
        <p:spPr>
          <a:xfrm>
            <a:off x="311700" y="0"/>
            <a:ext cx="8520600" cy="1675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5400">
                <a:solidFill>
                  <a:srgbClr val="231F1C"/>
                </a:solidFill>
                <a:latin typeface="DM Serif Text"/>
                <a:ea typeface="DM Serif Text"/>
                <a:cs typeface="DM Serif Text"/>
                <a:sym typeface="DM Serif Text"/>
              </a:rPr>
              <a:t>Dark tourism in Gettysburg</a:t>
            </a:r>
            <a:endParaRPr b="1" sz="5400">
              <a:solidFill>
                <a:srgbClr val="231F1C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sp>
        <p:nvSpPr>
          <p:cNvPr id="64" name="Google Shape;64;p14"/>
          <p:cNvSpPr txBox="1"/>
          <p:nvPr>
            <p:ph idx="1" type="subTitle"/>
          </p:nvPr>
        </p:nvSpPr>
        <p:spPr>
          <a:xfrm>
            <a:off x="2627700" y="3194150"/>
            <a:ext cx="3888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/>
              <a:t>McKenzie Rowney</a:t>
            </a:r>
            <a:endParaRPr sz="23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5"/>
          <p:cNvSpPr txBox="1"/>
          <p:nvPr>
            <p:ph type="title"/>
          </p:nvPr>
        </p:nvSpPr>
        <p:spPr>
          <a:xfrm>
            <a:off x="311700" y="48560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An Abbreviated History of Gettysburg</a:t>
            </a:r>
            <a:endParaRPr/>
          </a:p>
        </p:txBody>
      </p:sp>
      <p:sp>
        <p:nvSpPr>
          <p:cNvPr id="70" name="Google Shape;70;p15"/>
          <p:cNvSpPr txBox="1"/>
          <p:nvPr>
            <p:ph idx="1" type="body"/>
          </p:nvPr>
        </p:nvSpPr>
        <p:spPr>
          <a:xfrm>
            <a:off x="311700" y="121420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en">
                <a:solidFill>
                  <a:schemeClr val="dk2"/>
                </a:solidFill>
              </a:rPr>
              <a:t>Established as Gettys Town in 1780s (later renamed to gettysburg)</a:t>
            </a:r>
            <a:endParaRPr>
              <a:solidFill>
                <a:schemeClr val="dk2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en">
                <a:solidFill>
                  <a:schemeClr val="dk2"/>
                </a:solidFill>
              </a:rPr>
              <a:t>Civil War battle </a:t>
            </a:r>
            <a:r>
              <a:rPr lang="en">
                <a:solidFill>
                  <a:schemeClr val="dk2"/>
                </a:solidFill>
              </a:rPr>
              <a:t>occurred</a:t>
            </a:r>
            <a:r>
              <a:rPr lang="en">
                <a:solidFill>
                  <a:schemeClr val="dk2"/>
                </a:solidFill>
              </a:rPr>
              <a:t> from July 1st to July 3 1863</a:t>
            </a:r>
            <a:endParaRPr>
              <a:solidFill>
                <a:schemeClr val="dk2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en">
                <a:solidFill>
                  <a:schemeClr val="dk2"/>
                </a:solidFill>
              </a:rPr>
              <a:t>Became a morbid tourist destination as early as July 4th 1863 </a:t>
            </a:r>
            <a:endParaRPr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chemeClr val="dk2"/>
              </a:solidFill>
            </a:endParaRPr>
          </a:p>
        </p:txBody>
      </p:sp>
      <p:pic>
        <p:nvPicPr>
          <p:cNvPr id="71" name="Google Shape;71;p15"/>
          <p:cNvPicPr preferRelativeResize="0"/>
          <p:nvPr/>
        </p:nvPicPr>
        <p:blipFill rotWithShape="1">
          <a:blip r:embed="rId3">
            <a:alphaModFix/>
          </a:blip>
          <a:srcRect b="0" l="0" r="22899" t="0"/>
          <a:stretch/>
        </p:blipFill>
        <p:spPr>
          <a:xfrm>
            <a:off x="7858703" y="2920000"/>
            <a:ext cx="1285302" cy="2222776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24537" y="2919274"/>
            <a:ext cx="1667075" cy="2224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 rotWithShape="1">
          <a:blip r:embed="rId5">
            <a:alphaModFix/>
          </a:blip>
          <a:srcRect b="0" l="19126" r="0" t="0"/>
          <a:stretch/>
        </p:blipFill>
        <p:spPr>
          <a:xfrm>
            <a:off x="0" y="2920000"/>
            <a:ext cx="1348151" cy="2222776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191624" y="2919988"/>
            <a:ext cx="1667075" cy="2222787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Google Shape;75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348149" y="2920003"/>
            <a:ext cx="1667075" cy="2222771"/>
          </a:xfrm>
          <a:prstGeom prst="rect">
            <a:avLst/>
          </a:prstGeom>
          <a:noFill/>
          <a:ln>
            <a:noFill/>
          </a:ln>
        </p:spPr>
      </p:pic>
      <p:pic>
        <p:nvPicPr>
          <p:cNvPr id="76" name="Google Shape;76;p15"/>
          <p:cNvPicPr preferRelativeResize="0"/>
          <p:nvPr/>
        </p:nvPicPr>
        <p:blipFill rotWithShape="1">
          <a:blip r:embed="rId8">
            <a:alphaModFix/>
          </a:blip>
          <a:srcRect b="29992" l="25801" r="19394" t="9442"/>
          <a:stretch/>
        </p:blipFill>
        <p:spPr>
          <a:xfrm>
            <a:off x="3015225" y="2918550"/>
            <a:ext cx="1509300" cy="2224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Gettysburg and the wider area</a:t>
            </a:r>
            <a:endParaRPr/>
          </a:p>
        </p:txBody>
      </p:sp>
      <p:sp>
        <p:nvSpPr>
          <p:cNvPr id="82" name="Google Shape;82;p16"/>
          <p:cNvSpPr txBox="1"/>
          <p:nvPr>
            <p:ph idx="1" type="body"/>
          </p:nvPr>
        </p:nvSpPr>
        <p:spPr>
          <a:xfrm>
            <a:off x="311700" y="1152475"/>
            <a:ext cx="40032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65 miles from Gettysburg to Washington DC and around 40 miles from Gettysburg to Antietam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Signs (like shown) are posted at important sights connected to the Civil War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" sz="1400"/>
              <a:t>i</a:t>
            </a:r>
            <a:r>
              <a:rPr lang="en"/>
              <a:t>.e. the burning of Chambersburg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83" name="Google Shape;83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52376" y="2354650"/>
            <a:ext cx="2091625" cy="2788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84;p16"/>
          <p:cNvPicPr preferRelativeResize="0"/>
          <p:nvPr/>
        </p:nvPicPr>
        <p:blipFill rotWithShape="1">
          <a:blip r:embed="rId4">
            <a:alphaModFix/>
          </a:blip>
          <a:srcRect b="0" l="0" r="0" t="11292"/>
          <a:stretch/>
        </p:blipFill>
        <p:spPr>
          <a:xfrm>
            <a:off x="4711675" y="2344475"/>
            <a:ext cx="2340699" cy="2788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6"/>
          <p:cNvPicPr preferRelativeResize="0"/>
          <p:nvPr/>
        </p:nvPicPr>
        <p:blipFill rotWithShape="1">
          <a:blip r:embed="rId5">
            <a:alphaModFix/>
          </a:blip>
          <a:srcRect b="37671" l="0" r="0" t="0"/>
          <a:stretch/>
        </p:blipFill>
        <p:spPr>
          <a:xfrm>
            <a:off x="6310700" y="0"/>
            <a:ext cx="2833302" cy="2354652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6"/>
          <p:cNvPicPr preferRelativeResize="0"/>
          <p:nvPr/>
        </p:nvPicPr>
        <p:blipFill rotWithShape="1">
          <a:blip r:embed="rId6">
            <a:alphaModFix/>
          </a:blip>
          <a:srcRect b="48106" l="33602" r="16527" t="7762"/>
          <a:stretch/>
        </p:blipFill>
        <p:spPr>
          <a:xfrm>
            <a:off x="4314847" y="0"/>
            <a:ext cx="1995852" cy="23546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7"/>
          <p:cNvSpPr txBox="1"/>
          <p:nvPr>
            <p:ph type="title"/>
          </p:nvPr>
        </p:nvSpPr>
        <p:spPr>
          <a:xfrm>
            <a:off x="311700" y="226325"/>
            <a:ext cx="5675400" cy="79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5100">
                <a:latin typeface="DM Serif Text"/>
                <a:ea typeface="DM Serif Text"/>
                <a:cs typeface="DM Serif Text"/>
                <a:sym typeface="DM Serif Text"/>
              </a:rPr>
              <a:t>Tours </a:t>
            </a:r>
            <a:endParaRPr sz="51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sp>
        <p:nvSpPr>
          <p:cNvPr id="92" name="Google Shape;92;p17"/>
          <p:cNvSpPr txBox="1"/>
          <p:nvPr>
            <p:ph idx="1" type="body"/>
          </p:nvPr>
        </p:nvSpPr>
        <p:spPr>
          <a:xfrm>
            <a:off x="311700" y="1152475"/>
            <a:ext cx="56754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There are tours run by both the National Park Service and residents of Gettysburg focusing on the Gettysburg Battlefield as well as Historic Downtown Gettysburg. These include:</a:t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B</a:t>
            </a:r>
            <a:r>
              <a:rPr lang="en"/>
              <a:t>us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Car/</a:t>
            </a:r>
            <a:r>
              <a:rPr lang="en"/>
              <a:t>Auto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Horseback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Walking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Ghost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Segways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Also </a:t>
            </a:r>
            <a:r>
              <a:rPr lang="en" u="sng">
                <a:solidFill>
                  <a:schemeClr val="hlink"/>
                </a:solidFill>
                <a:hlinkClick r:id="rId3"/>
              </a:rPr>
              <a:t>virtual tours</a:t>
            </a:r>
            <a:endParaRPr/>
          </a:p>
        </p:txBody>
      </p:sp>
      <p:pic>
        <p:nvPicPr>
          <p:cNvPr id="93" name="Google Shape;93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228189" y="0"/>
            <a:ext cx="291582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8"/>
          <p:cNvSpPr txBox="1"/>
          <p:nvPr>
            <p:ph type="title"/>
          </p:nvPr>
        </p:nvSpPr>
        <p:spPr>
          <a:xfrm>
            <a:off x="3086100" y="301000"/>
            <a:ext cx="5746200" cy="943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en" sz="5000">
                <a:latin typeface="Lora"/>
                <a:ea typeface="Lora"/>
                <a:cs typeface="Lora"/>
                <a:sym typeface="Lora"/>
              </a:rPr>
              <a:t>Battlefield</a:t>
            </a:r>
            <a:endParaRPr b="1" sz="5000"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t/>
            </a:r>
            <a:endParaRPr sz="2700"/>
          </a:p>
        </p:txBody>
      </p:sp>
      <p:sp>
        <p:nvSpPr>
          <p:cNvPr id="99" name="Google Shape;99;p18"/>
          <p:cNvSpPr txBox="1"/>
          <p:nvPr>
            <p:ph idx="1" type="body"/>
          </p:nvPr>
        </p:nvSpPr>
        <p:spPr>
          <a:xfrm>
            <a:off x="3086200" y="1193300"/>
            <a:ext cx="5746200" cy="363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Char char="❏"/>
            </a:pPr>
            <a:r>
              <a:rPr lang="en" sz="2000">
                <a:solidFill>
                  <a:schemeClr val="lt2"/>
                </a:solidFill>
              </a:rPr>
              <a:t>It hosts approximately one million visitors each year</a:t>
            </a:r>
            <a:endParaRPr sz="2000">
              <a:solidFill>
                <a:schemeClr val="lt2"/>
              </a:solidFill>
            </a:endParaRPr>
          </a:p>
          <a:p>
            <a:pPr indent="-355600" lvl="2" marL="13716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Char char="❏"/>
            </a:pPr>
            <a:r>
              <a:rPr lang="en" sz="2000">
                <a:solidFill>
                  <a:schemeClr val="lt2"/>
                </a:solidFill>
              </a:rPr>
              <a:t>The “bloodiest battle” of the Civil War </a:t>
            </a:r>
            <a:r>
              <a:rPr lang="en" sz="2000">
                <a:solidFill>
                  <a:schemeClr val="lt2"/>
                </a:solidFill>
              </a:rPr>
              <a:t>being the site of around 51,000 casualties </a:t>
            </a:r>
            <a:r>
              <a:rPr lang="en" sz="2000">
                <a:solidFill>
                  <a:schemeClr val="lt2"/>
                </a:solidFill>
              </a:rPr>
              <a:t>(American Battlefield Trust, 2018)</a:t>
            </a:r>
            <a:endParaRPr sz="2000">
              <a:solidFill>
                <a:schemeClr val="lt2"/>
              </a:solidFill>
            </a:endParaRPr>
          </a:p>
          <a:p>
            <a:pPr indent="-330200" lvl="3" marL="18288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Char char="❏"/>
            </a:pPr>
            <a:r>
              <a:rPr lang="en" sz="1600">
                <a:solidFill>
                  <a:schemeClr val="lt2"/>
                </a:solidFill>
              </a:rPr>
              <a:t>Approx 23,000 union </a:t>
            </a:r>
            <a:endParaRPr sz="1600">
              <a:solidFill>
                <a:schemeClr val="lt2"/>
              </a:solidFill>
            </a:endParaRPr>
          </a:p>
          <a:p>
            <a:pPr indent="-330200" lvl="3" marL="18288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Char char="❏"/>
            </a:pPr>
            <a:r>
              <a:rPr lang="en" sz="1600">
                <a:solidFill>
                  <a:schemeClr val="lt2"/>
                </a:solidFill>
              </a:rPr>
              <a:t>and 28,000 confederate</a:t>
            </a:r>
            <a:endParaRPr sz="1600">
              <a:solidFill>
                <a:schemeClr val="lt2"/>
              </a:solidFill>
            </a:endParaRPr>
          </a:p>
        </p:txBody>
      </p:sp>
      <p:pic>
        <p:nvPicPr>
          <p:cNvPr id="100" name="Google Shape;100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234450"/>
            <a:ext cx="3878748" cy="2909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2979267" cy="2234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9"/>
          <p:cNvSpPr txBox="1"/>
          <p:nvPr>
            <p:ph type="title"/>
          </p:nvPr>
        </p:nvSpPr>
        <p:spPr>
          <a:xfrm>
            <a:off x="198550" y="2495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Monuments, markers,</a:t>
            </a:r>
            <a:r>
              <a:rPr lang="en"/>
              <a:t> </a:t>
            </a:r>
            <a:r>
              <a:rPr lang="en"/>
              <a:t>and memorials</a:t>
            </a:r>
            <a:endParaRPr/>
          </a:p>
        </p:txBody>
      </p:sp>
      <p:sp>
        <p:nvSpPr>
          <p:cNvPr id="107" name="Google Shape;107;p19"/>
          <p:cNvSpPr txBox="1"/>
          <p:nvPr>
            <p:ph idx="1" type="body"/>
          </p:nvPr>
        </p:nvSpPr>
        <p:spPr>
          <a:xfrm>
            <a:off x="198550" y="822275"/>
            <a:ext cx="56703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1"/>
                </a:solidFill>
              </a:rPr>
              <a:t>According</a:t>
            </a:r>
            <a:r>
              <a:rPr lang="en" sz="1700">
                <a:solidFill>
                  <a:schemeClr val="dk1"/>
                </a:solidFill>
              </a:rPr>
              <a:t> to the NPS there are over 1300 total monuments, </a:t>
            </a:r>
            <a:r>
              <a:rPr lang="en" sz="1700">
                <a:solidFill>
                  <a:schemeClr val="dk1"/>
                </a:solidFill>
              </a:rPr>
              <a:t>markers, plaques, and memorials</a:t>
            </a:r>
            <a:endParaRPr sz="1700"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★"/>
            </a:pPr>
            <a:r>
              <a:rPr lang="en">
                <a:solidFill>
                  <a:schemeClr val="dk1"/>
                </a:solidFill>
              </a:rPr>
              <a:t>Approx. 300 of these are Confederate monuments, markers, plaques, and memorials (see right)</a:t>
            </a:r>
            <a:r>
              <a:rPr lang="en">
                <a:solidFill>
                  <a:schemeClr val="dk1"/>
                </a:solidFill>
              </a:rPr>
              <a:t> </a:t>
            </a:r>
            <a:endParaRPr>
              <a:solidFill>
                <a:schemeClr val="dk2"/>
              </a:solidFill>
            </a:endParaRPr>
          </a:p>
          <a:p>
            <a:pPr indent="-317500" lvl="2" marL="13716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</a:pPr>
            <a:r>
              <a:rPr lang="en">
                <a:solidFill>
                  <a:schemeClr val="dk2"/>
                </a:solidFill>
              </a:rPr>
              <a:t>12 state monuments (including the state of maryland which </a:t>
            </a:r>
            <a:r>
              <a:rPr lang="en">
                <a:solidFill>
                  <a:schemeClr val="dk2"/>
                </a:solidFill>
              </a:rPr>
              <a:t>fought</a:t>
            </a:r>
            <a:r>
              <a:rPr lang="en">
                <a:solidFill>
                  <a:schemeClr val="dk2"/>
                </a:solidFill>
              </a:rPr>
              <a:t> on both sides </a:t>
            </a:r>
            <a:endParaRPr>
              <a:solidFill>
                <a:schemeClr val="dk2"/>
              </a:solidFill>
            </a:endParaRPr>
          </a:p>
          <a:p>
            <a:pPr indent="-317500" lvl="2" marL="13716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</a:pPr>
            <a:r>
              <a:rPr lang="en">
                <a:solidFill>
                  <a:schemeClr val="dk2"/>
                </a:solidFill>
              </a:rPr>
              <a:t>7  Monuments to </a:t>
            </a:r>
            <a:r>
              <a:rPr lang="en">
                <a:solidFill>
                  <a:schemeClr val="dk2"/>
                </a:solidFill>
              </a:rPr>
              <a:t>individuals</a:t>
            </a:r>
            <a:endParaRPr sz="1350">
              <a:solidFill>
                <a:schemeClr val="dk2"/>
              </a:solidFill>
            </a:endParaRPr>
          </a:p>
          <a:p>
            <a:pPr indent="-34290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★"/>
            </a:pPr>
            <a:r>
              <a:rPr lang="en">
                <a:solidFill>
                  <a:schemeClr val="dk1"/>
                </a:solidFill>
              </a:rPr>
              <a:t>The remaining are majority U</a:t>
            </a:r>
            <a:r>
              <a:rPr lang="en">
                <a:solidFill>
                  <a:schemeClr val="dk1"/>
                </a:solidFill>
              </a:rPr>
              <a:t>nion (see below)</a:t>
            </a:r>
            <a:endParaRPr>
              <a:solidFill>
                <a:schemeClr val="dk1"/>
              </a:solidFill>
            </a:endParaRPr>
          </a:p>
          <a:p>
            <a:pPr indent="-317500" lvl="1" marL="9144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</a:pPr>
            <a:r>
              <a:rPr lang="en">
                <a:solidFill>
                  <a:schemeClr val="dk2"/>
                </a:solidFill>
              </a:rPr>
              <a:t>9 </a:t>
            </a:r>
            <a:r>
              <a:rPr lang="en">
                <a:solidFill>
                  <a:schemeClr val="dk2"/>
                </a:solidFill>
              </a:rPr>
              <a:t>state/US monuments</a:t>
            </a:r>
            <a:endParaRPr>
              <a:solidFill>
                <a:schemeClr val="dk2"/>
              </a:solidFill>
            </a:endParaRPr>
          </a:p>
          <a:p>
            <a:pPr indent="-317500" lvl="1" marL="9144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</a:pPr>
            <a:r>
              <a:rPr lang="en">
                <a:solidFill>
                  <a:schemeClr val="dk2"/>
                </a:solidFill>
              </a:rPr>
              <a:t>58 Monuments to individuals </a:t>
            </a:r>
            <a:endParaRPr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chemeClr val="accent5"/>
              </a:solidFill>
            </a:endParaRPr>
          </a:p>
        </p:txBody>
      </p:sp>
      <p:pic>
        <p:nvPicPr>
          <p:cNvPr id="108" name="Google Shape;108;p19"/>
          <p:cNvPicPr preferRelativeResize="0"/>
          <p:nvPr/>
        </p:nvPicPr>
        <p:blipFill rotWithShape="1">
          <a:blip r:embed="rId3">
            <a:alphaModFix/>
          </a:blip>
          <a:srcRect b="18862" l="24117" r="25959" t="18862"/>
          <a:stretch/>
        </p:blipFill>
        <p:spPr>
          <a:xfrm>
            <a:off x="6121046" y="0"/>
            <a:ext cx="3092579" cy="5143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9"/>
          <p:cNvPicPr preferRelativeResize="0"/>
          <p:nvPr/>
        </p:nvPicPr>
        <p:blipFill rotWithShape="1">
          <a:blip r:embed="rId4">
            <a:alphaModFix/>
          </a:blip>
          <a:srcRect b="27357" l="0" r="0" t="0"/>
          <a:stretch/>
        </p:blipFill>
        <p:spPr>
          <a:xfrm>
            <a:off x="4042800" y="3130600"/>
            <a:ext cx="2078250" cy="20129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0"/>
          <p:cNvSpPr txBox="1"/>
          <p:nvPr>
            <p:ph type="title"/>
          </p:nvPr>
        </p:nvSpPr>
        <p:spPr>
          <a:xfrm>
            <a:off x="67750" y="587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Merriweather"/>
                <a:ea typeface="Merriweather"/>
                <a:cs typeface="Merriweather"/>
                <a:sym typeface="Merriweather"/>
              </a:rPr>
              <a:t>H</a:t>
            </a:r>
            <a:r>
              <a:rPr lang="en">
                <a:latin typeface="Merriweather"/>
                <a:ea typeface="Merriweather"/>
                <a:cs typeface="Merriweather"/>
                <a:sym typeface="Merriweather"/>
              </a:rPr>
              <a:t>auntings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115" name="Google Shape;115;p20"/>
          <p:cNvSpPr txBox="1"/>
          <p:nvPr>
            <p:ph idx="1" type="body"/>
          </p:nvPr>
        </p:nvSpPr>
        <p:spPr>
          <a:xfrm>
            <a:off x="128725" y="631450"/>
            <a:ext cx="48777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ourier New"/>
              <a:buChar char="●"/>
            </a:pPr>
            <a:r>
              <a:rPr lang="en" sz="1400">
                <a:solidFill>
                  <a:schemeClr val="lt2"/>
                </a:solidFill>
                <a:latin typeface="Courier New"/>
                <a:ea typeface="Courier New"/>
                <a:cs typeface="Courier New"/>
                <a:sym typeface="Courier New"/>
              </a:rPr>
              <a:t>Gettysburg is a favourite destination of paranormalists, and other death obsessed tourists</a:t>
            </a:r>
            <a:endParaRPr sz="1400">
              <a:solidFill>
                <a:schemeClr val="lt2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indent="-317500" lvl="0" marL="457200" rtl="0" algn="l">
              <a:spcBef>
                <a:spcPts val="10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ourier New"/>
              <a:buChar char="●"/>
            </a:pPr>
            <a:r>
              <a:rPr lang="en" sz="1400">
                <a:solidFill>
                  <a:schemeClr val="lt2"/>
                </a:solidFill>
                <a:latin typeface="Courier New"/>
                <a:ea typeface="Courier New"/>
                <a:cs typeface="Courier New"/>
                <a:sym typeface="Courier New"/>
              </a:rPr>
              <a:t>a massive ghost tour market which is rejected by the NPS</a:t>
            </a:r>
            <a:endParaRPr sz="1400">
              <a:solidFill>
                <a:schemeClr val="lt2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indent="-317500" lvl="0" marL="457200" rtl="0" algn="l">
              <a:spcBef>
                <a:spcPts val="10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ourier New"/>
              <a:buChar char="●"/>
            </a:pPr>
            <a:r>
              <a:rPr lang="en" sz="1400">
                <a:solidFill>
                  <a:schemeClr val="lt2"/>
                </a:solidFill>
                <a:latin typeface="Courier New"/>
                <a:ea typeface="Courier New"/>
                <a:cs typeface="Courier New"/>
                <a:sym typeface="Courier New"/>
              </a:rPr>
              <a:t>Many locations market themselves with stories of hauntings often, but not always, tied to the Civil War</a:t>
            </a:r>
            <a:endParaRPr sz="1400">
              <a:solidFill>
                <a:schemeClr val="lt2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indent="0" lvl="0" marL="0" rtl="0" algn="l">
              <a:spcBef>
                <a:spcPts val="1000"/>
              </a:spcBef>
              <a:spcAft>
                <a:spcPts val="1200"/>
              </a:spcAft>
              <a:buNone/>
            </a:pPr>
            <a:r>
              <a:t/>
            </a:r>
            <a:endParaRPr sz="2000"/>
          </a:p>
        </p:txBody>
      </p:sp>
      <p:pic>
        <p:nvPicPr>
          <p:cNvPr id="116" name="Google Shape;116;p20"/>
          <p:cNvPicPr preferRelativeResize="0"/>
          <p:nvPr/>
        </p:nvPicPr>
        <p:blipFill rotWithShape="1">
          <a:blip r:embed="rId3">
            <a:alphaModFix/>
          </a:blip>
          <a:srcRect b="8915" l="0" r="0" t="34042"/>
          <a:stretch/>
        </p:blipFill>
        <p:spPr>
          <a:xfrm>
            <a:off x="0" y="3271275"/>
            <a:ext cx="5237374" cy="1872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37363" y="0"/>
            <a:ext cx="3857626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1"/>
          <p:cNvSpPr txBox="1"/>
          <p:nvPr>
            <p:ph type="title"/>
          </p:nvPr>
        </p:nvSpPr>
        <p:spPr>
          <a:xfrm>
            <a:off x="111875" y="136300"/>
            <a:ext cx="4374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700"/>
              <a:t>The Jennie Wade House</a:t>
            </a:r>
            <a:endParaRPr sz="3700"/>
          </a:p>
        </p:txBody>
      </p:sp>
      <p:sp>
        <p:nvSpPr>
          <p:cNvPr id="123" name="Google Shape;123;p21"/>
          <p:cNvSpPr txBox="1"/>
          <p:nvPr>
            <p:ph idx="1" type="body"/>
          </p:nvPr>
        </p:nvSpPr>
        <p:spPr>
          <a:xfrm>
            <a:off x="327725" y="853825"/>
            <a:ext cx="4374900" cy="3950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157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22"/>
              <a:buChar char="➢"/>
            </a:pPr>
            <a:r>
              <a:rPr lang="en" sz="1621"/>
              <a:t>Mary Virginia Wade was killed by a stray bullet making her the only civilian casualty at Gettysburg </a:t>
            </a:r>
            <a:endParaRPr sz="100"/>
          </a:p>
          <a:p>
            <a:pPr indent="-331570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2"/>
              <a:buChar char="➢"/>
            </a:pPr>
            <a:r>
              <a:rPr lang="en" sz="1621"/>
              <a:t>The house where she died was turned into a museum featuring floorboards still stained with her blood</a:t>
            </a:r>
            <a:endParaRPr sz="200"/>
          </a:p>
          <a:p>
            <a:pPr indent="-318870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422"/>
              <a:buChar char="➢"/>
            </a:pPr>
            <a:r>
              <a:rPr lang="en" sz="1621"/>
              <a:t>This museum features a gift shop where you can </a:t>
            </a:r>
            <a:r>
              <a:rPr lang="en" sz="1621"/>
              <a:t>purchase</a:t>
            </a:r>
            <a:r>
              <a:rPr lang="en" sz="1621"/>
              <a:t> souvenirs</a:t>
            </a:r>
            <a:r>
              <a:rPr lang="en" sz="621"/>
              <a:t>	</a:t>
            </a:r>
            <a:endParaRPr sz="621"/>
          </a:p>
          <a:p>
            <a:pPr indent="-331570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2"/>
              <a:buChar char="➢"/>
            </a:pPr>
            <a:r>
              <a:rPr lang="en" sz="1621"/>
              <a:t> The house also features a superstition if a single woman sticks her ring finger through a </a:t>
            </a:r>
            <a:r>
              <a:rPr lang="en" sz="1621"/>
              <a:t>bullet hole</a:t>
            </a:r>
            <a:r>
              <a:rPr lang="en" sz="1621"/>
              <a:t> she will be married within the year</a:t>
            </a:r>
            <a:endParaRPr sz="1621"/>
          </a:p>
          <a:p>
            <a:pPr indent="-327025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SzPts val="1550"/>
              <a:buChar char="➢"/>
            </a:pPr>
            <a:r>
              <a:rPr lang="en" sz="1550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Virtual Tour</a:t>
            </a:r>
            <a:endParaRPr sz="1350">
              <a:solidFill>
                <a:schemeClr val="accent5"/>
              </a:solidFill>
            </a:endParaRPr>
          </a:p>
        </p:txBody>
      </p:sp>
      <p:pic>
        <p:nvPicPr>
          <p:cNvPr id="124" name="Google Shape;124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38838" y="7"/>
            <a:ext cx="3857664" cy="5143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744150" y="2756925"/>
            <a:ext cx="1789951" cy="2386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2"/>
          <p:cNvSpPr txBox="1"/>
          <p:nvPr>
            <p:ph type="title"/>
          </p:nvPr>
        </p:nvSpPr>
        <p:spPr>
          <a:xfrm>
            <a:off x="260275" y="1199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Merchandising</a:t>
            </a:r>
            <a:endParaRPr/>
          </a:p>
        </p:txBody>
      </p:sp>
      <p:sp>
        <p:nvSpPr>
          <p:cNvPr id="131" name="Google Shape;131;p22"/>
          <p:cNvSpPr txBox="1"/>
          <p:nvPr>
            <p:ph idx="1" type="body"/>
          </p:nvPr>
        </p:nvSpPr>
        <p:spPr>
          <a:xfrm>
            <a:off x="67750" y="623900"/>
            <a:ext cx="60621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The removal of items </a:t>
            </a:r>
            <a:r>
              <a:rPr lang="en" sz="1700"/>
              <a:t>feat.</a:t>
            </a:r>
            <a:r>
              <a:rPr lang="en" sz="1700"/>
              <a:t> only the confederate flag in 2015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Real Bullets &amp; model weaponry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Children’s toys and clothing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Supplies for reenactors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Civil war themed escape rooms</a:t>
            </a:r>
            <a:endParaRPr sz="1700"/>
          </a:p>
        </p:txBody>
      </p:sp>
      <p:pic>
        <p:nvPicPr>
          <p:cNvPr id="132" name="Google Shape;132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29799" y="0"/>
            <a:ext cx="3014202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22"/>
          <p:cNvPicPr preferRelativeResize="0"/>
          <p:nvPr/>
        </p:nvPicPr>
        <p:blipFill rotWithShape="1">
          <a:blip r:embed="rId4">
            <a:alphaModFix/>
          </a:blip>
          <a:srcRect b="3513" l="2400" r="0" t="3523"/>
          <a:stretch/>
        </p:blipFill>
        <p:spPr>
          <a:xfrm>
            <a:off x="0" y="2456125"/>
            <a:ext cx="3764449" cy="26873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22"/>
          <p:cNvPicPr preferRelativeResize="0"/>
          <p:nvPr/>
        </p:nvPicPr>
        <p:blipFill rotWithShape="1">
          <a:blip r:embed="rId5">
            <a:alphaModFix/>
          </a:blip>
          <a:srcRect b="12280" l="0" r="0" t="0"/>
          <a:stretch/>
        </p:blipFill>
        <p:spPr>
          <a:xfrm>
            <a:off x="3798325" y="2456125"/>
            <a:ext cx="2297599" cy="2687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" name="Google Shape;135;p22"/>
          <p:cNvPicPr preferRelativeResize="0"/>
          <p:nvPr/>
        </p:nvPicPr>
        <p:blipFill rotWithShape="1">
          <a:blip r:embed="rId6">
            <a:alphaModFix/>
          </a:blip>
          <a:srcRect b="65963" l="50106" r="27324" t="13311"/>
          <a:stretch/>
        </p:blipFill>
        <p:spPr>
          <a:xfrm>
            <a:off x="4080875" y="1042150"/>
            <a:ext cx="2015052" cy="13728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3"/>
          <p:cNvSpPr txBox="1"/>
          <p:nvPr>
            <p:ph type="title"/>
          </p:nvPr>
        </p:nvSpPr>
        <p:spPr>
          <a:xfrm>
            <a:off x="210550" y="1231150"/>
            <a:ext cx="8702700" cy="372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>
                <a:latin typeface="Times New Roman"/>
                <a:ea typeface="Times New Roman"/>
                <a:cs typeface="Times New Roman"/>
                <a:sym typeface="Times New Roman"/>
              </a:rPr>
              <a:t>Reference list</a:t>
            </a:r>
            <a:endParaRPr sz="14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American Battlefield Trust. (2018). </a:t>
            </a:r>
            <a:r>
              <a:rPr i="1" lang="en" sz="800">
                <a:latin typeface="Times New Roman"/>
                <a:ea typeface="Times New Roman"/>
                <a:cs typeface="Times New Roman"/>
                <a:sym typeface="Times New Roman"/>
              </a:rPr>
              <a:t>Battle of Gettysburg Facts &amp; Summary</a:t>
            </a: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https://www.battlefields.org/learn/civil-war/battles/gettysburg.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Bucior, C. (2019). History’s priests, history’s magicians: exploring the contentious relationship between authorized heritage and ghost tourism in Gettysburg, Pennsylvania. </a:t>
            </a:r>
            <a:r>
              <a:rPr i="1" lang="en" sz="800">
                <a:latin typeface="Times New Roman"/>
                <a:ea typeface="Times New Roman"/>
                <a:cs typeface="Times New Roman"/>
                <a:sym typeface="Times New Roman"/>
              </a:rPr>
              <a:t>Journal of Heritage Tourism</a:t>
            </a: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, 15(3), pp.328–340.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Chronis, A. (2012). Between place and story: Gettysburg as tourism imaginary. </a:t>
            </a:r>
            <a:r>
              <a:rPr i="1" lang="en" sz="800">
                <a:latin typeface="Times New Roman"/>
                <a:ea typeface="Times New Roman"/>
                <a:cs typeface="Times New Roman"/>
                <a:sym typeface="Times New Roman"/>
              </a:rPr>
              <a:t>Annals of Tourism Research</a:t>
            </a: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, 39(4), pp.1797–1816.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Doyle, P. (2006). Military geology and the Battle of Gettysburg, July 1863. </a:t>
            </a:r>
            <a:r>
              <a:rPr i="1" lang="en" sz="800">
                <a:latin typeface="Times New Roman"/>
                <a:ea typeface="Times New Roman"/>
                <a:cs typeface="Times New Roman"/>
                <a:sym typeface="Times New Roman"/>
              </a:rPr>
              <a:t>Geology Today</a:t>
            </a: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, 22(4), pp.142–149.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‘Gettysburg (Pennsylvania/USA)’ (2019) The Concise Dictionary of World Place-Names. 5th edn. Oxford University Press.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Heuermann, K. and Chhabra, D. (2014). The Darker Side of Dark Tourism: An Authenticity Perspective. </a:t>
            </a:r>
            <a:r>
              <a:rPr i="1" lang="en" sz="800">
                <a:latin typeface="Times New Roman"/>
                <a:ea typeface="Times New Roman"/>
                <a:cs typeface="Times New Roman"/>
                <a:sym typeface="Times New Roman"/>
              </a:rPr>
              <a:t>Tourism Analysis</a:t>
            </a: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, 19(2), pp.213–225.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Lennon, J. (2017). Dark Tourism. </a:t>
            </a:r>
            <a:r>
              <a:rPr i="1" lang="en" sz="800">
                <a:latin typeface="Times New Roman"/>
                <a:ea typeface="Times New Roman"/>
                <a:cs typeface="Times New Roman"/>
                <a:sym typeface="Times New Roman"/>
              </a:rPr>
              <a:t>Oxford Research Encyclopedia of Criminology and Criminal Justice</a:t>
            </a: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Miles, S. (2014). Battlefield sites as dark tourism attractions: an analysis of experience. </a:t>
            </a:r>
            <a:r>
              <a:rPr i="1" lang="en" sz="800">
                <a:latin typeface="Times New Roman"/>
                <a:ea typeface="Times New Roman"/>
                <a:cs typeface="Times New Roman"/>
                <a:sym typeface="Times New Roman"/>
              </a:rPr>
              <a:t>Journal of Heritage Tourism</a:t>
            </a: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, 9(2), pp.134–147.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Rowney, M. (n.d.). </a:t>
            </a:r>
            <a:r>
              <a:rPr i="1" lang="en" sz="800">
                <a:latin typeface="Times New Roman"/>
                <a:ea typeface="Times New Roman"/>
                <a:cs typeface="Times New Roman"/>
                <a:sym typeface="Times New Roman"/>
              </a:rPr>
              <a:t>all photos</a:t>
            </a: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Sigala, M. and Steriopoulos, E. (2021). Does emotional engagement matter in dark tourism? Implications drawn from a reflective approach. </a:t>
            </a:r>
            <a:r>
              <a:rPr i="1" lang="en" sz="800">
                <a:latin typeface="Times New Roman"/>
                <a:ea typeface="Times New Roman"/>
                <a:cs typeface="Times New Roman"/>
                <a:sym typeface="Times New Roman"/>
              </a:rPr>
              <a:t>Journal of Heritage Tourism</a:t>
            </a: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, 16(4), pp.412–432.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Thompson, R.C. (2010). ‘Am I Going to See a Ghost Tonight?’: Gettysburg Ghost Tours and the Performance of Belief. </a:t>
            </a:r>
            <a:r>
              <a:rPr i="1" lang="en" sz="800">
                <a:latin typeface="Times New Roman"/>
                <a:ea typeface="Times New Roman"/>
                <a:cs typeface="Times New Roman"/>
                <a:sym typeface="Times New Roman"/>
              </a:rPr>
              <a:t>The Journal of American Culture</a:t>
            </a: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, 33(2), pp.79–91.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www.nps.gov. (2022). </a:t>
            </a:r>
            <a:r>
              <a:rPr i="1" lang="en" sz="800">
                <a:latin typeface="Times New Roman"/>
                <a:ea typeface="Times New Roman"/>
                <a:cs typeface="Times New Roman"/>
                <a:sym typeface="Times New Roman"/>
              </a:rPr>
              <a:t>Confederate Monuments - Gettysburg National Military Park (U.S. National Park Service)</a:t>
            </a: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https://www.nps.gov/gett/learn/historyculture/confederate-monuments.htm.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t/>
            </a:r>
            <a:endParaRPr sz="132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t/>
            </a:r>
            <a:endParaRPr sz="294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late">
  <a:themeElements>
    <a:clrScheme name="Slate">
      <a:dk1>
        <a:srgbClr val="FFFFFF"/>
      </a:dk1>
      <a:lt1>
        <a:srgbClr val="37474F"/>
      </a:lt1>
      <a:dk2>
        <a:srgbClr val="9E9E9E"/>
      </a:dk2>
      <a:lt2>
        <a:srgbClr val="E0E0E0"/>
      </a:lt2>
      <a:accent1>
        <a:srgbClr val="616161"/>
      </a:accent1>
      <a:accent2>
        <a:srgbClr val="78909C"/>
      </a:accent2>
      <a:accent3>
        <a:srgbClr val="CACACA"/>
      </a:accent3>
      <a:accent4>
        <a:srgbClr val="64FFDA"/>
      </a:accent4>
      <a:accent5>
        <a:srgbClr val="FFD966"/>
      </a:accent5>
      <a:accent6>
        <a:srgbClr val="F5F5F5"/>
      </a:accent6>
      <a:hlink>
        <a:srgbClr val="FFD966"/>
      </a:hlink>
      <a:folHlink>
        <a:srgbClr val="FFD9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