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83" r:id="rId3"/>
    <p:sldId id="259" r:id="rId4"/>
    <p:sldId id="258" r:id="rId5"/>
    <p:sldId id="260" r:id="rId6"/>
    <p:sldId id="281" r:id="rId7"/>
    <p:sldId id="282" r:id="rId8"/>
    <p:sldId id="267" r:id="rId9"/>
    <p:sldId id="268" r:id="rId10"/>
    <p:sldId id="269" r:id="rId11"/>
    <p:sldId id="270" r:id="rId12"/>
    <p:sldId id="271" r:id="rId13"/>
    <p:sldId id="272" r:id="rId14"/>
    <p:sldId id="273" r:id="rId15"/>
    <p:sldId id="274" r:id="rId16"/>
    <p:sldId id="276" r:id="rId17"/>
    <p:sldId id="280" r:id="rId18"/>
    <p:sldId id="275" r:id="rId19"/>
    <p:sldId id="277" r:id="rId20"/>
    <p:sldId id="257"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248"/>
    <p:restoredTop sz="94674"/>
  </p:normalViewPr>
  <p:slideViewPr>
    <p:cSldViewPr snapToGrid="0" snapToObjects="1">
      <p:cViewPr>
        <p:scale>
          <a:sx n="84" d="100"/>
          <a:sy n="84" d="100"/>
        </p:scale>
        <p:origin x="36" y="38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221C569-8DAC-504A-A2CF-BA80BCDF46E8}" type="datetimeFigureOut">
              <a:rPr lang="en-GB" smtClean="0"/>
              <a:t>03/01/2019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C664CE-4644-444D-9A9D-B0C1346EB463}" type="slidenum">
              <a:rPr lang="en-GB" smtClean="0"/>
              <a:t>‹#›</a:t>
            </a:fld>
            <a:endParaRPr lang="en-GB"/>
          </a:p>
        </p:txBody>
      </p:sp>
    </p:spTree>
    <p:extLst>
      <p:ext uri="{BB962C8B-B14F-4D97-AF65-F5344CB8AC3E}">
        <p14:creationId xmlns:p14="http://schemas.microsoft.com/office/powerpoint/2010/main" val="291282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221C569-8DAC-504A-A2CF-BA80BCDF46E8}" type="datetimeFigureOut">
              <a:rPr lang="en-GB" smtClean="0"/>
              <a:t>03/01/2019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C664CE-4644-444D-9A9D-B0C1346EB463}" type="slidenum">
              <a:rPr lang="en-GB" smtClean="0"/>
              <a:t>‹#›</a:t>
            </a:fld>
            <a:endParaRPr lang="en-GB"/>
          </a:p>
        </p:txBody>
      </p:sp>
    </p:spTree>
    <p:extLst>
      <p:ext uri="{BB962C8B-B14F-4D97-AF65-F5344CB8AC3E}">
        <p14:creationId xmlns:p14="http://schemas.microsoft.com/office/powerpoint/2010/main" val="14651912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221C569-8DAC-504A-A2CF-BA80BCDF46E8}" type="datetimeFigureOut">
              <a:rPr lang="en-GB" smtClean="0"/>
              <a:t>03/01/2019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C664CE-4644-444D-9A9D-B0C1346EB463}" type="slidenum">
              <a:rPr lang="en-GB" smtClean="0"/>
              <a:t>‹#›</a:t>
            </a:fld>
            <a:endParaRPr lang="en-GB"/>
          </a:p>
        </p:txBody>
      </p:sp>
    </p:spTree>
    <p:extLst>
      <p:ext uri="{BB962C8B-B14F-4D97-AF65-F5344CB8AC3E}">
        <p14:creationId xmlns:p14="http://schemas.microsoft.com/office/powerpoint/2010/main" val="275030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221C569-8DAC-504A-A2CF-BA80BCDF46E8}" type="datetimeFigureOut">
              <a:rPr lang="en-GB" smtClean="0"/>
              <a:t>03/01/2019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C664CE-4644-444D-9A9D-B0C1346EB463}" type="slidenum">
              <a:rPr lang="en-GB" smtClean="0"/>
              <a:t>‹#›</a:t>
            </a:fld>
            <a:endParaRPr lang="en-GB"/>
          </a:p>
        </p:txBody>
      </p:sp>
    </p:spTree>
    <p:extLst>
      <p:ext uri="{BB962C8B-B14F-4D97-AF65-F5344CB8AC3E}">
        <p14:creationId xmlns:p14="http://schemas.microsoft.com/office/powerpoint/2010/main" val="10592086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221C569-8DAC-504A-A2CF-BA80BCDF46E8}" type="datetimeFigureOut">
              <a:rPr lang="en-GB" smtClean="0"/>
              <a:t>03/01/2019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AC664CE-4644-444D-9A9D-B0C1346EB463}" type="slidenum">
              <a:rPr lang="en-GB" smtClean="0"/>
              <a:t>‹#›</a:t>
            </a:fld>
            <a:endParaRPr lang="en-GB"/>
          </a:p>
        </p:txBody>
      </p:sp>
    </p:spTree>
    <p:extLst>
      <p:ext uri="{BB962C8B-B14F-4D97-AF65-F5344CB8AC3E}">
        <p14:creationId xmlns:p14="http://schemas.microsoft.com/office/powerpoint/2010/main" val="16273767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221C569-8DAC-504A-A2CF-BA80BCDF46E8}" type="datetimeFigureOut">
              <a:rPr lang="en-GB" smtClean="0"/>
              <a:t>03/01/2019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AC664CE-4644-444D-9A9D-B0C1346EB463}" type="slidenum">
              <a:rPr lang="en-GB" smtClean="0"/>
              <a:t>‹#›</a:t>
            </a:fld>
            <a:endParaRPr lang="en-GB"/>
          </a:p>
        </p:txBody>
      </p:sp>
    </p:spTree>
    <p:extLst>
      <p:ext uri="{BB962C8B-B14F-4D97-AF65-F5344CB8AC3E}">
        <p14:creationId xmlns:p14="http://schemas.microsoft.com/office/powerpoint/2010/main" val="9697796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21C569-8DAC-504A-A2CF-BA80BCDF46E8}" type="datetimeFigureOut">
              <a:rPr lang="en-GB" smtClean="0"/>
              <a:t>03/01/2019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AC664CE-4644-444D-9A9D-B0C1346EB463}" type="slidenum">
              <a:rPr lang="en-GB" smtClean="0"/>
              <a:t>‹#›</a:t>
            </a:fld>
            <a:endParaRPr lang="en-GB"/>
          </a:p>
        </p:txBody>
      </p:sp>
    </p:spTree>
    <p:extLst>
      <p:ext uri="{BB962C8B-B14F-4D97-AF65-F5344CB8AC3E}">
        <p14:creationId xmlns:p14="http://schemas.microsoft.com/office/powerpoint/2010/main" val="18332476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21C569-8DAC-504A-A2CF-BA80BCDF46E8}" type="datetimeFigureOut">
              <a:rPr lang="en-GB" smtClean="0"/>
              <a:t>03/01/2019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C664CE-4644-444D-9A9D-B0C1346EB463}" type="slidenum">
              <a:rPr lang="en-GB" smtClean="0"/>
              <a:t>‹#›</a:t>
            </a:fld>
            <a:endParaRPr lang="en-GB"/>
          </a:p>
        </p:txBody>
      </p:sp>
    </p:spTree>
    <p:extLst>
      <p:ext uri="{BB962C8B-B14F-4D97-AF65-F5344CB8AC3E}">
        <p14:creationId xmlns:p14="http://schemas.microsoft.com/office/powerpoint/2010/main" val="14461263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21C569-8DAC-504A-A2CF-BA80BCDF46E8}" type="datetimeFigureOut">
              <a:rPr lang="en-GB" smtClean="0"/>
              <a:t>03/01/2019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C664CE-4644-444D-9A9D-B0C1346EB463}" type="slidenum">
              <a:rPr lang="en-GB" smtClean="0"/>
              <a:t>‹#›</a:t>
            </a:fld>
            <a:endParaRPr lang="en-GB"/>
          </a:p>
        </p:txBody>
      </p:sp>
    </p:spTree>
    <p:extLst>
      <p:ext uri="{BB962C8B-B14F-4D97-AF65-F5344CB8AC3E}">
        <p14:creationId xmlns:p14="http://schemas.microsoft.com/office/powerpoint/2010/main" val="19732321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221C569-8DAC-504A-A2CF-BA80BCDF46E8}" type="datetimeFigureOut">
              <a:rPr lang="en-GB" smtClean="0"/>
              <a:t>03/01/2019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C664CE-4644-444D-9A9D-B0C1346EB463}" type="slidenum">
              <a:rPr lang="en-GB" smtClean="0"/>
              <a:t>‹#›</a:t>
            </a:fld>
            <a:endParaRPr lang="en-GB"/>
          </a:p>
        </p:txBody>
      </p:sp>
    </p:spTree>
    <p:extLst>
      <p:ext uri="{BB962C8B-B14F-4D97-AF65-F5344CB8AC3E}">
        <p14:creationId xmlns:p14="http://schemas.microsoft.com/office/powerpoint/2010/main" val="523507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221C569-8DAC-504A-A2CF-BA80BCDF46E8}" type="datetimeFigureOut">
              <a:rPr lang="en-GB" smtClean="0"/>
              <a:t>03/01/2019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C664CE-4644-444D-9A9D-B0C1346EB463}" type="slidenum">
              <a:rPr lang="en-GB" smtClean="0"/>
              <a:t>‹#›</a:t>
            </a:fld>
            <a:endParaRPr lang="en-GB"/>
          </a:p>
        </p:txBody>
      </p:sp>
    </p:spTree>
    <p:extLst>
      <p:ext uri="{BB962C8B-B14F-4D97-AF65-F5344CB8AC3E}">
        <p14:creationId xmlns:p14="http://schemas.microsoft.com/office/powerpoint/2010/main" val="3438321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21C569-8DAC-504A-A2CF-BA80BCDF46E8}" type="datetimeFigureOut">
              <a:rPr lang="en-GB" smtClean="0"/>
              <a:t>03/01/2019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C664CE-4644-444D-9A9D-B0C1346EB463}" type="slidenum">
              <a:rPr lang="en-GB" smtClean="0"/>
              <a:t>‹#›</a:t>
            </a:fld>
            <a:endParaRPr lang="en-GB"/>
          </a:p>
        </p:txBody>
      </p:sp>
    </p:spTree>
    <p:extLst>
      <p:ext uri="{BB962C8B-B14F-4D97-AF65-F5344CB8AC3E}">
        <p14:creationId xmlns:p14="http://schemas.microsoft.com/office/powerpoint/2010/main" val="8935351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VmEAB3ekkvU" TargetMode="External"/><Relationship Id="rId2" Type="http://schemas.openxmlformats.org/officeDocument/2006/relationships/hyperlink" Target="https://www.youtube.com/watch?v=efWqbzRB-1k&amp;t=378s"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sRI3sYdMjcE" TargetMode="External"/><Relationship Id="rId2" Type="http://schemas.openxmlformats.org/officeDocument/2006/relationships/hyperlink" Target="https://prezi.com/mjd7v3ezx8nf/simone-de-beauvoir-ethics-of-ambiguit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Contribution of Second Wave Feminism</a:t>
            </a:r>
          </a:p>
        </p:txBody>
      </p:sp>
      <p:sp>
        <p:nvSpPr>
          <p:cNvPr id="3" name="Subtitle 2"/>
          <p:cNvSpPr>
            <a:spLocks noGrp="1"/>
          </p:cNvSpPr>
          <p:nvPr>
            <p:ph type="subTitle" idx="1"/>
          </p:nvPr>
        </p:nvSpPr>
        <p:spPr/>
        <p:txBody>
          <a:bodyPr/>
          <a:lstStyle/>
          <a:p>
            <a:r>
              <a:rPr lang="en-GB" dirty="0"/>
              <a:t>Simone de Beauvoir</a:t>
            </a:r>
          </a:p>
          <a:p>
            <a:r>
              <a:rPr lang="en-GB" dirty="0"/>
              <a:t>Monique Wittig</a:t>
            </a:r>
          </a:p>
          <a:p>
            <a:r>
              <a:rPr lang="en-GB" dirty="0" err="1"/>
              <a:t>Luce</a:t>
            </a:r>
            <a:r>
              <a:rPr lang="en-GB" dirty="0"/>
              <a:t> </a:t>
            </a:r>
            <a:r>
              <a:rPr lang="en-GB" dirty="0" err="1"/>
              <a:t>Iregaray</a:t>
            </a:r>
            <a:endParaRPr lang="en-GB" dirty="0"/>
          </a:p>
          <a:p>
            <a:endParaRPr lang="en-GB" dirty="0"/>
          </a:p>
        </p:txBody>
      </p:sp>
    </p:spTree>
    <p:extLst>
      <p:ext uri="{BB962C8B-B14F-4D97-AF65-F5344CB8AC3E}">
        <p14:creationId xmlns:p14="http://schemas.microsoft.com/office/powerpoint/2010/main" val="20559514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err="1"/>
              <a:t>Hekman</a:t>
            </a:r>
            <a:r>
              <a:rPr lang="en-GB" dirty="0"/>
              <a:t>, Susan (2014) </a:t>
            </a:r>
            <a:r>
              <a:rPr lang="en-GB" i="1" dirty="0"/>
              <a:t>The Feminine Subject. </a:t>
            </a:r>
            <a:r>
              <a:rPr lang="en-GB" dirty="0"/>
              <a:t>Polity</a:t>
            </a:r>
            <a:r>
              <a:rPr lang="en-GB" i="1" dirty="0"/>
              <a:t> Press.</a:t>
            </a:r>
            <a:endParaRPr lang="en-GB" dirty="0"/>
          </a:p>
        </p:txBody>
      </p:sp>
    </p:spTree>
    <p:extLst>
      <p:ext uri="{BB962C8B-B14F-4D97-AF65-F5344CB8AC3E}">
        <p14:creationId xmlns:p14="http://schemas.microsoft.com/office/powerpoint/2010/main" val="7641330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Nicholas p7</a:t>
            </a:r>
          </a:p>
        </p:txBody>
      </p:sp>
      <p:sp>
        <p:nvSpPr>
          <p:cNvPr id="3" name="Content Placeholder 2"/>
          <p:cNvSpPr>
            <a:spLocks noGrp="1"/>
          </p:cNvSpPr>
          <p:nvPr>
            <p:ph idx="1"/>
          </p:nvPr>
        </p:nvSpPr>
        <p:spPr/>
        <p:txBody>
          <a:bodyPr/>
          <a:lstStyle/>
          <a:p>
            <a:r>
              <a:rPr lang="en-GB" dirty="0"/>
              <a:t>‘whilst these thinkers did not all extend this analysis to the corollary that sexual difference itself ought to be eradicated, this naturalised notion of oppositional difference was </a:t>
            </a:r>
            <a:r>
              <a:rPr lang="en-GB" dirty="0" err="1"/>
              <a:t>problematised</a:t>
            </a:r>
            <a:r>
              <a:rPr lang="en-GB" dirty="0"/>
              <a:t>, and is perceived in this project as the problem inherent to gender, which makes its eradication the most efficacious solution.’</a:t>
            </a:r>
          </a:p>
          <a:p>
            <a:endParaRPr lang="en-GB" dirty="0"/>
          </a:p>
          <a:p>
            <a:r>
              <a:rPr lang="en-GB" dirty="0"/>
              <a:t>(</a:t>
            </a:r>
            <a:r>
              <a:rPr lang="en-GB" dirty="0" err="1"/>
              <a:t>problematised</a:t>
            </a:r>
            <a:r>
              <a:rPr lang="en-GB" dirty="0"/>
              <a:t> – </a:t>
            </a:r>
            <a:r>
              <a:rPr lang="en-GB"/>
              <a:t>see Foucault)</a:t>
            </a:r>
            <a:endParaRPr lang="en-GB" dirty="0"/>
          </a:p>
        </p:txBody>
      </p:sp>
    </p:spTree>
    <p:extLst>
      <p:ext uri="{BB962C8B-B14F-4D97-AF65-F5344CB8AC3E}">
        <p14:creationId xmlns:p14="http://schemas.microsoft.com/office/powerpoint/2010/main" val="1221910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Argument I’m making</a:t>
            </a:r>
          </a:p>
        </p:txBody>
      </p:sp>
      <p:sp>
        <p:nvSpPr>
          <p:cNvPr id="3" name="Content Placeholder 2"/>
          <p:cNvSpPr>
            <a:spLocks noGrp="1"/>
          </p:cNvSpPr>
          <p:nvPr>
            <p:ph idx="1"/>
          </p:nvPr>
        </p:nvSpPr>
        <p:spPr/>
        <p:txBody>
          <a:bodyPr/>
          <a:lstStyle/>
          <a:p>
            <a:r>
              <a:rPr lang="en-GB" dirty="0"/>
              <a:t>Foucault and de Beauvoir contribute to the unsettlement of ‘heteronormativity’, they do it in different ways:</a:t>
            </a:r>
          </a:p>
          <a:p>
            <a:r>
              <a:rPr lang="en-GB" b="1" u="sng" dirty="0"/>
              <a:t>Foucault</a:t>
            </a:r>
          </a:p>
          <a:p>
            <a:r>
              <a:rPr lang="en-GB" dirty="0"/>
              <a:t>Linguistically – discourse. The subject position. From a conceptual, rational position. Head. Very influential in Judith Butler’s work.</a:t>
            </a:r>
          </a:p>
          <a:p>
            <a:r>
              <a:rPr lang="en-GB" dirty="0"/>
              <a:t>3 volume History of Sexuality.</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7417002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2</a:t>
            </a:r>
            <a:r>
              <a:rPr lang="en-GB" baseline="30000" dirty="0"/>
              <a:t>nd</a:t>
            </a:r>
            <a:r>
              <a:rPr lang="en-GB" dirty="0"/>
              <a:t> Wave Feminism</a:t>
            </a:r>
          </a:p>
        </p:txBody>
      </p:sp>
      <p:sp>
        <p:nvSpPr>
          <p:cNvPr id="3" name="Content Placeholder 2"/>
          <p:cNvSpPr>
            <a:spLocks noGrp="1"/>
          </p:cNvSpPr>
          <p:nvPr>
            <p:ph idx="1"/>
          </p:nvPr>
        </p:nvSpPr>
        <p:spPr/>
        <p:txBody>
          <a:bodyPr/>
          <a:lstStyle/>
          <a:p>
            <a:r>
              <a:rPr lang="en-GB" dirty="0"/>
              <a:t>On first reading enigmatic slogans:</a:t>
            </a:r>
          </a:p>
          <a:p>
            <a:endParaRPr lang="en-GB" dirty="0"/>
          </a:p>
          <a:p>
            <a:r>
              <a:rPr lang="en-GB" dirty="0"/>
              <a:t>Beauvoir –‘One is not </a:t>
            </a:r>
            <a:r>
              <a:rPr lang="en-GB" i="1" dirty="0"/>
              <a:t>born</a:t>
            </a:r>
            <a:r>
              <a:rPr lang="en-GB" dirty="0"/>
              <a:t> a women. One </a:t>
            </a:r>
            <a:r>
              <a:rPr lang="en-GB" i="1" dirty="0"/>
              <a:t>becomes</a:t>
            </a:r>
            <a:r>
              <a:rPr lang="en-GB" dirty="0"/>
              <a:t> a woman’</a:t>
            </a:r>
          </a:p>
          <a:p>
            <a:r>
              <a:rPr lang="en-GB" dirty="0"/>
              <a:t>Wittig – ‘One is not born a </a:t>
            </a:r>
            <a:r>
              <a:rPr lang="en-GB" i="1" dirty="0"/>
              <a:t>woman</a:t>
            </a:r>
            <a:r>
              <a:rPr lang="en-GB" dirty="0"/>
              <a:t>’/‘Lesbians are not women’</a:t>
            </a:r>
          </a:p>
          <a:p>
            <a:r>
              <a:rPr lang="en-GB" dirty="0" err="1"/>
              <a:t>Iregary</a:t>
            </a:r>
            <a:r>
              <a:rPr lang="en-GB" dirty="0"/>
              <a:t> – ‘The sex which is not one’</a:t>
            </a:r>
          </a:p>
          <a:p>
            <a:endParaRPr lang="en-GB" dirty="0"/>
          </a:p>
          <a:p>
            <a:r>
              <a:rPr lang="en-GB" dirty="0"/>
              <a:t>Essentially challenging the ‘heterosexual matrix’</a:t>
            </a:r>
          </a:p>
          <a:p>
            <a:endParaRPr lang="en-GB" dirty="0"/>
          </a:p>
        </p:txBody>
      </p:sp>
    </p:spTree>
    <p:extLst>
      <p:ext uri="{BB962C8B-B14F-4D97-AF65-F5344CB8AC3E}">
        <p14:creationId xmlns:p14="http://schemas.microsoft.com/office/powerpoint/2010/main" val="7866912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Beauvoir’s project</a:t>
            </a:r>
          </a:p>
        </p:txBody>
      </p:sp>
      <p:sp>
        <p:nvSpPr>
          <p:cNvPr id="3" name="Content Placeholder 2"/>
          <p:cNvSpPr>
            <a:spLocks noGrp="1"/>
          </p:cNvSpPr>
          <p:nvPr>
            <p:ph idx="1"/>
          </p:nvPr>
        </p:nvSpPr>
        <p:spPr/>
        <p:txBody>
          <a:bodyPr/>
          <a:lstStyle/>
          <a:p>
            <a:r>
              <a:rPr lang="en-GB" dirty="0"/>
              <a:t>In the Second Sex to redefine the concept of ‘woman’ outside what had hitherto been the accepted thought within the Western paradigm.</a:t>
            </a:r>
          </a:p>
          <a:p>
            <a:endParaRPr lang="en-GB" dirty="0"/>
          </a:p>
          <a:p>
            <a:r>
              <a:rPr lang="en-GB" dirty="0"/>
              <a:t>Big job, controversial then, controversial now.</a:t>
            </a:r>
          </a:p>
          <a:p>
            <a:endParaRPr lang="en-GB" dirty="0"/>
          </a:p>
          <a:p>
            <a:r>
              <a:rPr lang="en-GB" dirty="0"/>
              <a:t>Set the Feminist agenda</a:t>
            </a:r>
          </a:p>
          <a:p>
            <a:r>
              <a:rPr lang="en-GB" dirty="0"/>
              <a:t>Discourse within Queer Theory</a:t>
            </a:r>
          </a:p>
        </p:txBody>
      </p:sp>
    </p:spTree>
    <p:extLst>
      <p:ext uri="{BB962C8B-B14F-4D97-AF65-F5344CB8AC3E}">
        <p14:creationId xmlns:p14="http://schemas.microsoft.com/office/powerpoint/2010/main" val="15150128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Quick history of Western thought</a:t>
            </a:r>
          </a:p>
        </p:txBody>
      </p:sp>
      <p:sp>
        <p:nvSpPr>
          <p:cNvPr id="3" name="Content Placeholder 2"/>
          <p:cNvSpPr>
            <a:spLocks noGrp="1"/>
          </p:cNvSpPr>
          <p:nvPr>
            <p:ph idx="1"/>
          </p:nvPr>
        </p:nvSpPr>
        <p:spPr/>
        <p:txBody>
          <a:bodyPr/>
          <a:lstStyle/>
          <a:p>
            <a:r>
              <a:rPr lang="en-GB" dirty="0"/>
              <a:t>And therefore how women came about:</a:t>
            </a:r>
          </a:p>
          <a:p>
            <a:r>
              <a:rPr lang="en-GB" dirty="0"/>
              <a:t>Classics and </a:t>
            </a:r>
            <a:r>
              <a:rPr lang="en-GB" dirty="0" err="1"/>
              <a:t>Vetruvian</a:t>
            </a:r>
            <a:r>
              <a:rPr lang="en-GB" dirty="0"/>
              <a:t> ‘MAN’</a:t>
            </a:r>
          </a:p>
          <a:p>
            <a:r>
              <a:rPr lang="en-GB" dirty="0"/>
              <a:t>Descartes</a:t>
            </a:r>
          </a:p>
          <a:p>
            <a:r>
              <a:rPr lang="en-GB" dirty="0"/>
              <a:t>Enlightenment – Kant; Nietzsche – rationality, thinking like a man</a:t>
            </a:r>
          </a:p>
          <a:p>
            <a:r>
              <a:rPr lang="en-GB" dirty="0"/>
              <a:t>Industrial Revolution and Capitalism - </a:t>
            </a:r>
            <a:r>
              <a:rPr lang="en-GB" dirty="0" err="1"/>
              <a:t>Braidotti</a:t>
            </a:r>
            <a:endParaRPr lang="en-GB" dirty="0"/>
          </a:p>
          <a:p>
            <a:endParaRPr lang="en-GB" dirty="0"/>
          </a:p>
          <a:p>
            <a:r>
              <a:rPr lang="en-GB" dirty="0"/>
              <a:t>Social, cultural, economic, sexual, educational inequality</a:t>
            </a:r>
          </a:p>
          <a:p>
            <a:endParaRPr lang="en-GB" dirty="0"/>
          </a:p>
        </p:txBody>
      </p:sp>
    </p:spTree>
    <p:extLst>
      <p:ext uri="{BB962C8B-B14F-4D97-AF65-F5344CB8AC3E}">
        <p14:creationId xmlns:p14="http://schemas.microsoft.com/office/powerpoint/2010/main" val="16621694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Simone de Beauvoir (1908 -1986)</a:t>
            </a:r>
          </a:p>
        </p:txBody>
      </p:sp>
      <p:sp>
        <p:nvSpPr>
          <p:cNvPr id="3" name="Content Placeholder 2"/>
          <p:cNvSpPr>
            <a:spLocks noGrp="1"/>
          </p:cNvSpPr>
          <p:nvPr>
            <p:ph idx="1"/>
          </p:nvPr>
        </p:nvSpPr>
        <p:spPr/>
        <p:txBody>
          <a:bodyPr/>
          <a:lstStyle/>
          <a:p>
            <a:r>
              <a:rPr lang="en-GB" dirty="0"/>
              <a:t>Instrumental on moving feminism into its contemporary discourse</a:t>
            </a:r>
          </a:p>
          <a:p>
            <a:r>
              <a:rPr lang="en-GB" dirty="0"/>
              <a:t>Radical philosopher and writer.</a:t>
            </a:r>
          </a:p>
          <a:p>
            <a:r>
              <a:rPr lang="en-GB" dirty="0"/>
              <a:t>Second Sex (1942) – an analysis of why women have had less power than men. That women have been oppressed throughout history.</a:t>
            </a:r>
          </a:p>
          <a:p>
            <a:r>
              <a:rPr lang="en-GB" dirty="0"/>
              <a:t>Biopic</a:t>
            </a:r>
          </a:p>
          <a:p>
            <a:r>
              <a:rPr lang="en-GB" dirty="0">
                <a:hlinkClick r:id="rId2"/>
              </a:rPr>
              <a:t>https://www.youtube.com/watch?v=efWqbzRB-1k&amp;t=378s</a:t>
            </a:r>
            <a:endParaRPr lang="en-GB" dirty="0"/>
          </a:p>
          <a:p>
            <a:r>
              <a:rPr lang="en-GB" dirty="0">
                <a:hlinkClick r:id="rId3"/>
              </a:rPr>
              <a:t>https://www.youtube.com/watch?v=VmEAB3ekkvU</a:t>
            </a:r>
            <a:endParaRPr lang="en-GB" dirty="0"/>
          </a:p>
          <a:p>
            <a:endParaRPr lang="en-GB" dirty="0"/>
          </a:p>
          <a:p>
            <a:endParaRPr lang="en-GB" dirty="0"/>
          </a:p>
          <a:p>
            <a:endParaRPr lang="en-GB" dirty="0"/>
          </a:p>
        </p:txBody>
      </p:sp>
    </p:spTree>
    <p:extLst>
      <p:ext uri="{BB962C8B-B14F-4D97-AF65-F5344CB8AC3E}">
        <p14:creationId xmlns:p14="http://schemas.microsoft.com/office/powerpoint/2010/main" val="19354241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1972 – declared herself a feminist. Previously has thought a socialist revolution would be enough to ‘free’ women. </a:t>
            </a:r>
          </a:p>
          <a:p>
            <a:r>
              <a:rPr lang="en-GB" dirty="0"/>
              <a:t>Became increasingly sceptical of men on the ‘left’ understanding of interest in ‘women’.</a:t>
            </a:r>
          </a:p>
          <a:p>
            <a:r>
              <a:rPr lang="en-GB" dirty="0"/>
              <a:t>Critical of Marx’s position on women not being a ‘class’  - that ‘class’ meant more that economic class.</a:t>
            </a:r>
          </a:p>
          <a:p>
            <a:r>
              <a:rPr lang="en-GB" dirty="0"/>
              <a:t>Beauvoir’s contribution in the Second Sex re-evaluated Marx’s theory of dialectical materialism.</a:t>
            </a:r>
          </a:p>
          <a:p>
            <a:r>
              <a:rPr lang="en-GB" dirty="0"/>
              <a:t>Beauvoir was a materialist but not a Marxist.</a:t>
            </a:r>
          </a:p>
        </p:txBody>
      </p:sp>
    </p:spTree>
    <p:extLst>
      <p:ext uri="{BB962C8B-B14F-4D97-AF65-F5344CB8AC3E}">
        <p14:creationId xmlns:p14="http://schemas.microsoft.com/office/powerpoint/2010/main" val="18552507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Second Sex</a:t>
            </a:r>
          </a:p>
        </p:txBody>
      </p:sp>
      <p:sp>
        <p:nvSpPr>
          <p:cNvPr id="3" name="Content Placeholder 2"/>
          <p:cNvSpPr>
            <a:spLocks noGrp="1"/>
          </p:cNvSpPr>
          <p:nvPr>
            <p:ph idx="1"/>
          </p:nvPr>
        </p:nvSpPr>
        <p:spPr/>
        <p:txBody>
          <a:bodyPr/>
          <a:lstStyle/>
          <a:p>
            <a:r>
              <a:rPr lang="en-GB" dirty="0"/>
              <a:t>Reviews women’s social status from the beginning of civilisation.</a:t>
            </a:r>
          </a:p>
          <a:p>
            <a:r>
              <a:rPr lang="en-GB" dirty="0"/>
              <a:t>Women forced to take a second role to men since the beginning of time.</a:t>
            </a:r>
          </a:p>
          <a:p>
            <a:r>
              <a:rPr lang="en-GB" dirty="0"/>
              <a:t>The human condition is viewed in masculine terms</a:t>
            </a:r>
          </a:p>
          <a:p>
            <a:r>
              <a:rPr lang="en-GB" dirty="0"/>
              <a:t>Is described in language that excludes women</a:t>
            </a:r>
          </a:p>
          <a:p>
            <a:r>
              <a:rPr lang="en-GB" dirty="0"/>
              <a:t>Women are not born with a gender identity but are given one. Need to read this is the context in which Beauvoir was writing.</a:t>
            </a:r>
          </a:p>
          <a:p>
            <a:endParaRPr lang="en-GB" dirty="0"/>
          </a:p>
          <a:p>
            <a:endParaRPr lang="en-GB" dirty="0"/>
          </a:p>
          <a:p>
            <a:endParaRPr lang="en-GB" dirty="0"/>
          </a:p>
        </p:txBody>
      </p:sp>
    </p:spTree>
    <p:extLst>
      <p:ext uri="{BB962C8B-B14F-4D97-AF65-F5344CB8AC3E}">
        <p14:creationId xmlns:p14="http://schemas.microsoft.com/office/powerpoint/2010/main" val="1011964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3 frames of reference – to make her case</a:t>
            </a:r>
          </a:p>
        </p:txBody>
      </p:sp>
      <p:sp>
        <p:nvSpPr>
          <p:cNvPr id="3" name="Content Placeholder 2"/>
          <p:cNvSpPr>
            <a:spLocks noGrp="1"/>
          </p:cNvSpPr>
          <p:nvPr>
            <p:ph idx="1"/>
          </p:nvPr>
        </p:nvSpPr>
        <p:spPr/>
        <p:txBody>
          <a:bodyPr/>
          <a:lstStyle/>
          <a:p>
            <a:r>
              <a:rPr lang="en-GB" dirty="0"/>
              <a:t>1. </a:t>
            </a:r>
            <a:r>
              <a:rPr lang="en-GB" b="1" dirty="0"/>
              <a:t>Historical Materialism </a:t>
            </a:r>
            <a:r>
              <a:rPr lang="en-GB" dirty="0"/>
              <a:t>– addresses the social and economic and class influences on shaping history.</a:t>
            </a:r>
          </a:p>
          <a:p>
            <a:r>
              <a:rPr lang="en-GB" dirty="0"/>
              <a:t>2. </a:t>
            </a:r>
            <a:r>
              <a:rPr lang="en-GB" b="1" dirty="0"/>
              <a:t>Existentialism</a:t>
            </a:r>
            <a:r>
              <a:rPr lang="en-GB" dirty="0"/>
              <a:t> – personal freedom and choice in a world where there is not god or other higher power. Questioned the historic freedom of women and the structures that limited freedom = choices</a:t>
            </a:r>
          </a:p>
          <a:p>
            <a:r>
              <a:rPr lang="en-GB" dirty="0"/>
              <a:t>3. </a:t>
            </a:r>
            <a:r>
              <a:rPr lang="en-GB" b="1" dirty="0"/>
              <a:t>Psychoanalysis</a:t>
            </a:r>
            <a:r>
              <a:rPr lang="en-GB" dirty="0"/>
              <a:t> – considered the underlying causes of human behaviour. Although generally she had a strong disliking for the theories of Freud and argued against his understanding of women.</a:t>
            </a:r>
          </a:p>
          <a:p>
            <a:r>
              <a:rPr lang="en-GB" dirty="0"/>
              <a:t>N.B. Regrettably, she is almost alone in this in the later Feminist tradition – </a:t>
            </a:r>
          </a:p>
        </p:txBody>
      </p:sp>
    </p:spTree>
    <p:extLst>
      <p:ext uri="{BB962C8B-B14F-4D97-AF65-F5344CB8AC3E}">
        <p14:creationId xmlns:p14="http://schemas.microsoft.com/office/powerpoint/2010/main" val="10096177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Historic materialism</a:t>
            </a:r>
          </a:p>
        </p:txBody>
      </p:sp>
      <p:sp>
        <p:nvSpPr>
          <p:cNvPr id="3" name="Content Placeholder 2"/>
          <p:cNvSpPr>
            <a:spLocks noGrp="1"/>
          </p:cNvSpPr>
          <p:nvPr>
            <p:ph idx="1"/>
          </p:nvPr>
        </p:nvSpPr>
        <p:spPr/>
        <p:txBody>
          <a:bodyPr/>
          <a:lstStyle/>
          <a:p>
            <a:r>
              <a:rPr lang="en-GB" dirty="0"/>
              <a:t>1. showed how women have been trapped in their relation to men in every area of their lives. Ensuring no real power in culture or society.</a:t>
            </a:r>
          </a:p>
          <a:p>
            <a:r>
              <a:rPr lang="en-GB" dirty="0"/>
              <a:t>Highlights how society treated women as legal minors, very much like children. Frustrated women’s ability to take part in society on an equal footing with men.</a:t>
            </a:r>
          </a:p>
          <a:p>
            <a:r>
              <a:rPr lang="en-GB" dirty="0"/>
              <a:t>Therefore women are absent from </a:t>
            </a:r>
            <a:r>
              <a:rPr lang="en-GB" i="1" dirty="0"/>
              <a:t>his</a:t>
            </a:r>
            <a:r>
              <a:rPr lang="en-GB" dirty="0"/>
              <a:t>tory (no </a:t>
            </a:r>
            <a:r>
              <a:rPr lang="en-GB" i="1" dirty="0" err="1"/>
              <a:t>her</a:t>
            </a:r>
            <a:r>
              <a:rPr lang="en-GB" dirty="0" err="1"/>
              <a:t>story</a:t>
            </a:r>
            <a:r>
              <a:rPr lang="en-GB" dirty="0"/>
              <a:t>)</a:t>
            </a:r>
          </a:p>
          <a:p>
            <a:r>
              <a:rPr lang="en-GB" dirty="0"/>
              <a:t>Men = economic, political and social power. Influence on cultural and historical events.</a:t>
            </a:r>
          </a:p>
        </p:txBody>
      </p:sp>
    </p:spTree>
    <p:extLst>
      <p:ext uri="{BB962C8B-B14F-4D97-AF65-F5344CB8AC3E}">
        <p14:creationId xmlns:p14="http://schemas.microsoft.com/office/powerpoint/2010/main" val="13878732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Existential</a:t>
            </a:r>
          </a:p>
        </p:txBody>
      </p:sp>
      <p:sp>
        <p:nvSpPr>
          <p:cNvPr id="3" name="Content Placeholder 2"/>
          <p:cNvSpPr>
            <a:spLocks noGrp="1"/>
          </p:cNvSpPr>
          <p:nvPr>
            <p:ph idx="1"/>
          </p:nvPr>
        </p:nvSpPr>
        <p:spPr/>
        <p:txBody>
          <a:bodyPr/>
          <a:lstStyle/>
          <a:p>
            <a:r>
              <a:rPr lang="en-GB" dirty="0"/>
              <a:t>1. Femininity is constructed – a persons ‘</a:t>
            </a:r>
            <a:r>
              <a:rPr lang="en-GB" i="1" dirty="0"/>
              <a:t>nature</a:t>
            </a:r>
            <a:r>
              <a:rPr lang="en-GB" dirty="0"/>
              <a:t>’ depends on outside forces.</a:t>
            </a:r>
          </a:p>
          <a:p>
            <a:r>
              <a:rPr lang="en-GB" dirty="0"/>
              <a:t>2. Challenges the long held tradition in Western society that ‘human nature’ is fixed at birth.</a:t>
            </a:r>
          </a:p>
          <a:p>
            <a:r>
              <a:rPr lang="en-GB" dirty="0"/>
              <a:t>3. As an existentialist – humans are not born with any particular values. Identity is created through circumstances. </a:t>
            </a:r>
          </a:p>
          <a:p>
            <a:r>
              <a:rPr lang="en-GB" dirty="0"/>
              <a:t>4. One is not born a woman, but becomes one - through how she is raised and treated by society.</a:t>
            </a:r>
          </a:p>
          <a:p>
            <a:endParaRPr lang="en-GB" dirty="0"/>
          </a:p>
        </p:txBody>
      </p:sp>
    </p:spTree>
    <p:extLst>
      <p:ext uri="{BB962C8B-B14F-4D97-AF65-F5344CB8AC3E}">
        <p14:creationId xmlns:p14="http://schemas.microsoft.com/office/powerpoint/2010/main" val="7628931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Alterity – the ‘Other’</a:t>
            </a:r>
          </a:p>
        </p:txBody>
      </p:sp>
      <p:sp>
        <p:nvSpPr>
          <p:cNvPr id="3" name="Content Placeholder 2"/>
          <p:cNvSpPr>
            <a:spLocks noGrp="1"/>
          </p:cNvSpPr>
          <p:nvPr>
            <p:ph idx="1"/>
          </p:nvPr>
        </p:nvSpPr>
        <p:spPr/>
        <p:txBody>
          <a:bodyPr/>
          <a:lstStyle/>
          <a:p>
            <a:r>
              <a:rPr lang="en-GB" dirty="0"/>
              <a:t>5. Throughout history women have been treated as ‘the other’ to men.</a:t>
            </a:r>
          </a:p>
          <a:p>
            <a:r>
              <a:rPr lang="en-GB" dirty="0"/>
              <a:t>A philosophical term which indicates separateness from the human self.</a:t>
            </a:r>
          </a:p>
          <a:p>
            <a:r>
              <a:rPr lang="en-GB" dirty="0"/>
              <a:t>Society views women as the ‘Other’ because they are only seen as being in relation to men. Objects of desire, mothers to future heirs, or look after everyone else.</a:t>
            </a:r>
          </a:p>
          <a:p>
            <a:r>
              <a:rPr lang="en-GB" dirty="0"/>
              <a:t>Denying women their own subjectivity, the right to view themselves as individuals, with their own perspective is de-humanising, and leaves them powerless.</a:t>
            </a:r>
          </a:p>
          <a:p>
            <a:endParaRPr lang="en-GB" dirty="0"/>
          </a:p>
          <a:p>
            <a:endParaRPr lang="en-GB" dirty="0"/>
          </a:p>
        </p:txBody>
      </p:sp>
    </p:spTree>
    <p:extLst>
      <p:ext uri="{BB962C8B-B14F-4D97-AF65-F5344CB8AC3E}">
        <p14:creationId xmlns:p14="http://schemas.microsoft.com/office/powerpoint/2010/main" val="588509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Psychoanalysis</a:t>
            </a:r>
          </a:p>
        </p:txBody>
      </p:sp>
      <p:sp>
        <p:nvSpPr>
          <p:cNvPr id="3" name="Content Placeholder 2"/>
          <p:cNvSpPr>
            <a:spLocks noGrp="1"/>
          </p:cNvSpPr>
          <p:nvPr>
            <p:ph idx="1"/>
          </p:nvPr>
        </p:nvSpPr>
        <p:spPr/>
        <p:txBody>
          <a:bodyPr/>
          <a:lstStyle/>
          <a:p>
            <a:r>
              <a:rPr lang="en-GB" dirty="0"/>
              <a:t>1. To look at the contradictions and untruths in myths about femininity to be found throughout culture – art, literature, science, religion, popular culture.</a:t>
            </a:r>
          </a:p>
          <a:p>
            <a:r>
              <a:rPr lang="en-GB" dirty="0"/>
              <a:t>2. These myths have no basis in fact. Rooted in male fear and male desire. The express men’s longing to desire, possess and achieve in the world. Women’s role in society is to satisfy such longings.</a:t>
            </a:r>
          </a:p>
          <a:p>
            <a:r>
              <a:rPr lang="en-GB" dirty="0"/>
              <a:t>3. Female role is passive – women moved by men’s action and in reaction too – men’s desire – women do not have desire outside of this. Women have no reason to exist outside of their relationship to men.</a:t>
            </a:r>
          </a:p>
        </p:txBody>
      </p:sp>
    </p:spTree>
    <p:extLst>
      <p:ext uri="{BB962C8B-B14F-4D97-AF65-F5344CB8AC3E}">
        <p14:creationId xmlns:p14="http://schemas.microsoft.com/office/powerpoint/2010/main" val="13541265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Phenomenological Perspective</a:t>
            </a:r>
          </a:p>
        </p:txBody>
      </p:sp>
      <p:sp>
        <p:nvSpPr>
          <p:cNvPr id="3" name="Content Placeholder 2"/>
          <p:cNvSpPr>
            <a:spLocks noGrp="1"/>
          </p:cNvSpPr>
          <p:nvPr>
            <p:ph idx="1"/>
          </p:nvPr>
        </p:nvSpPr>
        <p:spPr/>
        <p:txBody>
          <a:bodyPr/>
          <a:lstStyle/>
          <a:p>
            <a:r>
              <a:rPr lang="en-GB" dirty="0"/>
              <a:t>Beauvoir’s work has traditionally been viewed as existentialist, probably because of her association with JPS. </a:t>
            </a:r>
          </a:p>
          <a:p>
            <a:r>
              <a:rPr lang="en-GB" dirty="0"/>
              <a:t>New re-reading of her work as a phenomenologist and therefore puts her work differently from  ????</a:t>
            </a:r>
          </a:p>
          <a:p>
            <a:r>
              <a:rPr lang="en-GB" dirty="0"/>
              <a:t>Her question ‘how sexual difference is experience’ – the study of the phenomenon itself</a:t>
            </a:r>
          </a:p>
        </p:txBody>
      </p:sp>
    </p:spTree>
    <p:extLst>
      <p:ext uri="{BB962C8B-B14F-4D97-AF65-F5344CB8AC3E}">
        <p14:creationId xmlns:p14="http://schemas.microsoft.com/office/powerpoint/2010/main" val="15343641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Sexual difference</a:t>
            </a:r>
          </a:p>
        </p:txBody>
      </p:sp>
      <p:sp>
        <p:nvSpPr>
          <p:cNvPr id="3" name="Content Placeholder 2"/>
          <p:cNvSpPr>
            <a:spLocks noGrp="1"/>
          </p:cNvSpPr>
          <p:nvPr>
            <p:ph idx="1"/>
          </p:nvPr>
        </p:nvSpPr>
        <p:spPr/>
        <p:txBody>
          <a:bodyPr>
            <a:normAutofit lnSpcReduction="10000"/>
          </a:bodyPr>
          <a:lstStyle/>
          <a:p>
            <a:r>
              <a:rPr lang="en-GB" dirty="0"/>
              <a:t>Is gender experienced as an accidental attribute of a person or as an essential feature?</a:t>
            </a:r>
          </a:p>
          <a:p>
            <a:r>
              <a:rPr lang="en-GB" dirty="0"/>
              <a:t>Are men and women two species of one genus, or do we see them in a complementary or oppositional relation?</a:t>
            </a:r>
          </a:p>
          <a:p>
            <a:r>
              <a:rPr lang="en-GB" dirty="0"/>
              <a:t>Do we experience our own gender in the same way as we experience the gender of other people?</a:t>
            </a:r>
          </a:p>
          <a:p>
            <a:r>
              <a:rPr lang="en-GB" dirty="0"/>
              <a:t>Is the distinction between the sexes restricted to human beings and animals – are inanimate objects sexed – sun , moon, sky, cups, chairs.</a:t>
            </a:r>
          </a:p>
          <a:p>
            <a:r>
              <a:rPr lang="en-GB" dirty="0"/>
              <a:t>For Beauvoir woman, femininity, female underpinned the fundamental question of philosophy, which had largely been ignored.</a:t>
            </a:r>
          </a:p>
        </p:txBody>
      </p:sp>
    </p:spTree>
    <p:extLst>
      <p:ext uri="{BB962C8B-B14F-4D97-AF65-F5344CB8AC3E}">
        <p14:creationId xmlns:p14="http://schemas.microsoft.com/office/powerpoint/2010/main" val="20577943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Significance of the book</a:t>
            </a:r>
          </a:p>
        </p:txBody>
      </p:sp>
      <p:sp>
        <p:nvSpPr>
          <p:cNvPr id="3" name="Content Placeholder 2"/>
          <p:cNvSpPr>
            <a:spLocks noGrp="1"/>
          </p:cNvSpPr>
          <p:nvPr>
            <p:ph idx="1"/>
          </p:nvPr>
        </p:nvSpPr>
        <p:spPr/>
        <p:txBody>
          <a:bodyPr/>
          <a:lstStyle/>
          <a:p>
            <a:r>
              <a:rPr lang="en-GB" dirty="0"/>
              <a:t>Regarded by some as the birth of contemporary feminism.</a:t>
            </a:r>
          </a:p>
          <a:p>
            <a:r>
              <a:rPr lang="en-GB" dirty="0"/>
              <a:t>Controversial when it came out and controversial amongst feminists and critics today.</a:t>
            </a:r>
          </a:p>
          <a:p>
            <a:r>
              <a:rPr lang="en-GB" dirty="0"/>
              <a:t>A book of scholarship drawing on different disciplines. Strong analysis, methodically argued. Not relying on arguments of ‘justice’ or ‘rights’. </a:t>
            </a:r>
          </a:p>
          <a:p>
            <a:r>
              <a:rPr lang="en-GB" dirty="0"/>
              <a:t>I would argue that this book foreshadowed Foucault’s History of Sexuality.</a:t>
            </a:r>
          </a:p>
          <a:p>
            <a:r>
              <a:rPr lang="en-GB" dirty="0"/>
              <a:t>Questioned the construct of ‘Woman’</a:t>
            </a:r>
          </a:p>
          <a:p>
            <a:endParaRPr lang="en-GB" dirty="0"/>
          </a:p>
        </p:txBody>
      </p:sp>
    </p:spTree>
    <p:extLst>
      <p:ext uri="{BB962C8B-B14F-4D97-AF65-F5344CB8AC3E}">
        <p14:creationId xmlns:p14="http://schemas.microsoft.com/office/powerpoint/2010/main" val="542168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r>
              <a:rPr lang="en-GB" dirty="0"/>
              <a:t>Set the agenda of debate regarding patriarchal influence and dominance in Western society.</a:t>
            </a:r>
          </a:p>
          <a:p>
            <a:r>
              <a:rPr lang="en-GB" dirty="0"/>
              <a:t>In contemporary reading some statements seem obvious, but at the time of writing no-one had raised these issues. Highly controversial.</a:t>
            </a:r>
          </a:p>
          <a:p>
            <a:r>
              <a:rPr lang="en-GB" dirty="0"/>
              <a:t>Can seem dated in reading. Except that the question of ‘Women’ has not been resolved and has taken very different and sometimes conflicting paths.</a:t>
            </a:r>
          </a:p>
          <a:p>
            <a:r>
              <a:rPr lang="en-GB" dirty="0"/>
              <a:t>Highly original approach to defining ‘gender’ and ‘sexual orientation’.</a:t>
            </a:r>
          </a:p>
          <a:p>
            <a:r>
              <a:rPr lang="en-GB" dirty="0"/>
              <a:t>Highly influential in its contribution to feminist activism in France (and America).</a:t>
            </a:r>
          </a:p>
        </p:txBody>
      </p:sp>
    </p:spTree>
    <p:extLst>
      <p:ext uri="{BB962C8B-B14F-4D97-AF65-F5344CB8AC3E}">
        <p14:creationId xmlns:p14="http://schemas.microsoft.com/office/powerpoint/2010/main" val="9635409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Excellent Lecture</a:t>
            </a:r>
          </a:p>
        </p:txBody>
      </p:sp>
      <p:sp>
        <p:nvSpPr>
          <p:cNvPr id="3" name="Content Placeholder 2"/>
          <p:cNvSpPr>
            <a:spLocks noGrp="1"/>
          </p:cNvSpPr>
          <p:nvPr>
            <p:ph idx="1"/>
          </p:nvPr>
        </p:nvSpPr>
        <p:spPr/>
        <p:txBody>
          <a:bodyPr/>
          <a:lstStyle/>
          <a:p>
            <a:endParaRPr lang="en-GB" dirty="0">
              <a:hlinkClick r:id="rId2"/>
            </a:endParaRPr>
          </a:p>
          <a:p>
            <a:r>
              <a:rPr lang="en-GB" dirty="0" err="1"/>
              <a:t>Toril</a:t>
            </a:r>
            <a:r>
              <a:rPr lang="en-GB" dirty="0"/>
              <a:t> </a:t>
            </a:r>
            <a:r>
              <a:rPr lang="en-GB" dirty="0" err="1"/>
              <a:t>Moi</a:t>
            </a:r>
            <a:r>
              <a:rPr lang="en-GB" dirty="0"/>
              <a:t> on Beauvoir – one of the leading Beauvoir scholars.</a:t>
            </a:r>
          </a:p>
          <a:p>
            <a:r>
              <a:rPr lang="en-GB" dirty="0">
                <a:hlinkClick r:id="rId3"/>
              </a:rPr>
              <a:t>https://www.youtube.com/watch?v=sRI3sYdMjcE</a:t>
            </a:r>
            <a:endParaRPr lang="en-GB" dirty="0"/>
          </a:p>
          <a:p>
            <a:endParaRPr lang="en-GB" dirty="0"/>
          </a:p>
          <a:p>
            <a:endParaRPr lang="en-GB" dirty="0"/>
          </a:p>
        </p:txBody>
      </p:sp>
    </p:spTree>
    <p:extLst>
      <p:ext uri="{BB962C8B-B14F-4D97-AF65-F5344CB8AC3E}">
        <p14:creationId xmlns:p14="http://schemas.microsoft.com/office/powerpoint/2010/main" val="2733034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1364</TotalTime>
  <Words>1316</Words>
  <Application>Microsoft Office PowerPoint</Application>
  <PresentationFormat>Widescreen</PresentationFormat>
  <Paragraphs>108</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Calibri Light</vt:lpstr>
      <vt:lpstr>Office Theme</vt:lpstr>
      <vt:lpstr>Contribution of Second Wave Feminism</vt:lpstr>
      <vt:lpstr>PowerPoint Presentation</vt:lpstr>
      <vt:lpstr>Nicholas p7</vt:lpstr>
      <vt:lpstr>Argument I’m making</vt:lpstr>
      <vt:lpstr>2nd Wave Feminism</vt:lpstr>
      <vt:lpstr>Beauvoir’s project</vt:lpstr>
      <vt:lpstr>Quick history of Western thought</vt:lpstr>
      <vt:lpstr>Simone de Beauvoir (1908 -1986)</vt:lpstr>
      <vt:lpstr>PowerPoint Presentation</vt:lpstr>
      <vt:lpstr>Second Sex</vt:lpstr>
      <vt:lpstr>3 frames of reference – to make her case</vt:lpstr>
      <vt:lpstr>Historic materialism</vt:lpstr>
      <vt:lpstr>Existential</vt:lpstr>
      <vt:lpstr>Alterity – the ‘Other’</vt:lpstr>
      <vt:lpstr>Psychoanalysis</vt:lpstr>
      <vt:lpstr>Phenomenological Perspective</vt:lpstr>
      <vt:lpstr>Sexual difference</vt:lpstr>
      <vt:lpstr>Significance of the book</vt:lpstr>
      <vt:lpstr>PowerPoint Presentation</vt:lpstr>
      <vt:lpstr>Excellent Lecture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Simone de Beauvoir</dc:title>
  <dc:creator>Carol U Hughes</dc:creator>
  <cp:lastModifiedBy>Carol U Hughes</cp:lastModifiedBy>
  <cp:revision>42</cp:revision>
  <dcterms:created xsi:type="dcterms:W3CDTF">2017-07-15T10:10:14Z</dcterms:created>
  <dcterms:modified xsi:type="dcterms:W3CDTF">2019-01-03T16:23:33Z</dcterms:modified>
</cp:coreProperties>
</file>