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template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4" r:id="rId1"/>
  </p:sldMasterIdLst>
  <p:notesMasterIdLst>
    <p:notesMasterId r:id="rId11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102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967A5AD-F3BB-47E9-9ADD-5DF6551E749A}" type="datetimeFigureOut">
              <a:rPr lang="en-GB"/>
              <a:pPr>
                <a:defRPr/>
              </a:pPr>
              <a:t>17/02/2015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BF27E05-2417-4224-965C-B3234DD619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592094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pPr>
              <a:defRPr/>
            </a:pPr>
            <a:fld id="{1B80C84C-314F-4FCD-BC34-0D0D6483C812}" type="datetimeFigureOut">
              <a:rPr lang="en-GB" smtClean="0"/>
              <a:pPr>
                <a:defRPr/>
              </a:pPr>
              <a:t>17/02/2015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fld id="{55C14E2F-3DE9-4124-9AF3-76F4B2DA459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E64A4-35FB-42B6-9183-2C0CE0E36649}" type="datetime1">
              <a:rPr lang="en-US" smtClean="0"/>
              <a:pPr/>
              <a:t>2/17/2015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7B6E57E-ED8F-4851-BE7E-7AC415C48D4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pPr>
              <a:defRPr/>
            </a:pPr>
            <a:fld id="{575727AE-F037-48BA-9162-61CEDA65E042}" type="datetimeFigureOut">
              <a:rPr lang="en-GB" smtClean="0"/>
              <a:pPr>
                <a:defRPr/>
              </a:pPr>
              <a:t>17/02/2015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pPr>
              <a:defRPr/>
            </a:pPr>
            <a:fld id="{6548F5D1-2425-4825-AD0C-02DD675B0B7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F91BF1E-5353-4C02-9EC2-1C4716681B42}" type="datetimeFigureOut">
              <a:rPr lang="en-GB" smtClean="0"/>
              <a:pPr>
                <a:defRPr/>
              </a:pPr>
              <a:t>17/02/2015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8473032-D53B-422A-822F-AE5E494541E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5853B3-9622-47E5-A027-342ED4AACC7E}" type="datetimeFigureOut">
              <a:rPr lang="en-GB" smtClean="0"/>
              <a:pPr>
                <a:defRPr/>
              </a:pPr>
              <a:t>17/02/2015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7A0556F-0A42-4ACA-8BCB-2B6DB876043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3677" y="332656"/>
            <a:ext cx="6652592" cy="50405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6" name="Group 5"/>
          <p:cNvGrpSpPr/>
          <p:nvPr userDrawn="1"/>
        </p:nvGrpSpPr>
        <p:grpSpPr>
          <a:xfrm>
            <a:off x="34027" y="6076950"/>
            <a:ext cx="8624292" cy="781050"/>
            <a:chOff x="0" y="6060621"/>
            <a:chExt cx="8624292" cy="781050"/>
          </a:xfrm>
        </p:grpSpPr>
        <p:pic>
          <p:nvPicPr>
            <p:cNvPr id="7" name="Picture 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6060621"/>
              <a:ext cx="1993900" cy="7810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0192" y="6132058"/>
              <a:ext cx="2324100" cy="6381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304800" y="1412776"/>
            <a:ext cx="8083624" cy="4176464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093FB7-EBFF-4B7D-81A8-8381E20E5B33}" type="datetimeFigureOut">
              <a:rPr lang="en-GB" smtClean="0"/>
              <a:pPr>
                <a:defRPr/>
              </a:pPr>
              <a:t>17/02/2015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DDEB967-F4D1-4870-8296-5F870C051D2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33A9ED-0A00-449E-8B15-8EE2EEB73377}" type="datetimeFigureOut">
              <a:rPr lang="en-GB" smtClean="0"/>
              <a:pPr>
                <a:defRPr/>
              </a:pPr>
              <a:t>17/02/2015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99164584-0B4F-48F0-921A-5BE3D576624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BB77C9-F721-43D8-A7F4-E8A8DF3C130E}" type="datetimeFigureOut">
              <a:rPr lang="en-GB" smtClean="0"/>
              <a:pPr>
                <a:defRPr/>
              </a:pPr>
              <a:t>17/02/2015</a:t>
            </a:fld>
            <a:endParaRPr lang="en-GB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962C475-BD89-42F1-A30A-0592D37F617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B0D3C1-8A72-4D58-8D0A-4471F8B19E64}" type="datetimeFigureOut">
              <a:rPr lang="en-GB" smtClean="0"/>
              <a:pPr>
                <a:defRPr/>
              </a:pPr>
              <a:t>17/02/2015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A678D01-7824-4C8A-B47E-9FA534D61DC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9098CE-6015-48FE-9CB5-825889CBFD56}" type="datetimeFigureOut">
              <a:rPr lang="en-GB" smtClean="0"/>
              <a:pPr>
                <a:defRPr/>
              </a:pPr>
              <a:t>17/02/2015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66719C5-C159-4190-BED9-B75F809FAC7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D85BFAFF-1932-4D2A-AFB2-AEAA516F11A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F2816BFC-898D-4131-96D6-4663D44649E7}" type="datetimeFigureOut">
              <a:rPr lang="en-GB" smtClean="0"/>
              <a:pPr>
                <a:defRPr/>
              </a:pPr>
              <a:t>17/02/2015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5" r:id="rId1"/>
    <p:sldLayoutId id="2147484086" r:id="rId2"/>
    <p:sldLayoutId id="2147484087" r:id="rId3"/>
    <p:sldLayoutId id="2147484088" r:id="rId4"/>
    <p:sldLayoutId id="2147484089" r:id="rId5"/>
    <p:sldLayoutId id="2147484090" r:id="rId6"/>
    <p:sldLayoutId id="2147484091" r:id="rId7"/>
    <p:sldLayoutId id="2147484092" r:id="rId8"/>
    <p:sldLayoutId id="2147484093" r:id="rId9"/>
    <p:sldLayoutId id="2147484094" r:id="rId10"/>
    <p:sldLayoutId id="2147484095" r:id="rId11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516188"/>
            <a:ext cx="5673824" cy="98425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Software Business Application</a:t>
            </a:r>
            <a:br>
              <a:rPr lang="en-GB" dirty="0" smtClean="0"/>
            </a:br>
            <a:r>
              <a:rPr lang="en-GB" dirty="0" smtClean="0"/>
              <a:t>Beverley Holland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581128"/>
            <a:ext cx="2322513" cy="63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2015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Data base rules in Excel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48640" indent="-411480"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b="1" dirty="0" smtClean="0"/>
              <a:t>Database size</a:t>
            </a:r>
          </a:p>
          <a:p>
            <a:pPr marL="868680" lvl="1" indent="-283464">
              <a:buFont typeface="Wingdings 2"/>
              <a:buChar char=""/>
              <a:defRPr/>
            </a:pPr>
            <a:r>
              <a:rPr lang="en-GB" sz="2000" b="1" dirty="0" smtClean="0"/>
              <a:t>a database can be as large as a worksheet, but cannot occupy more that one worksheet</a:t>
            </a:r>
          </a:p>
          <a:p>
            <a:pPr marL="548640" indent="-411480"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b="1" dirty="0" smtClean="0"/>
              <a:t>Fields and field names</a:t>
            </a:r>
          </a:p>
          <a:p>
            <a:pPr marL="868680" lvl="1" indent="-283464">
              <a:buFont typeface="Wingdings 2"/>
              <a:buChar char=""/>
              <a:defRPr/>
            </a:pPr>
            <a:r>
              <a:rPr lang="en-GB" sz="2000" b="1" dirty="0" smtClean="0"/>
              <a:t>A database row must contain the filed names. Maximum of 256 fields, no numbers included as labels and they must be unique.</a:t>
            </a:r>
          </a:p>
          <a:p>
            <a:pPr marL="548640" indent="-411480"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b="1" dirty="0" smtClean="0"/>
              <a:t>Records</a:t>
            </a:r>
          </a:p>
          <a:p>
            <a:pPr marL="868680" lvl="1" indent="-283464">
              <a:buFont typeface="Wingdings 2"/>
              <a:buChar char=""/>
              <a:defRPr/>
            </a:pPr>
            <a:r>
              <a:rPr lang="en-GB" sz="2000" b="1" dirty="0" smtClean="0"/>
              <a:t>the database can contain 16,383 records. Every record must have the same fields, but fields can be left blank</a:t>
            </a:r>
          </a:p>
          <a:p>
            <a:pPr marL="548640" indent="-411480"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b="1" dirty="0" smtClean="0"/>
              <a:t>Capitalisation</a:t>
            </a:r>
          </a:p>
          <a:p>
            <a:pPr marL="868680" lvl="1" indent="-283464">
              <a:buFont typeface="Wingdings 2"/>
              <a:buChar char=""/>
              <a:defRPr/>
            </a:pPr>
            <a:r>
              <a:rPr lang="en-GB" sz="2000" b="1" dirty="0" smtClean="0"/>
              <a:t>Excel ignores upper or lower-case when sorting or searching through the </a:t>
            </a:r>
            <a:r>
              <a:rPr lang="en-GB" sz="1400" b="1" dirty="0" smtClean="0"/>
              <a:t>database</a:t>
            </a:r>
            <a:endParaRPr lang="en-GB" sz="2000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259640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28687" b="1587"/>
          <a:stretch>
            <a:fillRect/>
          </a:stretch>
        </p:blipFill>
        <p:spPr>
          <a:xfrm>
            <a:off x="827584" y="1772816"/>
            <a:ext cx="3756287" cy="4077620"/>
          </a:xfrm>
          <a:noFill/>
        </p:spPr>
      </p:pic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4716016" y="1772816"/>
            <a:ext cx="3810000" cy="4114800"/>
          </a:xfrm>
          <a:prstGeom prst="rect">
            <a:avLst/>
          </a:prstGeom>
        </p:spPr>
        <p:txBody>
          <a:bodyPr/>
          <a:lstStyle/>
          <a:p>
            <a:pPr marL="18288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Try to use the productivity tools </a:t>
            </a:r>
          </a:p>
          <a:p>
            <a:pPr marL="411480" marR="0" lvl="1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e,g, series fill for column one</a:t>
            </a:r>
          </a:p>
          <a:p>
            <a:pPr marL="411480" marR="0" lvl="1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notice also in Co.Name Excel offers a function known as Autocomplete if you have typed in a name, you only need to type in the first letter and the cell will fill with the duplicate.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8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Enter the following info.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23528" y="1916832"/>
            <a:ext cx="4752528" cy="2619375"/>
          </a:xfrm>
          <a:noFill/>
        </p:spPr>
      </p:pic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Sorting Information</a:t>
            </a:r>
          </a:p>
        </p:txBody>
      </p:sp>
      <p:sp>
        <p:nvSpPr>
          <p:cNvPr id="6" name="Rectangle 4"/>
          <p:cNvSpPr txBox="1">
            <a:spLocks noChangeArrowheads="1"/>
          </p:cNvSpPr>
          <p:nvPr/>
        </p:nvSpPr>
        <p:spPr>
          <a:xfrm>
            <a:off x="5029200" y="1600200"/>
            <a:ext cx="3810000" cy="4800600"/>
          </a:xfrm>
          <a:prstGeom prst="rect">
            <a:avLst/>
          </a:prstGeom>
        </p:spPr>
        <p:txBody>
          <a:bodyPr/>
          <a:lstStyle/>
          <a:p>
            <a:pPr marL="18288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Sorting will work with any range of worksheet cells not only databases</a:t>
            </a:r>
          </a:p>
          <a:p>
            <a:pPr marL="18288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Order of sorting</a:t>
            </a:r>
          </a:p>
          <a:p>
            <a:pPr marL="411480" marR="0" lvl="1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field values are generally sorted in the following way</a:t>
            </a:r>
          </a:p>
          <a:p>
            <a:pPr marL="411480" marR="0" lvl="1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Numbers, text, logical values , error values, blanks</a:t>
            </a:r>
          </a:p>
          <a:p>
            <a:pPr marL="18288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Select all the fields in you database e.g. A1- E11</a:t>
            </a:r>
          </a:p>
          <a:p>
            <a:pPr marL="18288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Go to the Data tab, use Sort - sort by order date ascending.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537" y="1916832"/>
            <a:ext cx="4718078" cy="3711327"/>
          </a:xfrm>
          <a:noFill/>
        </p:spPr>
      </p:pic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4932040" y="1700808"/>
            <a:ext cx="3810000" cy="41148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Tx/>
              <a:buFont typeface="Wingdings 2"/>
              <a:buChar char=""/>
              <a:tabLst/>
              <a:defRPr/>
            </a:pPr>
            <a:r>
              <a:rPr kumimoji="0" lang="en-GB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Add a vat field, which holds 15% to be added to the value of an order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Tx/>
              <a:buFont typeface="Wingdings 2"/>
              <a:buChar char=""/>
              <a:tabLst/>
              <a:defRPr/>
            </a:pPr>
            <a:r>
              <a:rPr kumimoji="0" lang="en-GB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 Total field, which holds the final value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Tx/>
              <a:buFont typeface="Wingdings 2"/>
              <a:buChar char=""/>
              <a:tabLst/>
              <a:defRPr/>
            </a:pPr>
            <a:r>
              <a:rPr kumimoji="0" lang="en-GB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You will need to create formulae for the vat and Total fields.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Tx/>
              <a:buFont typeface="Wingdings 2"/>
              <a:buChar char=""/>
              <a:tabLst/>
              <a:defRPr/>
            </a:pPr>
            <a:r>
              <a:rPr kumimoji="0" lang="en-GB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Sort the data by Totals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Tx/>
              <a:buFont typeface="Wingdings 2"/>
              <a:buChar char=""/>
              <a:tabLst/>
              <a:defRPr/>
            </a:pPr>
            <a:r>
              <a:rPr kumimoji="0" lang="en-GB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Your results should be as shown.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8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Creating new fields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536" y="1772816"/>
            <a:ext cx="2990850" cy="3000375"/>
          </a:xfrm>
          <a:noFill/>
        </p:spPr>
      </p:pic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3995936" y="1412776"/>
            <a:ext cx="4104456" cy="4896544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Tx/>
              <a:buFont typeface="Wingdings 2"/>
              <a:buChar char=""/>
              <a:tabLst/>
              <a:defRPr/>
            </a:pPr>
            <a:r>
              <a:rPr kumimoji="0" lang="en-GB" sz="25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need to select the form command. However we need to first attach this to the quick access tool bar.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Tx/>
              <a:buFont typeface="Wingdings 2"/>
              <a:buChar char=""/>
              <a:tabLst/>
              <a:defRPr/>
            </a:pPr>
            <a:r>
              <a:rPr kumimoji="0" lang="en-GB" sz="29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 add the </a:t>
            </a:r>
            <a:r>
              <a:rPr kumimoji="0" lang="en-GB" sz="2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Form</a:t>
            </a:r>
            <a:r>
              <a:rPr kumimoji="0" lang="en-GB" sz="29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button to the </a:t>
            </a:r>
            <a:r>
              <a:rPr kumimoji="0" lang="en-GB" sz="29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Quick Access Toolbar</a:t>
            </a:r>
            <a:r>
              <a:rPr kumimoji="0" lang="en-GB" sz="29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do the following:</a:t>
            </a:r>
          </a:p>
          <a:p>
            <a:pPr marL="868680" marR="0" lvl="1" indent="-283464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 2"/>
              <a:buChar char=""/>
              <a:tabLst/>
              <a:defRPr/>
            </a:pPr>
            <a:r>
              <a:rPr kumimoji="0" lang="en-GB" sz="25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Click the arrow next to the </a:t>
            </a:r>
            <a:r>
              <a:rPr kumimoji="0" lang="en-GB" sz="25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Quick Access Toolbar</a:t>
            </a:r>
            <a:r>
              <a:rPr kumimoji="0" lang="en-GB" sz="25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and then click </a:t>
            </a:r>
            <a:r>
              <a:rPr kumimoji="0" lang="en-GB" sz="25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More Commands</a:t>
            </a:r>
            <a:r>
              <a:rPr kumimoji="0" lang="en-GB" sz="25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868680" marR="0" lvl="1" indent="-283464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 2"/>
              <a:buChar char=""/>
              <a:tabLst/>
              <a:defRPr/>
            </a:pPr>
            <a:r>
              <a:rPr kumimoji="0" lang="en-GB" sz="25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 the </a:t>
            </a:r>
            <a:r>
              <a:rPr kumimoji="0" lang="en-GB" sz="25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Choose commands from</a:t>
            </a:r>
            <a:r>
              <a:rPr kumimoji="0" lang="en-GB" sz="25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box, click </a:t>
            </a:r>
            <a:r>
              <a:rPr kumimoji="0" lang="en-GB" sz="25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All Commands</a:t>
            </a:r>
            <a:r>
              <a:rPr kumimoji="0" lang="en-GB" sz="25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and then select the </a:t>
            </a:r>
            <a:r>
              <a:rPr kumimoji="0" lang="en-GB" sz="25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Form</a:t>
            </a:r>
            <a:r>
              <a:rPr kumimoji="0" lang="en-GB" sz="25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button in the list.</a:t>
            </a:r>
          </a:p>
          <a:p>
            <a:pPr marL="868680" marR="0" lvl="1" indent="-283464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 2"/>
              <a:buChar char=""/>
              <a:tabLst/>
              <a:defRPr/>
            </a:pPr>
            <a:r>
              <a:rPr kumimoji="0" lang="en-GB" sz="25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Click </a:t>
            </a:r>
            <a:r>
              <a:rPr kumimoji="0" lang="en-GB" sz="25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Add</a:t>
            </a:r>
            <a:r>
              <a:rPr kumimoji="0" lang="en-GB" sz="25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and then click </a:t>
            </a:r>
            <a:r>
              <a:rPr kumimoji="0" lang="en-GB" sz="2500" b="1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OK</a:t>
            </a:r>
            <a:r>
              <a:rPr kumimoji="0" lang="en-GB" sz="25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Tx/>
              <a:buFont typeface="Wingdings 2"/>
              <a:buChar char=""/>
              <a:tabLst/>
              <a:defRPr/>
            </a:pPr>
            <a:endParaRPr kumimoji="0" lang="en-GB" sz="25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lumMod val="8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Tx/>
              <a:buFont typeface="Wingdings 2"/>
              <a:buChar char=""/>
              <a:tabLst/>
              <a:defRPr/>
            </a:pPr>
            <a:r>
              <a:rPr kumimoji="0" lang="en-GB" sz="25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Search the database using the criteria option as indicated opposite.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Tx/>
              <a:buFont typeface="Wingdings 2"/>
              <a:buChar char=""/>
              <a:tabLst/>
              <a:defRPr/>
            </a:pPr>
            <a:r>
              <a:rPr kumimoji="0" lang="en-GB" sz="25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Click the find next and find previous records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Tx/>
              <a:buFont typeface="Wingdings 2"/>
              <a:buChar char=""/>
              <a:tabLst/>
              <a:defRPr/>
            </a:pPr>
            <a:r>
              <a:rPr kumimoji="0" lang="en-GB" sz="25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Now add the value field criterion: &lt;1000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Tx/>
              <a:buFont typeface="Wingdings 2"/>
              <a:buChar char=""/>
              <a:tabLst/>
              <a:defRPr/>
            </a:pPr>
            <a:r>
              <a:rPr kumimoji="0" lang="en-GB" sz="25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Using this technique change the Co.ref for Order 1405 to 965.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Tx/>
              <a:buFont typeface="Wingdings 2"/>
              <a:buChar char=""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lumMod val="8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Tx/>
              <a:buFont typeface="Wingdings 2"/>
              <a:buChar char=""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8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Database Maintenance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39552" y="1556792"/>
            <a:ext cx="2895766" cy="3672408"/>
          </a:xfrm>
          <a:noFill/>
        </p:spPr>
      </p:pic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Adding subtotals to the database</a:t>
            </a:r>
          </a:p>
        </p:txBody>
      </p:sp>
      <p:sp>
        <p:nvSpPr>
          <p:cNvPr id="6" name="Rectangle 4"/>
          <p:cNvSpPr txBox="1">
            <a:spLocks noChangeArrowheads="1"/>
          </p:cNvSpPr>
          <p:nvPr/>
        </p:nvSpPr>
        <p:spPr>
          <a:xfrm>
            <a:off x="3995936" y="1700808"/>
            <a:ext cx="3810000" cy="4114800"/>
          </a:xfrm>
          <a:prstGeom prst="rect">
            <a:avLst/>
          </a:prstGeom>
        </p:spPr>
        <p:txBody>
          <a:bodyPr/>
          <a:lstStyle/>
          <a:p>
            <a:pPr marL="18288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Sort the database by company name</a:t>
            </a:r>
          </a:p>
          <a:p>
            <a:pPr marL="18288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data and subtotals. Your window should look like this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22228" y="1412875"/>
            <a:ext cx="5048693" cy="4176713"/>
          </a:xfrm>
          <a:noFill/>
        </p:spPr>
      </p:pic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Your database </a:t>
            </a:r>
            <a:r>
              <a:rPr lang="en-GB" dirty="0" smtClean="0"/>
              <a:t>should now look like this :-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1520" y="2204864"/>
            <a:ext cx="3938059" cy="2952676"/>
          </a:xfrm>
          <a:noFill/>
        </p:spPr>
      </p:pic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4355976" y="1844824"/>
            <a:ext cx="3810000" cy="4114800"/>
          </a:xfrm>
          <a:prstGeom prst="rect">
            <a:avLst/>
          </a:prstGeom>
        </p:spPr>
        <p:txBody>
          <a:bodyPr/>
          <a:lstStyle/>
          <a:p>
            <a:pPr marL="18288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At the to left hand corner of the screen are 3 small buttons.</a:t>
            </a:r>
          </a:p>
          <a:p>
            <a:pPr marL="18288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Try clicking on them.</a:t>
            </a:r>
          </a:p>
          <a:p>
            <a:pPr marL="18288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Clicking on button 2 should provide the following results</a:t>
            </a:r>
          </a:p>
          <a:p>
            <a:pPr marL="18288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Wingdings" pitchFamily="2" charset="2"/>
              <a:buChar char="§"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8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Outlining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isp template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Composit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mpos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</TotalTime>
  <Words>448</Words>
  <Application>Microsoft Office PowerPoint</Application>
  <PresentationFormat>On-screen Show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misp template</vt:lpstr>
      <vt:lpstr>Software Business Application Beverley Holland</vt:lpstr>
      <vt:lpstr>Data base rules in Excel</vt:lpstr>
      <vt:lpstr>Enter the following info. </vt:lpstr>
      <vt:lpstr>Sorting Information</vt:lpstr>
      <vt:lpstr>Creating new fields</vt:lpstr>
      <vt:lpstr>Database Maintenance</vt:lpstr>
      <vt:lpstr>Adding subtotals to the database</vt:lpstr>
      <vt:lpstr>Your database should now look like this :-</vt:lpstr>
      <vt:lpstr>Outlining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 Business Application Beverley Holland</dc:title>
  <dc:creator>Holland, Beverley</dc:creator>
  <cp:lastModifiedBy>Bevmum</cp:lastModifiedBy>
  <cp:revision>3</cp:revision>
  <dcterms:created xsi:type="dcterms:W3CDTF">2015-01-27T12:42:12Z</dcterms:created>
  <dcterms:modified xsi:type="dcterms:W3CDTF">2015-02-17T22:49:42Z</dcterms:modified>
</cp:coreProperties>
</file>