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0" r:id="rId1"/>
  </p:sldMasterIdLst>
  <p:sldIdLst>
    <p:sldId id="256" r:id="rId2"/>
    <p:sldId id="268" r:id="rId3"/>
    <p:sldId id="259" r:id="rId4"/>
    <p:sldId id="260" r:id="rId5"/>
    <p:sldId id="275" r:id="rId6"/>
    <p:sldId id="269" r:id="rId7"/>
    <p:sldId id="270" r:id="rId8"/>
    <p:sldId id="272" r:id="rId9"/>
    <p:sldId id="273" r:id="rId10"/>
    <p:sldId id="262" r:id="rId11"/>
    <p:sldId id="261" r:id="rId12"/>
    <p:sldId id="265" r:id="rId13"/>
    <p:sldId id="274" r:id="rId14"/>
    <p:sldId id="27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57" d="100"/>
          <a:sy n="57" d="100"/>
        </p:scale>
        <p:origin x="3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B72732-2E52-48C4-BA6F-901D71F3FCAF}" type="doc">
      <dgm:prSet loTypeId="urn:diagrams.loki3.com/BracketList+Icon" loCatId="list" qsTypeId="urn:microsoft.com/office/officeart/2005/8/quickstyle/simple1" qsCatId="simple" csTypeId="urn:microsoft.com/office/officeart/2005/8/colors/accent1_2" csCatId="accent1" phldr="1"/>
      <dgm:spPr/>
      <dgm:t>
        <a:bodyPr/>
        <a:lstStyle/>
        <a:p>
          <a:endParaRPr lang="en-GB"/>
        </a:p>
      </dgm:t>
    </dgm:pt>
    <dgm:pt modelId="{5F5680FA-9167-4BAC-83AD-C242FC9E0E9A}">
      <dgm:prSet phldrT="[Text]" custT="1"/>
      <dgm:spPr>
        <a:solidFill>
          <a:schemeClr val="accent4">
            <a:lumMod val="20000"/>
            <a:lumOff val="80000"/>
          </a:schemeClr>
        </a:solidFill>
      </dgm:spPr>
      <dgm:t>
        <a:bodyPr/>
        <a:lstStyle/>
        <a:p>
          <a:r>
            <a:rPr lang="en-GB" sz="2400" b="1" dirty="0" smtClean="0">
              <a:solidFill>
                <a:schemeClr val="accent6">
                  <a:lumMod val="50000"/>
                </a:schemeClr>
              </a:solidFill>
              <a:latin typeface="+mn-lt"/>
            </a:rPr>
            <a:t>A Power Point Presentation (15 minutes) </a:t>
          </a:r>
          <a:endParaRPr lang="en-GB" sz="2400" b="1" dirty="0">
            <a:solidFill>
              <a:schemeClr val="accent6">
                <a:lumMod val="50000"/>
              </a:schemeClr>
            </a:solidFill>
            <a:latin typeface="+mn-lt"/>
          </a:endParaRPr>
        </a:p>
      </dgm:t>
    </dgm:pt>
    <dgm:pt modelId="{033214A1-BD02-4E58-8663-4847B9461D13}" type="parTrans" cxnId="{9DE4DCD5-786A-40D1-99FD-40390612B82A}">
      <dgm:prSet/>
      <dgm:spPr/>
      <dgm:t>
        <a:bodyPr/>
        <a:lstStyle/>
        <a:p>
          <a:endParaRPr lang="en-GB"/>
        </a:p>
      </dgm:t>
    </dgm:pt>
    <dgm:pt modelId="{569276C8-BFFF-4720-8B4A-B13F8A99D72F}" type="sibTrans" cxnId="{9DE4DCD5-786A-40D1-99FD-40390612B82A}">
      <dgm:prSet/>
      <dgm:spPr/>
      <dgm:t>
        <a:bodyPr/>
        <a:lstStyle/>
        <a:p>
          <a:endParaRPr lang="en-GB"/>
        </a:p>
      </dgm:t>
    </dgm:pt>
    <dgm:pt modelId="{7287C171-51D4-4619-B75D-8B70527F0785}">
      <dgm:prSet phldrT="[Text]" custT="1"/>
      <dgm:spPr>
        <a:solidFill>
          <a:schemeClr val="accent4">
            <a:lumMod val="20000"/>
            <a:lumOff val="80000"/>
          </a:schemeClr>
        </a:solidFill>
      </dgm:spPr>
      <dgm:t>
        <a:bodyPr/>
        <a:lstStyle/>
        <a:p>
          <a:r>
            <a:rPr lang="en-GB" sz="2400" b="1" dirty="0" smtClean="0">
              <a:solidFill>
                <a:schemeClr val="accent6">
                  <a:lumMod val="50000"/>
                </a:schemeClr>
              </a:solidFill>
              <a:latin typeface="+mn-lt"/>
            </a:rPr>
            <a:t>Due: 2nd May 2019</a:t>
          </a:r>
          <a:endParaRPr lang="en-GB" sz="2400" b="1" dirty="0">
            <a:solidFill>
              <a:schemeClr val="accent6">
                <a:lumMod val="50000"/>
              </a:schemeClr>
            </a:solidFill>
            <a:latin typeface="+mn-lt"/>
          </a:endParaRPr>
        </a:p>
      </dgm:t>
    </dgm:pt>
    <dgm:pt modelId="{38B5A4D8-AF1B-4689-B519-A8583507A9D3}" type="parTrans" cxnId="{0601D065-BFF1-4DF7-9F6E-E1D732FBBA62}">
      <dgm:prSet/>
      <dgm:spPr/>
      <dgm:t>
        <a:bodyPr/>
        <a:lstStyle/>
        <a:p>
          <a:endParaRPr lang="en-GB"/>
        </a:p>
      </dgm:t>
    </dgm:pt>
    <dgm:pt modelId="{A557AC95-9AF4-4BD7-9772-6B3F7D811A6F}" type="sibTrans" cxnId="{0601D065-BFF1-4DF7-9F6E-E1D732FBBA62}">
      <dgm:prSet/>
      <dgm:spPr/>
      <dgm:t>
        <a:bodyPr/>
        <a:lstStyle/>
        <a:p>
          <a:endParaRPr lang="en-GB"/>
        </a:p>
      </dgm:t>
    </dgm:pt>
    <dgm:pt modelId="{B7A20189-6FDA-4F1B-A212-56C5DD25DAB5}">
      <dgm:prSet phldrT="[Text]" custT="1"/>
      <dgm:spPr/>
      <dgm:t>
        <a:bodyPr/>
        <a:lstStyle/>
        <a:p>
          <a:r>
            <a:rPr lang="en-GB" sz="2800" b="1" dirty="0" smtClean="0">
              <a:solidFill>
                <a:schemeClr val="tx1"/>
              </a:solidFill>
              <a:latin typeface="+mn-lt"/>
            </a:rPr>
            <a:t>Assessment Component Two</a:t>
          </a:r>
          <a:endParaRPr lang="en-GB" sz="2800" b="1" dirty="0">
            <a:solidFill>
              <a:schemeClr val="tx1"/>
            </a:solidFill>
            <a:latin typeface="+mn-lt"/>
          </a:endParaRPr>
        </a:p>
      </dgm:t>
    </dgm:pt>
    <dgm:pt modelId="{70DA2774-D2FE-4340-BC7A-612D2BED22E9}" type="sibTrans" cxnId="{5AAEA670-4A7C-43C3-A619-424BDD61404F}">
      <dgm:prSet/>
      <dgm:spPr/>
      <dgm:t>
        <a:bodyPr/>
        <a:lstStyle/>
        <a:p>
          <a:endParaRPr lang="en-GB"/>
        </a:p>
      </dgm:t>
    </dgm:pt>
    <dgm:pt modelId="{6022FB50-2E37-4B9C-9DBA-AF4B082B0481}" type="parTrans" cxnId="{5AAEA670-4A7C-43C3-A619-424BDD61404F}">
      <dgm:prSet/>
      <dgm:spPr/>
      <dgm:t>
        <a:bodyPr/>
        <a:lstStyle/>
        <a:p>
          <a:endParaRPr lang="en-GB"/>
        </a:p>
      </dgm:t>
    </dgm:pt>
    <dgm:pt modelId="{CA8E2463-816A-487C-9471-D06294E855F4}">
      <dgm:prSet phldrT="[Text]" custT="1"/>
      <dgm:spPr>
        <a:solidFill>
          <a:schemeClr val="accent5">
            <a:lumMod val="20000"/>
            <a:lumOff val="80000"/>
          </a:schemeClr>
        </a:solidFill>
      </dgm:spPr>
      <dgm:t>
        <a:bodyPr/>
        <a:lstStyle/>
        <a:p>
          <a:r>
            <a:rPr lang="en-GB" sz="2400" b="1" dirty="0" smtClean="0">
              <a:solidFill>
                <a:schemeClr val="accent6">
                  <a:lumMod val="50000"/>
                </a:schemeClr>
              </a:solidFill>
              <a:latin typeface="+mn-lt"/>
            </a:rPr>
            <a:t>Due: 27</a:t>
          </a:r>
          <a:r>
            <a:rPr lang="en-GB" sz="2400" b="1" baseline="30000" dirty="0" smtClean="0">
              <a:solidFill>
                <a:schemeClr val="accent6">
                  <a:lumMod val="50000"/>
                </a:schemeClr>
              </a:solidFill>
              <a:latin typeface="+mn-lt"/>
            </a:rPr>
            <a:t>th</a:t>
          </a:r>
          <a:r>
            <a:rPr lang="en-GB" sz="2400" b="1" dirty="0" smtClean="0">
              <a:solidFill>
                <a:schemeClr val="accent6">
                  <a:lumMod val="50000"/>
                </a:schemeClr>
              </a:solidFill>
              <a:latin typeface="+mn-lt"/>
            </a:rPr>
            <a:t> November 2018</a:t>
          </a:r>
          <a:endParaRPr lang="en-GB" sz="2400" b="1" dirty="0">
            <a:solidFill>
              <a:schemeClr val="accent6">
                <a:lumMod val="50000"/>
              </a:schemeClr>
            </a:solidFill>
            <a:latin typeface="+mn-lt"/>
          </a:endParaRPr>
        </a:p>
      </dgm:t>
    </dgm:pt>
    <dgm:pt modelId="{A6CC6932-9048-4B78-8EBA-977E0C4AC620}" type="sibTrans" cxnId="{900AC2C7-7E5D-418B-9116-B5164995AAF1}">
      <dgm:prSet/>
      <dgm:spPr/>
      <dgm:t>
        <a:bodyPr/>
        <a:lstStyle/>
        <a:p>
          <a:endParaRPr lang="en-GB"/>
        </a:p>
      </dgm:t>
    </dgm:pt>
    <dgm:pt modelId="{A5D36750-DE55-496C-B74E-4DFC9CBB1B21}" type="parTrans" cxnId="{900AC2C7-7E5D-418B-9116-B5164995AAF1}">
      <dgm:prSet/>
      <dgm:spPr/>
      <dgm:t>
        <a:bodyPr/>
        <a:lstStyle/>
        <a:p>
          <a:endParaRPr lang="en-GB"/>
        </a:p>
      </dgm:t>
    </dgm:pt>
    <dgm:pt modelId="{AED08FA2-1A7B-4F91-860B-589E168768F5}">
      <dgm:prSet phldrT="[Text]" custT="1"/>
      <dgm:spPr>
        <a:solidFill>
          <a:schemeClr val="accent5">
            <a:lumMod val="20000"/>
            <a:lumOff val="80000"/>
          </a:schemeClr>
        </a:solidFill>
      </dgm:spPr>
      <dgm:t>
        <a:bodyPr/>
        <a:lstStyle/>
        <a:p>
          <a:r>
            <a:rPr lang="en-GB" sz="2400" b="1" dirty="0" smtClean="0">
              <a:solidFill>
                <a:schemeClr val="accent6">
                  <a:lumMod val="50000"/>
                </a:schemeClr>
              </a:solidFill>
              <a:latin typeface="+mn-lt"/>
            </a:rPr>
            <a:t>1500 words </a:t>
          </a:r>
          <a:endParaRPr lang="en-GB" sz="2400" b="1" dirty="0">
            <a:solidFill>
              <a:schemeClr val="accent6">
                <a:lumMod val="50000"/>
              </a:schemeClr>
            </a:solidFill>
            <a:latin typeface="+mn-lt"/>
          </a:endParaRPr>
        </a:p>
      </dgm:t>
    </dgm:pt>
    <dgm:pt modelId="{CDCD198B-E166-4CEE-B0A7-3808CD3097B7}" type="sibTrans" cxnId="{A386026B-C2A9-4776-A9D7-66C595A07EEF}">
      <dgm:prSet/>
      <dgm:spPr/>
      <dgm:t>
        <a:bodyPr/>
        <a:lstStyle/>
        <a:p>
          <a:endParaRPr lang="en-GB"/>
        </a:p>
      </dgm:t>
    </dgm:pt>
    <dgm:pt modelId="{916A81CB-217C-4959-B626-6027DBAF0868}" type="parTrans" cxnId="{A386026B-C2A9-4776-A9D7-66C595A07EEF}">
      <dgm:prSet/>
      <dgm:spPr/>
      <dgm:t>
        <a:bodyPr/>
        <a:lstStyle/>
        <a:p>
          <a:endParaRPr lang="en-GB"/>
        </a:p>
      </dgm:t>
    </dgm:pt>
    <dgm:pt modelId="{16DBEC6F-8BEF-45DA-971B-7A98ED41B882}">
      <dgm:prSet phldrT="[Text]" custT="1"/>
      <dgm:spPr>
        <a:solidFill>
          <a:schemeClr val="accent5">
            <a:lumMod val="20000"/>
            <a:lumOff val="80000"/>
          </a:schemeClr>
        </a:solidFill>
      </dgm:spPr>
      <dgm:t>
        <a:bodyPr/>
        <a:lstStyle/>
        <a:p>
          <a:r>
            <a:rPr lang="en-GB" sz="2400" b="1" dirty="0" smtClean="0">
              <a:solidFill>
                <a:schemeClr val="accent6">
                  <a:lumMod val="50000"/>
                </a:schemeClr>
              </a:solidFill>
              <a:latin typeface="+mn-lt"/>
            </a:rPr>
            <a:t>An Academic Essay</a:t>
          </a:r>
          <a:endParaRPr lang="en-GB" sz="2400" b="1" dirty="0">
            <a:solidFill>
              <a:schemeClr val="accent6">
                <a:lumMod val="50000"/>
              </a:schemeClr>
            </a:solidFill>
            <a:latin typeface="+mn-lt"/>
          </a:endParaRPr>
        </a:p>
      </dgm:t>
    </dgm:pt>
    <dgm:pt modelId="{3AD0EE98-28B6-422B-BAAF-5BBE0A8E2B3E}" type="sibTrans" cxnId="{506BA023-832D-4C23-8E0D-89655B533AFC}">
      <dgm:prSet/>
      <dgm:spPr/>
      <dgm:t>
        <a:bodyPr/>
        <a:lstStyle/>
        <a:p>
          <a:endParaRPr lang="en-GB"/>
        </a:p>
      </dgm:t>
    </dgm:pt>
    <dgm:pt modelId="{347EFDB1-2B2C-422E-9F98-56DE248DA6E9}" type="parTrans" cxnId="{506BA023-832D-4C23-8E0D-89655B533AFC}">
      <dgm:prSet/>
      <dgm:spPr/>
      <dgm:t>
        <a:bodyPr/>
        <a:lstStyle/>
        <a:p>
          <a:endParaRPr lang="en-GB"/>
        </a:p>
      </dgm:t>
    </dgm:pt>
    <dgm:pt modelId="{B8A37911-0EDC-47FA-B6B8-9B61CAFC192F}">
      <dgm:prSet phldrT="[Text]" custT="1"/>
      <dgm:spPr/>
      <dgm:t>
        <a:bodyPr/>
        <a:lstStyle/>
        <a:p>
          <a:r>
            <a:rPr lang="en-GB" sz="2800" b="1" dirty="0" smtClean="0">
              <a:solidFill>
                <a:schemeClr val="tx1"/>
              </a:solidFill>
              <a:latin typeface="+mj-lt"/>
            </a:rPr>
            <a:t>Assessment Component One </a:t>
          </a:r>
          <a:endParaRPr lang="en-GB" sz="2800" b="1" dirty="0">
            <a:solidFill>
              <a:schemeClr val="tx1"/>
            </a:solidFill>
            <a:latin typeface="+mj-lt"/>
          </a:endParaRPr>
        </a:p>
      </dgm:t>
    </dgm:pt>
    <dgm:pt modelId="{43A26760-CA48-4E16-AABE-73E1DF57CB49}" type="sibTrans" cxnId="{8766589A-8557-4ED0-8EF2-B3E1750E7108}">
      <dgm:prSet/>
      <dgm:spPr/>
      <dgm:t>
        <a:bodyPr/>
        <a:lstStyle/>
        <a:p>
          <a:endParaRPr lang="en-GB"/>
        </a:p>
      </dgm:t>
    </dgm:pt>
    <dgm:pt modelId="{E4683536-FC45-43FF-9B70-67EED9263507}" type="parTrans" cxnId="{8766589A-8557-4ED0-8EF2-B3E1750E7108}">
      <dgm:prSet/>
      <dgm:spPr/>
      <dgm:t>
        <a:bodyPr/>
        <a:lstStyle/>
        <a:p>
          <a:endParaRPr lang="en-GB"/>
        </a:p>
      </dgm:t>
    </dgm:pt>
    <dgm:pt modelId="{6209BF23-7593-43AA-8915-06F9A6316018}" type="pres">
      <dgm:prSet presAssocID="{9FB72732-2E52-48C4-BA6F-901D71F3FCAF}" presName="Name0" presStyleCnt="0">
        <dgm:presLayoutVars>
          <dgm:dir/>
          <dgm:animLvl val="lvl"/>
          <dgm:resizeHandles val="exact"/>
        </dgm:presLayoutVars>
      </dgm:prSet>
      <dgm:spPr/>
      <dgm:t>
        <a:bodyPr/>
        <a:lstStyle/>
        <a:p>
          <a:endParaRPr lang="en-GB"/>
        </a:p>
      </dgm:t>
    </dgm:pt>
    <dgm:pt modelId="{6B6EBB85-B91E-4982-9DB9-FF02505380B1}" type="pres">
      <dgm:prSet presAssocID="{B8A37911-0EDC-47FA-B6B8-9B61CAFC192F}" presName="linNode" presStyleCnt="0"/>
      <dgm:spPr/>
    </dgm:pt>
    <dgm:pt modelId="{AA6A79A8-D8AB-4B14-B0DB-FF7BFBEC2E8A}" type="pres">
      <dgm:prSet presAssocID="{B8A37911-0EDC-47FA-B6B8-9B61CAFC192F}" presName="parTx" presStyleLbl="revTx" presStyleIdx="0" presStyleCnt="2" custScaleX="212961" custScaleY="104610">
        <dgm:presLayoutVars>
          <dgm:chMax val="1"/>
          <dgm:bulletEnabled val="1"/>
        </dgm:presLayoutVars>
      </dgm:prSet>
      <dgm:spPr/>
      <dgm:t>
        <a:bodyPr/>
        <a:lstStyle/>
        <a:p>
          <a:endParaRPr lang="en-GB"/>
        </a:p>
      </dgm:t>
    </dgm:pt>
    <dgm:pt modelId="{5F42E139-24A3-4A08-BDC6-09566A69CD17}" type="pres">
      <dgm:prSet presAssocID="{B8A37911-0EDC-47FA-B6B8-9B61CAFC192F}" presName="bracket" presStyleLbl="parChTrans1D1" presStyleIdx="0" presStyleCnt="2"/>
      <dgm:spPr/>
    </dgm:pt>
    <dgm:pt modelId="{454124D3-3E3D-4E35-B102-406188AC5D3E}" type="pres">
      <dgm:prSet presAssocID="{B8A37911-0EDC-47FA-B6B8-9B61CAFC192F}" presName="spH" presStyleCnt="0"/>
      <dgm:spPr/>
    </dgm:pt>
    <dgm:pt modelId="{63CA8140-EAF3-461B-B91E-3039BA38A42F}" type="pres">
      <dgm:prSet presAssocID="{B8A37911-0EDC-47FA-B6B8-9B61CAFC192F}" presName="desTx" presStyleLbl="node1" presStyleIdx="0" presStyleCnt="2" custScaleX="131574" custScaleY="135406" custLinFactX="912" custLinFactNeighborX="100000" custLinFactNeighborY="-3217">
        <dgm:presLayoutVars>
          <dgm:bulletEnabled val="1"/>
        </dgm:presLayoutVars>
      </dgm:prSet>
      <dgm:spPr/>
      <dgm:t>
        <a:bodyPr/>
        <a:lstStyle/>
        <a:p>
          <a:endParaRPr lang="en-GB"/>
        </a:p>
      </dgm:t>
    </dgm:pt>
    <dgm:pt modelId="{142F5CEA-B50C-4F7E-BF25-496F7EA74983}" type="pres">
      <dgm:prSet presAssocID="{43A26760-CA48-4E16-AABE-73E1DF57CB49}" presName="spV" presStyleCnt="0"/>
      <dgm:spPr/>
    </dgm:pt>
    <dgm:pt modelId="{2372F41C-89AF-4E0A-9221-C05D815E14D9}" type="pres">
      <dgm:prSet presAssocID="{B7A20189-6FDA-4F1B-A212-56C5DD25DAB5}" presName="linNode" presStyleCnt="0"/>
      <dgm:spPr/>
    </dgm:pt>
    <dgm:pt modelId="{BB8E6542-F187-466E-BAF8-3DE3F3BA8063}" type="pres">
      <dgm:prSet presAssocID="{B7A20189-6FDA-4F1B-A212-56C5DD25DAB5}" presName="parTx" presStyleLbl="revTx" presStyleIdx="1" presStyleCnt="2" custScaleX="255390">
        <dgm:presLayoutVars>
          <dgm:chMax val="1"/>
          <dgm:bulletEnabled val="1"/>
        </dgm:presLayoutVars>
      </dgm:prSet>
      <dgm:spPr/>
      <dgm:t>
        <a:bodyPr/>
        <a:lstStyle/>
        <a:p>
          <a:endParaRPr lang="en-GB"/>
        </a:p>
      </dgm:t>
    </dgm:pt>
    <dgm:pt modelId="{3E2C7C74-ED19-4A5B-873F-131289666FBD}" type="pres">
      <dgm:prSet presAssocID="{B7A20189-6FDA-4F1B-A212-56C5DD25DAB5}" presName="bracket" presStyleLbl="parChTrans1D1" presStyleIdx="1" presStyleCnt="2"/>
      <dgm:spPr/>
    </dgm:pt>
    <dgm:pt modelId="{370BC835-F45C-4A38-B42C-B16E4AFB3627}" type="pres">
      <dgm:prSet presAssocID="{B7A20189-6FDA-4F1B-A212-56C5DD25DAB5}" presName="spH" presStyleCnt="0"/>
      <dgm:spPr/>
    </dgm:pt>
    <dgm:pt modelId="{EA01F794-7F1C-441D-8200-D1A3D79BB6D0}" type="pres">
      <dgm:prSet presAssocID="{B7A20189-6FDA-4F1B-A212-56C5DD25DAB5}" presName="desTx" presStyleLbl="node1" presStyleIdx="1" presStyleCnt="2" custScaleX="154445" custScaleY="119100">
        <dgm:presLayoutVars>
          <dgm:bulletEnabled val="1"/>
        </dgm:presLayoutVars>
      </dgm:prSet>
      <dgm:spPr/>
      <dgm:t>
        <a:bodyPr/>
        <a:lstStyle/>
        <a:p>
          <a:endParaRPr lang="en-GB"/>
        </a:p>
      </dgm:t>
    </dgm:pt>
  </dgm:ptLst>
  <dgm:cxnLst>
    <dgm:cxn modelId="{D8F28B06-FFA7-4FB9-B8C4-7FDA59BEA8DD}" type="presOf" srcId="{9FB72732-2E52-48C4-BA6F-901D71F3FCAF}" destId="{6209BF23-7593-43AA-8915-06F9A6316018}" srcOrd="0" destOrd="0" presId="urn:diagrams.loki3.com/BracketList+Icon"/>
    <dgm:cxn modelId="{118BFF32-F6A8-431C-B583-50270DFDDD47}" type="presOf" srcId="{16DBEC6F-8BEF-45DA-971B-7A98ED41B882}" destId="{63CA8140-EAF3-461B-B91E-3039BA38A42F}" srcOrd="0" destOrd="0" presId="urn:diagrams.loki3.com/BracketList+Icon"/>
    <dgm:cxn modelId="{A6F5695B-5E4B-4384-A527-F53BFD2CD11A}" type="presOf" srcId="{AED08FA2-1A7B-4F91-860B-589E168768F5}" destId="{63CA8140-EAF3-461B-B91E-3039BA38A42F}" srcOrd="0" destOrd="1" presId="urn:diagrams.loki3.com/BracketList+Icon"/>
    <dgm:cxn modelId="{FD3EF57F-6C79-48D1-B11B-4D4F2B66F966}" type="presOf" srcId="{B7A20189-6FDA-4F1B-A212-56C5DD25DAB5}" destId="{BB8E6542-F187-466E-BAF8-3DE3F3BA8063}" srcOrd="0" destOrd="0" presId="urn:diagrams.loki3.com/BracketList+Icon"/>
    <dgm:cxn modelId="{468189CA-B6DC-417E-ABF4-247E8A87995A}" type="presOf" srcId="{5F5680FA-9167-4BAC-83AD-C242FC9E0E9A}" destId="{EA01F794-7F1C-441D-8200-D1A3D79BB6D0}" srcOrd="0" destOrd="0" presId="urn:diagrams.loki3.com/BracketList+Icon"/>
    <dgm:cxn modelId="{5AAEA670-4A7C-43C3-A619-424BDD61404F}" srcId="{9FB72732-2E52-48C4-BA6F-901D71F3FCAF}" destId="{B7A20189-6FDA-4F1B-A212-56C5DD25DAB5}" srcOrd="1" destOrd="0" parTransId="{6022FB50-2E37-4B9C-9DBA-AF4B082B0481}" sibTransId="{70DA2774-D2FE-4340-BC7A-612D2BED22E9}"/>
    <dgm:cxn modelId="{506BA023-832D-4C23-8E0D-89655B533AFC}" srcId="{B8A37911-0EDC-47FA-B6B8-9B61CAFC192F}" destId="{16DBEC6F-8BEF-45DA-971B-7A98ED41B882}" srcOrd="0" destOrd="0" parTransId="{347EFDB1-2B2C-422E-9F98-56DE248DA6E9}" sibTransId="{3AD0EE98-28B6-422B-BAAF-5BBE0A8E2B3E}"/>
    <dgm:cxn modelId="{A386026B-C2A9-4776-A9D7-66C595A07EEF}" srcId="{B8A37911-0EDC-47FA-B6B8-9B61CAFC192F}" destId="{AED08FA2-1A7B-4F91-860B-589E168768F5}" srcOrd="1" destOrd="0" parTransId="{916A81CB-217C-4959-B626-6027DBAF0868}" sibTransId="{CDCD198B-E166-4CEE-B0A7-3808CD3097B7}"/>
    <dgm:cxn modelId="{0601D065-BFF1-4DF7-9F6E-E1D732FBBA62}" srcId="{B7A20189-6FDA-4F1B-A212-56C5DD25DAB5}" destId="{7287C171-51D4-4619-B75D-8B70527F0785}" srcOrd="1" destOrd="0" parTransId="{38B5A4D8-AF1B-4689-B519-A8583507A9D3}" sibTransId="{A557AC95-9AF4-4BD7-9772-6B3F7D811A6F}"/>
    <dgm:cxn modelId="{53A77C8F-8E67-4230-954D-20DD1B14DBD5}" type="presOf" srcId="{CA8E2463-816A-487C-9471-D06294E855F4}" destId="{63CA8140-EAF3-461B-B91E-3039BA38A42F}" srcOrd="0" destOrd="2" presId="urn:diagrams.loki3.com/BracketList+Icon"/>
    <dgm:cxn modelId="{9DE4DCD5-786A-40D1-99FD-40390612B82A}" srcId="{B7A20189-6FDA-4F1B-A212-56C5DD25DAB5}" destId="{5F5680FA-9167-4BAC-83AD-C242FC9E0E9A}" srcOrd="0" destOrd="0" parTransId="{033214A1-BD02-4E58-8663-4847B9461D13}" sibTransId="{569276C8-BFFF-4720-8B4A-B13F8A99D72F}"/>
    <dgm:cxn modelId="{900AC2C7-7E5D-418B-9116-B5164995AAF1}" srcId="{B8A37911-0EDC-47FA-B6B8-9B61CAFC192F}" destId="{CA8E2463-816A-487C-9471-D06294E855F4}" srcOrd="2" destOrd="0" parTransId="{A5D36750-DE55-496C-B74E-4DFC9CBB1B21}" sibTransId="{A6CC6932-9048-4B78-8EBA-977E0C4AC620}"/>
    <dgm:cxn modelId="{1CA8C0E7-A3C0-41C3-B2E6-019CD2B73898}" type="presOf" srcId="{B8A37911-0EDC-47FA-B6B8-9B61CAFC192F}" destId="{AA6A79A8-D8AB-4B14-B0DB-FF7BFBEC2E8A}" srcOrd="0" destOrd="0" presId="urn:diagrams.loki3.com/BracketList+Icon"/>
    <dgm:cxn modelId="{8766589A-8557-4ED0-8EF2-B3E1750E7108}" srcId="{9FB72732-2E52-48C4-BA6F-901D71F3FCAF}" destId="{B8A37911-0EDC-47FA-B6B8-9B61CAFC192F}" srcOrd="0" destOrd="0" parTransId="{E4683536-FC45-43FF-9B70-67EED9263507}" sibTransId="{43A26760-CA48-4E16-AABE-73E1DF57CB49}"/>
    <dgm:cxn modelId="{FAD8C468-1E88-414C-823E-832E1D3477A8}" type="presOf" srcId="{7287C171-51D4-4619-B75D-8B70527F0785}" destId="{EA01F794-7F1C-441D-8200-D1A3D79BB6D0}" srcOrd="0" destOrd="1" presId="urn:diagrams.loki3.com/BracketList+Icon"/>
    <dgm:cxn modelId="{4A524491-0C69-46CA-80D2-D70FC4D80392}" type="presParOf" srcId="{6209BF23-7593-43AA-8915-06F9A6316018}" destId="{6B6EBB85-B91E-4982-9DB9-FF02505380B1}" srcOrd="0" destOrd="0" presId="urn:diagrams.loki3.com/BracketList+Icon"/>
    <dgm:cxn modelId="{75FA2444-3745-49ED-96B7-E4652CB5C654}" type="presParOf" srcId="{6B6EBB85-B91E-4982-9DB9-FF02505380B1}" destId="{AA6A79A8-D8AB-4B14-B0DB-FF7BFBEC2E8A}" srcOrd="0" destOrd="0" presId="urn:diagrams.loki3.com/BracketList+Icon"/>
    <dgm:cxn modelId="{8145C466-411D-43B2-A443-C4335C58BBCB}" type="presParOf" srcId="{6B6EBB85-B91E-4982-9DB9-FF02505380B1}" destId="{5F42E139-24A3-4A08-BDC6-09566A69CD17}" srcOrd="1" destOrd="0" presId="urn:diagrams.loki3.com/BracketList+Icon"/>
    <dgm:cxn modelId="{4A372791-4F4E-4E5D-828B-0ECD47A412FE}" type="presParOf" srcId="{6B6EBB85-B91E-4982-9DB9-FF02505380B1}" destId="{454124D3-3E3D-4E35-B102-406188AC5D3E}" srcOrd="2" destOrd="0" presId="urn:diagrams.loki3.com/BracketList+Icon"/>
    <dgm:cxn modelId="{EC304C12-CE4E-44F7-AC59-3F97FABFF9CE}" type="presParOf" srcId="{6B6EBB85-B91E-4982-9DB9-FF02505380B1}" destId="{63CA8140-EAF3-461B-B91E-3039BA38A42F}" srcOrd="3" destOrd="0" presId="urn:diagrams.loki3.com/BracketList+Icon"/>
    <dgm:cxn modelId="{FE905DD8-62F0-4D85-91E6-9BF4F1503060}" type="presParOf" srcId="{6209BF23-7593-43AA-8915-06F9A6316018}" destId="{142F5CEA-B50C-4F7E-BF25-496F7EA74983}" srcOrd="1" destOrd="0" presId="urn:diagrams.loki3.com/BracketList+Icon"/>
    <dgm:cxn modelId="{39F9AC8E-5F4A-4522-8291-F33C2AD4D466}" type="presParOf" srcId="{6209BF23-7593-43AA-8915-06F9A6316018}" destId="{2372F41C-89AF-4E0A-9221-C05D815E14D9}" srcOrd="2" destOrd="0" presId="urn:diagrams.loki3.com/BracketList+Icon"/>
    <dgm:cxn modelId="{E805AEB1-C903-4E29-9222-A46663ED8EF1}" type="presParOf" srcId="{2372F41C-89AF-4E0A-9221-C05D815E14D9}" destId="{BB8E6542-F187-466E-BAF8-3DE3F3BA8063}" srcOrd="0" destOrd="0" presId="urn:diagrams.loki3.com/BracketList+Icon"/>
    <dgm:cxn modelId="{10694468-CC75-4865-BF3F-6573AE7CFE44}" type="presParOf" srcId="{2372F41C-89AF-4E0A-9221-C05D815E14D9}" destId="{3E2C7C74-ED19-4A5B-873F-131289666FBD}" srcOrd="1" destOrd="0" presId="urn:diagrams.loki3.com/BracketList+Icon"/>
    <dgm:cxn modelId="{57D755BA-6619-4E28-9FAC-EEC2CD06C260}" type="presParOf" srcId="{2372F41C-89AF-4E0A-9221-C05D815E14D9}" destId="{370BC835-F45C-4A38-B42C-B16E4AFB3627}" srcOrd="2" destOrd="0" presId="urn:diagrams.loki3.com/BracketList+Icon"/>
    <dgm:cxn modelId="{81D18424-B567-4EF5-B454-E58C84385C8E}" type="presParOf" srcId="{2372F41C-89AF-4E0A-9221-C05D815E14D9}" destId="{EA01F794-7F1C-441D-8200-D1A3D79BB6D0}" srcOrd="3" destOrd="0" presId="urn:diagrams.loki3.com/BracketLis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A79A8-D8AB-4B14-B0DB-FF7BFBEC2E8A}">
      <dsp:nvSpPr>
        <dsp:cNvPr id="0" name=""/>
        <dsp:cNvSpPr/>
      </dsp:nvSpPr>
      <dsp:spPr>
        <a:xfrm>
          <a:off x="1681" y="990430"/>
          <a:ext cx="2804006" cy="13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71120" rIns="199136" bIns="71120" numCol="1" spcCol="1270" anchor="ctr" anchorCtr="0">
          <a:noAutofit/>
        </a:bodyPr>
        <a:lstStyle/>
        <a:p>
          <a:pPr lvl="0" algn="r" defTabSz="1244600">
            <a:lnSpc>
              <a:spcPct val="90000"/>
            </a:lnSpc>
            <a:spcBef>
              <a:spcPct val="0"/>
            </a:spcBef>
            <a:spcAft>
              <a:spcPct val="35000"/>
            </a:spcAft>
          </a:pPr>
          <a:r>
            <a:rPr lang="en-GB" sz="2800" b="1" kern="1200" dirty="0" smtClean="0">
              <a:solidFill>
                <a:schemeClr val="tx1"/>
              </a:solidFill>
              <a:latin typeface="+mj-lt"/>
            </a:rPr>
            <a:t>Assessment Component One </a:t>
          </a:r>
          <a:endParaRPr lang="en-GB" sz="2800" b="1" kern="1200" dirty="0">
            <a:solidFill>
              <a:schemeClr val="tx1"/>
            </a:solidFill>
            <a:latin typeface="+mj-lt"/>
          </a:endParaRPr>
        </a:p>
      </dsp:txBody>
      <dsp:txXfrm>
        <a:off x="1681" y="990430"/>
        <a:ext cx="2804006" cy="1388403"/>
      </dsp:txXfrm>
    </dsp:sp>
    <dsp:sp modelId="{5F42E139-24A3-4A08-BDC6-09566A69CD17}">
      <dsp:nvSpPr>
        <dsp:cNvPr id="0" name=""/>
        <dsp:cNvSpPr/>
      </dsp:nvSpPr>
      <dsp:spPr>
        <a:xfrm>
          <a:off x="2805687" y="1021022"/>
          <a:ext cx="263335" cy="1327218"/>
        </a:xfrm>
        <a:prstGeom prst="leftBrace">
          <a:avLst>
            <a:gd name="adj1" fmla="val 35000"/>
            <a:gd name="adj2" fmla="val 50000"/>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CA8140-EAF3-461B-B91E-3039BA38A42F}">
      <dsp:nvSpPr>
        <dsp:cNvPr id="0" name=""/>
        <dsp:cNvSpPr/>
      </dsp:nvSpPr>
      <dsp:spPr>
        <a:xfrm>
          <a:off x="3184063" y="743368"/>
          <a:ext cx="4712136" cy="1797133"/>
        </a:xfrm>
        <a:prstGeom prst="rect">
          <a:avLst/>
        </a:prstGeom>
        <a:solidFill>
          <a:schemeClr val="accent5">
            <a:lumMod val="20000"/>
            <a:lumOff val="8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GB" sz="2400" b="1" kern="1200" dirty="0" smtClean="0">
              <a:solidFill>
                <a:schemeClr val="accent6">
                  <a:lumMod val="50000"/>
                </a:schemeClr>
              </a:solidFill>
              <a:latin typeface="+mn-lt"/>
            </a:rPr>
            <a:t>An Academic Essay</a:t>
          </a:r>
          <a:endParaRPr lang="en-GB" sz="2400" b="1" kern="1200" dirty="0">
            <a:solidFill>
              <a:schemeClr val="accent6">
                <a:lumMod val="50000"/>
              </a:schemeClr>
            </a:solidFill>
            <a:latin typeface="+mn-lt"/>
          </a:endParaRPr>
        </a:p>
        <a:p>
          <a:pPr marL="228600" lvl="1" indent="-228600" algn="l" defTabSz="1066800">
            <a:lnSpc>
              <a:spcPct val="90000"/>
            </a:lnSpc>
            <a:spcBef>
              <a:spcPct val="0"/>
            </a:spcBef>
            <a:spcAft>
              <a:spcPct val="15000"/>
            </a:spcAft>
            <a:buChar char="••"/>
          </a:pPr>
          <a:r>
            <a:rPr lang="en-GB" sz="2400" b="1" kern="1200" dirty="0" smtClean="0">
              <a:solidFill>
                <a:schemeClr val="accent6">
                  <a:lumMod val="50000"/>
                </a:schemeClr>
              </a:solidFill>
              <a:latin typeface="+mn-lt"/>
            </a:rPr>
            <a:t>1500 words </a:t>
          </a:r>
          <a:endParaRPr lang="en-GB" sz="2400" b="1" kern="1200" dirty="0">
            <a:solidFill>
              <a:schemeClr val="accent6">
                <a:lumMod val="50000"/>
              </a:schemeClr>
            </a:solidFill>
            <a:latin typeface="+mn-lt"/>
          </a:endParaRPr>
        </a:p>
        <a:p>
          <a:pPr marL="228600" lvl="1" indent="-228600" algn="l" defTabSz="1066800">
            <a:lnSpc>
              <a:spcPct val="90000"/>
            </a:lnSpc>
            <a:spcBef>
              <a:spcPct val="0"/>
            </a:spcBef>
            <a:spcAft>
              <a:spcPct val="15000"/>
            </a:spcAft>
            <a:buChar char="••"/>
          </a:pPr>
          <a:r>
            <a:rPr lang="en-GB" sz="2400" b="1" kern="1200" dirty="0" smtClean="0">
              <a:solidFill>
                <a:schemeClr val="accent6">
                  <a:lumMod val="50000"/>
                </a:schemeClr>
              </a:solidFill>
              <a:latin typeface="+mn-lt"/>
            </a:rPr>
            <a:t>Due: 27</a:t>
          </a:r>
          <a:r>
            <a:rPr lang="en-GB" sz="2400" b="1" kern="1200" baseline="30000" dirty="0" smtClean="0">
              <a:solidFill>
                <a:schemeClr val="accent6">
                  <a:lumMod val="50000"/>
                </a:schemeClr>
              </a:solidFill>
              <a:latin typeface="+mn-lt"/>
            </a:rPr>
            <a:t>th</a:t>
          </a:r>
          <a:r>
            <a:rPr lang="en-GB" sz="2400" b="1" kern="1200" dirty="0" smtClean="0">
              <a:solidFill>
                <a:schemeClr val="accent6">
                  <a:lumMod val="50000"/>
                </a:schemeClr>
              </a:solidFill>
              <a:latin typeface="+mn-lt"/>
            </a:rPr>
            <a:t> November 2018</a:t>
          </a:r>
          <a:endParaRPr lang="en-GB" sz="2400" b="1" kern="1200" dirty="0">
            <a:solidFill>
              <a:schemeClr val="accent6">
                <a:lumMod val="50000"/>
              </a:schemeClr>
            </a:solidFill>
            <a:latin typeface="+mn-lt"/>
          </a:endParaRPr>
        </a:p>
      </dsp:txBody>
      <dsp:txXfrm>
        <a:off x="3184063" y="743368"/>
        <a:ext cx="4712136" cy="1797133"/>
      </dsp:txXfrm>
    </dsp:sp>
    <dsp:sp modelId="{BB8E6542-F187-466E-BAF8-3DE3F3BA8063}">
      <dsp:nvSpPr>
        <dsp:cNvPr id="0" name=""/>
        <dsp:cNvSpPr/>
      </dsp:nvSpPr>
      <dsp:spPr>
        <a:xfrm>
          <a:off x="1681" y="2943948"/>
          <a:ext cx="2865398" cy="1327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71120" rIns="199136" bIns="71120" numCol="1" spcCol="1270" anchor="ctr" anchorCtr="0">
          <a:noAutofit/>
        </a:bodyPr>
        <a:lstStyle/>
        <a:p>
          <a:pPr lvl="0" algn="r" defTabSz="1244600">
            <a:lnSpc>
              <a:spcPct val="90000"/>
            </a:lnSpc>
            <a:spcBef>
              <a:spcPct val="0"/>
            </a:spcBef>
            <a:spcAft>
              <a:spcPct val="35000"/>
            </a:spcAft>
          </a:pPr>
          <a:r>
            <a:rPr lang="en-GB" sz="2800" b="1" kern="1200" dirty="0" smtClean="0">
              <a:solidFill>
                <a:schemeClr val="tx1"/>
              </a:solidFill>
              <a:latin typeface="+mn-lt"/>
            </a:rPr>
            <a:t>Assessment Component Two</a:t>
          </a:r>
          <a:endParaRPr lang="en-GB" sz="2800" b="1" kern="1200" dirty="0">
            <a:solidFill>
              <a:schemeClr val="tx1"/>
            </a:solidFill>
            <a:latin typeface="+mn-lt"/>
          </a:endParaRPr>
        </a:p>
      </dsp:txBody>
      <dsp:txXfrm>
        <a:off x="1681" y="2943948"/>
        <a:ext cx="2865398" cy="1327218"/>
      </dsp:txXfrm>
    </dsp:sp>
    <dsp:sp modelId="{3E2C7C74-ED19-4A5B-873F-131289666FBD}">
      <dsp:nvSpPr>
        <dsp:cNvPr id="0" name=""/>
        <dsp:cNvSpPr/>
      </dsp:nvSpPr>
      <dsp:spPr>
        <a:xfrm>
          <a:off x="2867079" y="2943948"/>
          <a:ext cx="224393" cy="1327218"/>
        </a:xfrm>
        <a:prstGeom prst="leftBrace">
          <a:avLst>
            <a:gd name="adj1" fmla="val 35000"/>
            <a:gd name="adj2" fmla="val 50000"/>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01F794-7F1C-441D-8200-D1A3D79BB6D0}">
      <dsp:nvSpPr>
        <dsp:cNvPr id="0" name=""/>
        <dsp:cNvSpPr/>
      </dsp:nvSpPr>
      <dsp:spPr>
        <a:xfrm>
          <a:off x="3181231" y="2817199"/>
          <a:ext cx="4713287" cy="1580717"/>
        </a:xfrm>
        <a:prstGeom prst="rect">
          <a:avLst/>
        </a:prstGeom>
        <a:solidFill>
          <a:schemeClr val="accent4">
            <a:lumMod val="20000"/>
            <a:lumOff val="8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GB" sz="2400" b="1" kern="1200" dirty="0" smtClean="0">
              <a:solidFill>
                <a:schemeClr val="accent6">
                  <a:lumMod val="50000"/>
                </a:schemeClr>
              </a:solidFill>
              <a:latin typeface="+mn-lt"/>
            </a:rPr>
            <a:t>A Power Point Presentation (15 minutes) </a:t>
          </a:r>
          <a:endParaRPr lang="en-GB" sz="2400" b="1" kern="1200" dirty="0">
            <a:solidFill>
              <a:schemeClr val="accent6">
                <a:lumMod val="50000"/>
              </a:schemeClr>
            </a:solidFill>
            <a:latin typeface="+mn-lt"/>
          </a:endParaRPr>
        </a:p>
        <a:p>
          <a:pPr marL="228600" lvl="1" indent="-228600" algn="l" defTabSz="1066800">
            <a:lnSpc>
              <a:spcPct val="90000"/>
            </a:lnSpc>
            <a:spcBef>
              <a:spcPct val="0"/>
            </a:spcBef>
            <a:spcAft>
              <a:spcPct val="15000"/>
            </a:spcAft>
            <a:buChar char="••"/>
          </a:pPr>
          <a:r>
            <a:rPr lang="en-GB" sz="2400" b="1" kern="1200" dirty="0" smtClean="0">
              <a:solidFill>
                <a:schemeClr val="accent6">
                  <a:lumMod val="50000"/>
                </a:schemeClr>
              </a:solidFill>
              <a:latin typeface="+mn-lt"/>
            </a:rPr>
            <a:t>Due: 2nd May 2019</a:t>
          </a:r>
          <a:endParaRPr lang="en-GB" sz="2400" b="1" kern="1200" dirty="0">
            <a:solidFill>
              <a:schemeClr val="accent6">
                <a:lumMod val="50000"/>
              </a:schemeClr>
            </a:solidFill>
            <a:latin typeface="+mn-lt"/>
          </a:endParaRPr>
        </a:p>
      </dsp:txBody>
      <dsp:txXfrm>
        <a:off x="3181231" y="2817199"/>
        <a:ext cx="4713287" cy="1580717"/>
      </dsp:txXfrm>
    </dsp:sp>
  </dsp:spTree>
</dsp:drawing>
</file>

<file path=ppt/diagrams/layout1.xml><?xml version="1.0" encoding="utf-8"?>
<dgm:layoutDef xmlns:dgm="http://schemas.openxmlformats.org/drawingml/2006/diagram" xmlns:a="http://schemas.openxmlformats.org/drawingml/2006/main" uniqueId="urn:diagrams.loki3.com/BracketList+Icon">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03989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647693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25258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01983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80469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1995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430583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27654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58818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96402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65773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24776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289678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732265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99949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667328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6DFF08F-DC6B-4601-B491-B0F83F6DD2DA}" type="datetimeFigureOut">
              <a:rPr lang="en-US" smtClean="0"/>
              <a:pPr/>
              <a:t>2/6/2019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8082781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moodle.uwtsd.ac.uk/mod/resource/view.php?id=165508" TargetMode="External"/><Relationship Id="rId2" Type="http://schemas.openxmlformats.org/officeDocument/2006/relationships/hyperlink" Target="https://moodle.uwtsd.ac.uk/mod/resource/view.php?id=10169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1"/>
            <a:ext cx="8915399" cy="1366024"/>
          </a:xfrm>
        </p:spPr>
        <p:txBody>
          <a:bodyPr>
            <a:normAutofit fontScale="90000"/>
          </a:bodyPr>
          <a:lstStyle/>
          <a:p>
            <a:r>
              <a:rPr lang="en-GB" dirty="0" smtClean="0"/>
              <a:t>Maintaining a Framework for Practice</a:t>
            </a:r>
            <a:endParaRPr lang="en-GB" dirty="0"/>
          </a:p>
        </p:txBody>
      </p:sp>
      <p:sp>
        <p:nvSpPr>
          <p:cNvPr id="3" name="Subtitle 2"/>
          <p:cNvSpPr>
            <a:spLocks noGrp="1"/>
          </p:cNvSpPr>
          <p:nvPr>
            <p:ph type="subTitle" idx="1"/>
          </p:nvPr>
        </p:nvSpPr>
        <p:spPr>
          <a:xfrm>
            <a:off x="1709530" y="5118410"/>
            <a:ext cx="8767860" cy="370048"/>
          </a:xfrm>
        </p:spPr>
        <p:txBody>
          <a:bodyPr>
            <a:normAutofit fontScale="55000" lnSpcReduction="20000"/>
          </a:bodyPr>
          <a:lstStyle/>
          <a:p>
            <a:r>
              <a:rPr lang="en-GB" sz="3600" dirty="0" smtClean="0"/>
              <a:t>Module Leader: Andrea Williams</a:t>
            </a:r>
            <a:endParaRPr lang="en-GB" sz="3600" dirty="0"/>
          </a:p>
        </p:txBody>
      </p:sp>
    </p:spTree>
    <p:extLst>
      <p:ext uri="{BB962C8B-B14F-4D97-AF65-F5344CB8AC3E}">
        <p14:creationId xmlns:p14="http://schemas.microsoft.com/office/powerpoint/2010/main" val="38298485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131411"/>
            <a:ext cx="8911687" cy="1773589"/>
          </a:xfrm>
        </p:spPr>
        <p:txBody>
          <a:bodyPr/>
          <a:lstStyle/>
          <a:p>
            <a:r>
              <a:rPr lang="en-GB" dirty="0" smtClean="0"/>
              <a:t>Semester Two</a:t>
            </a:r>
            <a:endParaRPr lang="en-GB" dirty="0"/>
          </a:p>
        </p:txBody>
      </p:sp>
      <p:sp>
        <p:nvSpPr>
          <p:cNvPr id="3" name="Content Placeholder 2"/>
          <p:cNvSpPr>
            <a:spLocks noGrp="1"/>
          </p:cNvSpPr>
          <p:nvPr>
            <p:ph idx="1"/>
          </p:nvPr>
        </p:nvSpPr>
        <p:spPr>
          <a:xfrm>
            <a:off x="2589212" y="804891"/>
            <a:ext cx="8915400" cy="5732795"/>
          </a:xfrm>
        </p:spPr>
        <p:txBody>
          <a:bodyPr>
            <a:normAutofit fontScale="92500" lnSpcReduction="20000"/>
          </a:bodyPr>
          <a:lstStyle/>
          <a:p>
            <a:r>
              <a:rPr lang="en-GB" b="1" dirty="0"/>
              <a:t>28th January 2019 - 12th July </a:t>
            </a:r>
            <a:r>
              <a:rPr lang="en-GB" b="1" dirty="0" smtClean="0"/>
              <a:t>2019</a:t>
            </a:r>
          </a:p>
          <a:p>
            <a:r>
              <a:rPr lang="en-GB" b="1" dirty="0" smtClean="0"/>
              <a:t>Reading </a:t>
            </a:r>
            <a:r>
              <a:rPr lang="en-GB" b="1" dirty="0"/>
              <a:t>Week:       </a:t>
            </a:r>
            <a:r>
              <a:rPr lang="en-GB" dirty="0"/>
              <a:t>25</a:t>
            </a:r>
            <a:r>
              <a:rPr lang="en-GB" baseline="30000" dirty="0"/>
              <a:t>th</a:t>
            </a:r>
            <a:r>
              <a:rPr lang="en-GB" dirty="0"/>
              <a:t> February to 1</a:t>
            </a:r>
            <a:r>
              <a:rPr lang="en-GB" baseline="30000" dirty="0"/>
              <a:t>st</a:t>
            </a:r>
            <a:r>
              <a:rPr lang="en-GB" dirty="0"/>
              <a:t> March 2019</a:t>
            </a:r>
          </a:p>
          <a:p>
            <a:r>
              <a:rPr lang="en-GB" b="1" dirty="0"/>
              <a:t>Easter Break:</a:t>
            </a:r>
            <a:r>
              <a:rPr lang="en-GB" dirty="0"/>
              <a:t>           8th-26th April </a:t>
            </a:r>
            <a:r>
              <a:rPr lang="en-GB" dirty="0" smtClean="0"/>
              <a:t>2019</a:t>
            </a:r>
          </a:p>
          <a:p>
            <a:r>
              <a:rPr lang="en-GB" dirty="0"/>
              <a:t>1</a:t>
            </a:r>
            <a:r>
              <a:rPr lang="en-GB" dirty="0" smtClean="0"/>
              <a:t>00% attendance is expected across ALL Modules</a:t>
            </a:r>
          </a:p>
          <a:p>
            <a:r>
              <a:rPr lang="en-GB" dirty="0" smtClean="0"/>
              <a:t>Punctuality</a:t>
            </a:r>
          </a:p>
          <a:p>
            <a:r>
              <a:rPr lang="en-GB" dirty="0" smtClean="0"/>
              <a:t>UKES Student Survey</a:t>
            </a:r>
          </a:p>
          <a:p>
            <a:r>
              <a:rPr lang="en-GB" dirty="0" smtClean="0"/>
              <a:t>DBS</a:t>
            </a:r>
          </a:p>
          <a:p>
            <a:r>
              <a:rPr lang="en-GB" dirty="0" smtClean="0"/>
              <a:t>Voluntary work/Placement</a:t>
            </a:r>
          </a:p>
          <a:p>
            <a:r>
              <a:rPr lang="en-GB" dirty="0" smtClean="0"/>
              <a:t>BACP Student Membership</a:t>
            </a:r>
          </a:p>
          <a:p>
            <a:r>
              <a:rPr lang="en-GB" dirty="0"/>
              <a:t>Readiness to Practice is ongoing and reviewed each year.  Please be aware that there is not an automatic progression to the next level</a:t>
            </a:r>
            <a:r>
              <a:rPr lang="en-GB" dirty="0" smtClean="0"/>
              <a:t>.</a:t>
            </a:r>
          </a:p>
          <a:p>
            <a:r>
              <a:rPr lang="en-GB" dirty="0">
                <a:solidFill>
                  <a:schemeClr val="accent1">
                    <a:lumMod val="50000"/>
                  </a:schemeClr>
                </a:solidFill>
              </a:rPr>
              <a:t>Personal Therapy (minimum 25 hours</a:t>
            </a:r>
            <a:r>
              <a:rPr lang="en-GB" dirty="0" smtClean="0">
                <a:solidFill>
                  <a:schemeClr val="accent1">
                    <a:lumMod val="50000"/>
                  </a:schemeClr>
                </a:solidFill>
              </a:rPr>
              <a:t>)</a:t>
            </a:r>
          </a:p>
          <a:p>
            <a:r>
              <a:rPr lang="en-GB" dirty="0" smtClean="0">
                <a:solidFill>
                  <a:schemeClr val="accent1">
                    <a:lumMod val="50000"/>
                  </a:schemeClr>
                </a:solidFill>
              </a:rPr>
              <a:t>Personal Tutors</a:t>
            </a:r>
          </a:p>
          <a:p>
            <a:r>
              <a:rPr lang="en-GB" dirty="0" smtClean="0">
                <a:solidFill>
                  <a:schemeClr val="accent1">
                    <a:lumMod val="50000"/>
                  </a:schemeClr>
                </a:solidFill>
              </a:rPr>
              <a:t>Reporting Procedures – Congruence, Immediacy, Being Authentic</a:t>
            </a:r>
          </a:p>
          <a:p>
            <a:r>
              <a:rPr lang="en-GB" dirty="0" smtClean="0">
                <a:solidFill>
                  <a:schemeClr val="accent1">
                    <a:lumMod val="50000"/>
                  </a:schemeClr>
                </a:solidFill>
              </a:rPr>
              <a:t>Student Code of Conduct: Respectful and appropriate use of Social Media </a:t>
            </a:r>
            <a:r>
              <a:rPr lang="en-GB" dirty="0" err="1" smtClean="0">
                <a:solidFill>
                  <a:schemeClr val="accent1">
                    <a:lumMod val="50000"/>
                  </a:schemeClr>
                </a:solidFill>
              </a:rPr>
              <a:t>i.e</a:t>
            </a:r>
            <a:r>
              <a:rPr lang="en-GB" dirty="0" smtClean="0">
                <a:solidFill>
                  <a:schemeClr val="accent1">
                    <a:lumMod val="50000"/>
                  </a:schemeClr>
                </a:solidFill>
              </a:rPr>
              <a:t>: </a:t>
            </a:r>
            <a:r>
              <a:rPr lang="en-GB" dirty="0" err="1" smtClean="0">
                <a:solidFill>
                  <a:schemeClr val="accent1">
                    <a:lumMod val="50000"/>
                  </a:schemeClr>
                </a:solidFill>
              </a:rPr>
              <a:t>Whatsapp</a:t>
            </a:r>
            <a:r>
              <a:rPr lang="en-GB" dirty="0" smtClean="0">
                <a:solidFill>
                  <a:schemeClr val="accent1">
                    <a:lumMod val="50000"/>
                  </a:schemeClr>
                </a:solidFill>
              </a:rPr>
              <a:t>, Facebook, Instagram </a:t>
            </a:r>
            <a:r>
              <a:rPr lang="en-GB" dirty="0" err="1" smtClean="0">
                <a:solidFill>
                  <a:schemeClr val="accent1">
                    <a:lumMod val="50000"/>
                  </a:schemeClr>
                </a:solidFill>
              </a:rPr>
              <a:t>etc</a:t>
            </a:r>
            <a:r>
              <a:rPr lang="en-GB" dirty="0" smtClean="0">
                <a:solidFill>
                  <a:schemeClr val="accent1">
                    <a:lumMod val="50000"/>
                  </a:schemeClr>
                </a:solidFill>
              </a:rPr>
              <a:t> ( Using these mediums to discuss, discredit, disrespect or exclude or bully others is not only disrespectful and inappropriate, it could potentially lead to disciplinary action)</a:t>
            </a:r>
            <a:endParaRPr lang="en-GB" dirty="0">
              <a:solidFill>
                <a:schemeClr val="accent1">
                  <a:lumMod val="50000"/>
                </a:schemeClr>
              </a:solidFill>
            </a:endParaRPr>
          </a:p>
          <a:p>
            <a:endParaRPr lang="en-GB" dirty="0"/>
          </a:p>
          <a:p>
            <a:endParaRPr lang="en-GB" dirty="0" smtClean="0"/>
          </a:p>
          <a:p>
            <a:endParaRPr lang="en-GB" dirty="0"/>
          </a:p>
        </p:txBody>
      </p:sp>
    </p:spTree>
    <p:extLst>
      <p:ext uri="{BB962C8B-B14F-4D97-AF65-F5344CB8AC3E}">
        <p14:creationId xmlns:p14="http://schemas.microsoft.com/office/powerpoint/2010/main" val="4157333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295401" y="381000"/>
            <a:ext cx="9601200" cy="671736"/>
          </a:xfrm>
        </p:spPr>
        <p:txBody>
          <a:bodyPr>
            <a:normAutofit fontScale="90000"/>
          </a:bodyPr>
          <a:lstStyle/>
          <a:p>
            <a:pPr algn="ctr"/>
            <a:r>
              <a:rPr lang="en-US" b="1" dirty="0" smtClean="0">
                <a:solidFill>
                  <a:schemeClr val="tx1">
                    <a:lumMod val="95000"/>
                  </a:schemeClr>
                </a:solidFill>
              </a:rPr>
              <a:t>Module </a:t>
            </a:r>
            <a:r>
              <a:rPr lang="en-US" b="1" dirty="0" smtClean="0">
                <a:solidFill>
                  <a:schemeClr val="tx1">
                    <a:lumMod val="95000"/>
                  </a:schemeClr>
                </a:solidFill>
              </a:rPr>
              <a:t>Aims; What to expect in Semester Two</a:t>
            </a:r>
            <a:endParaRPr lang="en-US" b="1" dirty="0">
              <a:solidFill>
                <a:schemeClr val="tx1">
                  <a:lumMod val="95000"/>
                </a:schemeClr>
              </a:solidFill>
            </a:endParaRPr>
          </a:p>
        </p:txBody>
      </p:sp>
      <p:sp>
        <p:nvSpPr>
          <p:cNvPr id="14" name="Content Placeholder 13"/>
          <p:cNvSpPr>
            <a:spLocks noGrp="1"/>
          </p:cNvSpPr>
          <p:nvPr>
            <p:ph idx="1"/>
          </p:nvPr>
        </p:nvSpPr>
        <p:spPr>
          <a:xfrm>
            <a:off x="1295401" y="1340768"/>
            <a:ext cx="10273207" cy="5400600"/>
          </a:xfrm>
        </p:spPr>
        <p:txBody>
          <a:bodyPr>
            <a:normAutofit fontScale="40000" lnSpcReduction="20000"/>
          </a:bodyPr>
          <a:lstStyle/>
          <a:p>
            <a:pPr marL="0" indent="0">
              <a:buNone/>
            </a:pPr>
            <a:endParaRPr lang="en-GB" sz="3600" dirty="0"/>
          </a:p>
          <a:p>
            <a:pPr>
              <a:lnSpc>
                <a:spcPct val="170000"/>
              </a:lnSpc>
              <a:spcBef>
                <a:spcPts val="0"/>
              </a:spcBef>
              <a:buFont typeface="Wingdings" panose="05000000000000000000" pitchFamily="2" charset="2"/>
              <a:buChar char="v"/>
            </a:pPr>
            <a:r>
              <a:rPr lang="en-US" sz="5900" dirty="0">
                <a:solidFill>
                  <a:schemeClr val="tx1">
                    <a:lumMod val="95000"/>
                  </a:schemeClr>
                </a:solidFill>
              </a:rPr>
              <a:t>To develop an understanding of ethical and professional standards in counselling as a basis of forming a therapeutic relationship.</a:t>
            </a:r>
          </a:p>
          <a:p>
            <a:pPr>
              <a:lnSpc>
                <a:spcPct val="170000"/>
              </a:lnSpc>
              <a:spcBef>
                <a:spcPts val="0"/>
              </a:spcBef>
              <a:buFont typeface="Wingdings" panose="05000000000000000000" pitchFamily="2" charset="2"/>
              <a:buChar char="v"/>
            </a:pPr>
            <a:r>
              <a:rPr lang="en-US" sz="5900" dirty="0">
                <a:solidFill>
                  <a:schemeClr val="tx1">
                    <a:lumMod val="95000"/>
                  </a:schemeClr>
                </a:solidFill>
              </a:rPr>
              <a:t>To demonstrate a critical awareness of own values and beliefs.</a:t>
            </a:r>
          </a:p>
          <a:p>
            <a:pPr>
              <a:lnSpc>
                <a:spcPct val="170000"/>
              </a:lnSpc>
              <a:spcBef>
                <a:spcPts val="0"/>
              </a:spcBef>
              <a:buFont typeface="Wingdings" panose="05000000000000000000" pitchFamily="2" charset="2"/>
              <a:buChar char="v"/>
            </a:pPr>
            <a:r>
              <a:rPr lang="en-US" sz="5900" dirty="0">
                <a:solidFill>
                  <a:schemeClr val="tx1">
                    <a:lumMod val="95000"/>
                  </a:schemeClr>
                </a:solidFill>
              </a:rPr>
              <a:t>Integrate practice, theory and personal awareness in working with clients to establish and maintain a therapeutic frame of practice.</a:t>
            </a:r>
            <a:endParaRPr lang="en-GB" sz="5900" dirty="0">
              <a:solidFill>
                <a:schemeClr val="tx1">
                  <a:lumMod val="95000"/>
                </a:schemeClr>
              </a:solidFill>
            </a:endParaRPr>
          </a:p>
          <a:p>
            <a:pPr>
              <a:buFont typeface="Wingdings" panose="05000000000000000000" pitchFamily="2" charset="2"/>
              <a:buChar char="v"/>
            </a:pPr>
            <a:endParaRPr lang="en-US" sz="5900" dirty="0">
              <a:solidFill>
                <a:schemeClr val="tx1">
                  <a:lumMod val="95000"/>
                </a:schemeClr>
              </a:solidFill>
            </a:endParaRPr>
          </a:p>
        </p:txBody>
      </p:sp>
    </p:spTree>
    <p:extLst>
      <p:ext uri="{BB962C8B-B14F-4D97-AF65-F5344CB8AC3E}">
        <p14:creationId xmlns:p14="http://schemas.microsoft.com/office/powerpoint/2010/main" val="2632159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lumMod val="95000"/>
                  </a:schemeClr>
                </a:solidFill>
              </a:rPr>
              <a:t>Module Content</a:t>
            </a:r>
            <a:endParaRPr lang="en-GB" dirty="0">
              <a:solidFill>
                <a:schemeClr val="tx1">
                  <a:lumMod val="95000"/>
                </a:schemeClr>
              </a:solidFill>
            </a:endParaRPr>
          </a:p>
        </p:txBody>
      </p:sp>
      <p:sp>
        <p:nvSpPr>
          <p:cNvPr id="3" name="Content Placeholder 2"/>
          <p:cNvSpPr>
            <a:spLocks noGrp="1"/>
          </p:cNvSpPr>
          <p:nvPr>
            <p:ph sz="half" idx="1"/>
          </p:nvPr>
        </p:nvSpPr>
        <p:spPr>
          <a:xfrm>
            <a:off x="1609782" y="1812374"/>
            <a:ext cx="5293294" cy="4098848"/>
          </a:xfrm>
        </p:spPr>
        <p:txBody>
          <a:bodyPr>
            <a:normAutofit lnSpcReduction="10000"/>
          </a:bodyPr>
          <a:lstStyle/>
          <a:p>
            <a:r>
              <a:rPr lang="en-GB" sz="2400" dirty="0" smtClean="0"/>
              <a:t>Professional values, and principles</a:t>
            </a:r>
          </a:p>
          <a:p>
            <a:r>
              <a:rPr lang="en-GB" sz="2400" dirty="0" smtClean="0"/>
              <a:t>Professional standards </a:t>
            </a:r>
            <a:r>
              <a:rPr lang="en-GB" sz="2400" dirty="0"/>
              <a:t>and </a:t>
            </a:r>
            <a:r>
              <a:rPr lang="en-GB" sz="2400" dirty="0" smtClean="0"/>
              <a:t>expectations</a:t>
            </a:r>
          </a:p>
          <a:p>
            <a:r>
              <a:rPr lang="en-GB" sz="2400" dirty="0" smtClean="0"/>
              <a:t>Ethical </a:t>
            </a:r>
            <a:r>
              <a:rPr lang="en-GB" sz="2400" dirty="0"/>
              <a:t>and legal </a:t>
            </a:r>
            <a:r>
              <a:rPr lang="en-GB" sz="2400" dirty="0" smtClean="0"/>
              <a:t>practice</a:t>
            </a:r>
          </a:p>
          <a:p>
            <a:r>
              <a:rPr lang="en-GB" sz="2400" dirty="0" smtClean="0"/>
              <a:t>Policies </a:t>
            </a:r>
            <a:r>
              <a:rPr lang="en-GB" sz="2400" dirty="0"/>
              <a:t>and </a:t>
            </a:r>
            <a:r>
              <a:rPr lang="en-GB" sz="2400" dirty="0" smtClean="0"/>
              <a:t>procedures</a:t>
            </a:r>
          </a:p>
          <a:p>
            <a:r>
              <a:rPr lang="en-GB" sz="2400" dirty="0" smtClean="0"/>
              <a:t>Recording </a:t>
            </a:r>
            <a:r>
              <a:rPr lang="en-GB" sz="2400" dirty="0"/>
              <a:t>and </a:t>
            </a:r>
            <a:r>
              <a:rPr lang="en-GB" sz="2400" dirty="0" smtClean="0"/>
              <a:t>reporting</a:t>
            </a:r>
          </a:p>
          <a:p>
            <a:r>
              <a:rPr lang="en-GB" sz="2400" dirty="0" smtClean="0"/>
              <a:t>Safeguarding</a:t>
            </a:r>
          </a:p>
          <a:p>
            <a:r>
              <a:rPr lang="en-GB" sz="2400" dirty="0" smtClean="0"/>
              <a:t>Client Autonomy</a:t>
            </a:r>
          </a:p>
          <a:p>
            <a:endParaRPr lang="en-GB" dirty="0"/>
          </a:p>
        </p:txBody>
      </p:sp>
      <p:sp>
        <p:nvSpPr>
          <p:cNvPr id="6" name="Content Placeholder 5"/>
          <p:cNvSpPr>
            <a:spLocks noGrp="1"/>
          </p:cNvSpPr>
          <p:nvPr>
            <p:ph sz="half" idx="2"/>
          </p:nvPr>
        </p:nvSpPr>
        <p:spPr>
          <a:xfrm>
            <a:off x="6784081" y="1713816"/>
            <a:ext cx="4949806" cy="5315584"/>
          </a:xfrm>
        </p:spPr>
        <p:txBody>
          <a:bodyPr>
            <a:normAutofit lnSpcReduction="10000"/>
          </a:bodyPr>
          <a:lstStyle/>
          <a:p>
            <a:pPr fontAlgn="base" hangingPunct="0"/>
            <a:r>
              <a:rPr lang="en-US" sz="2400" dirty="0"/>
              <a:t>Professional Boundaries and Role Expectation</a:t>
            </a:r>
            <a:endParaRPr lang="en-GB" sz="2400" dirty="0"/>
          </a:p>
          <a:p>
            <a:pPr fontAlgn="base" hangingPunct="0"/>
            <a:r>
              <a:rPr lang="en-US" sz="2400" dirty="0" smtClean="0"/>
              <a:t>Professional </a:t>
            </a:r>
            <a:r>
              <a:rPr lang="en-US" sz="2400" dirty="0"/>
              <a:t>Competence</a:t>
            </a:r>
            <a:endParaRPr lang="en-GB" sz="2400" dirty="0"/>
          </a:p>
          <a:p>
            <a:pPr fontAlgn="base" hangingPunct="0"/>
            <a:r>
              <a:rPr lang="en-US" sz="2400" dirty="0" smtClean="0"/>
              <a:t>Self-Care</a:t>
            </a:r>
            <a:r>
              <a:rPr lang="en-US" sz="2400" dirty="0"/>
              <a:t>: Burnout, Compassion Fatigue and </a:t>
            </a:r>
            <a:r>
              <a:rPr lang="en-US" sz="2400" dirty="0" smtClean="0"/>
              <a:t>Vicarious Trauma</a:t>
            </a:r>
          </a:p>
          <a:p>
            <a:pPr fontAlgn="base" hangingPunct="0"/>
            <a:r>
              <a:rPr lang="en-US" sz="2400" dirty="0"/>
              <a:t>Equality, Diversity and Rights</a:t>
            </a:r>
            <a:endParaRPr lang="en-GB" sz="2400" dirty="0"/>
          </a:p>
          <a:p>
            <a:pPr fontAlgn="base" hangingPunct="0"/>
            <a:r>
              <a:rPr lang="en-US" sz="2400" dirty="0"/>
              <a:t>Social Inclusivity</a:t>
            </a:r>
            <a:endParaRPr lang="en-GB" sz="2400" dirty="0"/>
          </a:p>
          <a:p>
            <a:pPr fontAlgn="base" hangingPunct="0"/>
            <a:r>
              <a:rPr lang="en-US" sz="2400" dirty="0"/>
              <a:t>Anti-Discriminatory Practice</a:t>
            </a:r>
            <a:endParaRPr lang="en-GB" sz="2400" dirty="0"/>
          </a:p>
          <a:p>
            <a:pPr fontAlgn="base" hangingPunct="0"/>
            <a:endParaRPr lang="en-GB" dirty="0">
              <a:solidFill>
                <a:schemeClr val="accent6">
                  <a:lumMod val="50000"/>
                </a:schemeClr>
              </a:solidFill>
            </a:endParaRPr>
          </a:p>
          <a:p>
            <a:endParaRPr lang="en-GB" dirty="0">
              <a:solidFill>
                <a:schemeClr val="accent6">
                  <a:lumMod val="50000"/>
                </a:schemeClr>
              </a:solidFill>
            </a:endParaRPr>
          </a:p>
        </p:txBody>
      </p:sp>
    </p:spTree>
    <p:extLst>
      <p:ext uri="{BB962C8B-B14F-4D97-AF65-F5344CB8AC3E}">
        <p14:creationId xmlns:p14="http://schemas.microsoft.com/office/powerpoint/2010/main" val="3398677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92924" y="624109"/>
            <a:ext cx="8911687" cy="4867765"/>
          </a:xfrm>
        </p:spPr>
        <p:txBody>
          <a:bodyPr>
            <a:normAutofit/>
          </a:bodyPr>
          <a:lstStyle/>
          <a:p>
            <a:r>
              <a:rPr lang="en-GB" dirty="0" smtClean="0"/>
              <a:t/>
            </a:r>
            <a:br>
              <a:rPr lang="en-GB" dirty="0" smtClean="0"/>
            </a:br>
            <a:r>
              <a:rPr lang="en-GB" dirty="0"/>
              <a:t/>
            </a:r>
            <a:br>
              <a:rPr lang="en-GB" dirty="0"/>
            </a:br>
            <a:r>
              <a:rPr lang="en-GB" dirty="0" smtClean="0"/>
              <a:t>In groups discuss questions you would like to raise relating to assessment component one</a:t>
            </a:r>
            <a:endParaRPr lang="en-GB" dirty="0"/>
          </a:p>
        </p:txBody>
      </p:sp>
    </p:spTree>
    <p:extLst>
      <p:ext uri="{BB962C8B-B14F-4D97-AF65-F5344CB8AC3E}">
        <p14:creationId xmlns:p14="http://schemas.microsoft.com/office/powerpoint/2010/main" val="1288002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Feedback Assessment Component One</a:t>
            </a:r>
            <a:endParaRPr lang="en-GB" dirty="0"/>
          </a:p>
        </p:txBody>
      </p:sp>
      <p:sp>
        <p:nvSpPr>
          <p:cNvPr id="3" name="Content Placeholder 2"/>
          <p:cNvSpPr>
            <a:spLocks noGrp="1"/>
          </p:cNvSpPr>
          <p:nvPr>
            <p:ph idx="1"/>
          </p:nvPr>
        </p:nvSpPr>
        <p:spPr/>
        <p:txBody>
          <a:bodyPr/>
          <a:lstStyle/>
          <a:p>
            <a:r>
              <a:rPr lang="en-GB" dirty="0" smtClean="0"/>
              <a:t>Student Autonomy, </a:t>
            </a:r>
            <a:r>
              <a:rPr lang="en-GB" b="1" dirty="0" smtClean="0"/>
              <a:t>**Remember teaching and learning 80:20 ratio</a:t>
            </a:r>
          </a:p>
          <a:p>
            <a:r>
              <a:rPr lang="en-GB" dirty="0" smtClean="0"/>
              <a:t>Harvard Referencing Guide 2018-19</a:t>
            </a:r>
          </a:p>
          <a:p>
            <a:r>
              <a:rPr lang="en-GB" dirty="0" smtClean="0"/>
              <a:t>Text Similarity : Plagiarism/ Unfair practice</a:t>
            </a:r>
          </a:p>
          <a:p>
            <a:r>
              <a:rPr lang="en-GB" dirty="0" smtClean="0"/>
              <a:t>Engagement with wider reading, this includes academic texts and peer reviewed  journals, credible websites.  Use the UWTSD Library System</a:t>
            </a:r>
          </a:p>
          <a:p>
            <a:r>
              <a:rPr lang="en-GB" dirty="0" smtClean="0"/>
              <a:t>Academic Etiquette</a:t>
            </a:r>
          </a:p>
          <a:p>
            <a:r>
              <a:rPr lang="en-GB" dirty="0" smtClean="0"/>
              <a:t>Student Support, Study Skills drop in sessions</a:t>
            </a:r>
          </a:p>
          <a:p>
            <a:r>
              <a:rPr lang="en-GB" dirty="0" smtClean="0"/>
              <a:t>Read and understand the assignment guidance for each module assessment, assessment guidance, and assessment and marking criteria are included on every assignment(All on Moodle)</a:t>
            </a:r>
          </a:p>
          <a:p>
            <a:endParaRPr lang="en-GB" dirty="0"/>
          </a:p>
        </p:txBody>
      </p:sp>
    </p:spTree>
    <p:extLst>
      <p:ext uri="{BB962C8B-B14F-4D97-AF65-F5344CB8AC3E}">
        <p14:creationId xmlns:p14="http://schemas.microsoft.com/office/powerpoint/2010/main" val="2130856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Feedback Assessment Component One</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v"/>
            </a:pPr>
            <a:r>
              <a:rPr lang="en-GB" dirty="0"/>
              <a:t>Paragraph structure and weak transition- Although separate, paragraphs should relate to each other and demonstrate a clear logical connection. Avoid beginning a paragraph with an author name or citation.  Avoid ‘However’, ‘Also’,   ‘In addition’ etc.  paragraphs should flow and have a clear sequence to allow for a sound flowing, balanced </a:t>
            </a:r>
            <a:r>
              <a:rPr lang="en-GB" dirty="0" smtClean="0"/>
              <a:t>argument</a:t>
            </a:r>
          </a:p>
          <a:p>
            <a:pPr>
              <a:buFont typeface="Wingdings" panose="05000000000000000000" pitchFamily="2" charset="2"/>
              <a:buChar char="v"/>
            </a:pPr>
            <a:r>
              <a:rPr lang="en-GB" dirty="0" smtClean="0"/>
              <a:t>Sentence structure </a:t>
            </a:r>
            <a:endParaRPr lang="en-GB" dirty="0"/>
          </a:p>
          <a:p>
            <a:pPr>
              <a:buFont typeface="Wingdings" panose="05000000000000000000" pitchFamily="2" charset="2"/>
              <a:buChar char="v"/>
            </a:pPr>
            <a:r>
              <a:rPr lang="en-GB" dirty="0"/>
              <a:t>Avoid writing numbers as words within an academic essay</a:t>
            </a:r>
          </a:p>
          <a:p>
            <a:pPr>
              <a:buFont typeface="Wingdings" panose="05000000000000000000" pitchFamily="2" charset="2"/>
              <a:buChar char="v"/>
            </a:pPr>
            <a:r>
              <a:rPr lang="en-GB" dirty="0"/>
              <a:t>Support discussion with empirical evidence.  Academic journals </a:t>
            </a:r>
            <a:endParaRPr lang="en-GB" dirty="0" smtClean="0"/>
          </a:p>
          <a:p>
            <a:pPr>
              <a:buFont typeface="Wingdings" panose="05000000000000000000" pitchFamily="2" charset="2"/>
              <a:buChar char="v"/>
            </a:pPr>
            <a:r>
              <a:rPr lang="en-GB" dirty="0" smtClean="0"/>
              <a:t>PLAN and PREPARE in advance: Avoid leaving assignments until last minute</a:t>
            </a:r>
            <a:endParaRPr lang="en-GB" dirty="0"/>
          </a:p>
          <a:p>
            <a:pPr marL="0" indent="0">
              <a:buNone/>
            </a:pPr>
            <a:endParaRPr lang="en-GB" dirty="0"/>
          </a:p>
          <a:p>
            <a:endParaRPr lang="en-GB" dirty="0"/>
          </a:p>
        </p:txBody>
      </p:sp>
    </p:spTree>
    <p:extLst>
      <p:ext uri="{BB962C8B-B14F-4D97-AF65-F5344CB8AC3E}">
        <p14:creationId xmlns:p14="http://schemas.microsoft.com/office/powerpoint/2010/main" val="4286206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Examples of when marks will be deducted:</a:t>
            </a:r>
            <a:r>
              <a:rPr lang="en-GB" dirty="0"/>
              <a:t/>
            </a:r>
            <a:br>
              <a:rPr lang="en-GB" dirty="0"/>
            </a:br>
            <a:endParaRPr lang="en-GB" dirty="0"/>
          </a:p>
        </p:txBody>
      </p:sp>
      <p:sp>
        <p:nvSpPr>
          <p:cNvPr id="3" name="Content Placeholder 2"/>
          <p:cNvSpPr>
            <a:spLocks noGrp="1"/>
          </p:cNvSpPr>
          <p:nvPr>
            <p:ph idx="1"/>
          </p:nvPr>
        </p:nvSpPr>
        <p:spPr/>
        <p:txBody>
          <a:bodyPr>
            <a:normAutofit fontScale="85000" lnSpcReduction="10000"/>
          </a:bodyPr>
          <a:lstStyle/>
          <a:p>
            <a:endParaRPr lang="en-GB" dirty="0"/>
          </a:p>
          <a:p>
            <a:r>
              <a:rPr lang="en-GB" sz="2400" dirty="0">
                <a:latin typeface="+mj-lt"/>
              </a:rPr>
              <a:t>Poor presentation of work (grammar, punctuation, spelling etc.)</a:t>
            </a:r>
          </a:p>
          <a:p>
            <a:r>
              <a:rPr lang="en-GB" sz="2400" dirty="0"/>
              <a:t>Poor, </a:t>
            </a:r>
            <a:r>
              <a:rPr lang="en-GB" sz="2400" dirty="0" smtClean="0"/>
              <a:t>incorrect </a:t>
            </a:r>
            <a:r>
              <a:rPr lang="en-GB" sz="2400" dirty="0"/>
              <a:t>and inconsistent Reference list convention</a:t>
            </a:r>
          </a:p>
          <a:p>
            <a:r>
              <a:rPr lang="en-GB" sz="2400" dirty="0" smtClean="0">
                <a:latin typeface="+mj-lt"/>
              </a:rPr>
              <a:t>When </a:t>
            </a:r>
            <a:r>
              <a:rPr lang="en-GB" sz="2400" dirty="0">
                <a:latin typeface="+mj-lt"/>
              </a:rPr>
              <a:t>academic referencing conventions are not applied when citing sources within </a:t>
            </a:r>
            <a:r>
              <a:rPr lang="en-GB" sz="2400" dirty="0" smtClean="0">
                <a:latin typeface="+mj-lt"/>
              </a:rPr>
              <a:t>text and reference list.</a:t>
            </a:r>
            <a:endParaRPr lang="en-GB" sz="2400" dirty="0">
              <a:latin typeface="+mj-lt"/>
            </a:endParaRPr>
          </a:p>
          <a:p>
            <a:r>
              <a:rPr lang="en-GB" sz="2400" dirty="0">
                <a:latin typeface="+mj-lt"/>
              </a:rPr>
              <a:t>Discussion is not supported by contemporary research informed evidence</a:t>
            </a:r>
          </a:p>
          <a:p>
            <a:r>
              <a:rPr lang="en-GB" sz="2400" dirty="0">
                <a:latin typeface="+mj-lt"/>
              </a:rPr>
              <a:t>Text similarity/ </a:t>
            </a:r>
            <a:r>
              <a:rPr lang="en-GB" sz="2400" dirty="0" smtClean="0">
                <a:latin typeface="+mj-lt"/>
              </a:rPr>
              <a:t>Plagiarism/ unfair practice</a:t>
            </a:r>
            <a:endParaRPr lang="en-GB" sz="2400" dirty="0">
              <a:latin typeface="+mj-lt"/>
            </a:endParaRPr>
          </a:p>
          <a:p>
            <a:r>
              <a:rPr lang="en-GB" sz="2400" dirty="0" smtClean="0">
                <a:latin typeface="+mj-lt"/>
              </a:rPr>
              <a:t>Failure to  comply with agreed word count</a:t>
            </a:r>
          </a:p>
          <a:p>
            <a:r>
              <a:rPr lang="en-GB" sz="2400" dirty="0" smtClean="0">
                <a:latin typeface="+mj-lt"/>
              </a:rPr>
              <a:t>Failure to address essay question or assignment task</a:t>
            </a:r>
            <a:endParaRPr lang="en-GB" sz="2400" dirty="0">
              <a:latin typeface="+mj-lt"/>
            </a:endParaRPr>
          </a:p>
          <a:p>
            <a:endParaRPr lang="en-GB" sz="2400" dirty="0">
              <a:latin typeface="+mj-lt"/>
            </a:endParaRPr>
          </a:p>
          <a:p>
            <a:endParaRPr lang="en-GB" sz="2400" dirty="0"/>
          </a:p>
        </p:txBody>
      </p:sp>
    </p:spTree>
    <p:extLst>
      <p:ext uri="{BB962C8B-B14F-4D97-AF65-F5344CB8AC3E}">
        <p14:creationId xmlns:p14="http://schemas.microsoft.com/office/powerpoint/2010/main" val="2985151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process of assignment presentation can be divided into three areas of concern: </a:t>
            </a:r>
            <a:br>
              <a:rPr lang="en-GB" dirty="0"/>
            </a:br>
            <a:endParaRPr lang="en-GB" dirty="0"/>
          </a:p>
        </p:txBody>
      </p:sp>
      <p:sp>
        <p:nvSpPr>
          <p:cNvPr id="3" name="Content Placeholder 2"/>
          <p:cNvSpPr>
            <a:spLocks noGrp="1"/>
          </p:cNvSpPr>
          <p:nvPr>
            <p:ph idx="1"/>
          </p:nvPr>
        </p:nvSpPr>
        <p:spPr/>
        <p:txBody>
          <a:bodyPr/>
          <a:lstStyle/>
          <a:p>
            <a:endParaRPr lang="en-GB" dirty="0"/>
          </a:p>
          <a:p>
            <a:r>
              <a:rPr lang="en-GB" sz="2800" dirty="0">
                <a:latin typeface="+mj-lt"/>
              </a:rPr>
              <a:t>Layout of the assignment, </a:t>
            </a:r>
          </a:p>
          <a:p>
            <a:r>
              <a:rPr lang="en-GB" sz="2800" dirty="0">
                <a:latin typeface="+mj-lt"/>
              </a:rPr>
              <a:t>Appropriate citing of authors  </a:t>
            </a:r>
          </a:p>
          <a:p>
            <a:r>
              <a:rPr lang="en-GB" sz="2800" dirty="0">
                <a:latin typeface="+mj-lt"/>
              </a:rPr>
              <a:t>Reference list. </a:t>
            </a:r>
          </a:p>
          <a:p>
            <a:endParaRPr lang="en-GB" sz="2800" dirty="0">
              <a:latin typeface="+mj-lt"/>
            </a:endParaRPr>
          </a:p>
          <a:p>
            <a:endParaRPr lang="en-GB" sz="2800" dirty="0"/>
          </a:p>
        </p:txBody>
      </p:sp>
    </p:spTree>
    <p:extLst>
      <p:ext uri="{BB962C8B-B14F-4D97-AF65-F5344CB8AC3E}">
        <p14:creationId xmlns:p14="http://schemas.microsoft.com/office/powerpoint/2010/main" val="276780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332658"/>
            <a:ext cx="7125113" cy="1267543"/>
          </a:xfrm>
        </p:spPr>
        <p:txBody>
          <a:bodyPr/>
          <a:lstStyle/>
          <a:p>
            <a:pPr algn="ctr"/>
            <a:r>
              <a:rPr lang="en-GB" b="1" dirty="0" smtClean="0"/>
              <a:t>Maintaining a Framework for Practice</a:t>
            </a:r>
            <a:endParaRPr lang="en-GB" b="1" dirty="0"/>
          </a:p>
        </p:txBody>
      </p:sp>
      <p:graphicFrame>
        <p:nvGraphicFramePr>
          <p:cNvPr id="5" name="Diagram 4"/>
          <p:cNvGraphicFramePr/>
          <p:nvPr>
            <p:extLst>
              <p:ext uri="{D42A27DB-BD31-4B8C-83A1-F6EECF244321}">
                <p14:modId xmlns:p14="http://schemas.microsoft.com/office/powerpoint/2010/main" val="3009030410"/>
              </p:ext>
            </p:extLst>
          </p:nvPr>
        </p:nvGraphicFramePr>
        <p:xfrm>
          <a:off x="2423592" y="1486393"/>
          <a:ext cx="7896200" cy="51839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a:stretch>
            <a:fillRect/>
          </a:stretch>
        </p:blipFill>
        <p:spPr>
          <a:xfrm>
            <a:off x="407368" y="5661248"/>
            <a:ext cx="2621464" cy="879514"/>
          </a:xfrm>
          <a:prstGeom prst="rect">
            <a:avLst/>
          </a:prstGeom>
        </p:spPr>
      </p:pic>
    </p:spTree>
    <p:extLst>
      <p:ext uri="{BB962C8B-B14F-4D97-AF65-F5344CB8AC3E}">
        <p14:creationId xmlns:p14="http://schemas.microsoft.com/office/powerpoint/2010/main" val="2360003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Learning Outcomes</a:t>
            </a:r>
            <a:endParaRPr lang="en-GB" b="1" dirty="0"/>
          </a:p>
        </p:txBody>
      </p:sp>
      <p:sp>
        <p:nvSpPr>
          <p:cNvPr id="3" name="Content Placeholder 2"/>
          <p:cNvSpPr>
            <a:spLocks noGrp="1"/>
          </p:cNvSpPr>
          <p:nvPr>
            <p:ph idx="1"/>
          </p:nvPr>
        </p:nvSpPr>
        <p:spPr>
          <a:xfrm>
            <a:off x="2047818" y="1461945"/>
            <a:ext cx="9456794" cy="5240005"/>
          </a:xfrm>
        </p:spPr>
        <p:txBody>
          <a:bodyPr>
            <a:normAutofit/>
          </a:bodyPr>
          <a:lstStyle/>
          <a:p>
            <a:pPr marL="0" indent="0">
              <a:buNone/>
            </a:pPr>
            <a:r>
              <a:rPr lang="en-US" sz="2400" dirty="0"/>
              <a:t>Upon the successful completion of this module, the student should be able to demonstrate the ability to:</a:t>
            </a:r>
            <a:endParaRPr lang="en-GB" sz="2400" dirty="0"/>
          </a:p>
          <a:p>
            <a:pPr lvl="0">
              <a:buFont typeface="Wingdings" panose="05000000000000000000" pitchFamily="2" charset="2"/>
              <a:buChar char="v"/>
            </a:pPr>
            <a:r>
              <a:rPr lang="en-US" sz="2400" dirty="0"/>
              <a:t>Demonstrate adherence to the ethical principles that underpin counselling and psychotherapy.</a:t>
            </a:r>
            <a:endParaRPr lang="en-GB" sz="2400" dirty="0"/>
          </a:p>
          <a:p>
            <a:pPr lvl="0">
              <a:buFont typeface="Wingdings" panose="05000000000000000000" pitchFamily="2" charset="2"/>
              <a:buChar char="v"/>
            </a:pPr>
            <a:r>
              <a:rPr lang="en-US" sz="2400" dirty="0"/>
              <a:t>Integrate into practice legal, professional and </a:t>
            </a:r>
            <a:r>
              <a:rPr lang="en-US" sz="2400" dirty="0" err="1"/>
              <a:t>organisational</a:t>
            </a:r>
            <a:r>
              <a:rPr lang="en-US" sz="2400" dirty="0"/>
              <a:t> requirements pertaining to equal opportunities, diversity and anti-discrimination.</a:t>
            </a:r>
            <a:endParaRPr lang="en-GB" sz="2400" dirty="0"/>
          </a:p>
          <a:p>
            <a:pPr lvl="0">
              <a:buFont typeface="Wingdings" panose="05000000000000000000" pitchFamily="2" charset="2"/>
              <a:buChar char="v"/>
            </a:pPr>
            <a:r>
              <a:rPr lang="en-US" sz="2400" dirty="0"/>
              <a:t>Demonstrate an understanding of the role of supervision as an essential aspect of clinical practice.</a:t>
            </a:r>
            <a:endParaRPr lang="en-GB" sz="2400" dirty="0"/>
          </a:p>
          <a:p>
            <a:pPr lvl="0">
              <a:buFont typeface="Wingdings" panose="05000000000000000000" pitchFamily="2" charset="2"/>
              <a:buChar char="v"/>
            </a:pPr>
            <a:r>
              <a:rPr lang="en-GB" sz="2400" dirty="0"/>
              <a:t>Assess the components which underpin therapeutic alliances, which may include client motivation, commitment to the therapeutic process and contractual arrangements.</a:t>
            </a: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896910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Two</a:t>
            </a:r>
            <a:endParaRPr lang="en-GB" dirty="0"/>
          </a:p>
        </p:txBody>
      </p:sp>
      <p:sp>
        <p:nvSpPr>
          <p:cNvPr id="3" name="Content Placeholder 2"/>
          <p:cNvSpPr>
            <a:spLocks noGrp="1"/>
          </p:cNvSpPr>
          <p:nvPr>
            <p:ph idx="1"/>
          </p:nvPr>
        </p:nvSpPr>
        <p:spPr/>
        <p:txBody>
          <a:bodyPr/>
          <a:lstStyle/>
          <a:p>
            <a:r>
              <a:rPr lang="en-GB" sz="2400" dirty="0" smtClean="0"/>
              <a:t>Assessment </a:t>
            </a:r>
            <a:r>
              <a:rPr lang="en-GB" sz="2400" dirty="0"/>
              <a:t>Component 2 - 50% </a:t>
            </a:r>
          </a:p>
          <a:p>
            <a:r>
              <a:rPr lang="en-GB" sz="2400" dirty="0" smtClean="0"/>
              <a:t>Power Point Presentation </a:t>
            </a:r>
            <a:r>
              <a:rPr lang="en-GB" sz="2400" dirty="0"/>
              <a:t>(15 Minutes): </a:t>
            </a:r>
          </a:p>
          <a:p>
            <a:r>
              <a:rPr lang="en-GB" sz="2400" dirty="0"/>
              <a:t>‘Identify a case scenario and consider the emotional impact of discrimination on a particular client group. Demonstrate an understanding of </a:t>
            </a:r>
            <a:r>
              <a:rPr lang="en-GB" sz="2400" i="1" dirty="0"/>
              <a:t>legal, professional and organisational requirements pertaining to equal opportunities, diversity and anti-discriminatory practice’. </a:t>
            </a:r>
            <a:endParaRPr lang="en-GB" sz="2400" dirty="0"/>
          </a:p>
          <a:p>
            <a:r>
              <a:rPr lang="en-GB" sz="2400" dirty="0"/>
              <a:t> </a:t>
            </a:r>
            <a:r>
              <a:rPr lang="en-GB" sz="2400" dirty="0" smtClean="0"/>
              <a:t>Assessment Date: 2</a:t>
            </a:r>
            <a:r>
              <a:rPr lang="en-GB" sz="2400" baseline="30000" dirty="0" smtClean="0"/>
              <a:t>nd</a:t>
            </a:r>
            <a:r>
              <a:rPr lang="en-GB" sz="2400" dirty="0" smtClean="0"/>
              <a:t> May 2019</a:t>
            </a:r>
            <a:endParaRPr lang="en-GB" sz="2400" dirty="0"/>
          </a:p>
          <a:p>
            <a:endParaRPr lang="en-GB" dirty="0"/>
          </a:p>
        </p:txBody>
      </p:sp>
    </p:spTree>
    <p:extLst>
      <p:ext uri="{BB962C8B-B14F-4D97-AF65-F5344CB8AC3E}">
        <p14:creationId xmlns:p14="http://schemas.microsoft.com/office/powerpoint/2010/main" val="4105694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 Reading</a:t>
            </a:r>
            <a:endParaRPr lang="en-GB" dirty="0"/>
          </a:p>
        </p:txBody>
      </p:sp>
      <p:sp>
        <p:nvSpPr>
          <p:cNvPr id="3" name="Content Placeholder 2"/>
          <p:cNvSpPr>
            <a:spLocks noGrp="1"/>
          </p:cNvSpPr>
          <p:nvPr>
            <p:ph idx="1"/>
          </p:nvPr>
        </p:nvSpPr>
        <p:spPr/>
        <p:txBody>
          <a:bodyPr/>
          <a:lstStyle/>
          <a:p>
            <a:r>
              <a:rPr lang="en-GB" dirty="0"/>
              <a:t>Bond, T. (2015) Standards and Ethics for Counselling in Action. 4th Ed. London: Sage Publications Ltd. </a:t>
            </a:r>
            <a:r>
              <a:rPr lang="en-GB" dirty="0" err="1"/>
              <a:t>CHapter</a:t>
            </a:r>
            <a:r>
              <a:rPr lang="en-GB" dirty="0"/>
              <a:t> 12 </a:t>
            </a:r>
          </a:p>
          <a:p>
            <a:endParaRPr lang="en-GB" dirty="0"/>
          </a:p>
          <a:p>
            <a:r>
              <a:rPr lang="en-GB" dirty="0"/>
              <a:t>McLeod, J &amp; McLeod, J. (2011) Counselling Skills: A Practical Guide for Counsellors and Helping Professionals. Open University Press Chapter 20</a:t>
            </a:r>
          </a:p>
          <a:p>
            <a:endParaRPr lang="en-GB" dirty="0"/>
          </a:p>
          <a:p>
            <a:r>
              <a:rPr lang="en-GB" dirty="0"/>
              <a:t>Reeves, A.  (2013) An Introduction to Counselling and Psychotherapy.  London: Sage.  Chapter 9</a:t>
            </a:r>
          </a:p>
          <a:p>
            <a:endParaRPr lang="en-GB" dirty="0"/>
          </a:p>
        </p:txBody>
      </p:sp>
    </p:spTree>
    <p:extLst>
      <p:ext uri="{BB962C8B-B14F-4D97-AF65-F5344CB8AC3E}">
        <p14:creationId xmlns:p14="http://schemas.microsoft.com/office/powerpoint/2010/main" val="585991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Equality and Diversity</a:t>
            </a:r>
            <a:endParaRPr lang="en-GB" dirty="0"/>
          </a:p>
        </p:txBody>
      </p:sp>
      <p:sp>
        <p:nvSpPr>
          <p:cNvPr id="3" name="Content Placeholder 2"/>
          <p:cNvSpPr>
            <a:spLocks noGrp="1"/>
          </p:cNvSpPr>
          <p:nvPr>
            <p:ph idx="1"/>
          </p:nvPr>
        </p:nvSpPr>
        <p:spPr>
          <a:xfrm>
            <a:off x="1417739" y="1451296"/>
            <a:ext cx="10774261" cy="5075340"/>
          </a:xfrm>
        </p:spPr>
        <p:txBody>
          <a:bodyPr>
            <a:noAutofit/>
          </a:bodyPr>
          <a:lstStyle/>
          <a:p>
            <a:r>
              <a:rPr lang="en-GB" sz="2400" dirty="0"/>
              <a:t>In Semester two, we will be focussing on Equality, Diversity and Inclusivity.  </a:t>
            </a:r>
            <a:endParaRPr lang="en-GB" sz="2400" dirty="0" smtClean="0"/>
          </a:p>
          <a:p>
            <a:r>
              <a:rPr lang="en-GB" sz="2400" dirty="0" smtClean="0"/>
              <a:t>Last week I  set </a:t>
            </a:r>
            <a:r>
              <a:rPr lang="en-GB" sz="2400" dirty="0"/>
              <a:t>two </a:t>
            </a:r>
            <a:r>
              <a:rPr lang="en-GB" sz="2400" dirty="0" smtClean="0"/>
              <a:t>tasks:</a:t>
            </a:r>
          </a:p>
          <a:p>
            <a:r>
              <a:rPr lang="en-GB" sz="2400" dirty="0" smtClean="0">
                <a:hlinkClick r:id="rId2" tooltip="EDR Terminology"/>
              </a:rPr>
              <a:t>EDR </a:t>
            </a:r>
            <a:r>
              <a:rPr lang="en-GB" sz="2400" dirty="0">
                <a:hlinkClick r:id="rId2" tooltip="EDR Terminology"/>
              </a:rPr>
              <a:t>terminology</a:t>
            </a:r>
            <a:r>
              <a:rPr lang="en-GB" sz="2400" dirty="0"/>
              <a:t> exercise.  In your groups,  attempt to define each term on your list (without asking your friend Google!) this is not as easy as it seems, so don't cheat!!  compare your answers and discuss.  (Then you can ask Google!)</a:t>
            </a:r>
          </a:p>
          <a:p>
            <a:r>
              <a:rPr lang="en-GB" sz="2400" dirty="0"/>
              <a:t>Exercise two is a </a:t>
            </a:r>
            <a:r>
              <a:rPr lang="en-GB" sz="2400" dirty="0">
                <a:hlinkClick r:id="rId3" tooltip="Legislation Exercise"/>
              </a:rPr>
              <a:t>legislation exercise</a:t>
            </a:r>
            <a:r>
              <a:rPr lang="en-GB" sz="2400" dirty="0"/>
              <a:t>, again in your groups, research current legislation online (using credible sources) What is Welsh Government currently doing to address inequality and discrimination?  Write down your findings and present this as a poster to the class next </a:t>
            </a:r>
            <a:r>
              <a:rPr lang="en-GB" sz="2400" dirty="0" smtClean="0"/>
              <a:t>week.</a:t>
            </a:r>
          </a:p>
          <a:p>
            <a:r>
              <a:rPr lang="en-GB" sz="2400" dirty="0" smtClean="0"/>
              <a:t>Discuss you findings</a:t>
            </a:r>
            <a:endParaRPr lang="en-GB" sz="2400" dirty="0"/>
          </a:p>
          <a:p>
            <a:endParaRPr lang="en-GB" sz="2400" dirty="0"/>
          </a:p>
        </p:txBody>
      </p:sp>
    </p:spTree>
    <p:extLst>
      <p:ext uri="{BB962C8B-B14F-4D97-AF65-F5344CB8AC3E}">
        <p14:creationId xmlns:p14="http://schemas.microsoft.com/office/powerpoint/2010/main" val="406427030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1695</TotalTime>
  <Words>697</Words>
  <Application>Microsoft Office PowerPoint</Application>
  <PresentationFormat>Widescreen</PresentationFormat>
  <Paragraphs>97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Century Gothic</vt:lpstr>
      <vt:lpstr>Wingdings</vt:lpstr>
      <vt:lpstr>Wingdings 3</vt:lpstr>
      <vt:lpstr>Wisp</vt:lpstr>
      <vt:lpstr>Maintaining a Framework for Practice</vt:lpstr>
      <vt:lpstr>Semester Two</vt:lpstr>
      <vt:lpstr>Module Aims; What to expect in Semester Two</vt:lpstr>
      <vt:lpstr>Module Content</vt:lpstr>
      <vt:lpstr>  In groups discuss questions you would like to raise relating to assessment component one</vt:lpstr>
      <vt:lpstr>General Feedback Assessment Component One</vt:lpstr>
      <vt:lpstr>General Feedback Assessment Component One</vt:lpstr>
      <vt:lpstr>Examples of when marks will be deducted: </vt:lpstr>
      <vt:lpstr>The process of assignment presentation can be divided into three areas of concern:  </vt:lpstr>
      <vt:lpstr>Maintaining a Framework for Practice</vt:lpstr>
      <vt:lpstr>Learning Outcomes</vt:lpstr>
      <vt:lpstr>Assessment Component Two</vt:lpstr>
      <vt:lpstr>Essential Reading</vt:lpstr>
      <vt:lpstr>Equality and Diversity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Ethical decision making</dc:title>
  <dc:creator>Catherine Hancox</dc:creator>
  <cp:lastModifiedBy>Andrea Williams</cp:lastModifiedBy>
  <cp:revision>36</cp:revision>
  <dcterms:created xsi:type="dcterms:W3CDTF">2017-02-21T10:28:44Z</dcterms:created>
  <dcterms:modified xsi:type="dcterms:W3CDTF">2019-02-07T11:29:04Z</dcterms:modified>
</cp:coreProperties>
</file>