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3" r:id="rId7"/>
    <p:sldId id="264" r:id="rId8"/>
    <p:sldId id="265" r:id="rId9"/>
    <p:sldId id="266" r:id="rId10"/>
    <p:sldId id="261" r:id="rId11"/>
    <p:sldId id="262"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405" autoAdjust="0"/>
  </p:normalViewPr>
  <p:slideViewPr>
    <p:cSldViewPr snapToGrid="0">
      <p:cViewPr varScale="1">
        <p:scale>
          <a:sx n="60" d="100"/>
          <a:sy n="60" d="100"/>
        </p:scale>
        <p:origin x="90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29FC6-0FAC-41BE-8E64-208C06ECDF07}"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A7097-4A00-4569-9292-A26AC2C47ABD}" type="slidenum">
              <a:rPr lang="en-US" smtClean="0"/>
              <a:t>‹#›</a:t>
            </a:fld>
            <a:endParaRPr lang="en-US"/>
          </a:p>
        </p:txBody>
      </p:sp>
    </p:spTree>
    <p:extLst>
      <p:ext uri="{BB962C8B-B14F-4D97-AF65-F5344CB8AC3E}">
        <p14:creationId xmlns:p14="http://schemas.microsoft.com/office/powerpoint/2010/main" val="2778046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US" dirty="0"/>
              <a:t>Employee management is the most important part of engaging all possible perspectives of business development. All employees are important to keep the pace of the real internal growth of the progress track. However. This report will describe the importance of employee engagement in terms of business growth and customer satisfaction. Without customer satisfaction, demand and supply flow can be distracted. </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2</a:t>
            </a:fld>
            <a:endParaRPr lang="en-US"/>
          </a:p>
        </p:txBody>
      </p:sp>
    </p:spTree>
    <p:extLst>
      <p:ext uri="{BB962C8B-B14F-4D97-AF65-F5344CB8AC3E}">
        <p14:creationId xmlns:p14="http://schemas.microsoft.com/office/powerpoint/2010/main" val="135902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Employee Engagement: </a:t>
            </a:r>
          </a:p>
          <a:p>
            <a:r>
              <a:rPr lang="en-US" dirty="0"/>
              <a:t>•	Implementation of Effective Strategies: Employee engagement is important for all kinds of </a:t>
            </a:r>
            <a:r>
              <a:rPr lang="en-US" dirty="0" err="1"/>
              <a:t>organisations</a:t>
            </a:r>
            <a:r>
              <a:rPr lang="en-US" dirty="0"/>
              <a:t>, especially in a business </a:t>
            </a:r>
            <a:r>
              <a:rPr lang="en-US" dirty="0" err="1"/>
              <a:t>organisation</a:t>
            </a:r>
            <a:r>
              <a:rPr lang="en-US" dirty="0"/>
              <a:t>. Because every </a:t>
            </a:r>
            <a:r>
              <a:rPr lang="en-US" dirty="0" err="1"/>
              <a:t>organisation</a:t>
            </a:r>
            <a:r>
              <a:rPr lang="en-US" dirty="0"/>
              <a:t> needs effective strategies to promote </a:t>
            </a:r>
            <a:r>
              <a:rPr lang="en-US" dirty="0" err="1"/>
              <a:t>organisational</a:t>
            </a:r>
            <a:r>
              <a:rPr lang="en-US" dirty="0"/>
              <a:t> growth. employees are the </a:t>
            </a:r>
            <a:r>
              <a:rPr lang="en-US" dirty="0" err="1"/>
              <a:t>organisational</a:t>
            </a:r>
            <a:r>
              <a:rPr lang="en-US" dirty="0"/>
              <a:t> internal lives who continue the </a:t>
            </a:r>
            <a:r>
              <a:rPr lang="en-US" dirty="0" err="1"/>
              <a:t>organisational</a:t>
            </a:r>
            <a:r>
              <a:rPr lang="en-US" dirty="0"/>
              <a:t> values into functional distribution and outcome. So, the continuation of effective strategies in the workplace place may help to sustain a better work culture (Georgiades, 2015). </a:t>
            </a:r>
          </a:p>
          <a:p>
            <a:r>
              <a:rPr lang="en-US" dirty="0"/>
              <a:t>•	Job Satisfaction: On the other hand, it will reduce staff turnover, internal conflict, employment cuts, cost ineffectiveness, and loss of logical framework. On the other hand, it will increase productivity, and customer relationships and build better work. Finally, it will increase company profit through open networks and management (Huang, 2020). Lastly, it will make an employee a priority which will create a sense of ownership among the employees. Job satisfaction will come then because it makes employees happier and turns their efforts into best advocates.</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3</a:t>
            </a:fld>
            <a:endParaRPr lang="en-US"/>
          </a:p>
        </p:txBody>
      </p:sp>
    </p:spTree>
    <p:extLst>
      <p:ext uri="{BB962C8B-B14F-4D97-AF65-F5344CB8AC3E}">
        <p14:creationId xmlns:p14="http://schemas.microsoft.com/office/powerpoint/2010/main" val="139173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Workforce Culture Improvement: Employees work every day with their critical experience of working and feeling in the workplace. They utilize the best experience and effort on their effort intention. For long time responsibility, a natural sense of ownership will be built which will direct them as energized and efficient. They will go beyond what’s expected of them. Naturally, these influences will be good for their mental health at the workplace. After all, it will improve the workforce culture along with all connected stakeholders.  </a:t>
            </a:r>
          </a:p>
          <a:p>
            <a:r>
              <a:rPr lang="en-US" dirty="0"/>
              <a:t>•	Engagement matters at the company level: employee engagement impacts the profitability and business operation around the internal working environment. Because it helps to understand the employment needs at their level. Always, the right employees can be placed in the right position. It will interact with external factors to improve human resource development</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4</a:t>
            </a:fld>
            <a:endParaRPr lang="en-US"/>
          </a:p>
        </p:txBody>
      </p:sp>
    </p:spTree>
    <p:extLst>
      <p:ext uri="{BB962C8B-B14F-4D97-AF65-F5344CB8AC3E}">
        <p14:creationId xmlns:p14="http://schemas.microsoft.com/office/powerpoint/2010/main" val="752279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of Engagement: </a:t>
            </a:r>
          </a:p>
          <a:p>
            <a:r>
              <a:rPr lang="en-US" dirty="0"/>
              <a:t>Engagement is not multiple meaning oriented. Rather it indicates employee engagement perspectives.  Employee engagement is merely human resources (HR) based concept that usually searches for employee enthusiasm and management stamina individually.  Engagement means the level of dedication an </a:t>
            </a:r>
            <a:r>
              <a:rPr lang="en-US" dirty="0" err="1"/>
              <a:t>organisation</a:t>
            </a:r>
            <a:r>
              <a:rPr lang="en-US" dirty="0"/>
              <a:t> can earn through its internal development approach through an inclusive approach. Job engagement helps employees with internal rewards and incentives. In these circumstances, every employee will care about this work through their highest effort utilization ways (Lonnie, 2019). They give importance to the performance of the company. They feel all the outcomes of their effort as </a:t>
            </a:r>
            <a:r>
              <a:rPr lang="en-US" dirty="0" err="1"/>
              <a:t>organisational</a:t>
            </a:r>
            <a:r>
              <a:rPr lang="en-US" dirty="0"/>
              <a:t> engagement.  It will make a difference. Theorist Gallup defines engagement as employee engagement from an </a:t>
            </a:r>
            <a:r>
              <a:rPr lang="en-US" dirty="0" err="1"/>
              <a:t>organisational</a:t>
            </a:r>
            <a:r>
              <a:rPr lang="en-US" dirty="0"/>
              <a:t> perspective. The involvement and enthusiasm of employees are other resources at the </a:t>
            </a:r>
            <a:r>
              <a:rPr lang="en-US" dirty="0" err="1"/>
              <a:t>organisational</a:t>
            </a:r>
            <a:r>
              <a:rPr lang="en-US" dirty="0"/>
              <a:t> level to introduce something new as ideas and generation.  Sometimes, it will improve the work culture by identifying all possible cultures of failure and recognizable parts of the internal business environment. Toyota and Unilever have been employee engagement values through their internal employee rights policies in terms of workforce development. </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5</a:t>
            </a:fld>
            <a:endParaRPr lang="en-US"/>
          </a:p>
        </p:txBody>
      </p:sp>
    </p:spTree>
    <p:extLst>
      <p:ext uri="{BB962C8B-B14F-4D97-AF65-F5344CB8AC3E}">
        <p14:creationId xmlns:p14="http://schemas.microsoft.com/office/powerpoint/2010/main" val="1779717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Deloitte Model: </a:t>
            </a:r>
          </a:p>
          <a:p>
            <a:r>
              <a:rPr lang="en-US" dirty="0"/>
              <a:t>This model has been developed with the idea of creating a workplace that will be “irresistible” to workers. The key idea of this model according to Deloitte is culture. He told about five core elements of culture which will be established by personal attempts (</a:t>
            </a:r>
            <a:r>
              <a:rPr lang="en-US" dirty="0" err="1"/>
              <a:t>Frazzei</a:t>
            </a:r>
            <a:r>
              <a:rPr lang="en-US" dirty="0"/>
              <a:t> et al., 2020). </a:t>
            </a:r>
          </a:p>
          <a:p>
            <a:r>
              <a:rPr lang="en-US" dirty="0"/>
              <a:t>Meaningful work: this is the foundational element of employee engagement under four key elements, </a:t>
            </a:r>
          </a:p>
          <a:p>
            <a:r>
              <a:rPr lang="en-US" dirty="0"/>
              <a:t>1.	Autonomy: employee independence and control over particular work to give ownership to make meaningful work</a:t>
            </a:r>
          </a:p>
          <a:p>
            <a:r>
              <a:rPr lang="en-US" dirty="0"/>
              <a:t>2.	Cultural hires with impressive job histories, Academic accolades may tell the right one who will be able to cope with culture and </a:t>
            </a:r>
            <a:r>
              <a:rPr lang="en-US" dirty="0" err="1"/>
              <a:t>organisational</a:t>
            </a:r>
            <a:r>
              <a:rPr lang="en-US" dirty="0"/>
              <a:t> </a:t>
            </a:r>
          </a:p>
          <a:p>
            <a:r>
              <a:rPr lang="en-US" dirty="0"/>
              <a:t>3.	Small, empowered teams: small teams encourage autonomy, camaraderie, and fast decision-making. For example, Jeff Bezos’s “two-pizza rule” to sustain teamwork and productivity. </a:t>
            </a:r>
          </a:p>
          <a:p>
            <a:r>
              <a:rPr lang="en-US" dirty="0"/>
              <a:t>4.	Time for slacking: Create room for rest. For example, Google’s 20% rule for passionate projects or simply enforcing time off, and personal days.</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6</a:t>
            </a:fld>
            <a:endParaRPr lang="en-US"/>
          </a:p>
        </p:txBody>
      </p:sp>
    </p:spTree>
    <p:extLst>
      <p:ext uri="{BB962C8B-B14F-4D97-AF65-F5344CB8AC3E}">
        <p14:creationId xmlns:p14="http://schemas.microsoft.com/office/powerpoint/2010/main" val="2351240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Hands-on management</a:t>
            </a:r>
          </a:p>
          <a:p>
            <a:pPr marL="0" indent="0">
              <a:buNone/>
            </a:pPr>
            <a:r>
              <a:rPr lang="en-US" dirty="0"/>
              <a:t>Setting clear, transparent goals: regularly revisited mechanisms will remove employees' and managers’ misaligned and frustrating feelings. For example, objectives and key results (OKRs</a:t>
            </a:r>
          </a:p>
          <a:p>
            <a:pPr marL="0" indent="0">
              <a:buNone/>
            </a:pPr>
            <a:r>
              <a:rPr lang="en-US" dirty="0"/>
              <a:t>Coaching: regular feedback will flourish improvements in performance and engagement. Equip managers through tools and training.</a:t>
            </a:r>
          </a:p>
          <a:p>
            <a:pPr marL="0" indent="0">
              <a:buNone/>
            </a:pPr>
            <a:r>
              <a:rPr lang="en-US" dirty="0"/>
              <a:t>Investing in management development: hiring the right managers, providing mentorship for first-time managers, and ongoing learning (Bang and </a:t>
            </a:r>
            <a:r>
              <a:rPr lang="en-US" dirty="0" err="1"/>
              <a:t>Midelfart</a:t>
            </a:r>
            <a:r>
              <a:rPr lang="en-US" dirty="0"/>
              <a:t>, 2021).</a:t>
            </a:r>
          </a:p>
          <a:p>
            <a:pPr marL="0" indent="0">
              <a:buNone/>
            </a:pPr>
            <a:r>
              <a:rPr lang="en-US" dirty="0"/>
              <a:t>Managing performance: Rethink performance management, Traditional performance reviews </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7</a:t>
            </a:fld>
            <a:endParaRPr lang="en-US"/>
          </a:p>
        </p:txBody>
      </p:sp>
    </p:spTree>
    <p:extLst>
      <p:ext uri="{BB962C8B-B14F-4D97-AF65-F5344CB8AC3E}">
        <p14:creationId xmlns:p14="http://schemas.microsoft.com/office/powerpoint/2010/main" val="3424586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Positive work environment</a:t>
            </a:r>
          </a:p>
          <a:p>
            <a:pPr marL="0" indent="0">
              <a:buNone/>
            </a:pPr>
            <a:r>
              <a:rPr lang="en-US" dirty="0"/>
              <a:t>Humanistic and flexible work environment</a:t>
            </a:r>
          </a:p>
          <a:p>
            <a:pPr marL="0" indent="0">
              <a:buNone/>
            </a:pPr>
            <a:r>
              <a:rPr lang="en-US" dirty="0"/>
              <a:t>Culture of recognition: peer-to-peer recognition </a:t>
            </a:r>
          </a:p>
          <a:p>
            <a:pPr marL="0" indent="0">
              <a:buNone/>
            </a:pPr>
            <a:r>
              <a:rPr lang="en-US" dirty="0"/>
              <a:t>Diverse and inclusive, work environment</a:t>
            </a:r>
          </a:p>
          <a:p>
            <a:r>
              <a:rPr lang="en-US" dirty="0"/>
              <a:t>Growth opportunities</a:t>
            </a:r>
          </a:p>
          <a:p>
            <a:pPr marL="0" indent="0">
              <a:buNone/>
            </a:pPr>
            <a:r>
              <a:rPr lang="en-US" dirty="0"/>
              <a:t>Training and support on the job</a:t>
            </a:r>
          </a:p>
          <a:p>
            <a:pPr marL="0" indent="0">
              <a:buNone/>
            </a:pPr>
            <a:r>
              <a:rPr lang="en-US" dirty="0"/>
              <a:t>Facilitated talent mobility</a:t>
            </a:r>
          </a:p>
          <a:p>
            <a:pPr marL="0" indent="0">
              <a:buNone/>
            </a:pPr>
            <a:r>
              <a:rPr lang="en-US" dirty="0"/>
              <a:t>High-impact learning culture</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8</a:t>
            </a:fld>
            <a:endParaRPr lang="en-US"/>
          </a:p>
        </p:txBody>
      </p:sp>
    </p:spTree>
    <p:extLst>
      <p:ext uri="{BB962C8B-B14F-4D97-AF65-F5344CB8AC3E}">
        <p14:creationId xmlns:p14="http://schemas.microsoft.com/office/powerpoint/2010/main" val="1865926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Trust in leadership</a:t>
            </a:r>
          </a:p>
          <a:p>
            <a:pPr marL="0" indent="0">
              <a:buNone/>
            </a:pPr>
            <a:r>
              <a:rPr lang="en-US" dirty="0"/>
              <a:t>Prioritizing the Mission and purpose of the company (</a:t>
            </a:r>
            <a:r>
              <a:rPr lang="en-US" dirty="0" err="1"/>
              <a:t>Kalburan</a:t>
            </a:r>
            <a:r>
              <a:rPr lang="en-US" dirty="0"/>
              <a:t> &amp; </a:t>
            </a:r>
            <a:r>
              <a:rPr lang="en-US" dirty="0" err="1"/>
              <a:t>Haşıloğlu</a:t>
            </a:r>
            <a:r>
              <a:rPr lang="en-US" dirty="0"/>
              <a:t>, 2013)</a:t>
            </a:r>
          </a:p>
          <a:p>
            <a:pPr marL="0" indent="0">
              <a:buNone/>
            </a:pPr>
            <a:r>
              <a:rPr lang="en-US" dirty="0"/>
              <a:t>Continuous investment in people for their career growth and productivity </a:t>
            </a:r>
          </a:p>
          <a:p>
            <a:pPr marL="0" indent="0">
              <a:buNone/>
            </a:pPr>
            <a:r>
              <a:rPr lang="en-US" dirty="0"/>
              <a:t>Transparency and accountability foster service to trust.</a:t>
            </a:r>
          </a:p>
          <a:p>
            <a:pPr marL="0" indent="0">
              <a:buNone/>
            </a:pPr>
            <a:r>
              <a:rPr lang="en-US" dirty="0"/>
              <a:t>Inspiration through words, actions, and vision for the company drives employee morale.</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9</a:t>
            </a:fld>
            <a:endParaRPr lang="en-US"/>
          </a:p>
        </p:txBody>
      </p:sp>
    </p:spTree>
    <p:extLst>
      <p:ext uri="{BB962C8B-B14F-4D97-AF65-F5344CB8AC3E}">
        <p14:creationId xmlns:p14="http://schemas.microsoft.com/office/powerpoint/2010/main" val="2875112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Examples of Best Practices to engage Employees:</a:t>
            </a:r>
          </a:p>
          <a:p>
            <a:r>
              <a:rPr lang="en-US" dirty="0"/>
              <a:t>Unilever has utilized key takeaways to improve the culture of employee engagement under the particular policy from the national and international arena. All their brands are required to maintain these takeaways. </a:t>
            </a:r>
          </a:p>
          <a:p>
            <a:r>
              <a:rPr lang="en-US" dirty="0"/>
              <a:t>Key Takeaways of Employee Engagement:</a:t>
            </a:r>
          </a:p>
          <a:p>
            <a:r>
              <a:rPr lang="en-US" dirty="0"/>
              <a:t>•	Employee engagement is the level of enthusiasm and dedication </a:t>
            </a:r>
          </a:p>
          <a:p>
            <a:r>
              <a:rPr lang="en-US" dirty="0"/>
              <a:t>•	It translates workers feeling toward their job</a:t>
            </a:r>
          </a:p>
          <a:p>
            <a:r>
              <a:rPr lang="en-US" dirty="0"/>
              <a:t>•	Critical to a company’s success for multiple consequences</a:t>
            </a:r>
          </a:p>
          <a:p>
            <a:r>
              <a:rPr lang="en-US" dirty="0"/>
              <a:t>•	 Bring job satisfaction and employee ethics to represent employee morale</a:t>
            </a:r>
          </a:p>
          <a:p>
            <a:r>
              <a:rPr lang="en-US" dirty="0"/>
              <a:t>•	Brings multiple productivities and higher performance which may not be applicative </a:t>
            </a:r>
          </a:p>
        </p:txBody>
      </p:sp>
      <p:sp>
        <p:nvSpPr>
          <p:cNvPr id="4" name="Slide Number Placeholder 3"/>
          <p:cNvSpPr>
            <a:spLocks noGrp="1"/>
          </p:cNvSpPr>
          <p:nvPr>
            <p:ph type="sldNum" sz="quarter" idx="5"/>
          </p:nvPr>
        </p:nvSpPr>
        <p:spPr/>
        <p:txBody>
          <a:bodyPr/>
          <a:lstStyle/>
          <a:p>
            <a:fld id="{D75A7097-4A00-4569-9292-A26AC2C47ABD}" type="slidenum">
              <a:rPr lang="en-US" smtClean="0"/>
              <a:t>10</a:t>
            </a:fld>
            <a:endParaRPr lang="en-US"/>
          </a:p>
        </p:txBody>
      </p:sp>
    </p:spTree>
    <p:extLst>
      <p:ext uri="{BB962C8B-B14F-4D97-AF65-F5344CB8AC3E}">
        <p14:creationId xmlns:p14="http://schemas.microsoft.com/office/powerpoint/2010/main" val="955392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r>
              <a:rPr lang="en-US" dirty="0"/>
              <a:t>Employees spend most of their best effort for a particular company as human resources. As a result, they need to have a culture of ownership through better engagement and frequent mechanisms of handling rationality in terms of productivity and growth. </a:t>
            </a:r>
          </a:p>
          <a:p>
            <a:endParaRPr lang="en-US" dirty="0"/>
          </a:p>
        </p:txBody>
      </p:sp>
      <p:sp>
        <p:nvSpPr>
          <p:cNvPr id="4" name="Slide Number Placeholder 3"/>
          <p:cNvSpPr>
            <a:spLocks noGrp="1"/>
          </p:cNvSpPr>
          <p:nvPr>
            <p:ph type="sldNum" sz="quarter" idx="5"/>
          </p:nvPr>
        </p:nvSpPr>
        <p:spPr/>
        <p:txBody>
          <a:bodyPr/>
          <a:lstStyle/>
          <a:p>
            <a:fld id="{D75A7097-4A00-4569-9292-A26AC2C47ABD}" type="slidenum">
              <a:rPr lang="en-US" smtClean="0"/>
              <a:t>11</a:t>
            </a:fld>
            <a:endParaRPr lang="en-US"/>
          </a:p>
        </p:txBody>
      </p:sp>
    </p:spTree>
    <p:extLst>
      <p:ext uri="{BB962C8B-B14F-4D97-AF65-F5344CB8AC3E}">
        <p14:creationId xmlns:p14="http://schemas.microsoft.com/office/powerpoint/2010/main" val="2790938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12/5/2022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12/5/2022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12/5/2022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12/5/2022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F0D4-C000-4417-C813-B05DC7447658}"/>
              </a:ext>
            </a:extLst>
          </p:cNvPr>
          <p:cNvSpPr>
            <a:spLocks noGrp="1"/>
          </p:cNvSpPr>
          <p:nvPr>
            <p:ph type="ctrTitle"/>
          </p:nvPr>
        </p:nvSpPr>
        <p:spPr>
          <a:xfrm>
            <a:off x="903769" y="1773864"/>
            <a:ext cx="8268906" cy="2879363"/>
          </a:xfrm>
        </p:spPr>
        <p:txBody>
          <a:bodyPr>
            <a:noAutofit/>
          </a:bodyPr>
          <a:lstStyle/>
          <a:p>
            <a:pPr algn="ctr"/>
            <a:r>
              <a:rPr lang="en-US" sz="3200" dirty="0" smtClean="0"/>
              <a:t>Assignment on Employee Engagement </a:t>
            </a:r>
            <a:r>
              <a:rPr lang="en-US" sz="3600" dirty="0" smtClean="0"/>
              <a:t> </a:t>
            </a:r>
            <a:r>
              <a:rPr lang="en-US" sz="4000" dirty="0"/>
              <a:t/>
            </a:r>
            <a:br>
              <a:rPr lang="en-US" sz="4000" dirty="0"/>
            </a:br>
            <a:r>
              <a:rPr lang="en-US" sz="4000" dirty="0"/>
              <a:t/>
            </a:r>
            <a:br>
              <a:rPr lang="en-US" sz="4000" dirty="0"/>
            </a:br>
            <a:r>
              <a:rPr lang="en-US" sz="2400" dirty="0" smtClean="0"/>
              <a:t>Operating </a:t>
            </a:r>
            <a:r>
              <a:rPr lang="en-US" sz="2400" dirty="0"/>
              <a:t>Hotel Facilities </a:t>
            </a:r>
            <a:r>
              <a:rPr lang="en-US" sz="2400" dirty="0" smtClean="0"/>
              <a:t>(BMIH4006)</a:t>
            </a:r>
            <a:r>
              <a:rPr lang="en-US" sz="2400" dirty="0"/>
              <a:t/>
            </a:r>
            <a:br>
              <a:rPr lang="en-US" sz="2400" dirty="0"/>
            </a:br>
            <a:r>
              <a:rPr lang="en-US" sz="4000" dirty="0"/>
              <a:t/>
            </a:r>
            <a:br>
              <a:rPr lang="en-US" sz="4000" dirty="0"/>
            </a:br>
            <a:r>
              <a:rPr lang="en-US" sz="4000" dirty="0"/>
              <a:t/>
            </a:r>
            <a:br>
              <a:rPr lang="en-US" sz="4000" dirty="0"/>
            </a:br>
            <a:endParaRPr lang="en-US" sz="4000" dirty="0"/>
          </a:p>
        </p:txBody>
      </p:sp>
      <p:sp>
        <p:nvSpPr>
          <p:cNvPr id="3" name="Subtitle 2">
            <a:extLst>
              <a:ext uri="{FF2B5EF4-FFF2-40B4-BE49-F238E27FC236}">
                <a16:creationId xmlns:a16="http://schemas.microsoft.com/office/drawing/2014/main" id="{A6094EE0-9E0B-3300-E6B1-4F3E2EE432F0}"/>
              </a:ext>
            </a:extLst>
          </p:cNvPr>
          <p:cNvSpPr>
            <a:spLocks noGrp="1"/>
          </p:cNvSpPr>
          <p:nvPr>
            <p:ph type="subTitle" idx="1"/>
          </p:nvPr>
        </p:nvSpPr>
        <p:spPr>
          <a:xfrm>
            <a:off x="2359422" y="4431707"/>
            <a:ext cx="5357600" cy="1160213"/>
          </a:xfrm>
        </p:spPr>
        <p:txBody>
          <a:bodyPr>
            <a:normAutofit fontScale="47500" lnSpcReduction="20000"/>
          </a:bodyPr>
          <a:lstStyle/>
          <a:p>
            <a:pPr algn="ctr"/>
            <a:r>
              <a:rPr lang="en-US" sz="3200" dirty="0" smtClean="0"/>
              <a:t>Presented by </a:t>
            </a:r>
          </a:p>
          <a:p>
            <a:pPr algn="ctr"/>
            <a:r>
              <a:rPr lang="en-US" sz="3200" dirty="0" smtClean="0"/>
              <a:t>Arifa Kabir Begum</a:t>
            </a:r>
          </a:p>
          <a:p>
            <a:pPr algn="ctr"/>
            <a:r>
              <a:rPr lang="en-US" sz="3200" dirty="0" smtClean="0"/>
              <a:t>ID# 2118715</a:t>
            </a:r>
            <a:endParaRPr lang="en-US" sz="3200" dirty="0"/>
          </a:p>
        </p:txBody>
      </p:sp>
    </p:spTree>
    <p:extLst>
      <p:ext uri="{BB962C8B-B14F-4D97-AF65-F5344CB8AC3E}">
        <p14:creationId xmlns:p14="http://schemas.microsoft.com/office/powerpoint/2010/main" val="874552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DA7B8-FE3B-3CCE-1993-0DE4B6EA2A7D}"/>
              </a:ext>
            </a:extLst>
          </p:cNvPr>
          <p:cNvSpPr>
            <a:spLocks noGrp="1"/>
          </p:cNvSpPr>
          <p:nvPr>
            <p:ph type="title"/>
          </p:nvPr>
        </p:nvSpPr>
        <p:spPr>
          <a:xfrm>
            <a:off x="2376280" y="724928"/>
            <a:ext cx="7958331" cy="1077229"/>
          </a:xfrm>
        </p:spPr>
        <p:txBody>
          <a:bodyPr/>
          <a:lstStyle/>
          <a:p>
            <a:pPr algn="l"/>
            <a:r>
              <a:rPr lang="en-US" dirty="0"/>
              <a:t>Introduction:</a:t>
            </a:r>
            <a:br>
              <a:rPr lang="en-US" dirty="0"/>
            </a:br>
            <a:endParaRPr lang="en-US" dirty="0"/>
          </a:p>
        </p:txBody>
      </p:sp>
      <p:sp>
        <p:nvSpPr>
          <p:cNvPr id="3" name="Content Placeholder 2">
            <a:extLst>
              <a:ext uri="{FF2B5EF4-FFF2-40B4-BE49-F238E27FC236}">
                <a16:creationId xmlns:a16="http://schemas.microsoft.com/office/drawing/2014/main" id="{AAE7B0CF-9696-34DB-1326-1ADCB9586F7E}"/>
              </a:ext>
            </a:extLst>
          </p:cNvPr>
          <p:cNvSpPr>
            <a:spLocks noGrp="1"/>
          </p:cNvSpPr>
          <p:nvPr>
            <p:ph idx="1"/>
          </p:nvPr>
        </p:nvSpPr>
        <p:spPr>
          <a:xfrm>
            <a:off x="1498981" y="1678043"/>
            <a:ext cx="9282090" cy="3997828"/>
          </a:xfrm>
        </p:spPr>
        <p:txBody>
          <a:bodyPr/>
          <a:lstStyle/>
          <a:p>
            <a:pPr algn="just"/>
            <a:r>
              <a:rPr lang="en-US" dirty="0"/>
              <a:t>Employee management is the most important part of engaging all possible perspectives of business development. All employees are important to keep the pace of the real internal growth of the progress track. However. This report will describe the importance of employee engagement in terms of business growth and customer satisfaction. Without customer satisfaction, demand and supply flow can be distracted. </a:t>
            </a:r>
          </a:p>
          <a:p>
            <a:endParaRPr lang="en-US" dirty="0"/>
          </a:p>
        </p:txBody>
      </p:sp>
    </p:spTree>
    <p:extLst>
      <p:ext uri="{BB962C8B-B14F-4D97-AF65-F5344CB8AC3E}">
        <p14:creationId xmlns:p14="http://schemas.microsoft.com/office/powerpoint/2010/main" val="470937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C46C5-F643-C52E-71E4-E1C219990639}"/>
              </a:ext>
            </a:extLst>
          </p:cNvPr>
          <p:cNvSpPr>
            <a:spLocks noGrp="1"/>
          </p:cNvSpPr>
          <p:nvPr>
            <p:ph type="title"/>
          </p:nvPr>
        </p:nvSpPr>
        <p:spPr>
          <a:xfrm>
            <a:off x="1505679" y="557333"/>
            <a:ext cx="7958331" cy="1077229"/>
          </a:xfrm>
        </p:spPr>
        <p:txBody>
          <a:bodyPr>
            <a:normAutofit fontScale="90000"/>
          </a:bodyPr>
          <a:lstStyle/>
          <a:p>
            <a:r>
              <a:rPr lang="en-US" b="1" dirty="0"/>
              <a:t>Importance of Employee Engagement: </a:t>
            </a:r>
            <a:br>
              <a:rPr lang="en-US" b="1" dirty="0"/>
            </a:br>
            <a:endParaRPr lang="en-US" b="1" dirty="0"/>
          </a:p>
        </p:txBody>
      </p:sp>
      <p:sp>
        <p:nvSpPr>
          <p:cNvPr id="3" name="Content Placeholder 2">
            <a:extLst>
              <a:ext uri="{FF2B5EF4-FFF2-40B4-BE49-F238E27FC236}">
                <a16:creationId xmlns:a16="http://schemas.microsoft.com/office/drawing/2014/main" id="{7D209DE1-C611-D091-B213-A05FB63C7C8B}"/>
              </a:ext>
            </a:extLst>
          </p:cNvPr>
          <p:cNvSpPr>
            <a:spLocks noGrp="1"/>
          </p:cNvSpPr>
          <p:nvPr>
            <p:ph idx="1"/>
          </p:nvPr>
        </p:nvSpPr>
        <p:spPr>
          <a:xfrm>
            <a:off x="1652721" y="1860387"/>
            <a:ext cx="8301770" cy="3997828"/>
          </a:xfrm>
        </p:spPr>
        <p:txBody>
          <a:bodyPr>
            <a:normAutofit/>
          </a:bodyPr>
          <a:lstStyle/>
          <a:p>
            <a:pPr algn="just"/>
            <a:r>
              <a:rPr lang="en-US" dirty="0"/>
              <a:t>Implementation of Effective Strategies: Employee engagement is important for all kinds of </a:t>
            </a:r>
            <a:r>
              <a:rPr lang="en-US" dirty="0" err="1"/>
              <a:t>organisations</a:t>
            </a:r>
            <a:r>
              <a:rPr lang="en-US" dirty="0"/>
              <a:t>, especially in a business </a:t>
            </a:r>
            <a:r>
              <a:rPr lang="en-US" dirty="0" err="1"/>
              <a:t>organisation</a:t>
            </a:r>
            <a:r>
              <a:rPr lang="en-US" dirty="0"/>
              <a:t> (Georgiades, 2015). </a:t>
            </a:r>
          </a:p>
          <a:p>
            <a:pPr algn="just"/>
            <a:r>
              <a:rPr lang="en-US" dirty="0"/>
              <a:t>Job Satisfaction: On the other hand, it will reduce staff turnover, internal conflict, employment cuts, cost ineffectiveness, and loss of logical framework. On the other hand, it will increase productivity, and customer relationships and build better work. </a:t>
            </a:r>
          </a:p>
        </p:txBody>
      </p:sp>
    </p:spTree>
    <p:extLst>
      <p:ext uri="{BB962C8B-B14F-4D97-AF65-F5344CB8AC3E}">
        <p14:creationId xmlns:p14="http://schemas.microsoft.com/office/powerpoint/2010/main" val="4231817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2D0F-36B5-80D8-11FA-5801C15634FB}"/>
              </a:ext>
            </a:extLst>
          </p:cNvPr>
          <p:cNvSpPr>
            <a:spLocks noGrp="1"/>
          </p:cNvSpPr>
          <p:nvPr>
            <p:ph type="title"/>
          </p:nvPr>
        </p:nvSpPr>
        <p:spPr>
          <a:xfrm>
            <a:off x="1505679" y="572082"/>
            <a:ext cx="7958331" cy="1077229"/>
          </a:xfrm>
        </p:spPr>
        <p:txBody>
          <a:bodyPr/>
          <a:lstStyle/>
          <a:p>
            <a:pPr algn="l"/>
            <a:r>
              <a:rPr lang="en-US" dirty="0"/>
              <a:t>Continue………………………</a:t>
            </a:r>
          </a:p>
        </p:txBody>
      </p:sp>
      <p:sp>
        <p:nvSpPr>
          <p:cNvPr id="3" name="Content Placeholder 2">
            <a:extLst>
              <a:ext uri="{FF2B5EF4-FFF2-40B4-BE49-F238E27FC236}">
                <a16:creationId xmlns:a16="http://schemas.microsoft.com/office/drawing/2014/main" id="{D64B91B7-7954-6419-6A60-4B5F719252E4}"/>
              </a:ext>
            </a:extLst>
          </p:cNvPr>
          <p:cNvSpPr>
            <a:spLocks noGrp="1"/>
          </p:cNvSpPr>
          <p:nvPr>
            <p:ph idx="1"/>
          </p:nvPr>
        </p:nvSpPr>
        <p:spPr>
          <a:xfrm>
            <a:off x="1328257" y="2184851"/>
            <a:ext cx="4972231" cy="3997828"/>
          </a:xfrm>
        </p:spPr>
        <p:txBody>
          <a:bodyPr>
            <a:normAutofit fontScale="85000" lnSpcReduction="10000"/>
          </a:bodyPr>
          <a:lstStyle/>
          <a:p>
            <a:pPr algn="just"/>
            <a:r>
              <a:rPr lang="en-US" dirty="0"/>
              <a:t>Workforce Culture Improvement: </a:t>
            </a:r>
          </a:p>
          <a:p>
            <a:pPr marL="0" indent="0" algn="just">
              <a:buNone/>
            </a:pPr>
            <a:r>
              <a:rPr lang="en-US" dirty="0"/>
              <a:t>Employees work every day with their critical experience of working and feeling in the workplace. They </a:t>
            </a:r>
            <a:r>
              <a:rPr lang="en-US" dirty="0" err="1"/>
              <a:t>utilise</a:t>
            </a:r>
            <a:r>
              <a:rPr lang="en-US" dirty="0"/>
              <a:t> the best experience and effort on their effort intention. </a:t>
            </a:r>
          </a:p>
          <a:p>
            <a:pPr algn="just"/>
            <a:r>
              <a:rPr lang="en-US" dirty="0"/>
              <a:t>Engagement matters at the company level: </a:t>
            </a:r>
          </a:p>
          <a:p>
            <a:pPr marL="0" indent="0" algn="just">
              <a:buNone/>
            </a:pPr>
            <a:r>
              <a:rPr lang="en-US" dirty="0"/>
              <a:t>employee engagement impacts the profitability and business operation around the internal working environment. Because it helps to understand the employment needs at their level. </a:t>
            </a:r>
          </a:p>
        </p:txBody>
      </p:sp>
      <p:pic>
        <p:nvPicPr>
          <p:cNvPr id="4" name="Picture 3">
            <a:extLst>
              <a:ext uri="{FF2B5EF4-FFF2-40B4-BE49-F238E27FC236}">
                <a16:creationId xmlns:a16="http://schemas.microsoft.com/office/drawing/2014/main" id="{F7BD1859-260D-D296-12B8-3CEFC83E6827}"/>
              </a:ext>
            </a:extLst>
          </p:cNvPr>
          <p:cNvPicPr>
            <a:picLocks noChangeAspect="1"/>
          </p:cNvPicPr>
          <p:nvPr/>
        </p:nvPicPr>
        <p:blipFill>
          <a:blip r:embed="rId3"/>
          <a:stretch>
            <a:fillRect/>
          </a:stretch>
        </p:blipFill>
        <p:spPr>
          <a:xfrm>
            <a:off x="6300488" y="2448232"/>
            <a:ext cx="4989295" cy="27539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1550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2438A-9A7C-4C6A-E0B8-508C50BAF5DD}"/>
              </a:ext>
            </a:extLst>
          </p:cNvPr>
          <p:cNvSpPr>
            <a:spLocks noGrp="1"/>
          </p:cNvSpPr>
          <p:nvPr>
            <p:ph type="title"/>
          </p:nvPr>
        </p:nvSpPr>
        <p:spPr>
          <a:xfrm>
            <a:off x="1313950" y="675321"/>
            <a:ext cx="7958331" cy="1077229"/>
          </a:xfrm>
        </p:spPr>
        <p:txBody>
          <a:bodyPr/>
          <a:lstStyle/>
          <a:p>
            <a:pPr algn="l"/>
            <a:r>
              <a:rPr lang="en-US" b="1" dirty="0"/>
              <a:t>Definition of Engagement: </a:t>
            </a:r>
            <a:br>
              <a:rPr lang="en-US" b="1" dirty="0"/>
            </a:br>
            <a:endParaRPr lang="en-US" b="1" dirty="0"/>
          </a:p>
        </p:txBody>
      </p:sp>
      <p:sp>
        <p:nvSpPr>
          <p:cNvPr id="3" name="Content Placeholder 2">
            <a:extLst>
              <a:ext uri="{FF2B5EF4-FFF2-40B4-BE49-F238E27FC236}">
                <a16:creationId xmlns:a16="http://schemas.microsoft.com/office/drawing/2014/main" id="{B370725E-6EB1-E570-EEB0-19FA05FFF66A}"/>
              </a:ext>
            </a:extLst>
          </p:cNvPr>
          <p:cNvSpPr>
            <a:spLocks noGrp="1"/>
          </p:cNvSpPr>
          <p:nvPr>
            <p:ph idx="1"/>
          </p:nvPr>
        </p:nvSpPr>
        <p:spPr>
          <a:xfrm>
            <a:off x="1328257" y="1904632"/>
            <a:ext cx="5456001" cy="3997828"/>
          </a:xfrm>
        </p:spPr>
        <p:txBody>
          <a:bodyPr>
            <a:normAutofit fontScale="85000" lnSpcReduction="10000"/>
          </a:bodyPr>
          <a:lstStyle/>
          <a:p>
            <a:pPr algn="just"/>
            <a:r>
              <a:rPr lang="en-US" dirty="0"/>
              <a:t>Engagement is not multiple meaning oriented. Rather it indicates employee engagement perspectives.  Employee engagement is merely human resources (HR) based concept that usually searches for employee enthusiasm and management stamina individually (Lonnie, 2019). </a:t>
            </a:r>
          </a:p>
          <a:p>
            <a:pPr algn="just"/>
            <a:r>
              <a:rPr lang="en-US" dirty="0"/>
              <a:t>They give importance to the performance of the company. They feel all the outcomes of their effort as </a:t>
            </a:r>
            <a:r>
              <a:rPr lang="en-US" dirty="0" err="1"/>
              <a:t>organisational</a:t>
            </a:r>
            <a:r>
              <a:rPr lang="en-US" dirty="0"/>
              <a:t> engagement.  It will make a difference. Theorist Gallup defines engagement as employee engagement from an </a:t>
            </a:r>
            <a:r>
              <a:rPr lang="en-US" dirty="0" err="1"/>
              <a:t>organisational</a:t>
            </a:r>
            <a:r>
              <a:rPr lang="en-US" dirty="0"/>
              <a:t> perspective. </a:t>
            </a:r>
          </a:p>
        </p:txBody>
      </p:sp>
      <p:pic>
        <p:nvPicPr>
          <p:cNvPr id="5" name="Picture 4">
            <a:extLst>
              <a:ext uri="{FF2B5EF4-FFF2-40B4-BE49-F238E27FC236}">
                <a16:creationId xmlns:a16="http://schemas.microsoft.com/office/drawing/2014/main" id="{9BD296BD-1CA8-EAD0-0D82-1E021C7D9434}"/>
              </a:ext>
            </a:extLst>
          </p:cNvPr>
          <p:cNvPicPr>
            <a:picLocks noChangeAspect="1"/>
          </p:cNvPicPr>
          <p:nvPr/>
        </p:nvPicPr>
        <p:blipFill>
          <a:blip r:embed="rId3"/>
          <a:stretch>
            <a:fillRect/>
          </a:stretch>
        </p:blipFill>
        <p:spPr>
          <a:xfrm>
            <a:off x="7395913" y="1991032"/>
            <a:ext cx="3221552" cy="3213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2945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DDD1-20F4-63FF-CDC4-B2157EA556CA}"/>
              </a:ext>
            </a:extLst>
          </p:cNvPr>
          <p:cNvSpPr>
            <a:spLocks noGrp="1"/>
          </p:cNvSpPr>
          <p:nvPr>
            <p:ph type="title"/>
          </p:nvPr>
        </p:nvSpPr>
        <p:spPr/>
        <p:txBody>
          <a:bodyPr/>
          <a:lstStyle/>
          <a:p>
            <a:pPr algn="l"/>
            <a:r>
              <a:rPr lang="en-US" dirty="0"/>
              <a:t>Engagement Theoretical Model:</a:t>
            </a:r>
            <a:br>
              <a:rPr lang="en-US" dirty="0"/>
            </a:br>
            <a:endParaRPr lang="en-US" dirty="0"/>
          </a:p>
        </p:txBody>
      </p:sp>
      <p:sp>
        <p:nvSpPr>
          <p:cNvPr id="3" name="Content Placeholder 2">
            <a:extLst>
              <a:ext uri="{FF2B5EF4-FFF2-40B4-BE49-F238E27FC236}">
                <a16:creationId xmlns:a16="http://schemas.microsoft.com/office/drawing/2014/main" id="{327ECE7E-78A1-4224-45EA-DF7B65744E1C}"/>
              </a:ext>
            </a:extLst>
          </p:cNvPr>
          <p:cNvSpPr>
            <a:spLocks noGrp="1"/>
          </p:cNvSpPr>
          <p:nvPr>
            <p:ph idx="1"/>
          </p:nvPr>
        </p:nvSpPr>
        <p:spPr>
          <a:xfrm>
            <a:off x="1298760" y="1860387"/>
            <a:ext cx="3420724" cy="3997828"/>
          </a:xfrm>
        </p:spPr>
        <p:txBody>
          <a:bodyPr>
            <a:normAutofit/>
          </a:bodyPr>
          <a:lstStyle/>
          <a:p>
            <a:pPr algn="just"/>
            <a:r>
              <a:rPr lang="en-US" sz="1400" dirty="0"/>
              <a:t>The Deloitte Model: </a:t>
            </a:r>
          </a:p>
          <a:p>
            <a:pPr algn="just"/>
            <a:r>
              <a:rPr lang="en-US" sz="1400" dirty="0"/>
              <a:t>This model has been developed with the idea of creating a workplace that will be “irresistible” to workers (</a:t>
            </a:r>
            <a:r>
              <a:rPr lang="en-US" sz="1400" dirty="0" err="1"/>
              <a:t>Frazzei</a:t>
            </a:r>
            <a:r>
              <a:rPr lang="en-US" sz="1400" dirty="0"/>
              <a:t> et al., 2020). </a:t>
            </a:r>
          </a:p>
          <a:p>
            <a:pPr algn="just"/>
            <a:r>
              <a:rPr lang="en-US" sz="1400" dirty="0"/>
              <a:t>Meaningful work: this is the foundational element of employee engagement under four key elements, </a:t>
            </a:r>
          </a:p>
        </p:txBody>
      </p:sp>
      <p:sp>
        <p:nvSpPr>
          <p:cNvPr id="5" name="TextBox 4">
            <a:extLst>
              <a:ext uri="{FF2B5EF4-FFF2-40B4-BE49-F238E27FC236}">
                <a16:creationId xmlns:a16="http://schemas.microsoft.com/office/drawing/2014/main" id="{46FE7863-181D-51B0-ADE1-3ACB569EDC83}"/>
              </a:ext>
            </a:extLst>
          </p:cNvPr>
          <p:cNvSpPr txBox="1"/>
          <p:nvPr/>
        </p:nvSpPr>
        <p:spPr>
          <a:xfrm>
            <a:off x="4951770" y="1847812"/>
            <a:ext cx="6098458" cy="3693319"/>
          </a:xfrm>
          <a:prstGeom prst="rect">
            <a:avLst/>
          </a:prstGeom>
          <a:solidFill>
            <a:schemeClr val="accent1">
              <a:lumMod val="20000"/>
              <a:lumOff val="80000"/>
            </a:schemeClr>
          </a:solidFill>
        </p:spPr>
        <p:txBody>
          <a:bodyPr wrap="square">
            <a:spAutoFit/>
          </a:bodyPr>
          <a:lstStyle/>
          <a:p>
            <a:r>
              <a:rPr lang="en-US" dirty="0">
                <a:solidFill>
                  <a:schemeClr val="bg1"/>
                </a:solidFill>
              </a:rPr>
              <a:t>Autonomy: employee independence and control over particular work to give ownership to make meaningful work</a:t>
            </a:r>
          </a:p>
          <a:p>
            <a:r>
              <a:rPr lang="en-US" dirty="0">
                <a:solidFill>
                  <a:schemeClr val="bg1"/>
                </a:solidFill>
              </a:rPr>
              <a:t>2.	Cultural hires with impressive job histories, Academic accolades may tell the right one who will be able to cope with culture and </a:t>
            </a:r>
            <a:r>
              <a:rPr lang="en-US" dirty="0" err="1">
                <a:solidFill>
                  <a:schemeClr val="bg1"/>
                </a:solidFill>
              </a:rPr>
              <a:t>organisational</a:t>
            </a:r>
            <a:r>
              <a:rPr lang="en-US" dirty="0">
                <a:solidFill>
                  <a:schemeClr val="bg1"/>
                </a:solidFill>
              </a:rPr>
              <a:t> </a:t>
            </a:r>
          </a:p>
          <a:p>
            <a:r>
              <a:rPr lang="en-US" dirty="0">
                <a:solidFill>
                  <a:schemeClr val="bg1"/>
                </a:solidFill>
              </a:rPr>
              <a:t>3.	Small, empowered teams: small teams encourage autonomy, camaraderie, and fast decision-making. For example, Jeff Bezos’s “two-pizza rule” to sustain teamwork and productivity. </a:t>
            </a:r>
          </a:p>
          <a:p>
            <a:r>
              <a:rPr lang="en-US" dirty="0">
                <a:solidFill>
                  <a:schemeClr val="bg1"/>
                </a:solidFill>
              </a:rPr>
              <a:t>4.	Time for slacking: Create room for rest. For example, Google’s 20% rule for passionate projects or simply enforcing time off, and personal days.</a:t>
            </a:r>
          </a:p>
        </p:txBody>
      </p:sp>
    </p:spTree>
    <p:extLst>
      <p:ext uri="{BB962C8B-B14F-4D97-AF65-F5344CB8AC3E}">
        <p14:creationId xmlns:p14="http://schemas.microsoft.com/office/powerpoint/2010/main" val="192500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84C88-1FF5-524B-DF5E-E8D7E27610EB}"/>
              </a:ext>
            </a:extLst>
          </p:cNvPr>
          <p:cNvSpPr>
            <a:spLocks noGrp="1"/>
          </p:cNvSpPr>
          <p:nvPr>
            <p:ph type="title"/>
          </p:nvPr>
        </p:nvSpPr>
        <p:spPr>
          <a:xfrm>
            <a:off x="1299202" y="262366"/>
            <a:ext cx="7958331" cy="1077229"/>
          </a:xfrm>
        </p:spPr>
        <p:txBody>
          <a:bodyPr/>
          <a:lstStyle/>
          <a:p>
            <a:pPr algn="l"/>
            <a:r>
              <a:rPr lang="en-US" dirty="0"/>
              <a:t>Continue………..</a:t>
            </a:r>
          </a:p>
        </p:txBody>
      </p:sp>
      <p:sp>
        <p:nvSpPr>
          <p:cNvPr id="3" name="Content Placeholder 2">
            <a:extLst>
              <a:ext uri="{FF2B5EF4-FFF2-40B4-BE49-F238E27FC236}">
                <a16:creationId xmlns:a16="http://schemas.microsoft.com/office/drawing/2014/main" id="{BB7B60E6-3921-E188-7566-14271296B85B}"/>
              </a:ext>
            </a:extLst>
          </p:cNvPr>
          <p:cNvSpPr>
            <a:spLocks noGrp="1"/>
          </p:cNvSpPr>
          <p:nvPr>
            <p:ph idx="1"/>
          </p:nvPr>
        </p:nvSpPr>
        <p:spPr>
          <a:xfrm>
            <a:off x="1151277" y="1814052"/>
            <a:ext cx="5028297" cy="4235892"/>
          </a:xfrm>
        </p:spPr>
        <p:txBody>
          <a:bodyPr>
            <a:normAutofit fontScale="70000" lnSpcReduction="20000"/>
          </a:bodyPr>
          <a:lstStyle/>
          <a:p>
            <a:pPr algn="just"/>
            <a:r>
              <a:rPr lang="en-US" dirty="0"/>
              <a:t>Hands-on management</a:t>
            </a:r>
          </a:p>
          <a:p>
            <a:pPr marL="0" indent="0" algn="just">
              <a:buNone/>
            </a:pPr>
            <a:r>
              <a:rPr lang="en-US" dirty="0"/>
              <a:t>Setting clear, transparent goals: regularly revisited mechanisms will remove employees' and managers’ misaligned and frustrating feelings. For example, objectives and key results (OKRs</a:t>
            </a:r>
          </a:p>
          <a:p>
            <a:pPr marL="0" indent="0" algn="just">
              <a:buNone/>
            </a:pPr>
            <a:r>
              <a:rPr lang="en-US" dirty="0"/>
              <a:t>Coaching: regular feedback will flourish improvements in performance and engagement. Equip managers through tools and training.</a:t>
            </a:r>
          </a:p>
          <a:p>
            <a:pPr marL="0" indent="0" algn="just">
              <a:buNone/>
            </a:pPr>
            <a:r>
              <a:rPr lang="en-US" dirty="0"/>
              <a:t>Investing in management development: hiring the right managers, providing mentorship for first-time managers, and ongoing learning (Bang and </a:t>
            </a:r>
            <a:r>
              <a:rPr lang="en-US" dirty="0" err="1"/>
              <a:t>Midelfart</a:t>
            </a:r>
            <a:r>
              <a:rPr lang="en-US" dirty="0"/>
              <a:t>, 2021).</a:t>
            </a:r>
          </a:p>
          <a:p>
            <a:pPr marL="0" indent="0" algn="just">
              <a:buNone/>
            </a:pPr>
            <a:r>
              <a:rPr lang="en-US" dirty="0"/>
              <a:t>Managing performance: Rethink performance management, Traditional performance reviews </a:t>
            </a:r>
          </a:p>
          <a:p>
            <a:pPr algn="just"/>
            <a:endParaRPr lang="en-US" dirty="0"/>
          </a:p>
        </p:txBody>
      </p:sp>
      <p:pic>
        <p:nvPicPr>
          <p:cNvPr id="4" name="Picture 3">
            <a:extLst>
              <a:ext uri="{FF2B5EF4-FFF2-40B4-BE49-F238E27FC236}">
                <a16:creationId xmlns:a16="http://schemas.microsoft.com/office/drawing/2014/main" id="{47095CA1-48EA-11BE-3ECC-8C143500DBC2}"/>
              </a:ext>
            </a:extLst>
          </p:cNvPr>
          <p:cNvPicPr>
            <a:picLocks noChangeAspect="1"/>
          </p:cNvPicPr>
          <p:nvPr/>
        </p:nvPicPr>
        <p:blipFill>
          <a:blip r:embed="rId3"/>
          <a:stretch>
            <a:fillRect/>
          </a:stretch>
        </p:blipFill>
        <p:spPr>
          <a:xfrm>
            <a:off x="6285689" y="2129947"/>
            <a:ext cx="5076357" cy="33712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81175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1A5C4-1B32-0B47-93A2-4A2B80428A5C}"/>
              </a:ext>
            </a:extLst>
          </p:cNvPr>
          <p:cNvSpPr>
            <a:spLocks noGrp="1"/>
          </p:cNvSpPr>
          <p:nvPr>
            <p:ph type="title"/>
          </p:nvPr>
        </p:nvSpPr>
        <p:spPr>
          <a:xfrm>
            <a:off x="1431937" y="291862"/>
            <a:ext cx="7958331" cy="1077229"/>
          </a:xfrm>
        </p:spPr>
        <p:txBody>
          <a:bodyPr/>
          <a:lstStyle/>
          <a:p>
            <a:pPr algn="l"/>
            <a:r>
              <a:rPr lang="en-US" b="1" dirty="0"/>
              <a:t>Continue……………</a:t>
            </a:r>
          </a:p>
        </p:txBody>
      </p:sp>
      <p:sp>
        <p:nvSpPr>
          <p:cNvPr id="3" name="Content Placeholder 2">
            <a:extLst>
              <a:ext uri="{FF2B5EF4-FFF2-40B4-BE49-F238E27FC236}">
                <a16:creationId xmlns:a16="http://schemas.microsoft.com/office/drawing/2014/main" id="{F7E00C0C-7F85-24AF-6C92-3BBD1D31D8D0}"/>
              </a:ext>
            </a:extLst>
          </p:cNvPr>
          <p:cNvSpPr>
            <a:spLocks noGrp="1"/>
          </p:cNvSpPr>
          <p:nvPr>
            <p:ph idx="1"/>
          </p:nvPr>
        </p:nvSpPr>
        <p:spPr>
          <a:xfrm>
            <a:off x="1239767" y="1963626"/>
            <a:ext cx="3804181" cy="3950477"/>
          </a:xfrm>
        </p:spPr>
        <p:txBody>
          <a:bodyPr>
            <a:normAutofit lnSpcReduction="10000"/>
          </a:bodyPr>
          <a:lstStyle/>
          <a:p>
            <a:pPr algn="just"/>
            <a:r>
              <a:rPr lang="en-US" sz="1600" dirty="0"/>
              <a:t>Positive work environment</a:t>
            </a:r>
          </a:p>
          <a:p>
            <a:pPr marL="450850" lvl="1" indent="0" algn="just">
              <a:buNone/>
            </a:pPr>
            <a:r>
              <a:rPr lang="en-US" sz="1400" dirty="0"/>
              <a:t>Humanistic and flexible work environment</a:t>
            </a:r>
          </a:p>
          <a:p>
            <a:pPr marL="450850" lvl="1" indent="0" algn="just">
              <a:buNone/>
            </a:pPr>
            <a:r>
              <a:rPr lang="en-US" sz="1400" dirty="0"/>
              <a:t>Culture of recognition: peer-to-peer recognition </a:t>
            </a:r>
          </a:p>
          <a:p>
            <a:pPr marL="450850" lvl="1" indent="0" algn="just">
              <a:buNone/>
            </a:pPr>
            <a:r>
              <a:rPr lang="en-US" sz="1400" dirty="0"/>
              <a:t>Diverse and inclusive, work environment</a:t>
            </a:r>
          </a:p>
          <a:p>
            <a:pPr algn="just"/>
            <a:r>
              <a:rPr lang="en-US" sz="1600" dirty="0"/>
              <a:t>Growth opportunities</a:t>
            </a:r>
          </a:p>
          <a:p>
            <a:pPr marL="450850" lvl="1" indent="0" algn="just">
              <a:buNone/>
            </a:pPr>
            <a:r>
              <a:rPr lang="en-US" sz="1400" dirty="0"/>
              <a:t>Training and support on the job</a:t>
            </a:r>
          </a:p>
          <a:p>
            <a:pPr marL="450850" lvl="1" indent="0" algn="just">
              <a:buNone/>
            </a:pPr>
            <a:r>
              <a:rPr lang="en-US" sz="1400" dirty="0"/>
              <a:t>Facilitated talent mobility</a:t>
            </a:r>
          </a:p>
          <a:p>
            <a:pPr marL="450850" lvl="1" indent="0" algn="just">
              <a:buNone/>
            </a:pPr>
            <a:r>
              <a:rPr lang="en-US" sz="1400" dirty="0"/>
              <a:t>High-impact learning culture</a:t>
            </a:r>
          </a:p>
          <a:p>
            <a:pPr algn="just"/>
            <a:endParaRPr lang="en-US" sz="700" dirty="0"/>
          </a:p>
        </p:txBody>
      </p:sp>
      <p:pic>
        <p:nvPicPr>
          <p:cNvPr id="4" name="Picture 3">
            <a:extLst>
              <a:ext uri="{FF2B5EF4-FFF2-40B4-BE49-F238E27FC236}">
                <a16:creationId xmlns:a16="http://schemas.microsoft.com/office/drawing/2014/main" id="{73D58BDE-1DB2-7267-27B1-56CCF728A2C9}"/>
              </a:ext>
            </a:extLst>
          </p:cNvPr>
          <p:cNvPicPr>
            <a:picLocks noChangeAspect="1"/>
          </p:cNvPicPr>
          <p:nvPr/>
        </p:nvPicPr>
        <p:blipFill>
          <a:blip r:embed="rId3"/>
          <a:stretch>
            <a:fillRect/>
          </a:stretch>
        </p:blipFill>
        <p:spPr>
          <a:xfrm>
            <a:off x="5718653" y="2128683"/>
            <a:ext cx="5460623" cy="3357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9355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5B1C0-8821-9707-0E38-27E59A9371E7}"/>
              </a:ext>
            </a:extLst>
          </p:cNvPr>
          <p:cNvSpPr>
            <a:spLocks noGrp="1"/>
          </p:cNvSpPr>
          <p:nvPr>
            <p:ph type="title"/>
          </p:nvPr>
        </p:nvSpPr>
        <p:spPr/>
        <p:txBody>
          <a:bodyPr/>
          <a:lstStyle/>
          <a:p>
            <a:pPr algn="l"/>
            <a:r>
              <a:rPr lang="en-US" dirty="0"/>
              <a:t>Continue……………….</a:t>
            </a:r>
          </a:p>
        </p:txBody>
      </p:sp>
      <p:sp>
        <p:nvSpPr>
          <p:cNvPr id="3" name="Content Placeholder 2">
            <a:extLst>
              <a:ext uri="{FF2B5EF4-FFF2-40B4-BE49-F238E27FC236}">
                <a16:creationId xmlns:a16="http://schemas.microsoft.com/office/drawing/2014/main" id="{575333DC-B778-7DFE-0998-771E62B216E4}"/>
              </a:ext>
            </a:extLst>
          </p:cNvPr>
          <p:cNvSpPr>
            <a:spLocks noGrp="1"/>
          </p:cNvSpPr>
          <p:nvPr>
            <p:ph idx="1"/>
          </p:nvPr>
        </p:nvSpPr>
        <p:spPr>
          <a:xfrm>
            <a:off x="1682219" y="2052116"/>
            <a:ext cx="4733329" cy="3997828"/>
          </a:xfrm>
        </p:spPr>
        <p:txBody>
          <a:bodyPr>
            <a:normAutofit fontScale="92500" lnSpcReduction="20000"/>
          </a:bodyPr>
          <a:lstStyle/>
          <a:p>
            <a:pPr algn="just"/>
            <a:r>
              <a:rPr lang="en-US" dirty="0"/>
              <a:t>Trust in leadership</a:t>
            </a:r>
          </a:p>
          <a:p>
            <a:pPr marL="0" indent="0" algn="just">
              <a:buNone/>
            </a:pPr>
            <a:r>
              <a:rPr lang="en-US" dirty="0"/>
              <a:t>Prioritizing the Mission and purpose of the company (</a:t>
            </a:r>
            <a:r>
              <a:rPr lang="en-US" dirty="0" err="1"/>
              <a:t>Kalburan</a:t>
            </a:r>
            <a:r>
              <a:rPr lang="en-US" dirty="0"/>
              <a:t> &amp; </a:t>
            </a:r>
            <a:r>
              <a:rPr lang="en-US" dirty="0" err="1"/>
              <a:t>Haşıloğlu</a:t>
            </a:r>
            <a:r>
              <a:rPr lang="en-US" dirty="0"/>
              <a:t>, 2013)</a:t>
            </a:r>
          </a:p>
          <a:p>
            <a:pPr marL="0" indent="0" algn="just">
              <a:buNone/>
            </a:pPr>
            <a:r>
              <a:rPr lang="en-US" dirty="0"/>
              <a:t>Continuous investment in people for their career growth and productivity </a:t>
            </a:r>
          </a:p>
          <a:p>
            <a:pPr marL="0" indent="0" algn="just">
              <a:buNone/>
            </a:pPr>
            <a:r>
              <a:rPr lang="en-US" dirty="0"/>
              <a:t>Transparency and accountability foster service to trust.</a:t>
            </a:r>
          </a:p>
          <a:p>
            <a:pPr marL="0" indent="0" algn="just">
              <a:buNone/>
            </a:pPr>
            <a:r>
              <a:rPr lang="en-US" dirty="0"/>
              <a:t>Inspiration through words, actions, and vision for the company drives employee morale.</a:t>
            </a:r>
          </a:p>
          <a:p>
            <a:pPr algn="just"/>
            <a:endParaRPr lang="en-US" dirty="0"/>
          </a:p>
        </p:txBody>
      </p:sp>
      <p:pic>
        <p:nvPicPr>
          <p:cNvPr id="4" name="Picture 3">
            <a:extLst>
              <a:ext uri="{FF2B5EF4-FFF2-40B4-BE49-F238E27FC236}">
                <a16:creationId xmlns:a16="http://schemas.microsoft.com/office/drawing/2014/main" id="{98A32332-E179-D8E4-7AA3-8961C9F048D4}"/>
              </a:ext>
            </a:extLst>
          </p:cNvPr>
          <p:cNvPicPr>
            <a:picLocks noChangeAspect="1"/>
          </p:cNvPicPr>
          <p:nvPr/>
        </p:nvPicPr>
        <p:blipFill>
          <a:blip r:embed="rId3"/>
          <a:stretch>
            <a:fillRect/>
          </a:stretch>
        </p:blipFill>
        <p:spPr>
          <a:xfrm>
            <a:off x="6561649" y="2657474"/>
            <a:ext cx="4581441" cy="23864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69500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E358-06AE-3839-F02A-69A67D320DCE}"/>
              </a:ext>
            </a:extLst>
          </p:cNvPr>
          <p:cNvSpPr>
            <a:spLocks noGrp="1"/>
          </p:cNvSpPr>
          <p:nvPr>
            <p:ph type="title"/>
          </p:nvPr>
        </p:nvSpPr>
        <p:spPr>
          <a:xfrm>
            <a:off x="1358195" y="586830"/>
            <a:ext cx="7958331" cy="1077229"/>
          </a:xfrm>
        </p:spPr>
        <p:txBody>
          <a:bodyPr>
            <a:normAutofit fontScale="90000"/>
          </a:bodyPr>
          <a:lstStyle/>
          <a:p>
            <a:pPr algn="l"/>
            <a:r>
              <a:rPr lang="en-US" b="1" dirty="0"/>
              <a:t>Examples of Best Practices to engage Employees:</a:t>
            </a:r>
            <a:br>
              <a:rPr lang="en-US" b="1" dirty="0"/>
            </a:br>
            <a:endParaRPr lang="en-US" b="1" dirty="0"/>
          </a:p>
        </p:txBody>
      </p:sp>
      <p:sp>
        <p:nvSpPr>
          <p:cNvPr id="3" name="Content Placeholder 2">
            <a:extLst>
              <a:ext uri="{FF2B5EF4-FFF2-40B4-BE49-F238E27FC236}">
                <a16:creationId xmlns:a16="http://schemas.microsoft.com/office/drawing/2014/main" id="{1F198399-5177-84CD-2868-0324B75B6EEB}"/>
              </a:ext>
            </a:extLst>
          </p:cNvPr>
          <p:cNvSpPr>
            <a:spLocks noGrp="1"/>
          </p:cNvSpPr>
          <p:nvPr>
            <p:ph idx="1"/>
          </p:nvPr>
        </p:nvSpPr>
        <p:spPr>
          <a:xfrm>
            <a:off x="1210270" y="1948878"/>
            <a:ext cx="5234775" cy="3997828"/>
          </a:xfrm>
        </p:spPr>
        <p:txBody>
          <a:bodyPr>
            <a:normAutofit fontScale="70000" lnSpcReduction="20000"/>
          </a:bodyPr>
          <a:lstStyle/>
          <a:p>
            <a:pPr algn="just"/>
            <a:r>
              <a:rPr lang="en-US" dirty="0"/>
              <a:t>UK’s common hotel features has utilized key takeaways to improve the culture of employee engagement under the particular policy from the national and international arena. All their brands are required to maintain these takeaways. </a:t>
            </a:r>
          </a:p>
          <a:p>
            <a:pPr algn="just"/>
            <a:r>
              <a:rPr lang="en-US" dirty="0"/>
              <a:t>Key Takeaways of Employee Engagement:</a:t>
            </a:r>
          </a:p>
          <a:p>
            <a:pPr lvl="1" algn="just"/>
            <a:r>
              <a:rPr lang="en-US" dirty="0"/>
              <a:t>Employee engagement is the level of enthusiasm and dedication </a:t>
            </a:r>
          </a:p>
          <a:p>
            <a:pPr lvl="1" algn="just"/>
            <a:r>
              <a:rPr lang="en-US" dirty="0"/>
              <a:t>It translates workers feeling toward their job</a:t>
            </a:r>
          </a:p>
          <a:p>
            <a:pPr lvl="1" algn="just"/>
            <a:r>
              <a:rPr lang="en-US" dirty="0"/>
              <a:t>Critical to a company’s success for multiple consequences</a:t>
            </a:r>
          </a:p>
          <a:p>
            <a:pPr lvl="1" algn="just"/>
            <a:r>
              <a:rPr lang="en-US" dirty="0"/>
              <a:t>Bring job satisfaction and employee ethics to represent employee morale</a:t>
            </a:r>
          </a:p>
          <a:p>
            <a:pPr lvl="1" algn="just"/>
            <a:r>
              <a:rPr lang="en-US" dirty="0"/>
              <a:t>Brings multiple productivities and higher performance which may not be applicative </a:t>
            </a:r>
          </a:p>
        </p:txBody>
      </p:sp>
      <p:pic>
        <p:nvPicPr>
          <p:cNvPr id="4" name="Picture 3">
            <a:extLst>
              <a:ext uri="{FF2B5EF4-FFF2-40B4-BE49-F238E27FC236}">
                <a16:creationId xmlns:a16="http://schemas.microsoft.com/office/drawing/2014/main" id="{7CBCF9BE-48BF-81A1-E6B1-E8851F457C91}"/>
              </a:ext>
            </a:extLst>
          </p:cNvPr>
          <p:cNvPicPr>
            <a:picLocks noChangeAspect="1"/>
          </p:cNvPicPr>
          <p:nvPr/>
        </p:nvPicPr>
        <p:blipFill>
          <a:blip r:embed="rId3"/>
          <a:stretch>
            <a:fillRect/>
          </a:stretch>
        </p:blipFill>
        <p:spPr>
          <a:xfrm>
            <a:off x="6719087" y="2496503"/>
            <a:ext cx="4151736" cy="23959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72795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294D-8E13-B59B-115D-A728DC0F2C70}"/>
              </a:ext>
            </a:extLst>
          </p:cNvPr>
          <p:cNvSpPr>
            <a:spLocks noGrp="1"/>
          </p:cNvSpPr>
          <p:nvPr>
            <p:ph type="title"/>
          </p:nvPr>
        </p:nvSpPr>
        <p:spPr/>
        <p:txBody>
          <a:bodyPr/>
          <a:lstStyle/>
          <a:p>
            <a:pPr algn="l"/>
            <a:r>
              <a:rPr lang="en-US" b="1" dirty="0"/>
              <a:t>Conclusion: </a:t>
            </a:r>
            <a:br>
              <a:rPr lang="en-US" b="1" dirty="0"/>
            </a:br>
            <a:endParaRPr lang="en-US" b="1" dirty="0"/>
          </a:p>
        </p:txBody>
      </p:sp>
      <p:sp>
        <p:nvSpPr>
          <p:cNvPr id="3" name="Content Placeholder 2">
            <a:extLst>
              <a:ext uri="{FF2B5EF4-FFF2-40B4-BE49-F238E27FC236}">
                <a16:creationId xmlns:a16="http://schemas.microsoft.com/office/drawing/2014/main" id="{71BA6623-EBE4-8F29-19B3-C2E2E659E7FA}"/>
              </a:ext>
            </a:extLst>
          </p:cNvPr>
          <p:cNvSpPr>
            <a:spLocks noGrp="1"/>
          </p:cNvSpPr>
          <p:nvPr>
            <p:ph idx="1"/>
          </p:nvPr>
        </p:nvSpPr>
        <p:spPr>
          <a:xfrm>
            <a:off x="2213160" y="1993123"/>
            <a:ext cx="7796540" cy="3997828"/>
          </a:xfrm>
        </p:spPr>
        <p:txBody>
          <a:bodyPr/>
          <a:lstStyle/>
          <a:p>
            <a:pPr algn="just"/>
            <a:r>
              <a:rPr lang="en-US" dirty="0"/>
              <a:t>Employees spend most of their best effort for a particular company as human resources. As a result, they need to have a culture of ownership through better engagement and frequent mechanisms of handling rationality in terms of productivity and growth. </a:t>
            </a:r>
          </a:p>
          <a:p>
            <a:pPr algn="just"/>
            <a:endParaRPr lang="en-US" dirty="0"/>
          </a:p>
        </p:txBody>
      </p:sp>
    </p:spTree>
    <p:extLst>
      <p:ext uri="{BB962C8B-B14F-4D97-AF65-F5344CB8AC3E}">
        <p14:creationId xmlns:p14="http://schemas.microsoft.com/office/powerpoint/2010/main" val="2400609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FD3F-F0EE-9F6C-C9BC-331FFEB9F31A}"/>
              </a:ext>
            </a:extLst>
          </p:cNvPr>
          <p:cNvSpPr>
            <a:spLocks noGrp="1"/>
          </p:cNvSpPr>
          <p:nvPr>
            <p:ph type="title"/>
          </p:nvPr>
        </p:nvSpPr>
        <p:spPr/>
        <p:txBody>
          <a:bodyPr/>
          <a:lstStyle/>
          <a:p>
            <a:pPr algn="l"/>
            <a:r>
              <a:rPr lang="en-US" b="1" dirty="0"/>
              <a:t>References:</a:t>
            </a:r>
            <a:br>
              <a:rPr lang="en-US" b="1" dirty="0"/>
            </a:br>
            <a:endParaRPr lang="en-US" b="1" dirty="0"/>
          </a:p>
        </p:txBody>
      </p:sp>
      <p:sp>
        <p:nvSpPr>
          <p:cNvPr id="3" name="Content Placeholder 2">
            <a:extLst>
              <a:ext uri="{FF2B5EF4-FFF2-40B4-BE49-F238E27FC236}">
                <a16:creationId xmlns:a16="http://schemas.microsoft.com/office/drawing/2014/main" id="{50199FC1-E922-41CC-12A6-59015AEE7ED0}"/>
              </a:ext>
            </a:extLst>
          </p:cNvPr>
          <p:cNvSpPr>
            <a:spLocks noGrp="1"/>
          </p:cNvSpPr>
          <p:nvPr>
            <p:ph idx="1"/>
          </p:nvPr>
        </p:nvSpPr>
        <p:spPr>
          <a:xfrm>
            <a:off x="1799303" y="2052116"/>
            <a:ext cx="8770836" cy="3997828"/>
          </a:xfrm>
        </p:spPr>
        <p:txBody>
          <a:bodyPr>
            <a:normAutofit fontScale="40000" lnSpcReduction="20000"/>
          </a:bodyPr>
          <a:lstStyle/>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Agnihotri, A. and Bhattacharya, S. (2020) “Collaboration for sustainable employment of disadvantaged youth: The demand-led employment model of SVA.” Available at: https://doi.org/10.4135/9781529725315.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Bang, H. and </a:t>
            </a:r>
            <a:r>
              <a:rPr lang="en-US" sz="1800" dirty="0" err="1">
                <a:effectLst/>
                <a:latin typeface="Times New Roman" panose="02020603050405020304" pitchFamily="18" charset="0"/>
                <a:ea typeface="Times New Roman" panose="02020603050405020304" pitchFamily="18" charset="0"/>
              </a:rPr>
              <a:t>Midelfart</a:t>
            </a:r>
            <a:r>
              <a:rPr lang="en-US" sz="1800" dirty="0">
                <a:effectLst/>
                <a:latin typeface="Times New Roman" panose="02020603050405020304" pitchFamily="18" charset="0"/>
                <a:ea typeface="Times New Roman" panose="02020603050405020304" pitchFamily="18" charset="0"/>
              </a:rPr>
              <a:t>, T.N. (2021) “Setting clear meeting goals,” </a:t>
            </a:r>
            <a:r>
              <a:rPr lang="en-US" sz="1800" i="1" dirty="0">
                <a:effectLst/>
                <a:latin typeface="Times New Roman" panose="02020603050405020304" pitchFamily="18" charset="0"/>
                <a:ea typeface="Times New Roman" panose="02020603050405020304" pitchFamily="18" charset="0"/>
              </a:rPr>
              <a:t>Effective Management Teams and </a:t>
            </a:r>
            <a:r>
              <a:rPr lang="en-US" sz="1800" i="1" dirty="0" err="1">
                <a:effectLst/>
                <a:latin typeface="Times New Roman" panose="02020603050405020304" pitchFamily="18" charset="0"/>
                <a:ea typeface="Times New Roman" panose="02020603050405020304" pitchFamily="18" charset="0"/>
              </a:rPr>
              <a:t>organisational</a:t>
            </a:r>
            <a:r>
              <a:rPr lang="en-US" sz="1800" i="1" dirty="0">
                <a:effectLst/>
                <a:latin typeface="Times New Roman" panose="02020603050405020304" pitchFamily="18" charset="0"/>
                <a:ea typeface="Times New Roman" panose="02020603050405020304" pitchFamily="18" charset="0"/>
              </a:rPr>
              <a:t> Behavior</a:t>
            </a:r>
            <a:r>
              <a:rPr lang="en-US" sz="1800" dirty="0">
                <a:effectLst/>
                <a:latin typeface="Times New Roman" panose="02020603050405020304" pitchFamily="18" charset="0"/>
                <a:ea typeface="Times New Roman" panose="02020603050405020304" pitchFamily="18" charset="0"/>
              </a:rPr>
              <a:t>, pp. 87–93. Available at: https://doi.org/10.4324/9781003053552-13. </a:t>
            </a:r>
          </a:p>
          <a:p>
            <a:pPr marL="360045" marR="0" indent="-360045" algn="just">
              <a:lnSpc>
                <a:spcPct val="150000"/>
              </a:lnSpc>
            </a:pPr>
            <a:r>
              <a:rPr lang="en-US" sz="1800" dirty="0" err="1">
                <a:effectLst/>
                <a:latin typeface="Times New Roman" panose="02020603050405020304" pitchFamily="18" charset="0"/>
                <a:ea typeface="Times New Roman" panose="02020603050405020304" pitchFamily="18" charset="0"/>
              </a:rPr>
              <a:t>Frazzei</a:t>
            </a:r>
            <a:r>
              <a:rPr lang="en-US" sz="1800" dirty="0">
                <a:effectLst/>
                <a:latin typeface="Times New Roman" panose="02020603050405020304" pitchFamily="18" charset="0"/>
                <a:ea typeface="Times New Roman" panose="02020603050405020304" pitchFamily="18" charset="0"/>
              </a:rPr>
              <a:t>, C.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(2020) “Il framework </a:t>
            </a:r>
            <a:r>
              <a:rPr lang="en-US" sz="1800" dirty="0" err="1">
                <a:effectLst/>
                <a:latin typeface="Times New Roman" panose="02020603050405020304" pitchFamily="18" charset="0"/>
                <a:ea typeface="Times New Roman" panose="02020603050405020304" pitchFamily="18" charset="0"/>
              </a:rPr>
              <a:t>della</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Negoziazione</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Algoritmica</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Introdotto</a:t>
            </a:r>
            <a:r>
              <a:rPr lang="en-US" sz="1800" dirty="0">
                <a:effectLst/>
                <a:latin typeface="Times New Roman" panose="02020603050405020304" pitchFamily="18" charset="0"/>
                <a:ea typeface="Times New Roman" panose="02020603050405020304" pitchFamily="18" charset="0"/>
              </a:rPr>
              <a:t> da </a:t>
            </a:r>
            <a:r>
              <a:rPr lang="en-US" sz="1800" dirty="0" err="1">
                <a:effectLst/>
                <a:latin typeface="Times New Roman" panose="02020603050405020304" pitchFamily="18" charset="0"/>
                <a:ea typeface="Times New Roman" panose="02020603050405020304" pitchFamily="18" charset="0"/>
              </a:rPr>
              <a:t>Mifid</a:t>
            </a:r>
            <a:r>
              <a:rPr lang="en-US" sz="1800" dirty="0">
                <a:effectLst/>
                <a:latin typeface="Times New Roman" panose="02020603050405020304" pitchFamily="18" charset="0"/>
                <a:ea typeface="Times New Roman" panose="02020603050405020304" pitchFamily="18" charset="0"/>
              </a:rPr>
              <a:t> II e </a:t>
            </a:r>
            <a:r>
              <a:rPr lang="en-US" sz="1800" dirty="0" err="1">
                <a:effectLst/>
                <a:latin typeface="Times New Roman" panose="02020603050405020304" pitchFamily="18" charset="0"/>
                <a:ea typeface="Times New Roman" panose="02020603050405020304" pitchFamily="18" charset="0"/>
              </a:rPr>
              <a:t>l’importanza</a:t>
            </a:r>
            <a:r>
              <a:rPr lang="en-US" sz="1800" dirty="0">
                <a:effectLst/>
                <a:latin typeface="Times New Roman" panose="02020603050405020304" pitchFamily="18" charset="0"/>
                <a:ea typeface="Times New Roman" panose="02020603050405020304" pitchFamily="18" charset="0"/>
              </a:rPr>
              <a:t> del </a:t>
            </a:r>
            <a:r>
              <a:rPr lang="en-US" sz="1800" dirty="0" err="1">
                <a:effectLst/>
                <a:latin typeface="Times New Roman" panose="02020603050405020304" pitchFamily="18" charset="0"/>
                <a:ea typeface="Times New Roman" panose="02020603050405020304" pitchFamily="18" charset="0"/>
              </a:rPr>
              <a:t>Processo</a:t>
            </a:r>
            <a:r>
              <a:rPr lang="en-US" sz="1800" dirty="0">
                <a:effectLst/>
                <a:latin typeface="Times New Roman" panose="02020603050405020304" pitchFamily="18" charset="0"/>
                <a:ea typeface="Times New Roman" panose="02020603050405020304" pitchFamily="18" charset="0"/>
              </a:rPr>
              <a:t> di </a:t>
            </a:r>
            <a:r>
              <a:rPr lang="en-US" sz="1800" dirty="0" err="1">
                <a:effectLst/>
                <a:latin typeface="Times New Roman" panose="02020603050405020304" pitchFamily="18" charset="0"/>
                <a:ea typeface="Times New Roman" panose="02020603050405020304" pitchFamily="18" charset="0"/>
              </a:rPr>
              <a:t>Autovalutazione</a:t>
            </a:r>
            <a:r>
              <a:rPr lang="en-US" sz="1800" dirty="0">
                <a:effectLst/>
                <a:latin typeface="Times New Roman" panose="02020603050405020304" pitchFamily="18" charset="0"/>
                <a:ea typeface="Times New Roman" panose="02020603050405020304" pitchFamily="18" charset="0"/>
              </a:rPr>
              <a:t> e </a:t>
            </a:r>
            <a:r>
              <a:rPr lang="en-US" sz="1800" dirty="0" err="1">
                <a:effectLst/>
                <a:latin typeface="Times New Roman" panose="02020603050405020304" pitchFamily="18" charset="0"/>
                <a:ea typeface="Times New Roman" panose="02020603050405020304" pitchFamily="18" charset="0"/>
              </a:rPr>
              <a:t>Convalida</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Risk Management Magazine</a:t>
            </a:r>
            <a:r>
              <a:rPr lang="en-US" sz="1800" dirty="0">
                <a:effectLst/>
                <a:latin typeface="Times New Roman" panose="02020603050405020304" pitchFamily="18" charset="0"/>
                <a:ea typeface="Times New Roman" panose="02020603050405020304" pitchFamily="18" charset="0"/>
              </a:rPr>
              <a:t>, 2(2020), pp. 3–9. Available at: https://doi.org/10.47473/2020rmm0011.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Georgiades, S. (2015) “Employee engagement implementation leading towards employee creativity,” </a:t>
            </a:r>
            <a:r>
              <a:rPr lang="en-US" sz="1800" i="1" dirty="0">
                <a:effectLst/>
                <a:latin typeface="Times New Roman" panose="02020603050405020304" pitchFamily="18" charset="0"/>
                <a:ea typeface="Times New Roman" panose="02020603050405020304" pitchFamily="18" charset="0"/>
              </a:rPr>
              <a:t>Employee Engagement in Media Management</a:t>
            </a:r>
            <a:r>
              <a:rPr lang="en-US" sz="1800" dirty="0">
                <a:effectLst/>
                <a:latin typeface="Times New Roman" panose="02020603050405020304" pitchFamily="18" charset="0"/>
                <a:ea typeface="Times New Roman" panose="02020603050405020304" pitchFamily="18" charset="0"/>
              </a:rPr>
              <a:t>, pp. 83–100. Available at: https://doi.org/10.1007/978-3-319-16217-1_5.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Gilmore, T.J. (2022) “Employee incentive </a:t>
            </a:r>
            <a:r>
              <a:rPr lang="en-US" sz="1800" dirty="0" err="1">
                <a:effectLst/>
                <a:latin typeface="Times New Roman" panose="02020603050405020304" pitchFamily="18" charset="0"/>
                <a:ea typeface="Times New Roman" panose="02020603050405020304" pitchFamily="18" charset="0"/>
              </a:rPr>
              <a:t>esops</a:t>
            </a:r>
            <a:r>
              <a:rPr lang="en-US" sz="1800" dirty="0">
                <a:effectLst/>
                <a:latin typeface="Times New Roman" panose="02020603050405020304" pitchFamily="18" charset="0"/>
                <a:ea typeface="Times New Roman" panose="02020603050405020304" pitchFamily="18" charset="0"/>
              </a:rPr>
              <a:t>: An equity tool to promote engagement and performance,” </a:t>
            </a:r>
            <a:r>
              <a:rPr lang="en-US" sz="1800" i="1" dirty="0">
                <a:effectLst/>
                <a:latin typeface="Times New Roman" panose="02020603050405020304" pitchFamily="18" charset="0"/>
                <a:ea typeface="Times New Roman" panose="02020603050405020304" pitchFamily="18" charset="0"/>
              </a:rPr>
              <a:t>Compensation &amp; Benefits Review</a:t>
            </a:r>
            <a:r>
              <a:rPr lang="en-US" sz="1800" dirty="0">
                <a:effectLst/>
                <a:latin typeface="Times New Roman" panose="02020603050405020304" pitchFamily="18" charset="0"/>
                <a:ea typeface="Times New Roman" panose="02020603050405020304" pitchFamily="18" charset="0"/>
              </a:rPr>
              <a:t>, 54(3), pp. 100–102. Available at: https://doi.org/10.1177/08863687211070891.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Huang, W.-R. (2020) “Job training satisfaction, job satisfaction, and job performance,” </a:t>
            </a:r>
            <a:r>
              <a:rPr lang="en-US" sz="1800" i="1" dirty="0">
                <a:effectLst/>
                <a:latin typeface="Times New Roman" panose="02020603050405020304" pitchFamily="18" charset="0"/>
                <a:ea typeface="Times New Roman" panose="02020603050405020304" pitchFamily="18" charset="0"/>
              </a:rPr>
              <a:t>Career Development and Job Satisfaction</a:t>
            </a:r>
            <a:r>
              <a:rPr lang="en-US" sz="1800" dirty="0">
                <a:effectLst/>
                <a:latin typeface="Times New Roman" panose="02020603050405020304" pitchFamily="18" charset="0"/>
                <a:ea typeface="Times New Roman" panose="02020603050405020304" pitchFamily="18" charset="0"/>
              </a:rPr>
              <a:t> [Preprint]. Available at: https://doi.org/10.5772/intechopen.89117. </a:t>
            </a:r>
          </a:p>
          <a:p>
            <a:pPr marL="360045" marR="0" indent="-360045" algn="just">
              <a:lnSpc>
                <a:spcPct val="150000"/>
              </a:lnSpc>
            </a:pPr>
            <a:r>
              <a:rPr lang="en-US" sz="1800" dirty="0" err="1">
                <a:effectLst/>
                <a:latin typeface="Times New Roman" panose="02020603050405020304" pitchFamily="18" charset="0"/>
                <a:ea typeface="Times New Roman" panose="02020603050405020304" pitchFamily="18" charset="0"/>
              </a:rPr>
              <a:t>Kalburan</a:t>
            </a:r>
            <a:r>
              <a:rPr lang="en-US" sz="1800" dirty="0">
                <a:effectLst/>
                <a:latin typeface="Times New Roman" panose="02020603050405020304" pitchFamily="18" charset="0"/>
                <a:ea typeface="Times New Roman" panose="02020603050405020304" pitchFamily="18" charset="0"/>
              </a:rPr>
              <a:t>, Ç. and </a:t>
            </a:r>
            <a:r>
              <a:rPr lang="en-US" sz="1800" dirty="0" err="1">
                <a:effectLst/>
                <a:latin typeface="Times New Roman" panose="02020603050405020304" pitchFamily="18" charset="0"/>
                <a:ea typeface="Times New Roman" panose="02020603050405020304" pitchFamily="18" charset="0"/>
              </a:rPr>
              <a:t>Haşıloğlu</a:t>
            </a:r>
            <a:r>
              <a:rPr lang="en-US" sz="1800" dirty="0">
                <a:effectLst/>
                <a:latin typeface="Times New Roman" panose="02020603050405020304" pitchFamily="18" charset="0"/>
                <a:ea typeface="Times New Roman" panose="02020603050405020304" pitchFamily="18" charset="0"/>
              </a:rPr>
              <a:t>, S.B. (2013) “Ecological Environment Friendly Business Approach: The example of Unilever,” </a:t>
            </a:r>
            <a:r>
              <a:rPr lang="en-US" sz="1800" i="1" dirty="0">
                <a:effectLst/>
                <a:latin typeface="Times New Roman" panose="02020603050405020304" pitchFamily="18" charset="0"/>
                <a:ea typeface="Times New Roman" panose="02020603050405020304" pitchFamily="18" charset="0"/>
              </a:rPr>
              <a:t>International Conference on Eurasian Economies</a:t>
            </a:r>
            <a:r>
              <a:rPr lang="en-US" sz="1800" dirty="0">
                <a:effectLst/>
                <a:latin typeface="Times New Roman" panose="02020603050405020304" pitchFamily="18" charset="0"/>
                <a:ea typeface="Times New Roman" panose="02020603050405020304" pitchFamily="18" charset="0"/>
              </a:rPr>
              <a:t> [Preprint]. Available at: https://doi.org/10.36880/c04.00600.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Lonnie, W. (2019) “Toward a practical definition,” </a:t>
            </a:r>
            <a:r>
              <a:rPr lang="en-US" sz="1800" i="1" dirty="0">
                <a:effectLst/>
                <a:latin typeface="Times New Roman" panose="02020603050405020304" pitchFamily="18" charset="0"/>
                <a:ea typeface="Times New Roman" panose="02020603050405020304" pitchFamily="18" charset="0"/>
              </a:rPr>
              <a:t>Sustaining Workforce Engagement</a:t>
            </a:r>
            <a:r>
              <a:rPr lang="en-US" sz="1800" dirty="0">
                <a:effectLst/>
                <a:latin typeface="Times New Roman" panose="02020603050405020304" pitchFamily="18" charset="0"/>
                <a:ea typeface="Times New Roman" panose="02020603050405020304" pitchFamily="18" charset="0"/>
              </a:rPr>
              <a:t>, pp. 83–94. Available at: https://doi.org/10.4324/9780429442346-6.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Mathur, S. (2020) “Employee engagement-a key factor of managing talent a critical analysis of Literature Review,” </a:t>
            </a:r>
            <a:r>
              <a:rPr lang="en-US" sz="1800" i="1" dirty="0">
                <a:effectLst/>
                <a:latin typeface="Times New Roman" panose="02020603050405020304" pitchFamily="18" charset="0"/>
                <a:ea typeface="Times New Roman" panose="02020603050405020304" pitchFamily="18" charset="0"/>
              </a:rPr>
              <a:t>International Journal of Psychosocial Rehabilitation</a:t>
            </a:r>
            <a:r>
              <a:rPr lang="en-US" sz="1800" dirty="0">
                <a:effectLst/>
                <a:latin typeface="Times New Roman" panose="02020603050405020304" pitchFamily="18" charset="0"/>
                <a:ea typeface="Times New Roman" panose="02020603050405020304" pitchFamily="18" charset="0"/>
              </a:rPr>
              <a:t>, 24(5), pp. 4973–4980. Available at: https://doi.org/10.37200/ijpr/v24i5/pr2020206.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Shuck, B. (2019) “The expression of employee engagement,” </a:t>
            </a:r>
            <a:r>
              <a:rPr lang="en-US" sz="1800" i="1" dirty="0">
                <a:effectLst/>
                <a:latin typeface="Times New Roman" panose="02020603050405020304" pitchFamily="18" charset="0"/>
                <a:ea typeface="Times New Roman" panose="02020603050405020304" pitchFamily="18" charset="0"/>
              </a:rPr>
              <a:t>Employee Engagement</a:t>
            </a:r>
            <a:r>
              <a:rPr lang="en-US" sz="1800" dirty="0">
                <a:effectLst/>
                <a:latin typeface="Times New Roman" panose="02020603050405020304" pitchFamily="18" charset="0"/>
                <a:ea typeface="Times New Roman" panose="02020603050405020304" pitchFamily="18" charset="0"/>
              </a:rPr>
              <a:t>, pp. 25–35. Available at: https://doi.org/10.4324/9781351035064-3. </a:t>
            </a:r>
          </a:p>
        </p:txBody>
      </p:sp>
    </p:spTree>
    <p:extLst>
      <p:ext uri="{BB962C8B-B14F-4D97-AF65-F5344CB8AC3E}">
        <p14:creationId xmlns:p14="http://schemas.microsoft.com/office/powerpoint/2010/main" val="27760559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50</TotalTime>
  <Words>1683</Words>
  <Application>Microsoft Office PowerPoint</Application>
  <PresentationFormat>Widescreen</PresentationFormat>
  <Paragraphs>121</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MS Shell Dlg 2</vt:lpstr>
      <vt:lpstr>Times New Roman</vt:lpstr>
      <vt:lpstr>Wingdings</vt:lpstr>
      <vt:lpstr>Wingdings 3</vt:lpstr>
      <vt:lpstr>Madison</vt:lpstr>
      <vt:lpstr>Assignment on Employee Engagement    Operating Hotel Facilities (BMIH4006)   </vt:lpstr>
      <vt:lpstr>Introduction: </vt:lpstr>
      <vt:lpstr>Importance of Employee Engagement:  </vt:lpstr>
      <vt:lpstr>Continue………………………</vt:lpstr>
      <vt:lpstr>Definition of Engagement:  </vt:lpstr>
      <vt:lpstr>Engagement Theoretical Model: </vt:lpstr>
      <vt:lpstr>Continue………..</vt:lpstr>
      <vt:lpstr>Continue……………</vt:lpstr>
      <vt:lpstr>Continue……………….</vt:lpstr>
      <vt:lpstr>Examples of Best Practices to engage Employees: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Assignment 3  Employee Engagement</dc:title>
  <dc:creator>Tasfia</dc:creator>
  <cp:lastModifiedBy>Arifa Kabir Begum (2118715)</cp:lastModifiedBy>
  <cp:revision>3</cp:revision>
  <dcterms:created xsi:type="dcterms:W3CDTF">2022-11-26T15:23:38Z</dcterms:created>
  <dcterms:modified xsi:type="dcterms:W3CDTF">2022-12-05T18:48:06Z</dcterms:modified>
</cp:coreProperties>
</file>