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85637" autoAdjust="0"/>
  </p:normalViewPr>
  <p:slideViewPr>
    <p:cSldViewPr>
      <p:cViewPr>
        <p:scale>
          <a:sx n="50" d="100"/>
          <a:sy n="50" d="100"/>
        </p:scale>
        <p:origin x="461" y="11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71B627-691E-4BBC-BD28-93FC85141608}" type="datetimeFigureOut">
              <a:rPr lang="en-US" smtClean="0"/>
              <a:t>11/25/2025</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0D6D70-832E-4733-800D-42441D5BD813}" type="slidenum">
              <a:rPr lang="en-US" smtClean="0"/>
              <a:t>‹#›</a:t>
            </a:fld>
            <a:endParaRPr lang="en-US"/>
          </a:p>
        </p:txBody>
      </p:sp>
    </p:spTree>
    <p:extLst>
      <p:ext uri="{BB962C8B-B14F-4D97-AF65-F5344CB8AC3E}">
        <p14:creationId xmlns:p14="http://schemas.microsoft.com/office/powerpoint/2010/main" val="3191559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Smoking is one of the most important preventable illnesses and early death in the UK, and smoking cessation attempts in adults are commonly characterized by cravings, which suddenly manifest as a result of stress, routine, or environmental stimuli. The traditional services are structured to provide assistance, but they are unable to intervene when one is close to a relapse. That is the gap that this intervention is aimed at. The system provides timely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help at the time when people most require it by predicting their cravings before they happen, and by sending timely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nudges.</a:t>
            </a:r>
            <a:endParaRPr lang="en-US" b="0" dirty="0">
              <a:effectLst/>
            </a:endParaRPr>
          </a:p>
          <a:p>
            <a:pPr rtl="0"/>
            <a:r>
              <a:rPr lang="en-US" sz="1200" b="0" i="0" u="none" strike="noStrike" kern="1200" dirty="0">
                <a:solidFill>
                  <a:schemeClr val="tx1"/>
                </a:solidFill>
                <a:effectLst/>
                <a:latin typeface="+mn-lt"/>
                <a:ea typeface="+mn-ea"/>
                <a:cs typeface="+mn-cs"/>
              </a:rPr>
              <a:t>As for the health promotion values and principles that will inform this intervention, the central theme is empowerment as the users obtain customized information about their cravings and how to control them better. Equity is a factor as well, as the digital version can be delivered to all individuals who might not seek cessation services face-to-face because of time, place, or stigma. Person-centeredness is also evident in the adaptive property of the nudges, which are responsive to specific routines and triggers. And the design adheres to such major concepts as evidence-based practice, autonomy, accessibility, and inclusivity. All of these values make the tool not only functional but also responsible ethically and socially.</a:t>
            </a:r>
            <a:endParaRPr lang="en-US" b="0" dirty="0">
              <a:effectLst/>
            </a:endParaRPr>
          </a:p>
          <a:p>
            <a:pPr rtl="0"/>
            <a:r>
              <a:rPr lang="en-US" sz="1200" b="0" i="0" u="none" strike="noStrike" kern="1200" dirty="0">
                <a:solidFill>
                  <a:schemeClr val="tx1"/>
                </a:solidFill>
                <a:effectLst/>
                <a:latin typeface="+mn-lt"/>
                <a:ea typeface="+mn-ea"/>
                <a:cs typeface="+mn-cs"/>
              </a:rPr>
              <a:t>To establish the theoretical basis of the research, the Health Belief Model has been used. The model will be useful in understanding how individuals make choices regarding health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such as smoking. The AI system can increase perceived vulnerability by informing the users when they are personally vulnerable to succumbing to a craving. It also supports the perception of severity through reminding them of the impact of relapse on their health or money. It intensifies perceived advantages as it displays improvements in real time, the improvement of health or money saved. It lowers the perceived barriers by providing fast response coping mechanisms whenever the users are feeling vulnerable. It also develops self-efficacy by means of constant positive reinforcement. Above all, the AI alerts serve as action cues, which disrupt automatic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make healthier choices in time.</a:t>
            </a:r>
            <a:endParaRPr lang="en-US" b="0" dirty="0">
              <a:effectLst/>
            </a:endParaRPr>
          </a:p>
          <a:p>
            <a:pPr rtl="0"/>
            <a:r>
              <a:rPr lang="en-US" sz="1200" b="0" i="0" u="none" strike="noStrike" kern="1200" dirty="0">
                <a:solidFill>
                  <a:schemeClr val="tx1"/>
                </a:solidFill>
                <a:effectLst/>
                <a:latin typeface="+mn-lt"/>
                <a:ea typeface="+mn-ea"/>
                <a:cs typeface="+mn-cs"/>
              </a:rPr>
              <a:t>These are increased awareness of personal triggers, improved craving control, fewer obstacles to abstinence, and increased persistence to permanent cessation. We also anticipate that the relapse rates would also reduce, and more participation by the groups that do not otherwise access traditional support. Lastly, in the conclusion, it is stressed that this intervention helps to unite theory and technology in a helpful and practical manner. When done responsibly, it would be able to serve the individual health as well as the larger population health objectives.</a:t>
            </a:r>
            <a:endParaRPr lang="en-US" b="0" dirty="0">
              <a:effectLst/>
            </a:endParaRPr>
          </a:p>
          <a:p>
            <a:br>
              <a:rPr lang="en-US"/>
            </a:br>
            <a:endParaRPr lang="en-US"/>
          </a:p>
        </p:txBody>
      </p:sp>
      <p:sp>
        <p:nvSpPr>
          <p:cNvPr id="4" name="Slide Number Placeholder 3"/>
          <p:cNvSpPr>
            <a:spLocks noGrp="1"/>
          </p:cNvSpPr>
          <p:nvPr>
            <p:ph type="sldNum" sz="quarter" idx="10"/>
          </p:nvPr>
        </p:nvSpPr>
        <p:spPr/>
        <p:txBody>
          <a:bodyPr/>
          <a:lstStyle/>
          <a:p>
            <a:fld id="{4E0D6D70-832E-4733-800D-42441D5BD813}" type="slidenum">
              <a:rPr lang="en-US" smtClean="0"/>
              <a:t>1</a:t>
            </a:fld>
            <a:endParaRPr lang="en-US"/>
          </a:p>
        </p:txBody>
      </p:sp>
    </p:spTree>
    <p:extLst>
      <p:ext uri="{BB962C8B-B14F-4D97-AF65-F5344CB8AC3E}">
        <p14:creationId xmlns:p14="http://schemas.microsoft.com/office/powerpoint/2010/main" val="4079582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2" name="AutoShape 2"/>
          <p:cNvSpPr/>
          <p:nvPr/>
        </p:nvSpPr>
        <p:spPr>
          <a:xfrm>
            <a:off x="0" y="-281740"/>
            <a:ext cx="21384000" cy="1984669"/>
          </a:xfrm>
          <a:prstGeom prst="rect">
            <a:avLst/>
          </a:prstGeom>
          <a:solidFill>
            <a:srgbClr val="FFFFFF"/>
          </a:solidFill>
        </p:spPr>
      </p:sp>
      <p:sp>
        <p:nvSpPr>
          <p:cNvPr id="3" name="AutoShape 3"/>
          <p:cNvSpPr/>
          <p:nvPr/>
        </p:nvSpPr>
        <p:spPr>
          <a:xfrm>
            <a:off x="7352257" y="8316407"/>
            <a:ext cx="8417706" cy="5291593"/>
          </a:xfrm>
          <a:prstGeom prst="rect">
            <a:avLst/>
          </a:prstGeom>
          <a:solidFill>
            <a:srgbClr val="FFFFFF"/>
          </a:solidFill>
        </p:spPr>
      </p:sp>
      <p:sp>
        <p:nvSpPr>
          <p:cNvPr id="4" name="AutoShape 4"/>
          <p:cNvSpPr/>
          <p:nvPr/>
        </p:nvSpPr>
        <p:spPr>
          <a:xfrm>
            <a:off x="7342732" y="2519947"/>
            <a:ext cx="0" cy="11050995"/>
          </a:xfrm>
          <a:prstGeom prst="line">
            <a:avLst/>
          </a:prstGeom>
          <a:ln w="19050" cap="flat">
            <a:solidFill>
              <a:srgbClr val="16225D"/>
            </a:solidFill>
            <a:prstDash val="solid"/>
            <a:headEnd type="none" w="sm" len="sm"/>
            <a:tailEnd type="none" w="sm" len="sm"/>
          </a:ln>
        </p:spPr>
      </p:sp>
      <p:sp>
        <p:nvSpPr>
          <p:cNvPr id="5" name="AutoShape 5"/>
          <p:cNvSpPr/>
          <p:nvPr/>
        </p:nvSpPr>
        <p:spPr>
          <a:xfrm>
            <a:off x="271455" y="9681629"/>
            <a:ext cx="7060339" cy="0"/>
          </a:xfrm>
          <a:prstGeom prst="line">
            <a:avLst/>
          </a:prstGeom>
          <a:ln w="19050" cap="flat">
            <a:solidFill>
              <a:srgbClr val="16225D"/>
            </a:solidFill>
            <a:prstDash val="solid"/>
            <a:headEnd type="none" w="sm" len="sm"/>
            <a:tailEnd type="none" w="sm" len="sm"/>
          </a:ln>
        </p:spPr>
      </p:sp>
      <p:sp>
        <p:nvSpPr>
          <p:cNvPr id="6" name="AutoShape 6"/>
          <p:cNvSpPr/>
          <p:nvPr/>
        </p:nvSpPr>
        <p:spPr>
          <a:xfrm>
            <a:off x="7331794" y="8316407"/>
            <a:ext cx="13745751" cy="0"/>
          </a:xfrm>
          <a:prstGeom prst="line">
            <a:avLst/>
          </a:prstGeom>
          <a:ln w="19050" cap="flat">
            <a:solidFill>
              <a:srgbClr val="16225D"/>
            </a:solidFill>
            <a:prstDash val="solid"/>
            <a:headEnd type="none" w="sm" len="sm"/>
            <a:tailEnd type="none" w="sm" len="sm"/>
          </a:ln>
        </p:spPr>
      </p:sp>
      <p:sp>
        <p:nvSpPr>
          <p:cNvPr id="7" name="AutoShape 7"/>
          <p:cNvSpPr/>
          <p:nvPr/>
        </p:nvSpPr>
        <p:spPr>
          <a:xfrm>
            <a:off x="7467060" y="2845460"/>
            <a:ext cx="5369330" cy="5177769"/>
          </a:xfrm>
          <a:prstGeom prst="rect">
            <a:avLst/>
          </a:prstGeom>
          <a:solidFill>
            <a:srgbClr val="16225D">
              <a:alpha val="20784"/>
            </a:srgbClr>
          </a:solidFill>
        </p:spPr>
      </p:sp>
      <p:grpSp>
        <p:nvGrpSpPr>
          <p:cNvPr id="8" name="Group 8"/>
          <p:cNvGrpSpPr/>
          <p:nvPr/>
        </p:nvGrpSpPr>
        <p:grpSpPr>
          <a:xfrm>
            <a:off x="271455" y="9819495"/>
            <a:ext cx="6739219" cy="3388146"/>
            <a:chOff x="0" y="28575"/>
            <a:chExt cx="8985625" cy="4517527"/>
          </a:xfrm>
        </p:grpSpPr>
        <p:sp>
          <p:nvSpPr>
            <p:cNvPr id="9" name="TextBox 9"/>
            <p:cNvSpPr txBox="1"/>
            <p:nvPr/>
          </p:nvSpPr>
          <p:spPr>
            <a:xfrm>
              <a:off x="0" y="28575"/>
              <a:ext cx="8985332" cy="437224"/>
            </a:xfrm>
            <a:prstGeom prst="rect">
              <a:avLst/>
            </a:prstGeom>
          </p:spPr>
          <p:txBody>
            <a:bodyPr lIns="0" tIns="0" rIns="0" bIns="0" rtlCol="0" anchor="t">
              <a:spAutoFit/>
            </a:bodyPr>
            <a:lstStyle/>
            <a:p>
              <a:pPr marL="0" lvl="0" indent="0" algn="just">
                <a:lnSpc>
                  <a:spcPts val="2455"/>
                </a:lnSpc>
                <a:spcBef>
                  <a:spcPct val="0"/>
                </a:spcBef>
              </a:pPr>
              <a:r>
                <a:rPr lang="en-US" sz="2338" b="1" i="1" spc="93">
                  <a:solidFill>
                    <a:srgbClr val="000001"/>
                  </a:solidFill>
                  <a:latin typeface="Times New Roman" panose="02020603050405020304" pitchFamily="18" charset="0"/>
                  <a:ea typeface="Kelvinch Bold Italics"/>
                  <a:cs typeface="Times New Roman" panose="02020603050405020304" pitchFamily="18" charset="0"/>
                  <a:sym typeface="Kelvinch Bold Italics"/>
                </a:rPr>
                <a:t>Health Promotion Values and Principles</a:t>
              </a:r>
            </a:p>
          </p:txBody>
        </p:sp>
        <p:sp>
          <p:nvSpPr>
            <p:cNvPr id="10" name="TextBox 10"/>
            <p:cNvSpPr txBox="1"/>
            <p:nvPr/>
          </p:nvSpPr>
          <p:spPr>
            <a:xfrm>
              <a:off x="38425" y="675043"/>
              <a:ext cx="8947200" cy="3871059"/>
            </a:xfrm>
            <a:prstGeom prst="rect">
              <a:avLst/>
            </a:prstGeom>
          </p:spPr>
          <p:txBody>
            <a:bodyPr lIns="0" tIns="0" rIns="0" bIns="0" rtlCol="0" anchor="t">
              <a:spAutoFit/>
            </a:bodyPr>
            <a:lstStyle/>
            <a:p>
              <a:pPr marL="0" lvl="0" indent="0" algn="just">
                <a:lnSpc>
                  <a:spcPts val="1880"/>
                </a:lnSpc>
              </a:pP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The intervention is in line with the important health promotion values such as supporting the idea of empowerment, equity, and person-centred practice. Personalised information regarding the craving patterns also increases empowerment as people get to know their behaviour and control it more confidently (Kelpin et al., 2024). One way of how equity is addressed is by working on scalable digital delivery to make sure that adults who might not receive conventional cessation services receive support (</a:t>
              </a:r>
              <a:r>
                <a:rPr lang="en-US" sz="1343" dirty="0" err="1">
                  <a:solidFill>
                    <a:srgbClr val="000001"/>
                  </a:solidFill>
                  <a:latin typeface="Times New Roman" panose="02020603050405020304" pitchFamily="18" charset="0"/>
                  <a:ea typeface="Kelvinch"/>
                  <a:cs typeface="Times New Roman" panose="02020603050405020304" pitchFamily="18" charset="0"/>
                  <a:sym typeface="Kelvinch"/>
                </a:rPr>
                <a:t>Štánerová</a:t>
              </a: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 2025). The principles embedded in the design are:</a:t>
              </a:r>
            </a:p>
            <a:p>
              <a:pPr marL="290034" lvl="1" indent="-145017" algn="just">
                <a:lnSpc>
                  <a:spcPts val="1880"/>
                </a:lnSpc>
                <a:buFont typeface="Arial"/>
                <a:buChar char="•"/>
              </a:pP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Evidence-based practice.</a:t>
              </a:r>
            </a:p>
            <a:p>
              <a:pPr marL="290034" lvl="1" indent="-145017" algn="just">
                <a:lnSpc>
                  <a:spcPts val="1880"/>
                </a:lnSpc>
                <a:buFont typeface="Arial"/>
                <a:buChar char="•"/>
              </a:pP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Independence of the user and informed consent.</a:t>
              </a:r>
            </a:p>
            <a:p>
              <a:pPr marL="290034" lvl="1" indent="-145017" algn="just">
                <a:lnSpc>
                  <a:spcPts val="1880"/>
                </a:lnSpc>
                <a:buFont typeface="Arial"/>
                <a:buChar char="•"/>
              </a:pP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Availability and accessibility.</a:t>
              </a:r>
            </a:p>
            <a:p>
              <a:pPr marL="0" lvl="0" indent="0" algn="just">
                <a:lnSpc>
                  <a:spcPts val="1880"/>
                </a:lnSpc>
              </a:pPr>
              <a:r>
                <a:rPr lang="en-US" sz="1343" dirty="0">
                  <a:solidFill>
                    <a:srgbClr val="000001"/>
                  </a:solidFill>
                  <a:latin typeface="Times New Roman" panose="02020603050405020304" pitchFamily="18" charset="0"/>
                  <a:ea typeface="Kelvinch"/>
                  <a:cs typeface="Times New Roman" panose="02020603050405020304" pitchFamily="18" charset="0"/>
                  <a:sym typeface="Kelvinch"/>
                </a:rPr>
                <a:t>Combined, these principles can be used to make the intervention effective in promoting behavioural change without violating personal needs and situations.</a:t>
              </a:r>
            </a:p>
            <a:p>
              <a:pPr marL="0" lvl="0" indent="0" algn="just">
                <a:lnSpc>
                  <a:spcPts val="1880"/>
                </a:lnSpc>
              </a:pPr>
              <a:endParaRPr lang="en-US" sz="1343" dirty="0">
                <a:solidFill>
                  <a:srgbClr val="000001"/>
                </a:solidFill>
                <a:latin typeface="Times New Roman" panose="02020603050405020304" pitchFamily="18" charset="0"/>
                <a:ea typeface="Kelvinch"/>
                <a:cs typeface="Times New Roman" panose="02020603050405020304" pitchFamily="18" charset="0"/>
                <a:sym typeface="Kelvinch"/>
              </a:endParaRPr>
            </a:p>
          </p:txBody>
        </p:sp>
      </p:grpSp>
      <p:sp>
        <p:nvSpPr>
          <p:cNvPr id="11" name="AutoShape 11"/>
          <p:cNvSpPr/>
          <p:nvPr/>
        </p:nvSpPr>
        <p:spPr>
          <a:xfrm>
            <a:off x="0" y="13532860"/>
            <a:ext cx="21384000" cy="1885872"/>
          </a:xfrm>
          <a:prstGeom prst="rect">
            <a:avLst/>
          </a:prstGeom>
          <a:solidFill>
            <a:srgbClr val="16225D"/>
          </a:solidFill>
        </p:spPr>
      </p:sp>
      <p:sp>
        <p:nvSpPr>
          <p:cNvPr id="12" name="Freeform 12"/>
          <p:cNvSpPr/>
          <p:nvPr/>
        </p:nvSpPr>
        <p:spPr>
          <a:xfrm>
            <a:off x="232866" y="1922630"/>
            <a:ext cx="6681891" cy="4008899"/>
          </a:xfrm>
          <a:custGeom>
            <a:avLst/>
            <a:gdLst/>
            <a:ahLst/>
            <a:cxnLst/>
            <a:rect l="l" t="t" r="r" b="b"/>
            <a:pathLst>
              <a:path w="5804567" h="4008899">
                <a:moveTo>
                  <a:pt x="0" y="0"/>
                </a:moveTo>
                <a:lnTo>
                  <a:pt x="5804567" y="0"/>
                </a:lnTo>
                <a:lnTo>
                  <a:pt x="5804567" y="4008899"/>
                </a:lnTo>
                <a:lnTo>
                  <a:pt x="0" y="4008899"/>
                </a:lnTo>
                <a:lnTo>
                  <a:pt x="0" y="0"/>
                </a:lnTo>
                <a:close/>
              </a:path>
            </a:pathLst>
          </a:custGeom>
          <a:blipFill>
            <a:blip r:embed="rId3"/>
            <a:stretch>
              <a:fillRect t="-2161" b="-2161"/>
            </a:stretch>
          </a:blipFill>
        </p:spPr>
      </p:sp>
      <p:sp>
        <p:nvSpPr>
          <p:cNvPr id="13" name="Freeform 13"/>
          <p:cNvSpPr/>
          <p:nvPr/>
        </p:nvSpPr>
        <p:spPr>
          <a:xfrm>
            <a:off x="11189030" y="11046751"/>
            <a:ext cx="4235845" cy="2324420"/>
          </a:xfrm>
          <a:custGeom>
            <a:avLst/>
            <a:gdLst/>
            <a:ahLst/>
            <a:cxnLst/>
            <a:rect l="l" t="t" r="r" b="b"/>
            <a:pathLst>
              <a:path w="4235845" h="2324420">
                <a:moveTo>
                  <a:pt x="0" y="0"/>
                </a:moveTo>
                <a:lnTo>
                  <a:pt x="4235845" y="0"/>
                </a:lnTo>
                <a:lnTo>
                  <a:pt x="4235845" y="2324420"/>
                </a:lnTo>
                <a:lnTo>
                  <a:pt x="0" y="2324420"/>
                </a:lnTo>
                <a:lnTo>
                  <a:pt x="0" y="0"/>
                </a:lnTo>
                <a:close/>
              </a:path>
            </a:pathLst>
          </a:custGeom>
          <a:blipFill>
            <a:blip r:embed="rId4"/>
            <a:stretch>
              <a:fillRect/>
            </a:stretch>
          </a:blipFill>
        </p:spPr>
      </p:sp>
      <p:sp>
        <p:nvSpPr>
          <p:cNvPr id="14" name="Freeform 14"/>
          <p:cNvSpPr/>
          <p:nvPr/>
        </p:nvSpPr>
        <p:spPr>
          <a:xfrm>
            <a:off x="13168671" y="3510326"/>
            <a:ext cx="7908873" cy="4183780"/>
          </a:xfrm>
          <a:custGeom>
            <a:avLst/>
            <a:gdLst/>
            <a:ahLst/>
            <a:cxnLst/>
            <a:rect l="l" t="t" r="r" b="b"/>
            <a:pathLst>
              <a:path w="7908873" h="4183780">
                <a:moveTo>
                  <a:pt x="0" y="0"/>
                </a:moveTo>
                <a:lnTo>
                  <a:pt x="7908873" y="0"/>
                </a:lnTo>
                <a:lnTo>
                  <a:pt x="7908873" y="4183780"/>
                </a:lnTo>
                <a:lnTo>
                  <a:pt x="0" y="4183780"/>
                </a:lnTo>
                <a:lnTo>
                  <a:pt x="0" y="0"/>
                </a:lnTo>
                <a:close/>
              </a:path>
            </a:pathLst>
          </a:custGeom>
          <a:blipFill>
            <a:blip r:embed="rId5"/>
            <a:stretch>
              <a:fillRect/>
            </a:stretch>
          </a:blipFill>
        </p:spPr>
      </p:sp>
      <p:sp>
        <p:nvSpPr>
          <p:cNvPr id="15" name="Freeform 15"/>
          <p:cNvSpPr/>
          <p:nvPr/>
        </p:nvSpPr>
        <p:spPr>
          <a:xfrm>
            <a:off x="13168672" y="2000112"/>
            <a:ext cx="7908873" cy="1385254"/>
          </a:xfrm>
          <a:custGeom>
            <a:avLst/>
            <a:gdLst/>
            <a:ahLst/>
            <a:cxnLst/>
            <a:rect l="l" t="t" r="r" b="b"/>
            <a:pathLst>
              <a:path w="7908873" h="1018267">
                <a:moveTo>
                  <a:pt x="0" y="0"/>
                </a:moveTo>
                <a:lnTo>
                  <a:pt x="7908873" y="0"/>
                </a:lnTo>
                <a:lnTo>
                  <a:pt x="7908873" y="1018268"/>
                </a:lnTo>
                <a:lnTo>
                  <a:pt x="0" y="1018268"/>
                </a:lnTo>
                <a:lnTo>
                  <a:pt x="0" y="0"/>
                </a:lnTo>
                <a:close/>
              </a:path>
            </a:pathLst>
          </a:custGeom>
          <a:blipFill>
            <a:blip r:embed="rId6"/>
            <a:stretch>
              <a:fillRect/>
            </a:stretch>
          </a:blipFill>
        </p:spPr>
      </p:sp>
      <p:sp>
        <p:nvSpPr>
          <p:cNvPr id="16" name="TextBox 16"/>
          <p:cNvSpPr txBox="1"/>
          <p:nvPr/>
        </p:nvSpPr>
        <p:spPr>
          <a:xfrm>
            <a:off x="705076" y="173418"/>
            <a:ext cx="19963947" cy="2059603"/>
          </a:xfrm>
          <a:prstGeom prst="rect">
            <a:avLst/>
          </a:prstGeom>
        </p:spPr>
        <p:txBody>
          <a:bodyPr lIns="0" tIns="0" rIns="0" bIns="0" rtlCol="0" anchor="t">
            <a:spAutoFit/>
          </a:bodyPr>
          <a:lstStyle/>
          <a:p>
            <a:pPr algn="ctr">
              <a:lnSpc>
                <a:spcPts val="5565"/>
              </a:lnSpc>
            </a:pPr>
            <a:r>
              <a:rPr lang="en-US" sz="5300" b="1" i="1" spc="-106" dirty="0">
                <a:solidFill>
                  <a:srgbClr val="000001"/>
                </a:solidFill>
                <a:effectLst>
                  <a:outerShdw blurRad="38100" dist="38100" dir="2700000" algn="tl">
                    <a:srgbClr val="000000">
                      <a:alpha val="43137"/>
                    </a:srgbClr>
                  </a:outerShdw>
                </a:effectLst>
                <a:latin typeface="Times New Roman" panose="02020603050405020304" pitchFamily="18" charset="0"/>
                <a:ea typeface="Kelvinch Bold"/>
                <a:cs typeface="Times New Roman" panose="02020603050405020304" pitchFamily="18" charset="0"/>
                <a:sym typeface="Kelvinch Bold"/>
              </a:rPr>
              <a:t>AI-Based Craving Prediction and Behavioural Nudges to Support Smoking Cessation in Adults</a:t>
            </a:r>
          </a:p>
          <a:p>
            <a:pPr algn="ctr">
              <a:lnSpc>
                <a:spcPts val="4524"/>
              </a:lnSpc>
            </a:pPr>
            <a:endParaRPr lang="en-US" sz="5300" b="1" spc="-106" dirty="0">
              <a:solidFill>
                <a:srgbClr val="000001"/>
              </a:solidFill>
              <a:latin typeface="Times New Roman" panose="02020603050405020304" pitchFamily="18" charset="0"/>
              <a:ea typeface="Kelvinch Bold"/>
              <a:cs typeface="Times New Roman" panose="02020603050405020304" pitchFamily="18" charset="0"/>
              <a:sym typeface="Kelvinch Bold"/>
            </a:endParaRPr>
          </a:p>
        </p:txBody>
      </p:sp>
      <p:grpSp>
        <p:nvGrpSpPr>
          <p:cNvPr id="17" name="Group 17"/>
          <p:cNvGrpSpPr/>
          <p:nvPr/>
        </p:nvGrpSpPr>
        <p:grpSpPr>
          <a:xfrm>
            <a:off x="247707" y="6825042"/>
            <a:ext cx="6738999" cy="2636214"/>
            <a:chOff x="0" y="-106484"/>
            <a:chExt cx="8985332" cy="3514951"/>
          </a:xfrm>
        </p:grpSpPr>
        <p:sp>
          <p:nvSpPr>
            <p:cNvPr id="18" name="TextBox 18"/>
            <p:cNvSpPr txBox="1"/>
            <p:nvPr/>
          </p:nvSpPr>
          <p:spPr>
            <a:xfrm>
              <a:off x="0" y="-106484"/>
              <a:ext cx="8985332" cy="427468"/>
            </a:xfrm>
            <a:prstGeom prst="rect">
              <a:avLst/>
            </a:prstGeom>
          </p:spPr>
          <p:txBody>
            <a:bodyPr lIns="0" tIns="0" rIns="0" bIns="0" rtlCol="0" anchor="t">
              <a:spAutoFit/>
            </a:bodyPr>
            <a:lstStyle/>
            <a:p>
              <a:pPr marL="0" lvl="0" indent="0" algn="l">
                <a:lnSpc>
                  <a:spcPts val="2525"/>
                </a:lnSpc>
                <a:spcBef>
                  <a:spcPct val="0"/>
                </a:spcBef>
              </a:pPr>
              <a:r>
                <a:rPr lang="en-US" sz="2405" b="1" i="1" spc="96" dirty="0">
                  <a:solidFill>
                    <a:srgbClr val="000001"/>
                  </a:solidFill>
                  <a:latin typeface="Times New Roman" panose="02020603050405020304" pitchFamily="18" charset="0"/>
                  <a:ea typeface="Kelvinch Bold Italics"/>
                  <a:cs typeface="Times New Roman" panose="02020603050405020304" pitchFamily="18" charset="0"/>
                  <a:sym typeface="Kelvinch Bold Italics"/>
                </a:rPr>
                <a:t>Background</a:t>
              </a:r>
            </a:p>
          </p:txBody>
        </p:sp>
        <p:sp>
          <p:nvSpPr>
            <p:cNvPr id="19" name="TextBox 19"/>
            <p:cNvSpPr txBox="1"/>
            <p:nvPr/>
          </p:nvSpPr>
          <p:spPr>
            <a:xfrm>
              <a:off x="0" y="518189"/>
              <a:ext cx="8985332" cy="2890278"/>
            </a:xfrm>
            <a:prstGeom prst="rect">
              <a:avLst/>
            </a:prstGeom>
          </p:spPr>
          <p:txBody>
            <a:bodyPr lIns="0" tIns="0" rIns="0" bIns="0" rtlCol="0" anchor="t">
              <a:spAutoFit/>
            </a:bodyPr>
            <a:lstStyle/>
            <a:p>
              <a:pPr marL="171450" lvl="0" indent="-171450" algn="just">
                <a:lnSpc>
                  <a:spcPts val="1902"/>
                </a:lnSpc>
                <a:buFont typeface="Arial" panose="020B0604020202020204" pitchFamily="34" charset="0"/>
                <a:buChar char="•"/>
              </a:pPr>
              <a:r>
                <a:rPr lang="en-US" sz="1188" spc="11" dirty="0">
                  <a:solidFill>
                    <a:srgbClr val="000001"/>
                  </a:solidFill>
                  <a:latin typeface="Times New Roman" panose="02020603050405020304" pitchFamily="18" charset="0"/>
                  <a:ea typeface="Noto Sans"/>
                  <a:cs typeface="Times New Roman" panose="02020603050405020304" pitchFamily="18" charset="0"/>
                  <a:sym typeface="Noto Sans"/>
                </a:rPr>
                <a:t>Sm</a:t>
              </a: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oking plays a major role in the causes of preventable sickness and premature death in the UK, especially in adults who are exposed to stress, habitual factors, and socio-economic deprivation. </a:t>
              </a:r>
            </a:p>
            <a:p>
              <a:pPr marL="171450" lvl="0" indent="-171450" algn="just">
                <a:lnSpc>
                  <a:spcPts val="1902"/>
                </a:lnSpc>
                <a:buFont typeface="Arial" panose="020B0604020202020204" pitchFamily="34" charset="0"/>
                <a:buChar char="•"/>
              </a:pP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Approximately, 11% of the UK adult population smokes tobacco (Office for National Statistics, 2024). </a:t>
              </a:r>
            </a:p>
            <a:p>
              <a:pPr marL="171450" lvl="0" indent="-171450" algn="just">
                <a:lnSpc>
                  <a:spcPts val="1902"/>
                </a:lnSpc>
                <a:buFont typeface="Arial" panose="020B0604020202020204" pitchFamily="34" charset="0"/>
                <a:buChar char="•"/>
              </a:pP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Relapse is also frequent due to the sudden appearance of cravings that are supported by environmental factors (</a:t>
              </a:r>
              <a:r>
                <a:rPr lang="en-US" sz="1188" u="none" spc="11" dirty="0" err="1">
                  <a:solidFill>
                    <a:srgbClr val="000001"/>
                  </a:solidFill>
                  <a:latin typeface="Times New Roman" panose="02020603050405020304" pitchFamily="18" charset="0"/>
                  <a:ea typeface="Noto Sans"/>
                  <a:cs typeface="Times New Roman" panose="02020603050405020304" pitchFamily="18" charset="0"/>
                  <a:sym typeface="Noto Sans"/>
                </a:rPr>
                <a:t>Zorjan</a:t>
              </a: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 et al., 2025). </a:t>
              </a:r>
            </a:p>
            <a:p>
              <a:pPr marL="171450" lvl="0" indent="-171450" algn="just">
                <a:lnSpc>
                  <a:spcPts val="1902"/>
                </a:lnSpc>
                <a:buFont typeface="Arial" panose="020B0604020202020204" pitchFamily="34" charset="0"/>
                <a:buChar char="•"/>
              </a:pP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The conventional cessation programmes offer systematic advice but are not able to intervene at the very point of temptation. </a:t>
              </a:r>
            </a:p>
            <a:p>
              <a:pPr marL="171450" lvl="0" indent="-171450" algn="just">
                <a:lnSpc>
                  <a:spcPts val="1902"/>
                </a:lnSpc>
                <a:buFont typeface="Arial" panose="020B0604020202020204" pitchFamily="34" charset="0"/>
                <a:buChar char="•"/>
              </a:pPr>
              <a:r>
                <a:rPr lang="en-US" sz="1188" u="none" spc="11" dirty="0">
                  <a:solidFill>
                    <a:srgbClr val="000001"/>
                  </a:solidFill>
                  <a:latin typeface="Times New Roman" panose="02020603050405020304" pitchFamily="18" charset="0"/>
                  <a:ea typeface="Noto Sans"/>
                  <a:cs typeface="Times New Roman" panose="02020603050405020304" pitchFamily="18" charset="0"/>
                  <a:sym typeface="Noto Sans"/>
                </a:rPr>
                <a:t>Digital strategies are a means of reducing this disconnect by providing individually targeted, real-time assistance (Kabisa et al., 2021).</a:t>
              </a:r>
            </a:p>
          </p:txBody>
        </p:sp>
      </p:grpSp>
      <p:sp>
        <p:nvSpPr>
          <p:cNvPr id="20" name="TextBox 20"/>
          <p:cNvSpPr txBox="1"/>
          <p:nvPr/>
        </p:nvSpPr>
        <p:spPr>
          <a:xfrm>
            <a:off x="7591876" y="2155049"/>
            <a:ext cx="4339205" cy="538609"/>
          </a:xfrm>
          <a:prstGeom prst="rect">
            <a:avLst/>
          </a:prstGeom>
        </p:spPr>
        <p:txBody>
          <a:bodyPr lIns="0" tIns="0" rIns="0" bIns="0" rtlCol="0" anchor="t">
            <a:spAutoFit/>
          </a:bodyPr>
          <a:lstStyle/>
          <a:p>
            <a:pPr marL="0" lvl="0" indent="0" algn="l">
              <a:lnSpc>
                <a:spcPts val="2089"/>
              </a:lnSpc>
              <a:spcBef>
                <a:spcPct val="0"/>
              </a:spcBef>
            </a:pPr>
            <a:r>
              <a:rPr lang="en-US" sz="1989" b="1" i="1" spc="79" dirty="0">
                <a:solidFill>
                  <a:srgbClr val="000001"/>
                </a:solidFill>
                <a:latin typeface="Times New Roman" panose="02020603050405020304" pitchFamily="18" charset="0"/>
                <a:ea typeface="Kelvinch Bold Italics"/>
                <a:cs typeface="Times New Roman" panose="02020603050405020304" pitchFamily="18" charset="0"/>
                <a:sym typeface="Kelvinch Bold Italics"/>
              </a:rPr>
              <a:t>Behavioural Change Theory: Health Belief Model</a:t>
            </a:r>
          </a:p>
        </p:txBody>
      </p:sp>
      <p:sp>
        <p:nvSpPr>
          <p:cNvPr id="21" name="TextBox 21"/>
          <p:cNvSpPr txBox="1"/>
          <p:nvPr/>
        </p:nvSpPr>
        <p:spPr>
          <a:xfrm>
            <a:off x="7820471" y="8609585"/>
            <a:ext cx="7118237" cy="265466"/>
          </a:xfrm>
          <a:prstGeom prst="rect">
            <a:avLst/>
          </a:prstGeom>
        </p:spPr>
        <p:txBody>
          <a:bodyPr lIns="0" tIns="0" rIns="0" bIns="0" rtlCol="0" anchor="t">
            <a:spAutoFit/>
          </a:bodyPr>
          <a:lstStyle/>
          <a:p>
            <a:pPr marL="0" lvl="0" indent="0" algn="l">
              <a:lnSpc>
                <a:spcPts val="2031"/>
              </a:lnSpc>
              <a:spcBef>
                <a:spcPct val="0"/>
              </a:spcBef>
            </a:pPr>
            <a:r>
              <a:rPr lang="en-US" sz="1935" b="1" i="1" spc="77">
                <a:solidFill>
                  <a:srgbClr val="000001"/>
                </a:solidFill>
                <a:latin typeface="Times New Roman" panose="02020603050405020304" pitchFamily="18" charset="0"/>
                <a:ea typeface="Kelvinch Bold Italics"/>
                <a:cs typeface="Times New Roman" panose="02020603050405020304" pitchFamily="18" charset="0"/>
                <a:sym typeface="Kelvinch Bold Italics"/>
              </a:rPr>
              <a:t>Expected Outcome</a:t>
            </a:r>
          </a:p>
        </p:txBody>
      </p:sp>
      <p:grpSp>
        <p:nvGrpSpPr>
          <p:cNvPr id="22" name="Group 22"/>
          <p:cNvGrpSpPr/>
          <p:nvPr/>
        </p:nvGrpSpPr>
        <p:grpSpPr>
          <a:xfrm>
            <a:off x="16093813" y="8482969"/>
            <a:ext cx="5137445" cy="4542515"/>
            <a:chOff x="0" y="47625"/>
            <a:chExt cx="6849926" cy="6056685"/>
          </a:xfrm>
        </p:grpSpPr>
        <p:sp>
          <p:nvSpPr>
            <p:cNvPr id="23" name="TextBox 23"/>
            <p:cNvSpPr txBox="1"/>
            <p:nvPr/>
          </p:nvSpPr>
          <p:spPr>
            <a:xfrm>
              <a:off x="0" y="47625"/>
              <a:ext cx="6849926" cy="471522"/>
            </a:xfrm>
            <a:prstGeom prst="rect">
              <a:avLst/>
            </a:prstGeom>
          </p:spPr>
          <p:txBody>
            <a:bodyPr lIns="0" tIns="0" rIns="0" bIns="0" rtlCol="0" anchor="t">
              <a:spAutoFit/>
            </a:bodyPr>
            <a:lstStyle/>
            <a:p>
              <a:pPr marL="0" lvl="0" indent="0" algn="l">
                <a:lnSpc>
                  <a:spcPts val="2690"/>
                </a:lnSpc>
                <a:spcBef>
                  <a:spcPct val="0"/>
                </a:spcBef>
              </a:pPr>
              <a:r>
                <a:rPr lang="en-US" sz="2562" b="1" i="1" spc="102">
                  <a:solidFill>
                    <a:srgbClr val="000001"/>
                  </a:solidFill>
                  <a:latin typeface="Times New Roman" panose="02020603050405020304" pitchFamily="18" charset="0"/>
                  <a:ea typeface="Kelvinch Bold Italics"/>
                  <a:cs typeface="Times New Roman" panose="02020603050405020304" pitchFamily="18" charset="0"/>
                  <a:sym typeface="Kelvinch Bold Italics"/>
                </a:rPr>
                <a:t>Conclusion</a:t>
              </a:r>
            </a:p>
          </p:txBody>
        </p:sp>
        <p:sp>
          <p:nvSpPr>
            <p:cNvPr id="24" name="TextBox 24"/>
            <p:cNvSpPr txBox="1"/>
            <p:nvPr/>
          </p:nvSpPr>
          <p:spPr>
            <a:xfrm>
              <a:off x="0" y="867835"/>
              <a:ext cx="6849926" cy="5236475"/>
            </a:xfrm>
            <a:prstGeom prst="rect">
              <a:avLst/>
            </a:prstGeom>
          </p:spPr>
          <p:txBody>
            <a:bodyPr lIns="0" tIns="0" rIns="0" bIns="0" rtlCol="0" anchor="t">
              <a:spAutoFit/>
            </a:bodyPr>
            <a:lstStyle/>
            <a:p>
              <a:pPr marL="285750" lvl="0" indent="-285750" algn="just">
                <a:lnSpc>
                  <a:spcPts val="2238"/>
                </a:lnSpc>
                <a:spcBef>
                  <a:spcPct val="0"/>
                </a:spcBef>
                <a:buFont typeface="Arial" panose="020B0604020202020204" pitchFamily="34" charset="0"/>
                <a:buChar char="•"/>
              </a:pPr>
              <a:r>
                <a:rPr lang="en-US" sz="1600" spc="13" dirty="0">
                  <a:solidFill>
                    <a:srgbClr val="000001"/>
                  </a:solidFill>
                  <a:latin typeface="Times New Roman" panose="02020603050405020304" pitchFamily="18" charset="0"/>
                  <a:ea typeface="Noto Sans"/>
                  <a:cs typeface="Times New Roman" panose="02020603050405020304" pitchFamily="18" charset="0"/>
                  <a:sym typeface="Noto Sans"/>
                </a:rPr>
                <a:t>In conclusion, the prediction of craving intervention based on AI presents a valuable contribution to the digital smoking cessation by working in real-time to </a:t>
              </a:r>
              <a:r>
                <a:rPr lang="en-US" sz="1600" spc="13" dirty="0" err="1">
                  <a:solidFill>
                    <a:srgbClr val="000001"/>
                  </a:solidFill>
                  <a:latin typeface="Times New Roman" panose="02020603050405020304" pitchFamily="18" charset="0"/>
                  <a:ea typeface="Noto Sans"/>
                  <a:cs typeface="Times New Roman" panose="02020603050405020304" pitchFamily="18" charset="0"/>
                  <a:sym typeface="Noto Sans"/>
                </a:rPr>
                <a:t>operationalise</a:t>
              </a:r>
              <a:r>
                <a:rPr lang="en-US" sz="1600" spc="13" dirty="0">
                  <a:solidFill>
                    <a:srgbClr val="000001"/>
                  </a:solidFill>
                  <a:latin typeface="Times New Roman" panose="02020603050405020304" pitchFamily="18" charset="0"/>
                  <a:ea typeface="Noto Sans"/>
                  <a:cs typeface="Times New Roman" panose="02020603050405020304" pitchFamily="18" charset="0"/>
                  <a:sym typeface="Noto Sans"/>
                </a:rPr>
                <a:t> Health Belief Model. </a:t>
              </a:r>
            </a:p>
            <a:p>
              <a:pPr marL="285750" lvl="0" indent="-285750" algn="just">
                <a:lnSpc>
                  <a:spcPts val="2238"/>
                </a:lnSpc>
                <a:spcBef>
                  <a:spcPct val="0"/>
                </a:spcBef>
                <a:buFont typeface="Arial" panose="020B0604020202020204" pitchFamily="34" charset="0"/>
                <a:buChar char="•"/>
              </a:pPr>
              <a:r>
                <a:rPr lang="en-US" sz="1600" spc="13" dirty="0">
                  <a:solidFill>
                    <a:srgbClr val="000001"/>
                  </a:solidFill>
                  <a:latin typeface="Times New Roman" panose="02020603050405020304" pitchFamily="18" charset="0"/>
                  <a:ea typeface="Noto Sans"/>
                  <a:cs typeface="Times New Roman" panose="02020603050405020304" pitchFamily="18" charset="0"/>
                  <a:sym typeface="Noto Sans"/>
                </a:rPr>
                <a:t>It enhances behavioural change by intensifying the risk perception, emphasizing the benefits, minimizing the barriers, and providing the accurate cues to take, at the time when users require them the most. </a:t>
              </a:r>
            </a:p>
            <a:p>
              <a:pPr marL="285750" lvl="0" indent="-285750" algn="just">
                <a:lnSpc>
                  <a:spcPts val="2238"/>
                </a:lnSpc>
                <a:spcBef>
                  <a:spcPct val="0"/>
                </a:spcBef>
                <a:buFont typeface="Arial" panose="020B0604020202020204" pitchFamily="34" charset="0"/>
                <a:buChar char="•"/>
              </a:pPr>
              <a:r>
                <a:rPr lang="en-US" sz="1600" spc="13" dirty="0">
                  <a:solidFill>
                    <a:srgbClr val="000001"/>
                  </a:solidFill>
                  <a:latin typeface="Times New Roman" panose="02020603050405020304" pitchFamily="18" charset="0"/>
                  <a:ea typeface="Noto Sans"/>
                  <a:cs typeface="Times New Roman" panose="02020603050405020304" pitchFamily="18" charset="0"/>
                  <a:sym typeface="Noto Sans"/>
                </a:rPr>
                <a:t>This is a special strategy that could go a long way in preventing relapse and promoting permanent abstinence. </a:t>
              </a:r>
            </a:p>
            <a:p>
              <a:pPr marL="285750" lvl="0" indent="-285750" algn="just">
                <a:lnSpc>
                  <a:spcPts val="2238"/>
                </a:lnSpc>
                <a:spcBef>
                  <a:spcPct val="0"/>
                </a:spcBef>
                <a:buFont typeface="Arial" panose="020B0604020202020204" pitchFamily="34" charset="0"/>
                <a:buChar char="•"/>
              </a:pPr>
              <a:r>
                <a:rPr lang="en-US" sz="1600" spc="13" dirty="0">
                  <a:solidFill>
                    <a:srgbClr val="000001"/>
                  </a:solidFill>
                  <a:latin typeface="Times New Roman" panose="02020603050405020304" pitchFamily="18" charset="0"/>
                  <a:ea typeface="Noto Sans"/>
                  <a:cs typeface="Times New Roman" panose="02020603050405020304" pitchFamily="18" charset="0"/>
                  <a:sym typeface="Noto Sans"/>
                </a:rPr>
                <a:t>In addition to personal benefits, the intervention has the implication of the impact on the health policy of the population, digital health education, and preventive research. </a:t>
              </a:r>
            </a:p>
          </p:txBody>
        </p:sp>
      </p:grpSp>
      <p:sp>
        <p:nvSpPr>
          <p:cNvPr id="25" name="TextBox 25"/>
          <p:cNvSpPr txBox="1"/>
          <p:nvPr/>
        </p:nvSpPr>
        <p:spPr>
          <a:xfrm>
            <a:off x="7636691" y="2932479"/>
            <a:ext cx="4972704" cy="5027017"/>
          </a:xfrm>
          <a:prstGeom prst="rect">
            <a:avLst/>
          </a:prstGeom>
        </p:spPr>
        <p:txBody>
          <a:bodyPr wrap="square" lIns="0" tIns="0" rIns="0" bIns="0" rtlCol="0" anchor="t">
            <a:spAutoFit/>
          </a:bodyPr>
          <a:lstStyle/>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The Health Belief Model is a concept that describes the smoking cessation in terms of beliefs related to risk, benefits, barriers, and action cues (Prutzman, 2021).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The perceived susceptibility is also improved with the help of the AI system that detects the moments when a user is at high risk and warns them when the cravings are most likely to occur (Hussain et al., 2020).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Perceived severity is supported by the use of personalized messages that are brief and emphasise the physical and financial impact of relapse.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Real time displays of progress, indicators of health gains and positive reinforcement after successful craving resistance enhance the perceived benefits (Nandakumar et al., 2023).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Perceived barriers are minimized by the intervention which provides easy to implement short lived coping mechanisms, like breathing exercises or distraction cues, when one feels vulnerable.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Self-efficacy is nurtured via sustained feedback mechanisms that confirm to the user the progress of success and affirms his/her capability of staying abstinent (Shields et al., 2023).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Above all, the AI-generated alerts are accurate signals to act, that convert the abstract health beliefs into the immediate behavioural change (Taylor and Francis, 2022). </a:t>
            </a:r>
          </a:p>
          <a:p>
            <a:pPr marL="285750" indent="-285750" algn="just">
              <a:lnSpc>
                <a:spcPts val="1394"/>
              </a:lnSpc>
              <a:spcBef>
                <a:spcPct val="0"/>
              </a:spcBef>
              <a:buFont typeface="Arial" panose="020B0604020202020204" pitchFamily="34" charset="0"/>
              <a:buChar char="•"/>
            </a:pPr>
            <a:r>
              <a:rPr lang="en-US" sz="1400" spc="53" dirty="0">
                <a:solidFill>
                  <a:srgbClr val="000001"/>
                </a:solidFill>
                <a:latin typeface="Times New Roman" panose="02020603050405020304" pitchFamily="18" charset="0"/>
                <a:ea typeface="Kelvinch"/>
                <a:cs typeface="Times New Roman" panose="02020603050405020304" pitchFamily="18" charset="0"/>
                <a:sym typeface="Kelvinch"/>
              </a:rPr>
              <a:t>Such a combination makes the intervention become a proactive relapse-prevention method in adult smokers.</a:t>
            </a:r>
          </a:p>
        </p:txBody>
      </p:sp>
      <p:sp>
        <p:nvSpPr>
          <p:cNvPr id="26" name="TextBox 26"/>
          <p:cNvSpPr txBox="1"/>
          <p:nvPr/>
        </p:nvSpPr>
        <p:spPr>
          <a:xfrm>
            <a:off x="7676107" y="9151276"/>
            <a:ext cx="7748768" cy="1962076"/>
          </a:xfrm>
          <a:prstGeom prst="rect">
            <a:avLst/>
          </a:prstGeom>
        </p:spPr>
        <p:txBody>
          <a:bodyPr wrap="square" lIns="0" tIns="0" rIns="0" bIns="0" rtlCol="0" anchor="t">
            <a:spAutoFit/>
          </a:bodyPr>
          <a:lstStyle/>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Improved sensitivity of specific triggers and cravings.</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Enhanced reaction to risk instances by responding in time (IJPMH, 2023).</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Greater self-confidence about the ability to resist cravings and abstinence.</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Greater perception of the advantages of quitting (</a:t>
            </a:r>
            <a:r>
              <a:rPr lang="en-US" sz="1630" spc="-32" dirty="0" err="1">
                <a:solidFill>
                  <a:srgbClr val="000001"/>
                </a:solidFill>
                <a:latin typeface="Times New Roman" panose="02020603050405020304" pitchFamily="18" charset="0"/>
                <a:ea typeface="Kelvinch"/>
                <a:cs typeface="Times New Roman" panose="02020603050405020304" pitchFamily="18" charset="0"/>
                <a:sym typeface="Kelvinch"/>
              </a:rPr>
              <a:t>Neliti</a:t>
            </a: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 2023).</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Less psychological and practical obstacles to cessation.</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Reduced levels of relapse in high-risk stages (Springer, 2024).</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Increased access to cessation support to underserved populations online (JESAT, 2024).</a:t>
            </a:r>
          </a:p>
          <a:p>
            <a:pPr marL="351962" lvl="1" indent="-175981" algn="just">
              <a:lnSpc>
                <a:spcPts val="1711"/>
              </a:lnSpc>
              <a:buFont typeface="Arial"/>
              <a:buChar char="•"/>
            </a:pPr>
            <a:r>
              <a:rPr lang="en-US" sz="1630" spc="-32" dirty="0">
                <a:solidFill>
                  <a:srgbClr val="000001"/>
                </a:solidFill>
                <a:latin typeface="Times New Roman" panose="02020603050405020304" pitchFamily="18" charset="0"/>
                <a:ea typeface="Kelvinch"/>
                <a:cs typeface="Times New Roman" panose="02020603050405020304" pitchFamily="18" charset="0"/>
                <a:sym typeface="Kelvinch"/>
              </a:rPr>
              <a:t>Greater reinforcement of the healthy behaviours, which subsidies the long-term quitting (JMIR, 2023).</a:t>
            </a:r>
          </a:p>
        </p:txBody>
      </p:sp>
      <p:sp>
        <p:nvSpPr>
          <p:cNvPr id="27" name="TextBox 27"/>
          <p:cNvSpPr txBox="1"/>
          <p:nvPr/>
        </p:nvSpPr>
        <p:spPr>
          <a:xfrm>
            <a:off x="271455" y="13730639"/>
            <a:ext cx="10395421" cy="987450"/>
          </a:xfrm>
          <a:prstGeom prst="rect">
            <a:avLst/>
          </a:prstGeom>
        </p:spPr>
        <p:txBody>
          <a:bodyPr lIns="0" tIns="0" rIns="0" bIns="0" rtlCol="0" anchor="t">
            <a:spAutoFit/>
          </a:bodyPr>
          <a:lstStyle/>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Office for National Statistics (2024) Adult smoking habits in Great Britain: 2023. Available at: https://www.ons.gov.uk/peoplepopulationandcommunity/healthandsocialcare/healthandlifeexpectancies/bulletins/adultsmokinghabitsingreatbritain/2023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Zorjan, S., Karakatič, S., Horvat, M., Mulej Bratec, S. and Krajnc, Ž. (2025) ‘A personalized approach to understanding food cravings and intake: a study protocol’, Journal of Eating Disorders, 13(1), p.103. doi:10.1186/s40337-025-01303-0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Kabisa, E., Biracyaza, E., Habagusenga, J.D., Umubyeyi, A. et al. (2021) ‘Determinants and prevalence of relapse among patients with substance use disorders’, Substance Abuse Treatment, Prevention, and Policy, 16, 13. doi:10.1186/s13011-021-00347-0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Kelpin, S., Brockman, T.A., Decker, P.A. et al. (2024) ‘Increasing digital equity to promote online smoking cessation program engagement among rural adults’, Communications Medicine, 4(1), 194. doi:10.1038/s43856-024-00624-6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Štánerová, E. (2025) Title unavailable – metadata not provided in link. Available at: https://www.sciencedirect.com/science/article/pii/S2590291125005406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Hussain, A., Ab Rahman, N.N.N., et al. (2020) Factors associated with substance abuse: A Malaysian study. Universiti Putra Malaysia. Available at: http://medic.upm.edu.my/upload/dokumen/2021010809001826_2020_0366_.pdf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Nandakumar, R., et al. (2023) ‘Digital behavioural intervention model’, JMIR Formative Research, 7, e39862. doi:10.2196/39862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Shields, A.E., et al. (2023) ‘Cognitive mechanisms in addiction’, Frontiers in Behavioral Neuroscience, 17, 1151918. doi:10.3389/fnbeh.2023.1151918  [Accessed 25 Nov 2025].</a:t>
            </a:r>
          </a:p>
          <a:p>
            <a:pPr algn="just">
              <a:lnSpc>
                <a:spcPts val="729"/>
              </a:lnSpc>
              <a:spcBef>
                <a:spcPct val="0"/>
              </a:spcBef>
            </a:pPr>
            <a:r>
              <a:rPr lang="en-US" sz="694" spc="27">
                <a:solidFill>
                  <a:srgbClr val="FFFFFF"/>
                </a:solidFill>
                <a:latin typeface="Times New Roman" panose="02020603050405020304" pitchFamily="18" charset="0"/>
                <a:ea typeface="Kelvinch"/>
                <a:cs typeface="Times New Roman" panose="02020603050405020304" pitchFamily="18" charset="0"/>
                <a:sym typeface="Kelvinch"/>
              </a:rPr>
              <a:t>Tandfonline article (2022) Journal of Social Service Research. Available at: https://www.tandfonline.com/doi/abs/10.1080/10656219.2022.2132334 [Accessed 25 Nov 2025].</a:t>
            </a:r>
          </a:p>
        </p:txBody>
      </p:sp>
      <p:sp>
        <p:nvSpPr>
          <p:cNvPr id="28" name="TextBox 28"/>
          <p:cNvSpPr txBox="1"/>
          <p:nvPr/>
        </p:nvSpPr>
        <p:spPr>
          <a:xfrm>
            <a:off x="10774681" y="13684200"/>
            <a:ext cx="10456576" cy="1381077"/>
          </a:xfrm>
          <a:prstGeom prst="rect">
            <a:avLst/>
          </a:prstGeom>
        </p:spPr>
        <p:txBody>
          <a:bodyPr lIns="0" tIns="0" rIns="0" bIns="0" rtlCol="0" anchor="t">
            <a:spAutoFit/>
          </a:bodyPr>
          <a:lstStyle/>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International Journal of Psychiatry and Mental Health (2023) Article PDF. Available at: https://www.ijpmh.latticescipub.com/wp-content/uploads/papers/v5i3/B105405020125.pdf [Accessed 25 Nov 2025].</a:t>
            </a:r>
          </a:p>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Neliti (2023) ‘Enhancing network security through AI-powered automated incident response systems’. Available at: https://www.neliti.com/publications/603745/enhancing-network-security-through-ai-powered-automated-incident-response-system [Accessed 25 Nov 2025].</a:t>
            </a:r>
          </a:p>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Springer (2024) ‘Healthcare service factors’ BMC Health Services Research. Available at: https://link.springer.com/article/10.1186/s12913-024-10928-x [Accessed 25 Nov 2025].</a:t>
            </a:r>
          </a:p>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JESAT (2024) Article PDF. Available at: https://jesat.in/uploads/9/134_pdf.pdf [Accessed 25 Nov 2025].</a:t>
            </a:r>
          </a:p>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Y.M. Prutzman (2020) Article on health behaviour. Available at: https://www.sciencedirect.com/science/article/pii/S0749379720303810 [Accessed 25 Nov 2025].</a:t>
            </a:r>
          </a:p>
          <a:p>
            <a:pPr algn="just">
              <a:lnSpc>
                <a:spcPts val="1206"/>
              </a:lnSpc>
            </a:pPr>
            <a:r>
              <a:rPr lang="en-US" sz="942" spc="37">
                <a:solidFill>
                  <a:srgbClr val="FFFFFF"/>
                </a:solidFill>
                <a:latin typeface="Times New Roman" panose="02020603050405020304" pitchFamily="18" charset="0"/>
                <a:ea typeface="Kelvinch"/>
                <a:cs typeface="Times New Roman" panose="02020603050405020304" pitchFamily="18" charset="0"/>
                <a:sym typeface="Kelvinch"/>
              </a:rPr>
              <a:t>JMIR (2023) Digital health study. Available at: https://www.jmir.org/2023/1/e40789/ [Accessed 25 Nov 2025].</a:t>
            </a:r>
          </a:p>
          <a:p>
            <a:pPr algn="just">
              <a:lnSpc>
                <a:spcPts val="1206"/>
              </a:lnSpc>
            </a:pPr>
            <a:endParaRPr lang="en-US" sz="942" spc="37">
              <a:solidFill>
                <a:srgbClr val="FFFFFF"/>
              </a:solidFill>
              <a:latin typeface="Times New Roman" panose="02020603050405020304" pitchFamily="18" charset="0"/>
              <a:ea typeface="Kelvinch"/>
              <a:cs typeface="Times New Roman" panose="02020603050405020304" pitchFamily="18" charset="0"/>
              <a:sym typeface="Kelvinch"/>
            </a:endParaRPr>
          </a:p>
        </p:txBody>
      </p:sp>
      <p:sp>
        <p:nvSpPr>
          <p:cNvPr id="29" name="TextBox 28"/>
          <p:cNvSpPr txBox="1"/>
          <p:nvPr/>
        </p:nvSpPr>
        <p:spPr>
          <a:xfrm>
            <a:off x="953417" y="6132427"/>
            <a:ext cx="4515748" cy="523220"/>
          </a:xfrm>
          <a:prstGeom prst="rect">
            <a:avLst/>
          </a:prstGeom>
          <a:noFill/>
        </p:spPr>
        <p:txBody>
          <a:bodyPr wrap="square" rtlCol="0">
            <a:spAutoFit/>
          </a:bodyPr>
          <a:lstStyle/>
          <a:p>
            <a:pPr algn="ctr"/>
            <a:r>
              <a:rPr lang="en-US" sz="1400" dirty="0">
                <a:latin typeface="Times New Roman" panose="02020603050405020304" pitchFamily="18" charset="0"/>
                <a:cs typeface="Times New Roman" panose="02020603050405020304" pitchFamily="18" charset="0"/>
              </a:rPr>
              <a:t>Figure 1: Smokers in the UK</a:t>
            </a:r>
          </a:p>
          <a:p>
            <a:pPr algn="ctr"/>
            <a:r>
              <a:rPr lang="en-US" sz="1400" dirty="0">
                <a:latin typeface="Times New Roman" panose="02020603050405020304" pitchFamily="18" charset="0"/>
                <a:cs typeface="Times New Roman" panose="02020603050405020304" pitchFamily="18" charset="0"/>
              </a:rPr>
              <a:t>(Source: ONS, 2024)</a:t>
            </a:r>
          </a:p>
        </p:txBody>
      </p:sp>
      <p:sp>
        <p:nvSpPr>
          <p:cNvPr id="30" name="TextBox 29"/>
          <p:cNvSpPr txBox="1"/>
          <p:nvPr/>
        </p:nvSpPr>
        <p:spPr>
          <a:xfrm>
            <a:off x="7738958" y="11987617"/>
            <a:ext cx="3538122" cy="738664"/>
          </a:xfrm>
          <a:prstGeom prst="rect">
            <a:avLst/>
          </a:prstGeom>
          <a:noFill/>
        </p:spPr>
        <p:txBody>
          <a:bodyPr wrap="square" rtlCol="0">
            <a:spAutoFit/>
          </a:bodyPr>
          <a:lstStyle/>
          <a:p>
            <a:pPr algn="ctr"/>
            <a:r>
              <a:rPr lang="en-US" sz="1400" dirty="0">
                <a:latin typeface="Times New Roman" panose="02020603050405020304" pitchFamily="18" charset="0"/>
                <a:cs typeface="Times New Roman" panose="02020603050405020304" pitchFamily="18" charset="0"/>
              </a:rPr>
              <a:t>Figure 2: Smokers in the UK Divided by Gender</a:t>
            </a:r>
          </a:p>
          <a:p>
            <a:pPr algn="ctr"/>
            <a:r>
              <a:rPr lang="en-US" sz="1400" dirty="0">
                <a:latin typeface="Times New Roman" panose="02020603050405020304" pitchFamily="18" charset="0"/>
                <a:cs typeface="Times New Roman" panose="02020603050405020304" pitchFamily="18" charset="0"/>
              </a:rPr>
              <a:t>(Source: ONS, 2024)</a:t>
            </a:r>
          </a:p>
        </p:txBody>
      </p:sp>
      <p:sp>
        <p:nvSpPr>
          <p:cNvPr id="31" name="Rectangle 30"/>
          <p:cNvSpPr/>
          <p:nvPr/>
        </p:nvSpPr>
        <p:spPr>
          <a:xfrm>
            <a:off x="11931081" y="7824738"/>
            <a:ext cx="10687050" cy="430887"/>
          </a:xfrm>
          <a:prstGeom prst="rect">
            <a:avLst/>
          </a:prstGeom>
        </p:spPr>
        <p:txBody>
          <a:bodyPr>
            <a:spAutoFit/>
          </a:bodyPr>
          <a:lstStyle/>
          <a:p>
            <a:pPr algn="ctr"/>
            <a:r>
              <a:rPr lang="en-US" sz="1050" dirty="0">
                <a:latin typeface="Times New Roman" panose="02020603050405020304" pitchFamily="18" charset="0"/>
                <a:cs typeface="Times New Roman" panose="02020603050405020304" pitchFamily="18" charset="0"/>
              </a:rPr>
              <a:t>Figure 3: Smoking Cessation Model</a:t>
            </a:r>
          </a:p>
          <a:p>
            <a:pPr algn="ctr"/>
            <a:r>
              <a:rPr lang="en-US" sz="1050" dirty="0">
                <a:latin typeface="Times New Roman" panose="02020603050405020304" pitchFamily="18" charset="0"/>
                <a:cs typeface="Times New Roman" panose="02020603050405020304" pitchFamily="18" charset="0"/>
              </a:rPr>
              <a:t>(Source: ONS,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1884</Words>
  <Application>Microsoft Office PowerPoint</Application>
  <PresentationFormat>Custom</PresentationFormat>
  <Paragraphs>63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Times New Roman</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White Blue Contemporary Editorial Style</dc:title>
  <dc:creator>User</dc:creator>
  <cp:lastModifiedBy>User</cp:lastModifiedBy>
  <cp:revision>2</cp:revision>
  <dcterms:created xsi:type="dcterms:W3CDTF">2006-08-16T00:00:00Z</dcterms:created>
  <dcterms:modified xsi:type="dcterms:W3CDTF">2025-11-25T11:44:38Z</dcterms:modified>
  <dc:identifier>DAG5sI4mKiE</dc:identifier>
</cp:coreProperties>
</file>