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2" r:id="rId18"/>
  </p:sldIdLst>
  <p:sldSz cx="18288000" cy="10287000"/>
  <p:notesSz cx="6858000" cy="9144000"/>
  <p:embeddedFontLst>
    <p:embeddedFont>
      <p:font typeface="Helvetica Neue" panose="020B0604020202020204" charset="0"/>
      <p:bold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gPvyuSY66uemb8r8/MVevh9bi0f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varScale="1">
        <p:scale>
          <a:sx n="52" d="100"/>
          <a:sy n="52" d="100"/>
        </p:scale>
        <p:origin x="629" y="5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37601031b74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8" name="Google Shape;368;g37601031b74_0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presentation, it is structured so that a detailed insight is given on how the principles of a cross-cultural negotiation can be used to come up with a mutually beneficial relationship between a company in the UK and a Chinese company. It would be dedicated to finding applicable cultural factors, implementing a theoretical framework like dimension models by Hofstede, and creating a negotiation strategy that would be applicable to the Chinese business community.</a:t>
            </a:r>
            <a:endParaRPr/>
          </a:p>
        </p:txBody>
      </p:sp>
      <p:sp>
        <p:nvSpPr>
          <p:cNvPr id="100" name="Google Shape;10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Hotel Chocolat provides high-quality confectionery products as well as confectionery products and concentrates heavily on sustainability and responsible sourcing, whereas HEYTEA possesses influential power in the premium drinks phase in China. The two complementary businesses offer a rare chance to have co-branding activities, especially through launching new beverages made of chocolate and offering festival-themed gifts. </a:t>
            </a:r>
            <a:endParaRPr/>
          </a:p>
        </p:txBody>
      </p:sp>
      <p:sp>
        <p:nvSpPr>
          <p:cNvPr id="120" name="Google Shape;12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Culture is not just forms of observable behaviours, but it is anchored on having common values and strongly believed in ideologies that influence interaction. Culture predetermines the manner of communication and negotiation of parties and relationship establishment in an international business environment. The ability to identify these aspects enables business executives to modify their strategies to build trust and minimise chances of misunderstandings. </a:t>
            </a:r>
            <a:endParaRPr/>
          </a:p>
        </p:txBody>
      </p:sp>
      <p:sp>
        <p:nvSpPr>
          <p:cNvPr id="141" name="Google Shape;14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 significant role is covered by language in business interactions, which assumes significant differences in vocabulary, idioms, and level of formality as the determinants of the different interpretations of a certain message. The awareness of these aspects makes the negotiators flexible when it comes to more successful interaction in cross-cultural settings.</a:t>
            </a:r>
            <a:endParaRPr/>
          </a:p>
        </p:txBody>
      </p:sp>
      <p:sp>
        <p:nvSpPr>
          <p:cNvPr id="161" name="Google Shape;16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cultural dimensions presented by Hofstede make it possible to compare national cultures in a systematic manner. With the negotiations between Hotel Chocolat and HEYTEA in China, having a high power distance implies that decisions in a variety of situations will be made by senior executives. The fact that China has a collectivist orientation implies that it is also important to avoid open dispute and promote harmony. On the contrary, UK business culture promotes free expression and personal ideas, and the communication style has to be altered when dealing with Chinese business counterparts.</a:t>
            </a:r>
            <a:endParaRPr/>
          </a:p>
        </p:txBody>
      </p:sp>
      <p:sp>
        <p:nvSpPr>
          <p:cNvPr id="181" name="Google Shape;18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long-term orientation of China (77) requires the need to promise continuous engagement because business success takes years of partnership. China has moderate uncertainty avoidance (30), which shows the propensity to innovate when driven by trusting relationships and precedence of success, which facilitates openness. </a:t>
            </a:r>
            <a:endParaRPr/>
          </a:p>
        </p:txBody>
      </p:sp>
      <p:sp>
        <p:nvSpPr>
          <p:cNvPr id="201" name="Google Shape;201;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High-context societies like China base most aspects of communication on implicit knowledge and context, which means the foreign negotiator must learn to read the non-verbal language and non-verbal feedback. Guanxi is of main importance in ensuring the establishment of trust, access, and cooperation and must be exercised by engaging in respect and consistent interactions with others.</a:t>
            </a:r>
            <a:endParaRPr/>
          </a:p>
        </p:txBody>
      </p:sp>
      <p:sp>
        <p:nvSpPr>
          <p:cNvPr id="221" name="Google Shape;221;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Face is an important value in Chinese society and, thus, criticism and disagreement are to be voiced in a constructive way behind the scenes. Gifts given for thoughtful reasons may have the ability to improve relationships, especially when done in a culturally accepted and symbolic manner. Parties and meals since they have a lot of rapport formed; by inviting somebody to such parties and meals, one shows a commitment to the relationship; this is important not to be misunderstood and lead to the relationship.</a:t>
            </a:r>
            <a:endParaRPr/>
          </a:p>
        </p:txBody>
      </p:sp>
      <p:sp>
        <p:nvSpPr>
          <p:cNvPr id="241" name="Google Shape;241;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37601031b7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Interpretational mistakes within culture may lead to severe problems in operation and relations. This may be misunderstood, e.g. when one does not pick up an implicit cue in conversation, then one may make a wrong assumption that we are agreeing or disagreeing. In the same manner, the more speedy nature of business in the UK might clash with the careful Chinese business methodology, leading to frustration. The negligence of paying attention to the significance of symbolic gestures, or the task of governmental supervision, might lead to missed opportunities or regulatory challenges that could otherwise have been reduced to a minimum with the help of cultural sensitivity.</a:t>
            </a:r>
            <a:endParaRPr/>
          </a:p>
        </p:txBody>
      </p:sp>
      <p:sp>
        <p:nvSpPr>
          <p:cNvPr id="261" name="Google Shape;261;g37601031b74_0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37601031b74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Planning is a key ingredient in successful cross-cultural negotiation. It is also by this cultural training that the UK team is given the knowledge they need in preventing pitfalls and instilling trust. Activities of Guanxi, including spending social events or even exchanging symbolic gifts, build goodwill and solidify a basis to be used during a formal negotiation. </a:t>
            </a:r>
            <a:endParaRPr/>
          </a:p>
        </p:txBody>
      </p:sp>
      <p:sp>
        <p:nvSpPr>
          <p:cNvPr id="281" name="Google Shape;281;g37601031b74_0_19: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37601031b74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Linguistic as well as stylistic adjustments are necessary to communicate effectively in a cross-cultural setting. Colloquial expressions that are indirect yet hopefully respectful can avoid conflict, and language barriers are surmounted by interpreters. Such accounts as summaries in writing of a discussion strengthen clarity and responsibility. Brand synergy is improved by value alignment. Hotel Chocolat has a sustainable image, whereas HEYTEA offers a new product on the market, so together, they can reach the audience interested in both the quality of products and corporate sustainability.</a:t>
            </a:r>
            <a:endParaRPr/>
          </a:p>
        </p:txBody>
      </p:sp>
      <p:sp>
        <p:nvSpPr>
          <p:cNvPr id="301" name="Google Shape;301;g37601031b74_0_38: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37601031b74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 phased market entry mitigates risk by testing product-market fit through HEYTEA’s established channels before committing significant resources to independent operations. Ongoing cultural learning ensures that the UK team remains responsive to changes in Chinese consumer preferences and business practices.</a:t>
            </a:r>
            <a:endParaRPr/>
          </a:p>
        </p:txBody>
      </p:sp>
      <p:sp>
        <p:nvSpPr>
          <p:cNvPr id="321" name="Google Shape;321;g37601031b74_0_57: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g37601031b74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senior management agrees that the Hotel Chocolat-HEYTEA alliance has the potential to bring mutually complementary strengths together and achieve branding growth by tapping into the increasing consumer base of high-end confections and beverages in the Chinese marketplace. But this has to do with the ability to identify and adjust cultural differences when it comes to communication, decision-making, and relationship building.</a:t>
            </a:r>
            <a:endParaRPr/>
          </a:p>
        </p:txBody>
      </p:sp>
      <p:sp>
        <p:nvSpPr>
          <p:cNvPr id="341" name="Google Shape;341;g37601031b74_0_76: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37601031b74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1" name="Google Shape;361;g37601031b74_0_9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86" name="Google Shape;386;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1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1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1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1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0"/>
          <p:cNvSpPr>
            <a:spLocks noGrp="1"/>
          </p:cNvSpPr>
          <p:nvPr>
            <p:ph type="pic" idx="2"/>
          </p:nvPr>
        </p:nvSpPr>
        <p:spPr>
          <a:xfrm>
            <a:off x="1792288" y="612775"/>
            <a:ext cx="5486400" cy="4114800"/>
          </a:xfrm>
          <a:prstGeom prst="rect">
            <a:avLst/>
          </a:prstGeom>
          <a:noFill/>
          <a:ln>
            <a:noFill/>
          </a:ln>
        </p:spPr>
      </p:sp>
      <p:sp>
        <p:nvSpPr>
          <p:cNvPr id="64" name="Google Shape;64;p2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doi.org/10.26766/pmgp.v5i1.230"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oi.org/10.1057/s41262-019-00166-6" TargetMode="External"/><Relationship Id="rId5" Type="http://schemas.openxmlformats.org/officeDocument/2006/relationships/hyperlink" Target="https://www.hotelchocolat.com/uk?srsltid=AfmBOoq1hnEisxG-FupIvXahadWuEVylPw1vNjKqnXzWRmJlbUYeHH2x" TargetMode="External"/><Relationship Id="rId4" Type="http://schemas.openxmlformats.org/officeDocument/2006/relationships/hyperlink" Target="https://www.heytea.com/"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85" name="Google Shape;85;p1"/>
          <p:cNvSpPr/>
          <p:nvPr/>
        </p:nvSpPr>
        <p:spPr>
          <a:xfrm>
            <a:off x="4004186" y="-2600674"/>
            <a:ext cx="14777046" cy="15720261"/>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4">
              <a:alphaModFix amt="25000"/>
            </a:blip>
            <a:stretch>
              <a:fillRect/>
            </a:stretch>
          </a:blipFill>
          <a:ln>
            <a:noFill/>
          </a:ln>
        </p:spPr>
        <p:txBody>
          <a:bodyPr/>
          <a:lstStyle/>
          <a:p>
            <a:endParaRPr lang="en-US"/>
          </a:p>
        </p:txBody>
      </p:sp>
      <p:sp>
        <p:nvSpPr>
          <p:cNvPr id="86" name="Google Shape;86;p1"/>
          <p:cNvSpPr/>
          <p:nvPr/>
        </p:nvSpPr>
        <p:spPr>
          <a:xfrm>
            <a:off x="10734260" y="2777349"/>
            <a:ext cx="7835983"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4">
              <a:alphaModFix/>
            </a:blip>
            <a:stretch>
              <a:fillRect/>
            </a:stretch>
          </a:blipFill>
          <a:ln>
            <a:noFill/>
          </a:ln>
        </p:spPr>
        <p:txBody>
          <a:bodyPr/>
          <a:lstStyle/>
          <a:p>
            <a:endParaRPr lang="en-US"/>
          </a:p>
        </p:txBody>
      </p:sp>
      <p:grpSp>
        <p:nvGrpSpPr>
          <p:cNvPr id="87" name="Google Shape;87;p1"/>
          <p:cNvGrpSpPr/>
          <p:nvPr/>
        </p:nvGrpSpPr>
        <p:grpSpPr>
          <a:xfrm>
            <a:off x="1028700" y="8643893"/>
            <a:ext cx="469746" cy="614407"/>
            <a:chOff x="0" y="-38100"/>
            <a:chExt cx="123719" cy="161819"/>
          </a:xfrm>
        </p:grpSpPr>
        <p:sp>
          <p:nvSpPr>
            <p:cNvPr id="88" name="Google Shape;88;p1"/>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89" name="Google Shape;89;p1"/>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0" name="Google Shape;90;p1"/>
          <p:cNvGrpSpPr/>
          <p:nvPr/>
        </p:nvGrpSpPr>
        <p:grpSpPr>
          <a:xfrm>
            <a:off x="1771982" y="8643893"/>
            <a:ext cx="469746" cy="614407"/>
            <a:chOff x="0" y="-38100"/>
            <a:chExt cx="123719" cy="161819"/>
          </a:xfrm>
        </p:grpSpPr>
        <p:sp>
          <p:nvSpPr>
            <p:cNvPr id="91" name="Google Shape;91;p1"/>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92" name="Google Shape;92;p1"/>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3" name="Google Shape;93;p1"/>
          <p:cNvGrpSpPr/>
          <p:nvPr/>
        </p:nvGrpSpPr>
        <p:grpSpPr>
          <a:xfrm>
            <a:off x="2515265" y="8643893"/>
            <a:ext cx="469746" cy="614407"/>
            <a:chOff x="0" y="-38100"/>
            <a:chExt cx="123719" cy="161819"/>
          </a:xfrm>
        </p:grpSpPr>
        <p:sp>
          <p:nvSpPr>
            <p:cNvPr id="94" name="Google Shape;94;p1"/>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95" name="Google Shape;95;p1"/>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6" name="Google Shape;96;p1"/>
          <p:cNvSpPr txBox="1"/>
          <p:nvPr/>
        </p:nvSpPr>
        <p:spPr>
          <a:xfrm>
            <a:off x="1527170" y="802499"/>
            <a:ext cx="14072700" cy="67983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0"/>
              </a:spcAft>
              <a:buClr>
                <a:schemeClr val="dk1"/>
              </a:buClr>
              <a:buSzPts val="1100"/>
              <a:buFont typeface="Arial"/>
              <a:buNone/>
            </a:pPr>
            <a:r>
              <a:rPr lang="en-US" sz="4000" b="1">
                <a:solidFill>
                  <a:schemeClr val="dk1"/>
                </a:solidFill>
                <a:latin typeface="Times New Roman"/>
                <a:ea typeface="Times New Roman"/>
                <a:cs typeface="Times New Roman"/>
                <a:sym typeface="Times New Roman"/>
              </a:rPr>
              <a:t>Programme: BA (Hons) Business Management</a:t>
            </a:r>
            <a:endParaRPr sz="40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US" sz="4000" b="1">
                <a:solidFill>
                  <a:schemeClr val="dk1"/>
                </a:solidFill>
                <a:latin typeface="Times New Roman"/>
                <a:ea typeface="Times New Roman"/>
                <a:cs typeface="Times New Roman"/>
                <a:sym typeface="Times New Roman"/>
              </a:rPr>
              <a:t>Module: International Business Communications</a:t>
            </a:r>
            <a:endParaRPr sz="40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US" sz="4000" b="1">
                <a:solidFill>
                  <a:schemeClr val="dk1"/>
                </a:solidFill>
                <a:latin typeface="Times New Roman"/>
                <a:ea typeface="Times New Roman"/>
                <a:cs typeface="Times New Roman"/>
                <a:sym typeface="Times New Roman"/>
              </a:rPr>
              <a:t>Module code: LCBB6001</a:t>
            </a:r>
            <a:endParaRPr sz="40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US" sz="4000" b="1">
                <a:solidFill>
                  <a:schemeClr val="dk1"/>
                </a:solidFill>
                <a:latin typeface="Times New Roman"/>
                <a:ea typeface="Times New Roman"/>
                <a:cs typeface="Times New Roman"/>
                <a:sym typeface="Times New Roman"/>
              </a:rPr>
              <a:t>Assignment Title: Component 2: Practical: Individual Presentation</a:t>
            </a:r>
            <a:endParaRPr sz="40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US" sz="4000" b="1">
                <a:solidFill>
                  <a:schemeClr val="dk1"/>
                </a:solidFill>
                <a:latin typeface="Times New Roman"/>
                <a:ea typeface="Times New Roman"/>
                <a:cs typeface="Times New Roman"/>
                <a:sym typeface="Times New Roman"/>
              </a:rPr>
              <a:t>UK Company – Hotel Chocolat</a:t>
            </a:r>
            <a:endParaRPr sz="40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Clr>
                <a:schemeClr val="dk1"/>
              </a:buClr>
              <a:buSzPts val="1100"/>
              <a:buFont typeface="Arial"/>
              <a:buNone/>
            </a:pPr>
            <a:r>
              <a:rPr lang="en-US" sz="4000" b="1">
                <a:solidFill>
                  <a:schemeClr val="dk1"/>
                </a:solidFill>
                <a:latin typeface="Times New Roman"/>
                <a:ea typeface="Times New Roman"/>
                <a:cs typeface="Times New Roman"/>
                <a:sym typeface="Times New Roman"/>
              </a:rPr>
              <a:t>Chinese Company – HEYTEA</a:t>
            </a:r>
            <a:endParaRPr sz="7200"/>
          </a:p>
        </p:txBody>
      </p:sp>
      <p:sp>
        <p:nvSpPr>
          <p:cNvPr id="97" name="Google Shape;97;p1"/>
          <p:cNvSpPr txBox="1"/>
          <p:nvPr/>
        </p:nvSpPr>
        <p:spPr>
          <a:xfrm>
            <a:off x="4246325" y="8549966"/>
            <a:ext cx="6646200" cy="557700"/>
          </a:xfrm>
          <a:prstGeom prst="rect">
            <a:avLst/>
          </a:prstGeom>
          <a:noFill/>
          <a:ln>
            <a:noFill/>
          </a:ln>
        </p:spPr>
        <p:txBody>
          <a:bodyPr spcFirstLastPara="1" wrap="square" lIns="0" tIns="0" rIns="0" bIns="0" anchor="t" anchorCtr="0">
            <a:spAutoFit/>
          </a:bodyPr>
          <a:lstStyle/>
          <a:p>
            <a:pPr marL="0" marR="0" lvl="0" indent="0" algn="l" rtl="0">
              <a:lnSpc>
                <a:spcPct val="139994"/>
              </a:lnSpc>
              <a:spcBef>
                <a:spcPts val="0"/>
              </a:spcBef>
              <a:spcAft>
                <a:spcPts val="0"/>
              </a:spcAft>
              <a:buNone/>
            </a:pPr>
            <a:r>
              <a:rPr lang="en-US" sz="3623" b="1" dirty="0">
                <a:latin typeface="Helvetica Neue"/>
                <a:ea typeface="Helvetica Neue"/>
                <a:cs typeface="Helvetica Neue"/>
                <a:sym typeface="Helvetica Neue"/>
              </a:rPr>
              <a:t>Presented b</a:t>
            </a:r>
            <a:r>
              <a:rPr lang="en-US" sz="3623" b="1" i="0" u="none" strike="noStrike" cap="none" dirty="0">
                <a:solidFill>
                  <a:srgbClr val="000000"/>
                </a:solidFill>
                <a:latin typeface="Helvetica Neue"/>
                <a:ea typeface="Helvetica Neue"/>
                <a:cs typeface="Helvetica Neue"/>
                <a:sym typeface="Helvetica Neue"/>
              </a:rPr>
              <a:t>y: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g37601031b74_0_114"/>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371" name="Google Shape;371;g37601031b74_0_114"/>
          <p:cNvSpPr/>
          <p:nvPr/>
        </p:nvSpPr>
        <p:spPr>
          <a:xfrm>
            <a:off x="6352419" y="1133072"/>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372" name="Google Shape;372;g37601031b74_0_114"/>
          <p:cNvSpPr/>
          <p:nvPr/>
        </p:nvSpPr>
        <p:spPr>
          <a:xfrm>
            <a:off x="12439892" y="5143500"/>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dirty="0"/>
          </a:p>
        </p:txBody>
      </p:sp>
      <p:grpSp>
        <p:nvGrpSpPr>
          <p:cNvPr id="373" name="Google Shape;373;g37601031b74_0_114"/>
          <p:cNvGrpSpPr/>
          <p:nvPr/>
        </p:nvGrpSpPr>
        <p:grpSpPr>
          <a:xfrm>
            <a:off x="1028700" y="8607727"/>
            <a:ext cx="469749" cy="650576"/>
            <a:chOff x="0" y="-47625"/>
            <a:chExt cx="123719" cy="171344"/>
          </a:xfrm>
        </p:grpSpPr>
        <p:sp>
          <p:nvSpPr>
            <p:cNvPr id="374" name="Google Shape;374;g37601031b74_0_11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75" name="Google Shape;375;g37601031b74_0_114"/>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76" name="Google Shape;376;g37601031b74_0_114"/>
          <p:cNvGrpSpPr/>
          <p:nvPr/>
        </p:nvGrpSpPr>
        <p:grpSpPr>
          <a:xfrm>
            <a:off x="1771982" y="8607727"/>
            <a:ext cx="469749" cy="650576"/>
            <a:chOff x="0" y="-47625"/>
            <a:chExt cx="123719" cy="171344"/>
          </a:xfrm>
        </p:grpSpPr>
        <p:sp>
          <p:nvSpPr>
            <p:cNvPr id="377" name="Google Shape;377;g37601031b74_0_11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78" name="Google Shape;378;g37601031b74_0_114"/>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79" name="Google Shape;379;g37601031b74_0_114"/>
          <p:cNvGrpSpPr/>
          <p:nvPr/>
        </p:nvGrpSpPr>
        <p:grpSpPr>
          <a:xfrm>
            <a:off x="2515265" y="8607727"/>
            <a:ext cx="469749" cy="650576"/>
            <a:chOff x="0" y="-47625"/>
            <a:chExt cx="123719" cy="171344"/>
          </a:xfrm>
        </p:grpSpPr>
        <p:sp>
          <p:nvSpPr>
            <p:cNvPr id="380" name="Google Shape;380;g37601031b74_0_11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81" name="Google Shape;381;g37601031b74_0_114"/>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82" name="Google Shape;382;g37601031b74_0_114"/>
          <p:cNvSpPr txBox="1"/>
          <p:nvPr/>
        </p:nvSpPr>
        <p:spPr>
          <a:xfrm>
            <a:off x="344642" y="1429780"/>
            <a:ext cx="7790400" cy="7376378"/>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Introduction</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Overview of Hotel Choclat and HEYTEA</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Culture: Definition and elements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Theoretical underpinning: Hofstede’s cultural dimensions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Chinese cultural elements to overcome</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Potential Cultural risks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Negotiation strategies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Recommendations </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References</a:t>
            </a:r>
          </a:p>
          <a:p>
            <a:pPr marL="914400" lvl="1" indent="-381000" algn="just" rtl="0">
              <a:lnSpc>
                <a:spcPct val="150000"/>
              </a:lnSpc>
              <a:spcBef>
                <a:spcPts val="1000"/>
              </a:spcBef>
              <a:spcAft>
                <a:spcPts val="0"/>
              </a:spcAft>
              <a:buClr>
                <a:schemeClr val="dk1"/>
              </a:buClr>
              <a:buSzPts val="2400"/>
              <a:buFont typeface="Times New Roman"/>
              <a:buChar char="•"/>
            </a:pPr>
            <a:endParaRPr sz="2400" b="1" dirty="0">
              <a:solidFill>
                <a:srgbClr val="737373"/>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91D9C346-CD53-B050-F614-9A79F99DE54B}"/>
              </a:ext>
            </a:extLst>
          </p:cNvPr>
          <p:cNvSpPr txBox="1"/>
          <p:nvPr/>
        </p:nvSpPr>
        <p:spPr>
          <a:xfrm>
            <a:off x="5471651" y="604684"/>
            <a:ext cx="7963293" cy="769441"/>
          </a:xfrm>
          <a:prstGeom prst="rect">
            <a:avLst/>
          </a:prstGeom>
          <a:noFill/>
        </p:spPr>
        <p:txBody>
          <a:bodyPr wrap="square" rtlCol="0">
            <a:spAutoFit/>
          </a:bodyPr>
          <a:lstStyle/>
          <a:p>
            <a:r>
              <a:rPr lang="en-US" sz="4400" b="1" dirty="0">
                <a:latin typeface="Times New Roman" panose="02020603050405020304" pitchFamily="18" charset="0"/>
                <a:cs typeface="Times New Roman" panose="02020603050405020304" pitchFamily="18" charset="0"/>
              </a:rPr>
              <a:t>Overview of the Presentation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103" name="Google Shape;103;p2"/>
          <p:cNvSpPr/>
          <p:nvPr/>
        </p:nvSpPr>
        <p:spPr>
          <a:xfrm>
            <a:off x="6352193" y="980016"/>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104" name="Google Shape;104;p2"/>
          <p:cNvSpPr/>
          <p:nvPr/>
        </p:nvSpPr>
        <p:spPr>
          <a:xfrm>
            <a:off x="12482066" y="5296076"/>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105" name="Google Shape;105;p2"/>
          <p:cNvGrpSpPr/>
          <p:nvPr/>
        </p:nvGrpSpPr>
        <p:grpSpPr>
          <a:xfrm>
            <a:off x="1028700" y="8607728"/>
            <a:ext cx="469746" cy="650572"/>
            <a:chOff x="0" y="-47625"/>
            <a:chExt cx="123719" cy="171344"/>
          </a:xfrm>
        </p:grpSpPr>
        <p:sp>
          <p:nvSpPr>
            <p:cNvPr id="106" name="Google Shape;106;p2"/>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07" name="Google Shape;107;p2"/>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8" name="Google Shape;108;p2"/>
          <p:cNvGrpSpPr/>
          <p:nvPr/>
        </p:nvGrpSpPr>
        <p:grpSpPr>
          <a:xfrm>
            <a:off x="1771982" y="8607728"/>
            <a:ext cx="469746" cy="650572"/>
            <a:chOff x="0" y="-47625"/>
            <a:chExt cx="123719" cy="171344"/>
          </a:xfrm>
        </p:grpSpPr>
        <p:sp>
          <p:nvSpPr>
            <p:cNvPr id="109" name="Google Shape;109;p2"/>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10" name="Google Shape;110;p2"/>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1" name="Google Shape;111;p2"/>
          <p:cNvGrpSpPr/>
          <p:nvPr/>
        </p:nvGrpSpPr>
        <p:grpSpPr>
          <a:xfrm>
            <a:off x="2515265" y="8607728"/>
            <a:ext cx="469746" cy="650572"/>
            <a:chOff x="0" y="-47625"/>
            <a:chExt cx="123719" cy="171344"/>
          </a:xfrm>
        </p:grpSpPr>
        <p:sp>
          <p:nvSpPr>
            <p:cNvPr id="112" name="Google Shape;112;p2"/>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13" name="Google Shape;113;p2"/>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4" name="Google Shape;114;p2"/>
          <p:cNvSpPr txBox="1"/>
          <p:nvPr/>
        </p:nvSpPr>
        <p:spPr>
          <a:xfrm>
            <a:off x="5823325" y="423675"/>
            <a:ext cx="63003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Introduction</a:t>
            </a:r>
            <a:endParaRPr sz="4800">
              <a:latin typeface="Times New Roman"/>
              <a:ea typeface="Times New Roman"/>
              <a:cs typeface="Times New Roman"/>
              <a:sym typeface="Times New Roman"/>
            </a:endParaRPr>
          </a:p>
        </p:txBody>
      </p:sp>
      <p:sp>
        <p:nvSpPr>
          <p:cNvPr id="115" name="Google Shape;115;p2"/>
          <p:cNvSpPr txBox="1"/>
          <p:nvPr/>
        </p:nvSpPr>
        <p:spPr>
          <a:xfrm>
            <a:off x="384650" y="2355700"/>
            <a:ext cx="8897100" cy="5613000"/>
          </a:xfrm>
          <a:prstGeom prst="rect">
            <a:avLst/>
          </a:prstGeom>
          <a:noFill/>
          <a:ln>
            <a:noFill/>
          </a:ln>
        </p:spPr>
        <p:txBody>
          <a:bodyPr spcFirstLastPara="1" wrap="square" lIns="0" tIns="0" rIns="0" bIns="0" anchor="t" anchorCtr="0">
            <a:spAutoFit/>
          </a:bodyPr>
          <a:lstStyle/>
          <a:p>
            <a:pPr marL="457200" lvl="0"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presentation highlights the strategic partnership between Hotel Chocolat, a medium-sized United Kingdom chocolatier, and HEYTEA, a medium-sized Chinese company specialising in premium beverages.</a:t>
            </a:r>
            <a:endParaRPr sz="2400">
              <a:solidFill>
                <a:schemeClr val="dk1"/>
              </a:solidFill>
              <a:latin typeface="Times New Roman"/>
              <a:ea typeface="Times New Roman"/>
              <a:cs typeface="Times New Roman"/>
              <a:sym typeface="Times New Roman"/>
            </a:endParaRPr>
          </a:p>
          <a:p>
            <a:pPr marL="457200" lvl="0"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relevant cross-brand alliance seeks to help Hotel Chocolat enter the luxury confectionery Chinese market by using the established retail and distribution systems of HEYTEA.</a:t>
            </a:r>
            <a:endParaRPr sz="2400">
              <a:solidFill>
                <a:schemeClr val="dk1"/>
              </a:solidFill>
              <a:latin typeface="Times New Roman"/>
              <a:ea typeface="Times New Roman"/>
              <a:cs typeface="Times New Roman"/>
              <a:sym typeface="Times New Roman"/>
            </a:endParaRPr>
          </a:p>
          <a:p>
            <a:pPr marL="457200" lvl="0"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presentation will examine cultural frameworks, negotiation strategies and the importance of cultural awareness owing to the successful cross-border agreement.</a:t>
            </a:r>
            <a:endParaRPr sz="2400" b="1">
              <a:solidFill>
                <a:srgbClr val="737373"/>
              </a:solidFill>
              <a:latin typeface="Times New Roman"/>
              <a:ea typeface="Times New Roman"/>
              <a:cs typeface="Times New Roman"/>
              <a:sym typeface="Times New Roman"/>
            </a:endParaRPr>
          </a:p>
        </p:txBody>
      </p:sp>
      <p:pic>
        <p:nvPicPr>
          <p:cNvPr id="116" name="Google Shape;116;p2"/>
          <p:cNvPicPr preferRelativeResize="0"/>
          <p:nvPr/>
        </p:nvPicPr>
        <p:blipFill>
          <a:blip r:embed="rId5">
            <a:alphaModFix/>
          </a:blip>
          <a:stretch>
            <a:fillRect/>
          </a:stretch>
        </p:blipFill>
        <p:spPr>
          <a:xfrm>
            <a:off x="9450275" y="2434963"/>
            <a:ext cx="8647550" cy="4199050"/>
          </a:xfrm>
          <a:prstGeom prst="rect">
            <a:avLst/>
          </a:prstGeom>
          <a:noFill/>
          <a:ln>
            <a:noFill/>
          </a:ln>
        </p:spPr>
      </p:pic>
      <p:sp>
        <p:nvSpPr>
          <p:cNvPr id="117" name="Google Shape;117;p2"/>
          <p:cNvSpPr txBox="1"/>
          <p:nvPr/>
        </p:nvSpPr>
        <p:spPr>
          <a:xfrm>
            <a:off x="11909100" y="6826050"/>
            <a:ext cx="37299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 Hotel Chocolat</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Hotel Chocolat, 2025)</a:t>
            </a:r>
            <a:endParaRPr sz="1800" b="1">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3"/>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123" name="Google Shape;123;p3"/>
          <p:cNvSpPr/>
          <p:nvPr/>
        </p:nvSpPr>
        <p:spPr>
          <a:xfrm>
            <a:off x="6012293" y="-2451133"/>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124" name="Google Shape;124;p3"/>
          <p:cNvSpPr/>
          <p:nvPr/>
        </p:nvSpPr>
        <p:spPr>
          <a:xfrm>
            <a:off x="12604658" y="4093041"/>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125" name="Google Shape;125;p3"/>
          <p:cNvGrpSpPr/>
          <p:nvPr/>
        </p:nvGrpSpPr>
        <p:grpSpPr>
          <a:xfrm>
            <a:off x="1028700" y="8607728"/>
            <a:ext cx="469746" cy="650572"/>
            <a:chOff x="0" y="-47625"/>
            <a:chExt cx="123719" cy="171344"/>
          </a:xfrm>
        </p:grpSpPr>
        <p:sp>
          <p:nvSpPr>
            <p:cNvPr id="126" name="Google Shape;126;p3"/>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27" name="Google Shape;127;p3"/>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8" name="Google Shape;128;p3"/>
          <p:cNvGrpSpPr/>
          <p:nvPr/>
        </p:nvGrpSpPr>
        <p:grpSpPr>
          <a:xfrm>
            <a:off x="1771982" y="8607728"/>
            <a:ext cx="469746" cy="650572"/>
            <a:chOff x="0" y="-47625"/>
            <a:chExt cx="123719" cy="171344"/>
          </a:xfrm>
        </p:grpSpPr>
        <p:sp>
          <p:nvSpPr>
            <p:cNvPr id="129" name="Google Shape;129;p3"/>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30" name="Google Shape;130;p3"/>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1" name="Google Shape;131;p3"/>
          <p:cNvGrpSpPr/>
          <p:nvPr/>
        </p:nvGrpSpPr>
        <p:grpSpPr>
          <a:xfrm>
            <a:off x="2515265" y="8607728"/>
            <a:ext cx="469746" cy="650572"/>
            <a:chOff x="0" y="-47625"/>
            <a:chExt cx="123719" cy="171344"/>
          </a:xfrm>
        </p:grpSpPr>
        <p:sp>
          <p:nvSpPr>
            <p:cNvPr id="132" name="Google Shape;132;p3"/>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33" name="Google Shape;133;p3"/>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34" name="Google Shape;134;p3"/>
          <p:cNvSpPr txBox="1"/>
          <p:nvPr/>
        </p:nvSpPr>
        <p:spPr>
          <a:xfrm>
            <a:off x="3262500" y="533375"/>
            <a:ext cx="117630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Overview of Hotel Chocolat and HEYTEA</a:t>
            </a:r>
            <a:endParaRPr sz="4800">
              <a:latin typeface="Times New Roman"/>
              <a:ea typeface="Times New Roman"/>
              <a:cs typeface="Times New Roman"/>
              <a:sym typeface="Times New Roman"/>
            </a:endParaRPr>
          </a:p>
        </p:txBody>
      </p:sp>
      <p:sp>
        <p:nvSpPr>
          <p:cNvPr id="135" name="Google Shape;135;p3"/>
          <p:cNvSpPr txBox="1"/>
          <p:nvPr/>
        </p:nvSpPr>
        <p:spPr>
          <a:xfrm>
            <a:off x="339900" y="2007875"/>
            <a:ext cx="10128600" cy="50589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Hotel Chocolat is a premium United Kingdom-based chocolatier (founded in 2004) with an ethically aware sourcing policy of cocoa and innovative product design with a strong luxury brand image (Hotel Chocolat, 2025).</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Since HEYTEA was established in 2012, it has been a premium beverage brand headquartered in Shenzhen because it provides high-quality tea-based beverages, trendy brand marketing (Heytea, 2025).</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strategic fit of the two brands consists of the fact that they both focus on quality, innovation, and an aspirational consumer experience, which offers the potential for product development collaboration.</a:t>
            </a:r>
            <a:endParaRPr sz="2400" b="1">
              <a:solidFill>
                <a:srgbClr val="737373"/>
              </a:solidFill>
              <a:latin typeface="Times New Roman"/>
              <a:ea typeface="Times New Roman"/>
              <a:cs typeface="Times New Roman"/>
              <a:sym typeface="Times New Roman"/>
            </a:endParaRPr>
          </a:p>
        </p:txBody>
      </p:sp>
      <p:pic>
        <p:nvPicPr>
          <p:cNvPr id="136" name="Google Shape;136;p3"/>
          <p:cNvPicPr preferRelativeResize="0"/>
          <p:nvPr/>
        </p:nvPicPr>
        <p:blipFill>
          <a:blip r:embed="rId5">
            <a:alphaModFix/>
          </a:blip>
          <a:stretch>
            <a:fillRect/>
          </a:stretch>
        </p:blipFill>
        <p:spPr>
          <a:xfrm>
            <a:off x="11047700" y="2388775"/>
            <a:ext cx="7017000" cy="4678000"/>
          </a:xfrm>
          <a:prstGeom prst="rect">
            <a:avLst/>
          </a:prstGeom>
          <a:noFill/>
          <a:ln>
            <a:noFill/>
          </a:ln>
        </p:spPr>
      </p:pic>
      <p:sp>
        <p:nvSpPr>
          <p:cNvPr id="137" name="Google Shape;137;p3"/>
          <p:cNvSpPr txBox="1"/>
          <p:nvPr/>
        </p:nvSpPr>
        <p:spPr>
          <a:xfrm>
            <a:off x="12237725" y="2147525"/>
            <a:ext cx="3000000" cy="30000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1000"/>
              </a:spcBef>
              <a:spcAft>
                <a:spcPts val="0"/>
              </a:spcAft>
              <a:buNone/>
            </a:pP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US" sz="1200">
                <a:latin typeface="Times New Roman"/>
                <a:ea typeface="Times New Roman"/>
                <a:cs typeface="Times New Roman"/>
                <a:sym typeface="Times New Roman"/>
              </a:rPr>
              <a:t>Figure 2: Heytea</a:t>
            </a:r>
            <a:endParaRPr sz="1200">
              <a:latin typeface="Times New Roman"/>
              <a:ea typeface="Times New Roman"/>
              <a:cs typeface="Times New Roman"/>
              <a:sym typeface="Times New Roman"/>
            </a:endParaRPr>
          </a:p>
          <a:p>
            <a:pPr marL="0" lvl="0" indent="0" algn="l" rtl="0">
              <a:spcBef>
                <a:spcPts val="1000"/>
              </a:spcBef>
              <a:spcAft>
                <a:spcPts val="0"/>
              </a:spcAft>
              <a:buNone/>
            </a:pPr>
            <a:r>
              <a:rPr lang="en-US" sz="1200">
                <a:latin typeface="Times New Roman"/>
                <a:ea typeface="Times New Roman"/>
                <a:cs typeface="Times New Roman"/>
                <a:sym typeface="Times New Roman"/>
              </a:rPr>
              <a:t>(Source: Heytea, 2025)</a:t>
            </a:r>
            <a:endParaRPr/>
          </a:p>
        </p:txBody>
      </p:sp>
      <p:sp>
        <p:nvSpPr>
          <p:cNvPr id="138" name="Google Shape;138;p3"/>
          <p:cNvSpPr txBox="1"/>
          <p:nvPr/>
        </p:nvSpPr>
        <p:spPr>
          <a:xfrm>
            <a:off x="12496800" y="7272800"/>
            <a:ext cx="30000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2: Heytea</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Heytea, 2025)</a:t>
            </a:r>
            <a:endParaRPr sz="1800" b="1">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4"/>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144" name="Google Shape;144;p4"/>
          <p:cNvSpPr/>
          <p:nvPr/>
        </p:nvSpPr>
        <p:spPr>
          <a:xfrm>
            <a:off x="6352193" y="-2410667"/>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145" name="Google Shape;145;p4"/>
          <p:cNvSpPr/>
          <p:nvPr/>
        </p:nvSpPr>
        <p:spPr>
          <a:xfrm>
            <a:off x="12503716" y="4133507"/>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146" name="Google Shape;146;p4"/>
          <p:cNvGrpSpPr/>
          <p:nvPr/>
        </p:nvGrpSpPr>
        <p:grpSpPr>
          <a:xfrm>
            <a:off x="1028700" y="8607728"/>
            <a:ext cx="469746" cy="650572"/>
            <a:chOff x="0" y="-47625"/>
            <a:chExt cx="123719" cy="171344"/>
          </a:xfrm>
        </p:grpSpPr>
        <p:sp>
          <p:nvSpPr>
            <p:cNvPr id="147" name="Google Shape;147;p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48" name="Google Shape;148;p4"/>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9" name="Google Shape;149;p4"/>
          <p:cNvGrpSpPr/>
          <p:nvPr/>
        </p:nvGrpSpPr>
        <p:grpSpPr>
          <a:xfrm>
            <a:off x="1771982" y="8607728"/>
            <a:ext cx="469746" cy="650572"/>
            <a:chOff x="0" y="-47625"/>
            <a:chExt cx="123719" cy="171344"/>
          </a:xfrm>
        </p:grpSpPr>
        <p:sp>
          <p:nvSpPr>
            <p:cNvPr id="150" name="Google Shape;150;p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51" name="Google Shape;151;p4"/>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2" name="Google Shape;152;p4"/>
          <p:cNvGrpSpPr/>
          <p:nvPr/>
        </p:nvGrpSpPr>
        <p:grpSpPr>
          <a:xfrm>
            <a:off x="2515265" y="8607728"/>
            <a:ext cx="469746" cy="650572"/>
            <a:chOff x="0" y="-47625"/>
            <a:chExt cx="123719" cy="171344"/>
          </a:xfrm>
        </p:grpSpPr>
        <p:sp>
          <p:nvSpPr>
            <p:cNvPr id="153" name="Google Shape;153;p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54" name="Google Shape;154;p4"/>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5" name="Google Shape;155;p4"/>
          <p:cNvSpPr txBox="1"/>
          <p:nvPr/>
        </p:nvSpPr>
        <p:spPr>
          <a:xfrm>
            <a:off x="4141650" y="610525"/>
            <a:ext cx="94194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Definition &amp; Elements of Culture</a:t>
            </a:r>
            <a:endParaRPr sz="4800">
              <a:latin typeface="Times New Roman"/>
              <a:ea typeface="Times New Roman"/>
              <a:cs typeface="Times New Roman"/>
              <a:sym typeface="Times New Roman"/>
            </a:endParaRPr>
          </a:p>
        </p:txBody>
      </p:sp>
      <p:sp>
        <p:nvSpPr>
          <p:cNvPr id="156" name="Google Shape;156;p4"/>
          <p:cNvSpPr txBox="1"/>
          <p:nvPr/>
        </p:nvSpPr>
        <p:spPr>
          <a:xfrm>
            <a:off x="653000" y="1994975"/>
            <a:ext cx="8811000" cy="54849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According to Akyazı (2023), culture is defined as the procedures that are established by organisations around the employees in the way they treat the employees or the stated principles of the company</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Cultural factors are determinants of communication forms, management approach and decision-making style in business, thus a factor in international relationships.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Cultural understanding is key to determining possible impediments and facilitators in dealings across borders, as well as in respecting each other.</a:t>
            </a:r>
            <a:endParaRPr sz="2400" b="1">
              <a:solidFill>
                <a:srgbClr val="737373"/>
              </a:solidFill>
              <a:latin typeface="Times New Roman"/>
              <a:ea typeface="Times New Roman"/>
              <a:cs typeface="Times New Roman"/>
              <a:sym typeface="Times New Roman"/>
            </a:endParaRPr>
          </a:p>
        </p:txBody>
      </p:sp>
      <p:pic>
        <p:nvPicPr>
          <p:cNvPr id="157" name="Google Shape;157;p4"/>
          <p:cNvPicPr preferRelativeResize="0"/>
          <p:nvPr/>
        </p:nvPicPr>
        <p:blipFill>
          <a:blip r:embed="rId5">
            <a:alphaModFix/>
          </a:blip>
          <a:stretch>
            <a:fillRect/>
          </a:stretch>
        </p:blipFill>
        <p:spPr>
          <a:xfrm>
            <a:off x="10609675" y="2066675"/>
            <a:ext cx="6718166" cy="5932000"/>
          </a:xfrm>
          <a:prstGeom prst="rect">
            <a:avLst/>
          </a:prstGeom>
          <a:noFill/>
          <a:ln>
            <a:noFill/>
          </a:ln>
        </p:spPr>
      </p:pic>
      <p:sp>
        <p:nvSpPr>
          <p:cNvPr id="158" name="Google Shape;158;p4"/>
          <p:cNvSpPr txBox="1"/>
          <p:nvPr/>
        </p:nvSpPr>
        <p:spPr>
          <a:xfrm>
            <a:off x="11745400" y="8131525"/>
            <a:ext cx="37299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3: Elements of Culture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Willoughby, 2020)</a:t>
            </a:r>
            <a:endParaRPr sz="1800" b="1">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5"/>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164" name="Google Shape;164;p5"/>
          <p:cNvSpPr/>
          <p:nvPr/>
        </p:nvSpPr>
        <p:spPr>
          <a:xfrm>
            <a:off x="5845201" y="-2410667"/>
            <a:ext cx="12442800"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165" name="Google Shape;165;p5"/>
          <p:cNvSpPr/>
          <p:nvPr/>
        </p:nvSpPr>
        <p:spPr>
          <a:xfrm>
            <a:off x="12494601" y="4133507"/>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166" name="Google Shape;166;p5"/>
          <p:cNvGrpSpPr/>
          <p:nvPr/>
        </p:nvGrpSpPr>
        <p:grpSpPr>
          <a:xfrm>
            <a:off x="1028700" y="8607728"/>
            <a:ext cx="469746" cy="650572"/>
            <a:chOff x="0" y="-47625"/>
            <a:chExt cx="123719" cy="171344"/>
          </a:xfrm>
        </p:grpSpPr>
        <p:sp>
          <p:nvSpPr>
            <p:cNvPr id="167" name="Google Shape;167;p5"/>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68" name="Google Shape;168;p5"/>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69" name="Google Shape;169;p5"/>
          <p:cNvGrpSpPr/>
          <p:nvPr/>
        </p:nvGrpSpPr>
        <p:grpSpPr>
          <a:xfrm>
            <a:off x="1771982" y="8607728"/>
            <a:ext cx="469746" cy="650572"/>
            <a:chOff x="0" y="-47625"/>
            <a:chExt cx="123719" cy="171344"/>
          </a:xfrm>
        </p:grpSpPr>
        <p:sp>
          <p:nvSpPr>
            <p:cNvPr id="170" name="Google Shape;170;p5"/>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71" name="Google Shape;171;p5"/>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2" name="Google Shape;172;p5"/>
          <p:cNvGrpSpPr/>
          <p:nvPr/>
        </p:nvGrpSpPr>
        <p:grpSpPr>
          <a:xfrm>
            <a:off x="2515265" y="8607728"/>
            <a:ext cx="469746" cy="650572"/>
            <a:chOff x="0" y="-47625"/>
            <a:chExt cx="123719" cy="171344"/>
          </a:xfrm>
        </p:grpSpPr>
        <p:sp>
          <p:nvSpPr>
            <p:cNvPr id="173" name="Google Shape;173;p5"/>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74" name="Google Shape;174;p5"/>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75" name="Google Shape;175;p5"/>
          <p:cNvSpPr txBox="1"/>
          <p:nvPr/>
        </p:nvSpPr>
        <p:spPr>
          <a:xfrm>
            <a:off x="3193450" y="423675"/>
            <a:ext cx="124428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Definition &amp; Elements of Culture (CONTD)</a:t>
            </a:r>
            <a:endParaRPr sz="4800">
              <a:latin typeface="Times New Roman"/>
              <a:ea typeface="Times New Roman"/>
              <a:cs typeface="Times New Roman"/>
              <a:sym typeface="Times New Roman"/>
            </a:endParaRPr>
          </a:p>
        </p:txBody>
      </p:sp>
      <p:sp>
        <p:nvSpPr>
          <p:cNvPr id="176" name="Google Shape;176;p5"/>
          <p:cNvSpPr txBox="1"/>
          <p:nvPr/>
        </p:nvSpPr>
        <p:spPr>
          <a:xfrm>
            <a:off x="286250" y="2407500"/>
            <a:ext cx="87483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i="1">
                <a:solidFill>
                  <a:schemeClr val="dk1"/>
                </a:solidFill>
                <a:latin typeface="Times New Roman"/>
                <a:ea typeface="Times New Roman"/>
                <a:cs typeface="Times New Roman"/>
                <a:sym typeface="Times New Roman"/>
              </a:rPr>
              <a:t>Language</a:t>
            </a:r>
            <a:r>
              <a:rPr lang="en-US" sz="2400">
                <a:solidFill>
                  <a:schemeClr val="dk1"/>
                </a:solidFill>
                <a:latin typeface="Times New Roman"/>
                <a:ea typeface="Times New Roman"/>
                <a:cs typeface="Times New Roman"/>
                <a:sym typeface="Times New Roman"/>
              </a:rPr>
              <a:t> is used as both a response mechanism and a method of cultural identification and therefore affects lucidity, mood and meaning elucidation in business interactions.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As per Motsepe (2025), </a:t>
            </a:r>
            <a:r>
              <a:rPr lang="en-US" sz="2400" i="1">
                <a:solidFill>
                  <a:schemeClr val="dk1"/>
                </a:solidFill>
                <a:latin typeface="Times New Roman"/>
                <a:ea typeface="Times New Roman"/>
                <a:cs typeface="Times New Roman"/>
                <a:sym typeface="Times New Roman"/>
              </a:rPr>
              <a:t>Hierarchy</a:t>
            </a:r>
            <a:r>
              <a:rPr lang="en-US" sz="2400">
                <a:solidFill>
                  <a:schemeClr val="dk1"/>
                </a:solidFill>
                <a:latin typeface="Times New Roman"/>
                <a:ea typeface="Times New Roman"/>
                <a:cs typeface="Times New Roman"/>
                <a:sym typeface="Times New Roman"/>
              </a:rPr>
              <a:t> and </a:t>
            </a:r>
            <a:r>
              <a:rPr lang="en-US" sz="2400" i="1">
                <a:solidFill>
                  <a:schemeClr val="dk1"/>
                </a:solidFill>
                <a:latin typeface="Times New Roman"/>
                <a:ea typeface="Times New Roman"/>
                <a:cs typeface="Times New Roman"/>
                <a:sym typeface="Times New Roman"/>
              </a:rPr>
              <a:t>Informal Authority </a:t>
            </a:r>
            <a:r>
              <a:rPr lang="en-US" sz="2400">
                <a:solidFill>
                  <a:schemeClr val="dk1"/>
                </a:solidFill>
                <a:latin typeface="Times New Roman"/>
                <a:ea typeface="Times New Roman"/>
                <a:cs typeface="Times New Roman"/>
                <a:sym typeface="Times New Roman"/>
              </a:rPr>
              <a:t>are defined as the institutional structural behaviour factors that allow control over the communication channel.</a:t>
            </a:r>
            <a:endParaRPr sz="2400" i="1">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i="1">
                <a:solidFill>
                  <a:schemeClr val="dk1"/>
                </a:solidFill>
                <a:latin typeface="Times New Roman"/>
                <a:ea typeface="Times New Roman"/>
                <a:cs typeface="Times New Roman"/>
                <a:sym typeface="Times New Roman"/>
              </a:rPr>
              <a:t>Time Orientation</a:t>
            </a:r>
            <a:r>
              <a:rPr lang="en-US" sz="2400">
                <a:solidFill>
                  <a:schemeClr val="dk1"/>
                </a:solidFill>
                <a:latin typeface="Times New Roman"/>
                <a:ea typeface="Times New Roman"/>
                <a:cs typeface="Times New Roman"/>
                <a:sym typeface="Times New Roman"/>
              </a:rPr>
              <a:t> and </a:t>
            </a:r>
            <a:r>
              <a:rPr lang="en-US" sz="2400" i="1">
                <a:solidFill>
                  <a:schemeClr val="dk1"/>
                </a:solidFill>
                <a:latin typeface="Times New Roman"/>
                <a:ea typeface="Times New Roman"/>
                <a:cs typeface="Times New Roman"/>
                <a:sym typeface="Times New Roman"/>
              </a:rPr>
              <a:t>Risk Attitudes</a:t>
            </a:r>
            <a:r>
              <a:rPr lang="en-US" sz="2400">
                <a:solidFill>
                  <a:schemeClr val="dk1"/>
                </a:solidFill>
                <a:latin typeface="Times New Roman"/>
                <a:ea typeface="Times New Roman"/>
                <a:cs typeface="Times New Roman"/>
                <a:sym typeface="Times New Roman"/>
              </a:rPr>
              <a:t> influence the speed of business operation, where cultures vary between long-term planning and short-term reward, and those that cope with ventures that have less certainty of success.</a:t>
            </a:r>
            <a:endParaRPr sz="2400" b="1">
              <a:solidFill>
                <a:srgbClr val="737373"/>
              </a:solidFill>
              <a:latin typeface="Times New Roman"/>
              <a:ea typeface="Times New Roman"/>
              <a:cs typeface="Times New Roman"/>
              <a:sym typeface="Times New Roman"/>
            </a:endParaRPr>
          </a:p>
        </p:txBody>
      </p:sp>
      <p:pic>
        <p:nvPicPr>
          <p:cNvPr id="177" name="Google Shape;177;p5"/>
          <p:cNvPicPr preferRelativeResize="0"/>
          <p:nvPr/>
        </p:nvPicPr>
        <p:blipFill>
          <a:blip r:embed="rId5">
            <a:alphaModFix/>
          </a:blip>
          <a:stretch>
            <a:fillRect/>
          </a:stretch>
        </p:blipFill>
        <p:spPr>
          <a:xfrm>
            <a:off x="9795350" y="1798325"/>
            <a:ext cx="7883274" cy="5912450"/>
          </a:xfrm>
          <a:prstGeom prst="rect">
            <a:avLst/>
          </a:prstGeom>
          <a:noFill/>
          <a:ln>
            <a:noFill/>
          </a:ln>
        </p:spPr>
      </p:pic>
      <p:sp>
        <p:nvSpPr>
          <p:cNvPr id="178" name="Google Shape;178;p5"/>
          <p:cNvSpPr txBox="1"/>
          <p:nvPr/>
        </p:nvSpPr>
        <p:spPr>
          <a:xfrm>
            <a:off x="10725650" y="8020500"/>
            <a:ext cx="47316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4: Components of Corporate Culture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Naumenko, 2020)</a:t>
            </a:r>
            <a:endParaRPr sz="1800" b="1">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6"/>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184" name="Google Shape;184;p6"/>
          <p:cNvSpPr/>
          <p:nvPr/>
        </p:nvSpPr>
        <p:spPr>
          <a:xfrm>
            <a:off x="6352193" y="-2525043"/>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185" name="Google Shape;185;p6"/>
          <p:cNvSpPr/>
          <p:nvPr/>
        </p:nvSpPr>
        <p:spPr>
          <a:xfrm>
            <a:off x="12503716" y="4133507"/>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186" name="Google Shape;186;p6"/>
          <p:cNvGrpSpPr/>
          <p:nvPr/>
        </p:nvGrpSpPr>
        <p:grpSpPr>
          <a:xfrm>
            <a:off x="1109850" y="9389552"/>
            <a:ext cx="469749" cy="650576"/>
            <a:chOff x="0" y="-47625"/>
            <a:chExt cx="123719" cy="171344"/>
          </a:xfrm>
        </p:grpSpPr>
        <p:sp>
          <p:nvSpPr>
            <p:cNvPr id="187" name="Google Shape;187;p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88" name="Google Shape;188;p6"/>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89" name="Google Shape;189;p6"/>
          <p:cNvGrpSpPr/>
          <p:nvPr/>
        </p:nvGrpSpPr>
        <p:grpSpPr>
          <a:xfrm>
            <a:off x="1771982" y="9389552"/>
            <a:ext cx="469749" cy="650576"/>
            <a:chOff x="0" y="-47625"/>
            <a:chExt cx="123719" cy="171344"/>
          </a:xfrm>
        </p:grpSpPr>
        <p:sp>
          <p:nvSpPr>
            <p:cNvPr id="190" name="Google Shape;190;p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91" name="Google Shape;191;p6"/>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92" name="Google Shape;192;p6"/>
          <p:cNvGrpSpPr/>
          <p:nvPr/>
        </p:nvGrpSpPr>
        <p:grpSpPr>
          <a:xfrm>
            <a:off x="2556390" y="9389552"/>
            <a:ext cx="469749" cy="650576"/>
            <a:chOff x="0" y="-47625"/>
            <a:chExt cx="123719" cy="171344"/>
          </a:xfrm>
        </p:grpSpPr>
        <p:sp>
          <p:nvSpPr>
            <p:cNvPr id="193" name="Google Shape;193;p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94" name="Google Shape;194;p6"/>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95" name="Google Shape;195;p6"/>
          <p:cNvSpPr txBox="1"/>
          <p:nvPr/>
        </p:nvSpPr>
        <p:spPr>
          <a:xfrm>
            <a:off x="1109850" y="524625"/>
            <a:ext cx="160683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Theoretical Underpinning: Hofstede’s Cultural Dimensions</a:t>
            </a:r>
            <a:endParaRPr sz="4800">
              <a:latin typeface="Times New Roman"/>
              <a:ea typeface="Times New Roman"/>
              <a:cs typeface="Times New Roman"/>
              <a:sym typeface="Times New Roman"/>
            </a:endParaRPr>
          </a:p>
        </p:txBody>
      </p:sp>
      <p:sp>
        <p:nvSpPr>
          <p:cNvPr id="196" name="Google Shape;196;p6"/>
          <p:cNvSpPr txBox="1"/>
          <p:nvPr/>
        </p:nvSpPr>
        <p:spPr>
          <a:xfrm>
            <a:off x="843550" y="1601588"/>
            <a:ext cx="7280400" cy="7449900"/>
          </a:xfrm>
          <a:prstGeom prst="rect">
            <a:avLst/>
          </a:prstGeom>
          <a:noFill/>
          <a:ln>
            <a:noFill/>
          </a:ln>
        </p:spPr>
        <p:txBody>
          <a:bodyPr spcFirstLastPara="1" wrap="square" lIns="0" tIns="0" rIns="0" bIns="0" anchor="t" anchorCtr="0">
            <a:spAutoFit/>
          </a:bodyPr>
          <a:lstStyle/>
          <a:p>
            <a:pPr marL="457200" lvl="0" indent="-368300" algn="just" rtl="0">
              <a:lnSpc>
                <a:spcPct val="150000"/>
              </a:lnSpc>
              <a:spcBef>
                <a:spcPts val="100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Alqarni (2022) mentioned that the Power Distance Index is high in Asian countries, while uncertainty avoidance can be seen to have high scores in European countries.</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In the Hofstede model, the important cultural dimensions are power distance, individualism versus collectivism, and masculinity versus femininity that determine the behaviours in the workplace and negotiating processes.</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There is a high power distance in China (80) as the country communicates respect towards hierarchy and authority, whereas the United Kingdom (35) has a more egalitarian manner of communication.</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The collectivist culture is typical of China (43), where the groups seek to settle on a consensus as well as maintain harmony, whereas the UK is an individualistic culture (76) that affirms individual efforts.</a:t>
            </a:r>
            <a:endParaRPr sz="2200" b="1">
              <a:solidFill>
                <a:srgbClr val="737373"/>
              </a:solidFill>
              <a:latin typeface="Times New Roman"/>
              <a:ea typeface="Times New Roman"/>
              <a:cs typeface="Times New Roman"/>
              <a:sym typeface="Times New Roman"/>
            </a:endParaRPr>
          </a:p>
        </p:txBody>
      </p:sp>
      <p:pic>
        <p:nvPicPr>
          <p:cNvPr id="197" name="Google Shape;197;p6"/>
          <p:cNvPicPr preferRelativeResize="0"/>
          <p:nvPr/>
        </p:nvPicPr>
        <p:blipFill>
          <a:blip r:embed="rId5">
            <a:alphaModFix/>
          </a:blip>
          <a:stretch>
            <a:fillRect/>
          </a:stretch>
        </p:blipFill>
        <p:spPr>
          <a:xfrm>
            <a:off x="8825187" y="2662425"/>
            <a:ext cx="9368700" cy="3618350"/>
          </a:xfrm>
          <a:prstGeom prst="rect">
            <a:avLst/>
          </a:prstGeom>
          <a:noFill/>
          <a:ln w="12700" cap="flat" cmpd="sng">
            <a:solidFill>
              <a:srgbClr val="000000"/>
            </a:solidFill>
            <a:prstDash val="solid"/>
            <a:miter lim="8000"/>
            <a:headEnd type="none" w="sm" len="sm"/>
            <a:tailEnd type="none" w="sm" len="sm"/>
          </a:ln>
        </p:spPr>
      </p:pic>
      <p:sp>
        <p:nvSpPr>
          <p:cNvPr id="198" name="Google Shape;198;p6"/>
          <p:cNvSpPr txBox="1"/>
          <p:nvPr/>
        </p:nvSpPr>
        <p:spPr>
          <a:xfrm>
            <a:off x="9019800" y="6448025"/>
            <a:ext cx="79716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5: Cultural Factor Score of China and the United Kingdom</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a:solidFill>
                  <a:schemeClr val="dk1"/>
                </a:solidFill>
                <a:latin typeface="Times New Roman"/>
                <a:ea typeface="Times New Roman"/>
                <a:cs typeface="Times New Roman"/>
                <a:sym typeface="Times New Roman"/>
              </a:rPr>
              <a:t>(Source: Culture Factor, 2025)</a:t>
            </a:r>
            <a:endParaRPr sz="180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7"/>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204" name="Google Shape;204;p7"/>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205" name="Google Shape;205;p7"/>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206" name="Google Shape;206;p7"/>
          <p:cNvGrpSpPr/>
          <p:nvPr/>
        </p:nvGrpSpPr>
        <p:grpSpPr>
          <a:xfrm>
            <a:off x="1028700" y="8607728"/>
            <a:ext cx="469746" cy="650572"/>
            <a:chOff x="0" y="-47625"/>
            <a:chExt cx="123719" cy="171344"/>
          </a:xfrm>
        </p:grpSpPr>
        <p:sp>
          <p:nvSpPr>
            <p:cNvPr id="207" name="Google Shape;207;p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08" name="Google Shape;208;p7"/>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09" name="Google Shape;209;p7"/>
          <p:cNvGrpSpPr/>
          <p:nvPr/>
        </p:nvGrpSpPr>
        <p:grpSpPr>
          <a:xfrm>
            <a:off x="1771982" y="8607728"/>
            <a:ext cx="469746" cy="650572"/>
            <a:chOff x="0" y="-47625"/>
            <a:chExt cx="123719" cy="171344"/>
          </a:xfrm>
        </p:grpSpPr>
        <p:sp>
          <p:nvSpPr>
            <p:cNvPr id="210" name="Google Shape;210;p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11" name="Google Shape;211;p7"/>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12" name="Google Shape;212;p7"/>
          <p:cNvGrpSpPr/>
          <p:nvPr/>
        </p:nvGrpSpPr>
        <p:grpSpPr>
          <a:xfrm>
            <a:off x="2515265" y="8607728"/>
            <a:ext cx="469746" cy="650572"/>
            <a:chOff x="0" y="-47625"/>
            <a:chExt cx="123719" cy="171344"/>
          </a:xfrm>
        </p:grpSpPr>
        <p:sp>
          <p:nvSpPr>
            <p:cNvPr id="213" name="Google Shape;213;p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14" name="Google Shape;214;p7"/>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15" name="Google Shape;215;p7"/>
          <p:cNvSpPr txBox="1"/>
          <p:nvPr/>
        </p:nvSpPr>
        <p:spPr>
          <a:xfrm>
            <a:off x="329175" y="462900"/>
            <a:ext cx="17179200" cy="18471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Theoretical Underpinning: Hofstede’s Cultural Dimensions (CONTD)</a:t>
            </a:r>
            <a:endParaRPr sz="4800">
              <a:latin typeface="Times New Roman"/>
              <a:ea typeface="Times New Roman"/>
              <a:cs typeface="Times New Roman"/>
              <a:sym typeface="Times New Roman"/>
            </a:endParaRPr>
          </a:p>
        </p:txBody>
      </p:sp>
      <p:sp>
        <p:nvSpPr>
          <p:cNvPr id="216" name="Google Shape;216;p7"/>
          <p:cNvSpPr txBox="1"/>
          <p:nvPr/>
        </p:nvSpPr>
        <p:spPr>
          <a:xfrm>
            <a:off x="329170" y="2813825"/>
            <a:ext cx="93933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culture of the Chinese is highly oriented to the practice of long-term orientation (77) that focuses on long-term relationships, tactical patience, and trust in gradual development.</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According to Çera </a:t>
            </a:r>
            <a:r>
              <a:rPr lang="en-US" sz="2400" i="1">
                <a:solidFill>
                  <a:schemeClr val="dk1"/>
                </a:solidFill>
                <a:latin typeface="Times New Roman"/>
                <a:ea typeface="Times New Roman"/>
                <a:cs typeface="Times New Roman"/>
                <a:sym typeface="Times New Roman"/>
              </a:rPr>
              <a:t>et al. </a:t>
            </a:r>
            <a:r>
              <a:rPr lang="en-US" sz="2400">
                <a:solidFill>
                  <a:schemeClr val="dk1"/>
                </a:solidFill>
                <a:latin typeface="Times New Roman"/>
                <a:ea typeface="Times New Roman"/>
                <a:cs typeface="Times New Roman"/>
                <a:sym typeface="Times New Roman"/>
              </a:rPr>
              <a:t>(2021), the uncertainty avoidance is differentiated from the risk of which indicates the low uncertainty avoidance companies preferring the higher risk options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In China, indulgence (24) is also not as high as in the UK (69), and status and the desire to be recognised must be improved on a purchase of luxury goods rather than the enjoyment of a luxury item solely.</a:t>
            </a:r>
            <a:endParaRPr sz="2400" b="1">
              <a:solidFill>
                <a:srgbClr val="737373"/>
              </a:solidFill>
              <a:latin typeface="Times New Roman"/>
              <a:ea typeface="Times New Roman"/>
              <a:cs typeface="Times New Roman"/>
              <a:sym typeface="Times New Roman"/>
            </a:endParaRPr>
          </a:p>
        </p:txBody>
      </p:sp>
      <p:pic>
        <p:nvPicPr>
          <p:cNvPr id="217" name="Google Shape;217;p7"/>
          <p:cNvPicPr preferRelativeResize="0"/>
          <p:nvPr/>
        </p:nvPicPr>
        <p:blipFill>
          <a:blip r:embed="rId5">
            <a:alphaModFix/>
          </a:blip>
          <a:stretch>
            <a:fillRect/>
          </a:stretch>
        </p:blipFill>
        <p:spPr>
          <a:xfrm>
            <a:off x="10645150" y="1777725"/>
            <a:ext cx="6102000" cy="6425047"/>
          </a:xfrm>
          <a:prstGeom prst="rect">
            <a:avLst/>
          </a:prstGeom>
          <a:noFill/>
          <a:ln>
            <a:noFill/>
          </a:ln>
        </p:spPr>
      </p:pic>
      <p:sp>
        <p:nvSpPr>
          <p:cNvPr id="218" name="Google Shape;218;p7"/>
          <p:cNvSpPr txBox="1"/>
          <p:nvPr/>
        </p:nvSpPr>
        <p:spPr>
          <a:xfrm>
            <a:off x="10562850" y="8298900"/>
            <a:ext cx="5258700" cy="959400"/>
          </a:xfrm>
          <a:prstGeom prst="rect">
            <a:avLst/>
          </a:prstGeom>
          <a:noFill/>
          <a:ln>
            <a:noFill/>
          </a:ln>
        </p:spPr>
        <p:txBody>
          <a:bodyPr spcFirstLastPara="1" wrap="square" lIns="91425" tIns="91425" rIns="91425" bIns="91425" anchor="t" anchorCtr="0">
            <a:spAutoFit/>
          </a:bodyPr>
          <a:lstStyle/>
          <a:p>
            <a:pPr marL="0" lvl="0" indent="0" algn="ctr" rtl="0">
              <a:lnSpc>
                <a:spcPct val="133333"/>
              </a:lnSpc>
              <a:spcBef>
                <a:spcPts val="0"/>
              </a:spcBef>
              <a:spcAft>
                <a:spcPts val="0"/>
              </a:spcAft>
              <a:buNone/>
            </a:pPr>
            <a:r>
              <a:rPr lang="en-US" sz="1800" b="1">
                <a:solidFill>
                  <a:schemeClr val="dk1"/>
                </a:solidFill>
                <a:latin typeface="Times New Roman"/>
                <a:ea typeface="Times New Roman"/>
                <a:cs typeface="Times New Roman"/>
                <a:sym typeface="Times New Roman"/>
              </a:rPr>
              <a:t>Figure 6: Hofstede's Cultural Dimensions</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Vizmonte and Ligot, 2024)</a:t>
            </a:r>
            <a:endParaRPr sz="1800" b="1">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8"/>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224" name="Google Shape;224;p8"/>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225" name="Google Shape;225;p8"/>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226" name="Google Shape;226;p8"/>
          <p:cNvGrpSpPr/>
          <p:nvPr/>
        </p:nvGrpSpPr>
        <p:grpSpPr>
          <a:xfrm>
            <a:off x="1028700" y="8607728"/>
            <a:ext cx="469746" cy="650572"/>
            <a:chOff x="0" y="-47625"/>
            <a:chExt cx="123719" cy="171344"/>
          </a:xfrm>
        </p:grpSpPr>
        <p:sp>
          <p:nvSpPr>
            <p:cNvPr id="227" name="Google Shape;227;p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28" name="Google Shape;228;p8"/>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9" name="Google Shape;229;p8"/>
          <p:cNvGrpSpPr/>
          <p:nvPr/>
        </p:nvGrpSpPr>
        <p:grpSpPr>
          <a:xfrm>
            <a:off x="1771982" y="8607728"/>
            <a:ext cx="469746" cy="650572"/>
            <a:chOff x="0" y="-47625"/>
            <a:chExt cx="123719" cy="171344"/>
          </a:xfrm>
        </p:grpSpPr>
        <p:sp>
          <p:nvSpPr>
            <p:cNvPr id="230" name="Google Shape;230;p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31" name="Google Shape;231;p8"/>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2" name="Google Shape;232;p8"/>
          <p:cNvGrpSpPr/>
          <p:nvPr/>
        </p:nvGrpSpPr>
        <p:grpSpPr>
          <a:xfrm>
            <a:off x="2515265" y="8607728"/>
            <a:ext cx="469746" cy="650572"/>
            <a:chOff x="0" y="-47625"/>
            <a:chExt cx="123719" cy="171344"/>
          </a:xfrm>
        </p:grpSpPr>
        <p:sp>
          <p:nvSpPr>
            <p:cNvPr id="233" name="Google Shape;233;p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34" name="Google Shape;234;p8"/>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35" name="Google Shape;235;p8"/>
          <p:cNvSpPr txBox="1"/>
          <p:nvPr/>
        </p:nvSpPr>
        <p:spPr>
          <a:xfrm>
            <a:off x="2694000" y="565775"/>
            <a:ext cx="110082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Chinese Cultural Elements to Overcome</a:t>
            </a:r>
            <a:endParaRPr sz="4800">
              <a:latin typeface="Times New Roman"/>
              <a:ea typeface="Times New Roman"/>
              <a:cs typeface="Times New Roman"/>
              <a:sym typeface="Times New Roman"/>
            </a:endParaRPr>
          </a:p>
        </p:txBody>
      </p:sp>
      <p:sp>
        <p:nvSpPr>
          <p:cNvPr id="236" name="Google Shape;236;p8"/>
          <p:cNvSpPr txBox="1"/>
          <p:nvPr/>
        </p:nvSpPr>
        <p:spPr>
          <a:xfrm>
            <a:off x="1044151" y="2518450"/>
            <a:ext cx="72882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Chinese use high context communication, and meaning can be reflected indirectly, unlike the UK, which speaks explicitly and directly.</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Lin and Siu (2019) state that with the help of Guanxi, Chinese Enterprises have enhanced personal contact and have also enriched their data. </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process of building personal and professional networks is a part of business practice in China, Guanxi, and it needs to be a priority over transactional discussions.</a:t>
            </a:r>
            <a:endParaRPr sz="2400" b="1">
              <a:solidFill>
                <a:srgbClr val="737373"/>
              </a:solidFill>
              <a:latin typeface="Times New Roman"/>
              <a:ea typeface="Times New Roman"/>
              <a:cs typeface="Times New Roman"/>
              <a:sym typeface="Times New Roman"/>
            </a:endParaRPr>
          </a:p>
        </p:txBody>
      </p:sp>
      <p:pic>
        <p:nvPicPr>
          <p:cNvPr id="237" name="Google Shape;237;p8"/>
          <p:cNvPicPr preferRelativeResize="0"/>
          <p:nvPr/>
        </p:nvPicPr>
        <p:blipFill>
          <a:blip r:embed="rId5">
            <a:alphaModFix/>
          </a:blip>
          <a:stretch>
            <a:fillRect/>
          </a:stretch>
        </p:blipFill>
        <p:spPr>
          <a:xfrm>
            <a:off x="9299450" y="1868175"/>
            <a:ext cx="8647176" cy="5764775"/>
          </a:xfrm>
          <a:prstGeom prst="rect">
            <a:avLst/>
          </a:prstGeom>
          <a:noFill/>
          <a:ln>
            <a:noFill/>
          </a:ln>
        </p:spPr>
      </p:pic>
      <p:sp>
        <p:nvSpPr>
          <p:cNvPr id="238" name="Google Shape;238;p8"/>
          <p:cNvSpPr txBox="1"/>
          <p:nvPr/>
        </p:nvSpPr>
        <p:spPr>
          <a:xfrm>
            <a:off x="10431025" y="7632950"/>
            <a:ext cx="52875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7: Chinese Corporate Cultural Elements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YEC, 2019)</a:t>
            </a:r>
            <a:endParaRPr sz="1800" b="1">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9"/>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244" name="Google Shape;244;p9"/>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245" name="Google Shape;245;p9"/>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246" name="Google Shape;246;p9"/>
          <p:cNvGrpSpPr/>
          <p:nvPr/>
        </p:nvGrpSpPr>
        <p:grpSpPr>
          <a:xfrm>
            <a:off x="1028700" y="8607728"/>
            <a:ext cx="469746" cy="650572"/>
            <a:chOff x="0" y="-47625"/>
            <a:chExt cx="123719" cy="171344"/>
          </a:xfrm>
        </p:grpSpPr>
        <p:sp>
          <p:nvSpPr>
            <p:cNvPr id="247" name="Google Shape;247;p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48" name="Google Shape;248;p9"/>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49" name="Google Shape;249;p9"/>
          <p:cNvGrpSpPr/>
          <p:nvPr/>
        </p:nvGrpSpPr>
        <p:grpSpPr>
          <a:xfrm>
            <a:off x="1771982" y="8607728"/>
            <a:ext cx="469746" cy="650572"/>
            <a:chOff x="0" y="-47625"/>
            <a:chExt cx="123719" cy="171344"/>
          </a:xfrm>
        </p:grpSpPr>
        <p:sp>
          <p:nvSpPr>
            <p:cNvPr id="250" name="Google Shape;250;p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51" name="Google Shape;251;p9"/>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52" name="Google Shape;252;p9"/>
          <p:cNvGrpSpPr/>
          <p:nvPr/>
        </p:nvGrpSpPr>
        <p:grpSpPr>
          <a:xfrm>
            <a:off x="2515265" y="8607728"/>
            <a:ext cx="469746" cy="650572"/>
            <a:chOff x="0" y="-47625"/>
            <a:chExt cx="123719" cy="171344"/>
          </a:xfrm>
        </p:grpSpPr>
        <p:sp>
          <p:nvSpPr>
            <p:cNvPr id="253" name="Google Shape;253;p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54" name="Google Shape;254;p9"/>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55" name="Google Shape;255;p9"/>
          <p:cNvSpPr txBox="1"/>
          <p:nvPr/>
        </p:nvSpPr>
        <p:spPr>
          <a:xfrm>
            <a:off x="2364900" y="689225"/>
            <a:ext cx="135582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Chinese Cultural Elements to Overcome (CONTD)</a:t>
            </a:r>
            <a:endParaRPr sz="4800">
              <a:latin typeface="Times New Roman"/>
              <a:ea typeface="Times New Roman"/>
              <a:cs typeface="Times New Roman"/>
              <a:sym typeface="Times New Roman"/>
            </a:endParaRPr>
          </a:p>
        </p:txBody>
      </p:sp>
      <p:sp>
        <p:nvSpPr>
          <p:cNvPr id="256" name="Google Shape;256;p9"/>
          <p:cNvSpPr txBox="1"/>
          <p:nvPr/>
        </p:nvSpPr>
        <p:spPr>
          <a:xfrm>
            <a:off x="817850" y="2211425"/>
            <a:ext cx="77205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concept of face in Chinese culture means social status and dignity of a person, which is why it is necessary to avoid confrontation and criticism of others publicly.</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Exchange of gifts in business is a socially relevant act which is symbolic of goodwill and respect for each other.</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Gift-giving has been the core part of human culture, serving as a tool for goodwill and social bonding  (Murad, 2025).</a:t>
            </a:r>
            <a:endParaRPr sz="2400" b="1">
              <a:solidFill>
                <a:srgbClr val="737373"/>
              </a:solidFill>
              <a:latin typeface="Times New Roman"/>
              <a:ea typeface="Times New Roman"/>
              <a:cs typeface="Times New Roman"/>
              <a:sym typeface="Times New Roman"/>
            </a:endParaRPr>
          </a:p>
        </p:txBody>
      </p:sp>
      <p:sp>
        <p:nvSpPr>
          <p:cNvPr id="257" name="Google Shape;257;p9"/>
          <p:cNvSpPr txBox="1"/>
          <p:nvPr/>
        </p:nvSpPr>
        <p:spPr>
          <a:xfrm>
            <a:off x="10779600" y="8116475"/>
            <a:ext cx="51435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8: Chinese Business Etiquette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CMM Languages, 2021)</a:t>
            </a:r>
            <a:endParaRPr sz="1800" b="1">
              <a:solidFill>
                <a:schemeClr val="dk1"/>
              </a:solidFill>
              <a:latin typeface="Times New Roman"/>
              <a:ea typeface="Times New Roman"/>
              <a:cs typeface="Times New Roman"/>
              <a:sym typeface="Times New Roman"/>
            </a:endParaRPr>
          </a:p>
        </p:txBody>
      </p:sp>
      <p:pic>
        <p:nvPicPr>
          <p:cNvPr id="258" name="Google Shape;258;p9"/>
          <p:cNvPicPr preferRelativeResize="0"/>
          <p:nvPr/>
        </p:nvPicPr>
        <p:blipFill>
          <a:blip r:embed="rId5">
            <a:alphaModFix/>
          </a:blip>
          <a:stretch>
            <a:fillRect/>
          </a:stretch>
        </p:blipFill>
        <p:spPr>
          <a:xfrm>
            <a:off x="9089900" y="2074175"/>
            <a:ext cx="9495111" cy="59515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g37601031b74_0_0"/>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264" name="Google Shape;264;g37601031b74_0_0"/>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265" name="Google Shape;265;g37601031b74_0_0"/>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266" name="Google Shape;266;g37601031b74_0_0"/>
          <p:cNvGrpSpPr/>
          <p:nvPr/>
        </p:nvGrpSpPr>
        <p:grpSpPr>
          <a:xfrm>
            <a:off x="1028700" y="8607727"/>
            <a:ext cx="469749" cy="650576"/>
            <a:chOff x="0" y="-47625"/>
            <a:chExt cx="123719" cy="171344"/>
          </a:xfrm>
        </p:grpSpPr>
        <p:sp>
          <p:nvSpPr>
            <p:cNvPr id="267" name="Google Shape;267;g37601031b74_0_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68" name="Google Shape;268;g37601031b74_0_0"/>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69" name="Google Shape;269;g37601031b74_0_0"/>
          <p:cNvGrpSpPr/>
          <p:nvPr/>
        </p:nvGrpSpPr>
        <p:grpSpPr>
          <a:xfrm>
            <a:off x="1771982" y="8607727"/>
            <a:ext cx="469749" cy="650576"/>
            <a:chOff x="0" y="-47625"/>
            <a:chExt cx="123719" cy="171344"/>
          </a:xfrm>
        </p:grpSpPr>
        <p:sp>
          <p:nvSpPr>
            <p:cNvPr id="270" name="Google Shape;270;g37601031b74_0_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71" name="Google Shape;271;g37601031b74_0_0"/>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72" name="Google Shape;272;g37601031b74_0_0"/>
          <p:cNvGrpSpPr/>
          <p:nvPr/>
        </p:nvGrpSpPr>
        <p:grpSpPr>
          <a:xfrm>
            <a:off x="2515265" y="8607727"/>
            <a:ext cx="469749" cy="650576"/>
            <a:chOff x="0" y="-47625"/>
            <a:chExt cx="123719" cy="171344"/>
          </a:xfrm>
        </p:grpSpPr>
        <p:sp>
          <p:nvSpPr>
            <p:cNvPr id="273" name="Google Shape;273;g37601031b74_0_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74" name="Google Shape;274;g37601031b74_0_0"/>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75" name="Google Shape;275;g37601031b74_0_0"/>
          <p:cNvSpPr txBox="1"/>
          <p:nvPr/>
        </p:nvSpPr>
        <p:spPr>
          <a:xfrm>
            <a:off x="4572000" y="648075"/>
            <a:ext cx="69084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Potential Cultural Risks</a:t>
            </a:r>
            <a:endParaRPr sz="4800">
              <a:latin typeface="Times New Roman"/>
              <a:ea typeface="Times New Roman"/>
              <a:cs typeface="Times New Roman"/>
              <a:sym typeface="Times New Roman"/>
            </a:endParaRPr>
          </a:p>
        </p:txBody>
      </p:sp>
      <p:sp>
        <p:nvSpPr>
          <p:cNvPr id="276" name="Google Shape;276;g37601031b74_0_0"/>
          <p:cNvSpPr txBox="1"/>
          <p:nvPr/>
        </p:nvSpPr>
        <p:spPr>
          <a:xfrm>
            <a:off x="989551" y="1911150"/>
            <a:ext cx="7164900" cy="64647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negotiation process can get tense due to impatience with the slower speed of decision-making.</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Many entrepreneurs assume that the effect of symbolic gestures and government regulations is not significant in achieving successful market penetration.</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As per Fiset </a:t>
            </a:r>
            <a:r>
              <a:rPr lang="en-US" sz="2400" i="1">
                <a:solidFill>
                  <a:schemeClr val="dk1"/>
                </a:solidFill>
                <a:latin typeface="Times New Roman"/>
                <a:ea typeface="Times New Roman"/>
                <a:cs typeface="Times New Roman"/>
                <a:sym typeface="Times New Roman"/>
              </a:rPr>
              <a:t>et al. </a:t>
            </a:r>
            <a:r>
              <a:rPr lang="en-US" sz="2400">
                <a:solidFill>
                  <a:schemeClr val="dk1"/>
                </a:solidFill>
                <a:latin typeface="Times New Roman"/>
                <a:ea typeface="Times New Roman"/>
                <a:cs typeface="Times New Roman"/>
                <a:sym typeface="Times New Roman"/>
              </a:rPr>
              <a:t>(2024), to organise these activities, the organisation may empower diversity in corporate communications and prevent any indirect communication in order to coordinate the activities.</a:t>
            </a:r>
            <a:endParaRPr sz="2400" b="1">
              <a:solidFill>
                <a:srgbClr val="737373"/>
              </a:solidFill>
              <a:latin typeface="Times New Roman"/>
              <a:ea typeface="Times New Roman"/>
              <a:cs typeface="Times New Roman"/>
              <a:sym typeface="Times New Roman"/>
            </a:endParaRPr>
          </a:p>
        </p:txBody>
      </p:sp>
      <p:sp>
        <p:nvSpPr>
          <p:cNvPr id="277" name="Google Shape;277;g37601031b74_0_0"/>
          <p:cNvSpPr txBox="1"/>
          <p:nvPr/>
        </p:nvSpPr>
        <p:spPr>
          <a:xfrm>
            <a:off x="9196575" y="8607725"/>
            <a:ext cx="60693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9: Organisational Culture and Associated Risks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Practical Risk Taking, 2022)</a:t>
            </a:r>
            <a:endParaRPr sz="1800" b="1">
              <a:latin typeface="Times New Roman"/>
              <a:ea typeface="Times New Roman"/>
              <a:cs typeface="Times New Roman"/>
              <a:sym typeface="Times New Roman"/>
            </a:endParaRPr>
          </a:p>
        </p:txBody>
      </p:sp>
      <p:pic>
        <p:nvPicPr>
          <p:cNvPr id="278" name="Google Shape;278;g37601031b74_0_0"/>
          <p:cNvPicPr preferRelativeResize="0"/>
          <p:nvPr/>
        </p:nvPicPr>
        <p:blipFill>
          <a:blip r:embed="rId5">
            <a:alphaModFix/>
          </a:blip>
          <a:stretch>
            <a:fillRect/>
          </a:stretch>
        </p:blipFill>
        <p:spPr>
          <a:xfrm>
            <a:off x="9048750" y="1857475"/>
            <a:ext cx="7986525" cy="65720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g37601031b74_0_19"/>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284" name="Google Shape;284;g37601031b74_0_19"/>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285" name="Google Shape;285;g37601031b74_0_19"/>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286" name="Google Shape;286;g37601031b74_0_19"/>
          <p:cNvGrpSpPr/>
          <p:nvPr/>
        </p:nvGrpSpPr>
        <p:grpSpPr>
          <a:xfrm>
            <a:off x="1028700" y="8607727"/>
            <a:ext cx="469749" cy="650576"/>
            <a:chOff x="0" y="-47625"/>
            <a:chExt cx="123719" cy="171344"/>
          </a:xfrm>
        </p:grpSpPr>
        <p:sp>
          <p:nvSpPr>
            <p:cNvPr id="287" name="Google Shape;287;g37601031b74_0_1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88" name="Google Shape;288;g37601031b74_0_19"/>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89" name="Google Shape;289;g37601031b74_0_19"/>
          <p:cNvGrpSpPr/>
          <p:nvPr/>
        </p:nvGrpSpPr>
        <p:grpSpPr>
          <a:xfrm>
            <a:off x="1771982" y="8607727"/>
            <a:ext cx="469749" cy="650576"/>
            <a:chOff x="0" y="-47625"/>
            <a:chExt cx="123719" cy="171344"/>
          </a:xfrm>
        </p:grpSpPr>
        <p:sp>
          <p:nvSpPr>
            <p:cNvPr id="290" name="Google Shape;290;g37601031b74_0_1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91" name="Google Shape;291;g37601031b74_0_19"/>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92" name="Google Shape;292;g37601031b74_0_19"/>
          <p:cNvGrpSpPr/>
          <p:nvPr/>
        </p:nvGrpSpPr>
        <p:grpSpPr>
          <a:xfrm>
            <a:off x="2515265" y="8607727"/>
            <a:ext cx="469749" cy="650576"/>
            <a:chOff x="0" y="-47625"/>
            <a:chExt cx="123719" cy="171344"/>
          </a:xfrm>
        </p:grpSpPr>
        <p:sp>
          <p:nvSpPr>
            <p:cNvPr id="293" name="Google Shape;293;g37601031b74_0_1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94" name="Google Shape;294;g37601031b74_0_19"/>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95" name="Google Shape;295;g37601031b74_0_19"/>
          <p:cNvSpPr txBox="1"/>
          <p:nvPr/>
        </p:nvSpPr>
        <p:spPr>
          <a:xfrm>
            <a:off x="473175" y="174875"/>
            <a:ext cx="17138100" cy="18471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SzPts val="1100"/>
              <a:buNone/>
            </a:pPr>
            <a:r>
              <a:rPr lang="en-US" sz="4800" b="1">
                <a:solidFill>
                  <a:schemeClr val="dk1"/>
                </a:solidFill>
                <a:latin typeface="Times New Roman"/>
                <a:ea typeface="Times New Roman"/>
                <a:cs typeface="Times New Roman"/>
                <a:sym typeface="Times New Roman"/>
              </a:rPr>
              <a:t>Negotiation Strategy (Cultural Training &amp; Building Relationships)</a:t>
            </a:r>
            <a:endParaRPr sz="4800">
              <a:latin typeface="Times New Roman"/>
              <a:ea typeface="Times New Roman"/>
              <a:cs typeface="Times New Roman"/>
              <a:sym typeface="Times New Roman"/>
            </a:endParaRPr>
          </a:p>
        </p:txBody>
      </p:sp>
      <p:sp>
        <p:nvSpPr>
          <p:cNvPr id="296" name="Google Shape;296;g37601031b74_0_19"/>
          <p:cNvSpPr txBox="1"/>
          <p:nvPr/>
        </p:nvSpPr>
        <p:spPr>
          <a:xfrm>
            <a:off x="282892" y="2742305"/>
            <a:ext cx="7790400" cy="48024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Make pre-entry cultural preparation in order to insulate the UK negotiation team from Chinese business norms, values and standards of communication.</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According to Zhao and Castka (2021), Guanxi can be reflected in business relations and relations with governmental figures.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It would be good to get a clear view of the organisational ladder of HEYTEA and hence interaction with the right decision-makers.</a:t>
            </a:r>
            <a:endParaRPr sz="2400" b="1">
              <a:solidFill>
                <a:srgbClr val="737373"/>
              </a:solidFill>
              <a:latin typeface="Times New Roman"/>
              <a:ea typeface="Times New Roman"/>
              <a:cs typeface="Times New Roman"/>
              <a:sym typeface="Times New Roman"/>
            </a:endParaRPr>
          </a:p>
        </p:txBody>
      </p:sp>
      <p:pic>
        <p:nvPicPr>
          <p:cNvPr id="297" name="Google Shape;297;g37601031b74_0_19"/>
          <p:cNvPicPr preferRelativeResize="0"/>
          <p:nvPr/>
        </p:nvPicPr>
        <p:blipFill>
          <a:blip r:embed="rId5">
            <a:alphaModFix/>
          </a:blip>
          <a:stretch>
            <a:fillRect/>
          </a:stretch>
        </p:blipFill>
        <p:spPr>
          <a:xfrm>
            <a:off x="8855200" y="2450725"/>
            <a:ext cx="9578100" cy="5093975"/>
          </a:xfrm>
          <a:prstGeom prst="rect">
            <a:avLst/>
          </a:prstGeom>
          <a:noFill/>
          <a:ln>
            <a:noFill/>
          </a:ln>
        </p:spPr>
      </p:pic>
      <p:sp>
        <p:nvSpPr>
          <p:cNvPr id="298" name="Google Shape;298;g37601031b74_0_19"/>
          <p:cNvSpPr txBox="1"/>
          <p:nvPr/>
        </p:nvSpPr>
        <p:spPr>
          <a:xfrm>
            <a:off x="10377675" y="7973450"/>
            <a:ext cx="46413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10: Preparing for a Negotiation</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Gibson, 2025)</a:t>
            </a:r>
            <a:endParaRPr sz="1800" b="1">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g37601031b74_0_38"/>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304" name="Google Shape;304;g37601031b74_0_38"/>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305" name="Google Shape;305;g37601031b74_0_38"/>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306" name="Google Shape;306;g37601031b74_0_38"/>
          <p:cNvGrpSpPr/>
          <p:nvPr/>
        </p:nvGrpSpPr>
        <p:grpSpPr>
          <a:xfrm>
            <a:off x="1028700" y="8607727"/>
            <a:ext cx="469749" cy="650576"/>
            <a:chOff x="0" y="-47625"/>
            <a:chExt cx="123719" cy="171344"/>
          </a:xfrm>
        </p:grpSpPr>
        <p:sp>
          <p:nvSpPr>
            <p:cNvPr id="307" name="Google Shape;307;g37601031b74_0_3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08" name="Google Shape;308;g37601031b74_0_38"/>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09" name="Google Shape;309;g37601031b74_0_38"/>
          <p:cNvGrpSpPr/>
          <p:nvPr/>
        </p:nvGrpSpPr>
        <p:grpSpPr>
          <a:xfrm>
            <a:off x="1771982" y="8607727"/>
            <a:ext cx="469749" cy="650576"/>
            <a:chOff x="0" y="-47625"/>
            <a:chExt cx="123719" cy="171344"/>
          </a:xfrm>
        </p:grpSpPr>
        <p:sp>
          <p:nvSpPr>
            <p:cNvPr id="310" name="Google Shape;310;g37601031b74_0_3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11" name="Google Shape;311;g37601031b74_0_38"/>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12" name="Google Shape;312;g37601031b74_0_38"/>
          <p:cNvGrpSpPr/>
          <p:nvPr/>
        </p:nvGrpSpPr>
        <p:grpSpPr>
          <a:xfrm>
            <a:off x="2515265" y="8607727"/>
            <a:ext cx="469749" cy="650576"/>
            <a:chOff x="0" y="-47625"/>
            <a:chExt cx="123719" cy="171344"/>
          </a:xfrm>
        </p:grpSpPr>
        <p:sp>
          <p:nvSpPr>
            <p:cNvPr id="313" name="Google Shape;313;g37601031b74_0_3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14" name="Google Shape;314;g37601031b74_0_38"/>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15" name="Google Shape;315;g37601031b74_0_38"/>
          <p:cNvSpPr txBox="1"/>
          <p:nvPr/>
        </p:nvSpPr>
        <p:spPr>
          <a:xfrm>
            <a:off x="1028700" y="257175"/>
            <a:ext cx="16027200" cy="18471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Negotiation Strategy (Adapting Communication &amp; Value Alignment)</a:t>
            </a:r>
            <a:endParaRPr sz="4800">
              <a:latin typeface="Times New Roman"/>
              <a:ea typeface="Times New Roman"/>
              <a:cs typeface="Times New Roman"/>
              <a:sym typeface="Times New Roman"/>
            </a:endParaRPr>
          </a:p>
        </p:txBody>
      </p:sp>
      <p:sp>
        <p:nvSpPr>
          <p:cNvPr id="316" name="Google Shape;316;g37601031b74_0_38"/>
          <p:cNvSpPr txBox="1"/>
          <p:nvPr/>
        </p:nvSpPr>
        <p:spPr>
          <a:xfrm>
            <a:off x="1044142" y="2869980"/>
            <a:ext cx="7790400" cy="53565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Awareness and sensitivity to the idiomatic language in professional contexts are essential due to the need for precision and clarity in such cases (Ye, 2024). </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In order to reduce communication misunderstandings, follow verbal conversations with written ones in order to have a common track of agreements.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Coordinating respective values in partnerships to combine the principles of ethical sourcing of Hotel Chocolat and brand positioning in the premium beverage market of HEYTEA.</a:t>
            </a:r>
            <a:endParaRPr sz="2400" b="1">
              <a:solidFill>
                <a:srgbClr val="737373"/>
              </a:solidFill>
              <a:latin typeface="Times New Roman"/>
              <a:ea typeface="Times New Roman"/>
              <a:cs typeface="Times New Roman"/>
              <a:sym typeface="Times New Roman"/>
            </a:endParaRPr>
          </a:p>
        </p:txBody>
      </p:sp>
      <p:pic>
        <p:nvPicPr>
          <p:cNvPr id="317" name="Google Shape;317;g37601031b74_0_38"/>
          <p:cNvPicPr preferRelativeResize="0"/>
          <p:nvPr/>
        </p:nvPicPr>
        <p:blipFill>
          <a:blip r:embed="rId5">
            <a:alphaModFix/>
          </a:blip>
          <a:stretch>
            <a:fillRect/>
          </a:stretch>
        </p:blipFill>
        <p:spPr>
          <a:xfrm>
            <a:off x="9595875" y="2683000"/>
            <a:ext cx="8873225" cy="5814050"/>
          </a:xfrm>
          <a:prstGeom prst="rect">
            <a:avLst/>
          </a:prstGeom>
          <a:noFill/>
          <a:ln>
            <a:noFill/>
          </a:ln>
        </p:spPr>
      </p:pic>
      <p:sp>
        <p:nvSpPr>
          <p:cNvPr id="318" name="Google Shape;318;g37601031b74_0_38"/>
          <p:cNvSpPr txBox="1"/>
          <p:nvPr/>
        </p:nvSpPr>
        <p:spPr>
          <a:xfrm>
            <a:off x="10069050" y="8607725"/>
            <a:ext cx="49089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11: Common Negotiation Styles</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Gibson, 2025)</a:t>
            </a:r>
            <a:endParaRPr sz="1800" b="1">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g37601031b74_0_57"/>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324" name="Google Shape;324;g37601031b74_0_57"/>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325" name="Google Shape;325;g37601031b74_0_57"/>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326" name="Google Shape;326;g37601031b74_0_57"/>
          <p:cNvGrpSpPr/>
          <p:nvPr/>
        </p:nvGrpSpPr>
        <p:grpSpPr>
          <a:xfrm>
            <a:off x="1028700" y="8607727"/>
            <a:ext cx="469749" cy="650576"/>
            <a:chOff x="0" y="-47625"/>
            <a:chExt cx="123719" cy="171344"/>
          </a:xfrm>
        </p:grpSpPr>
        <p:sp>
          <p:nvSpPr>
            <p:cNvPr id="327" name="Google Shape;327;g37601031b74_0_5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28" name="Google Shape;328;g37601031b74_0_57"/>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29" name="Google Shape;329;g37601031b74_0_57"/>
          <p:cNvGrpSpPr/>
          <p:nvPr/>
        </p:nvGrpSpPr>
        <p:grpSpPr>
          <a:xfrm>
            <a:off x="1771982" y="8607727"/>
            <a:ext cx="469749" cy="650576"/>
            <a:chOff x="0" y="-47625"/>
            <a:chExt cx="123719" cy="171344"/>
          </a:xfrm>
        </p:grpSpPr>
        <p:sp>
          <p:nvSpPr>
            <p:cNvPr id="330" name="Google Shape;330;g37601031b74_0_5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31" name="Google Shape;331;g37601031b74_0_57"/>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32" name="Google Shape;332;g37601031b74_0_57"/>
          <p:cNvGrpSpPr/>
          <p:nvPr/>
        </p:nvGrpSpPr>
        <p:grpSpPr>
          <a:xfrm>
            <a:off x="2515265" y="8607727"/>
            <a:ext cx="469749" cy="650576"/>
            <a:chOff x="0" y="-47625"/>
            <a:chExt cx="123719" cy="171344"/>
          </a:xfrm>
        </p:grpSpPr>
        <p:sp>
          <p:nvSpPr>
            <p:cNvPr id="333" name="Google Shape;333;g37601031b74_0_5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34" name="Google Shape;334;g37601031b74_0_57"/>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35" name="Google Shape;335;g37601031b74_0_57"/>
          <p:cNvSpPr txBox="1"/>
          <p:nvPr/>
        </p:nvSpPr>
        <p:spPr>
          <a:xfrm>
            <a:off x="420600" y="423675"/>
            <a:ext cx="174468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Recommendations (Negotiation Strategies for a Successful Deal)</a:t>
            </a:r>
            <a:endParaRPr sz="4800">
              <a:latin typeface="Times New Roman"/>
              <a:ea typeface="Times New Roman"/>
              <a:cs typeface="Times New Roman"/>
              <a:sym typeface="Times New Roman"/>
            </a:endParaRPr>
          </a:p>
        </p:txBody>
      </p:sp>
      <p:sp>
        <p:nvSpPr>
          <p:cNvPr id="336" name="Google Shape;336;g37601031b74_0_57"/>
          <p:cNvSpPr txBox="1"/>
          <p:nvPr/>
        </p:nvSpPr>
        <p:spPr>
          <a:xfrm>
            <a:off x="979349" y="2206900"/>
            <a:ext cx="7185300" cy="53565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Developing a phased market entry strategy that begins with co-branded products before expanding into standalone Hotel Chocolat outlets in China.</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Maintaining a continuous cultural learning programme to adapt to evolving consumer and business trends.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As opined by Rachmad (2024), establishing joint performance metrics to evaluate the success of the partnership in both financial and brand equity terms.</a:t>
            </a:r>
            <a:endParaRPr sz="2400" b="1">
              <a:solidFill>
                <a:srgbClr val="737373"/>
              </a:solidFill>
              <a:latin typeface="Times New Roman"/>
              <a:ea typeface="Times New Roman"/>
              <a:cs typeface="Times New Roman"/>
              <a:sym typeface="Times New Roman"/>
            </a:endParaRPr>
          </a:p>
        </p:txBody>
      </p:sp>
      <p:pic>
        <p:nvPicPr>
          <p:cNvPr id="337" name="Google Shape;337;g37601031b74_0_57"/>
          <p:cNvPicPr preferRelativeResize="0"/>
          <p:nvPr/>
        </p:nvPicPr>
        <p:blipFill>
          <a:blip r:embed="rId5">
            <a:alphaModFix/>
          </a:blip>
          <a:stretch>
            <a:fillRect/>
          </a:stretch>
        </p:blipFill>
        <p:spPr>
          <a:xfrm>
            <a:off x="8565925" y="2847600"/>
            <a:ext cx="9301475" cy="4291575"/>
          </a:xfrm>
          <a:prstGeom prst="rect">
            <a:avLst/>
          </a:prstGeom>
          <a:noFill/>
          <a:ln>
            <a:noFill/>
          </a:ln>
        </p:spPr>
      </p:pic>
      <p:sp>
        <p:nvSpPr>
          <p:cNvPr id="338" name="Google Shape;338;g37601031b74_0_57"/>
          <p:cNvSpPr txBox="1"/>
          <p:nvPr/>
        </p:nvSpPr>
        <p:spPr>
          <a:xfrm>
            <a:off x="10762213" y="7312150"/>
            <a:ext cx="4908900" cy="1041900"/>
          </a:xfrm>
          <a:prstGeom prst="rect">
            <a:avLst/>
          </a:prstGeom>
          <a:noFill/>
          <a:ln>
            <a:noFill/>
          </a:ln>
        </p:spPr>
        <p:txBody>
          <a:bodyPr spcFirstLastPara="1" wrap="square" lIns="91425" tIns="91425" rIns="91425" bIns="91425" anchor="t" anchorCtr="0">
            <a:spAutoFit/>
          </a:bodyPr>
          <a:lstStyle/>
          <a:p>
            <a:pPr marL="0" lvl="0" indent="0" algn="ctr" rtl="0">
              <a:lnSpc>
                <a:spcPct val="140000"/>
              </a:lnSpc>
              <a:spcBef>
                <a:spcPts val="1500"/>
              </a:spcBef>
              <a:spcAft>
                <a:spcPts val="0"/>
              </a:spcAft>
              <a:buNone/>
            </a:pPr>
            <a:r>
              <a:rPr lang="en-US" sz="1800" b="1">
                <a:solidFill>
                  <a:schemeClr val="dk1"/>
                </a:solidFill>
                <a:latin typeface="Times New Roman"/>
                <a:ea typeface="Times New Roman"/>
                <a:cs typeface="Times New Roman"/>
                <a:sym typeface="Times New Roman"/>
              </a:rPr>
              <a:t>Figure 12: Stages of the Negotiation Process</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500"/>
              </a:spcBef>
              <a:spcAft>
                <a:spcPts val="1200"/>
              </a:spcAft>
              <a:buNone/>
            </a:pPr>
            <a:r>
              <a:rPr lang="en-US" sz="1800" b="1">
                <a:solidFill>
                  <a:schemeClr val="dk1"/>
                </a:solidFill>
                <a:latin typeface="Times New Roman"/>
                <a:ea typeface="Times New Roman"/>
                <a:cs typeface="Times New Roman"/>
                <a:sym typeface="Times New Roman"/>
              </a:rPr>
              <a:t>(Source: Bhandari, 2024)</a:t>
            </a:r>
            <a:endParaRPr sz="1800" b="1">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g37601031b74_0_76"/>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344" name="Google Shape;344;g37601031b74_0_76"/>
          <p:cNvSpPr/>
          <p:nvPr/>
        </p:nvSpPr>
        <p:spPr>
          <a:xfrm>
            <a:off x="7541634" y="1162569"/>
            <a:ext cx="11935807" cy="12697667"/>
          </a:xfrm>
          <a:custGeom>
            <a:avLst/>
            <a:gdLst/>
            <a:ahLst/>
            <a:cxnLst/>
            <a:rect l="l" t="t" r="r" b="b"/>
            <a:pathLst>
              <a:path w="11935807" h="12697667" extrusionOk="0">
                <a:moveTo>
                  <a:pt x="0" y="0"/>
                </a:moveTo>
                <a:lnTo>
                  <a:pt x="11935807" y="0"/>
                </a:lnTo>
                <a:lnTo>
                  <a:pt x="11935807" y="12697667"/>
                </a:lnTo>
                <a:lnTo>
                  <a:pt x="0" y="12697667"/>
                </a:lnTo>
                <a:lnTo>
                  <a:pt x="0" y="0"/>
                </a:lnTo>
                <a:close/>
              </a:path>
            </a:pathLst>
          </a:custGeom>
          <a:blipFill rotWithShape="1">
            <a:blip r:embed="rId4">
              <a:alphaModFix amt="25000"/>
            </a:blip>
            <a:stretch>
              <a:fillRect/>
            </a:stretch>
          </a:blipFill>
          <a:ln>
            <a:noFill/>
          </a:ln>
        </p:spPr>
        <p:txBody>
          <a:bodyPr/>
          <a:lstStyle/>
          <a:p>
            <a:endParaRPr lang="en-US"/>
          </a:p>
        </p:txBody>
      </p:sp>
      <p:sp>
        <p:nvSpPr>
          <p:cNvPr id="345" name="Google Shape;345;g37601031b74_0_76"/>
          <p:cNvSpPr/>
          <p:nvPr/>
        </p:nvSpPr>
        <p:spPr>
          <a:xfrm>
            <a:off x="13023491" y="5332449"/>
            <a:ext cx="5784284" cy="6153493"/>
          </a:xfrm>
          <a:custGeom>
            <a:avLst/>
            <a:gdLst/>
            <a:ahLst/>
            <a:cxnLst/>
            <a:rect l="l" t="t" r="r" b="b"/>
            <a:pathLst>
              <a:path w="5784284" h="6153493" extrusionOk="0">
                <a:moveTo>
                  <a:pt x="0" y="0"/>
                </a:moveTo>
                <a:lnTo>
                  <a:pt x="5784284" y="0"/>
                </a:lnTo>
                <a:lnTo>
                  <a:pt x="5784284" y="6153494"/>
                </a:lnTo>
                <a:lnTo>
                  <a:pt x="0" y="6153494"/>
                </a:lnTo>
                <a:lnTo>
                  <a:pt x="0" y="0"/>
                </a:lnTo>
                <a:close/>
              </a:path>
            </a:pathLst>
          </a:custGeom>
          <a:blipFill rotWithShape="1">
            <a:blip r:embed="rId4">
              <a:alphaModFix/>
            </a:blip>
            <a:stretch>
              <a:fillRect/>
            </a:stretch>
          </a:blipFill>
          <a:ln>
            <a:noFill/>
          </a:ln>
        </p:spPr>
        <p:txBody>
          <a:bodyPr/>
          <a:lstStyle/>
          <a:p>
            <a:endParaRPr lang="en-US"/>
          </a:p>
        </p:txBody>
      </p:sp>
      <p:grpSp>
        <p:nvGrpSpPr>
          <p:cNvPr id="346" name="Google Shape;346;g37601031b74_0_76"/>
          <p:cNvGrpSpPr/>
          <p:nvPr/>
        </p:nvGrpSpPr>
        <p:grpSpPr>
          <a:xfrm>
            <a:off x="1028700" y="8607727"/>
            <a:ext cx="469749" cy="650576"/>
            <a:chOff x="0" y="-47625"/>
            <a:chExt cx="123719" cy="171344"/>
          </a:xfrm>
        </p:grpSpPr>
        <p:sp>
          <p:nvSpPr>
            <p:cNvPr id="347" name="Google Shape;347;g37601031b74_0_7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48" name="Google Shape;348;g37601031b74_0_76"/>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9" name="Google Shape;349;g37601031b74_0_76"/>
          <p:cNvGrpSpPr/>
          <p:nvPr/>
        </p:nvGrpSpPr>
        <p:grpSpPr>
          <a:xfrm>
            <a:off x="1771982" y="8607727"/>
            <a:ext cx="469749" cy="650576"/>
            <a:chOff x="0" y="-47625"/>
            <a:chExt cx="123719" cy="171344"/>
          </a:xfrm>
        </p:grpSpPr>
        <p:sp>
          <p:nvSpPr>
            <p:cNvPr id="350" name="Google Shape;350;g37601031b74_0_7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51" name="Google Shape;351;g37601031b74_0_76"/>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52" name="Google Shape;352;g37601031b74_0_76"/>
          <p:cNvGrpSpPr/>
          <p:nvPr/>
        </p:nvGrpSpPr>
        <p:grpSpPr>
          <a:xfrm>
            <a:off x="2515265" y="8607727"/>
            <a:ext cx="469749" cy="650576"/>
            <a:chOff x="0" y="-47625"/>
            <a:chExt cx="123719" cy="171344"/>
          </a:xfrm>
        </p:grpSpPr>
        <p:sp>
          <p:nvSpPr>
            <p:cNvPr id="353" name="Google Shape;353;g37601031b74_0_7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54" name="Google Shape;354;g37601031b74_0_76"/>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55" name="Google Shape;355;g37601031b74_0_76"/>
          <p:cNvSpPr txBox="1"/>
          <p:nvPr/>
        </p:nvSpPr>
        <p:spPr>
          <a:xfrm>
            <a:off x="6025650" y="545200"/>
            <a:ext cx="6236700" cy="738900"/>
          </a:xfrm>
          <a:prstGeom prst="rect">
            <a:avLst/>
          </a:prstGeom>
          <a:noFill/>
          <a:ln>
            <a:noFill/>
          </a:ln>
        </p:spPr>
        <p:txBody>
          <a:bodyPr spcFirstLastPara="1" wrap="square" lIns="0" tIns="0" rIns="0" bIns="0" anchor="t" anchorCtr="0">
            <a:spAutoFit/>
          </a:bodyPr>
          <a:lstStyle/>
          <a:p>
            <a:pPr marL="0" marR="0" lvl="0" indent="0" algn="ctr" rtl="0">
              <a:lnSpc>
                <a:spcPct val="140021"/>
              </a:lnSpc>
              <a:spcBef>
                <a:spcPts val="0"/>
              </a:spcBef>
              <a:spcAft>
                <a:spcPts val="0"/>
              </a:spcAft>
              <a:buNone/>
            </a:pPr>
            <a:r>
              <a:rPr lang="en-US" sz="4800" b="1" i="0" u="none" strike="noStrike" cap="none">
                <a:solidFill>
                  <a:srgbClr val="000000"/>
                </a:solidFill>
                <a:latin typeface="Times New Roman"/>
                <a:ea typeface="Times New Roman"/>
                <a:cs typeface="Times New Roman"/>
                <a:sym typeface="Times New Roman"/>
              </a:rPr>
              <a:t>Conclusion</a:t>
            </a:r>
            <a:endParaRPr sz="4800" b="1">
              <a:latin typeface="Times New Roman"/>
              <a:ea typeface="Times New Roman"/>
              <a:cs typeface="Times New Roman"/>
              <a:sym typeface="Times New Roman"/>
            </a:endParaRPr>
          </a:p>
        </p:txBody>
      </p:sp>
      <p:sp>
        <p:nvSpPr>
          <p:cNvPr id="356" name="Google Shape;356;g37601031b74_0_76"/>
          <p:cNvSpPr txBox="1"/>
          <p:nvPr/>
        </p:nvSpPr>
        <p:spPr>
          <a:xfrm>
            <a:off x="920700" y="2005875"/>
            <a:ext cx="7596900" cy="53565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Adaptability and cultural awareness are the main components of a successful cross-border alliance between Hotel Chocolat and HEYTEA.</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Negotiations should take into consideration the fact that the UK is more direct in business as opposed to China, which is more relationship-based in decision-making.</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emphasis must be placed on long-term value creation, long-term trust, and shared brand vision as the basis of the success of market entry in China.</a:t>
            </a:r>
            <a:endParaRPr sz="2400" b="1">
              <a:solidFill>
                <a:srgbClr val="737373"/>
              </a:solidFill>
              <a:latin typeface="Times New Roman"/>
              <a:ea typeface="Times New Roman"/>
              <a:cs typeface="Times New Roman"/>
              <a:sym typeface="Times New Roman"/>
            </a:endParaRPr>
          </a:p>
        </p:txBody>
      </p:sp>
      <p:pic>
        <p:nvPicPr>
          <p:cNvPr id="357" name="Google Shape;357;g37601031b74_0_76"/>
          <p:cNvPicPr preferRelativeResize="0"/>
          <p:nvPr/>
        </p:nvPicPr>
        <p:blipFill>
          <a:blip r:embed="rId5">
            <a:alphaModFix/>
          </a:blip>
          <a:stretch>
            <a:fillRect/>
          </a:stretch>
        </p:blipFill>
        <p:spPr>
          <a:xfrm>
            <a:off x="9357125" y="2168000"/>
            <a:ext cx="8556201" cy="5032250"/>
          </a:xfrm>
          <a:prstGeom prst="rect">
            <a:avLst/>
          </a:prstGeom>
          <a:noFill/>
          <a:ln>
            <a:noFill/>
          </a:ln>
        </p:spPr>
      </p:pic>
      <p:sp>
        <p:nvSpPr>
          <p:cNvPr id="358" name="Google Shape;358;g37601031b74_0_76"/>
          <p:cNvSpPr txBox="1"/>
          <p:nvPr/>
        </p:nvSpPr>
        <p:spPr>
          <a:xfrm>
            <a:off x="9637025" y="7362375"/>
            <a:ext cx="66987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13: Business Communication between the UK &amp; China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Carlyon, 2022)</a:t>
            </a:r>
            <a:endParaRPr sz="1800" b="1">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g37601031b74_0_95"/>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364" name="Google Shape;364;g37601031b74_0_95"/>
          <p:cNvSpPr txBox="1"/>
          <p:nvPr/>
        </p:nvSpPr>
        <p:spPr>
          <a:xfrm>
            <a:off x="6025650" y="0"/>
            <a:ext cx="62367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References</a:t>
            </a:r>
            <a:endParaRPr sz="4800">
              <a:latin typeface="Times New Roman"/>
              <a:ea typeface="Times New Roman"/>
              <a:cs typeface="Times New Roman"/>
              <a:sym typeface="Times New Roman"/>
            </a:endParaRPr>
          </a:p>
        </p:txBody>
      </p:sp>
      <p:sp>
        <p:nvSpPr>
          <p:cNvPr id="365" name="Google Shape;365;g37601031b74_0_95"/>
          <p:cNvSpPr txBox="1"/>
          <p:nvPr/>
        </p:nvSpPr>
        <p:spPr>
          <a:xfrm>
            <a:off x="51450" y="849350"/>
            <a:ext cx="18185100" cy="9127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Akyazı, T.E., 2023. A study on the relationship between employees’ attitude towards artificial intelligence and organizational culture. </a:t>
            </a:r>
            <a:r>
              <a:rPr lang="en-US" i="1">
                <a:solidFill>
                  <a:schemeClr val="dk1"/>
                </a:solidFill>
                <a:latin typeface="Times New Roman"/>
                <a:ea typeface="Times New Roman"/>
                <a:cs typeface="Times New Roman"/>
                <a:sym typeface="Times New Roman"/>
              </a:rPr>
              <a:t>Asian Journal of Economics, Business and Accounting, 23</a:t>
            </a:r>
            <a:r>
              <a:rPr lang="en-US">
                <a:solidFill>
                  <a:schemeClr val="dk1"/>
                </a:solidFill>
                <a:latin typeface="Times New Roman"/>
                <a:ea typeface="Times New Roman"/>
                <a:cs typeface="Times New Roman"/>
                <a:sym typeface="Times New Roman"/>
              </a:rPr>
              <a:t>(20), pp.207-219.</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Alqarni, A.M., 2022. Hofstede's cultural dimensions in relation to learning behaviours and learning styles: A critical analysis of studies under different cultural and language learning environments. </a:t>
            </a:r>
            <a:r>
              <a:rPr lang="en-US" i="1">
                <a:solidFill>
                  <a:schemeClr val="dk1"/>
                </a:solidFill>
                <a:latin typeface="Times New Roman"/>
                <a:ea typeface="Times New Roman"/>
                <a:cs typeface="Times New Roman"/>
                <a:sym typeface="Times New Roman"/>
              </a:rPr>
              <a:t>Journal of Language and Linguistic Studies, 18.</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Bhandari, R. (2024). </a:t>
            </a:r>
            <a:r>
              <a:rPr lang="en-US" i="1">
                <a:solidFill>
                  <a:schemeClr val="dk1"/>
                </a:solidFill>
                <a:latin typeface="Times New Roman"/>
                <a:ea typeface="Times New Roman"/>
                <a:cs typeface="Times New Roman"/>
                <a:sym typeface="Times New Roman"/>
              </a:rPr>
              <a:t>Strategic Insights: Understanding Negotiation In Business Communication</a:t>
            </a:r>
            <a:r>
              <a:rPr lang="en-US">
                <a:solidFill>
                  <a:schemeClr val="dk1"/>
                </a:solidFill>
                <a:latin typeface="Times New Roman"/>
                <a:ea typeface="Times New Roman"/>
                <a:cs typeface="Times New Roman"/>
                <a:sym typeface="Times New Roman"/>
              </a:rPr>
              <a:t>. [online] Kapable Blog. Available at: https://kapable.club/blog/negotiation-skills/negotiation-in-business-communication/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Carlyon, P. (2022). </a:t>
            </a:r>
            <a:r>
              <a:rPr lang="en-US" i="1">
                <a:solidFill>
                  <a:schemeClr val="dk1"/>
                </a:solidFill>
                <a:latin typeface="Times New Roman"/>
                <a:ea typeface="Times New Roman"/>
                <a:cs typeface="Times New Roman"/>
                <a:sym typeface="Times New Roman"/>
              </a:rPr>
              <a:t>Science and Security: Setting the Direction for the UK’s Research Relationship with China</a:t>
            </a:r>
            <a:r>
              <a:rPr lang="en-US">
                <a:solidFill>
                  <a:schemeClr val="dk1"/>
                </a:solidFill>
                <a:latin typeface="Times New Roman"/>
                <a:ea typeface="Times New Roman"/>
                <a:cs typeface="Times New Roman"/>
                <a:sym typeface="Times New Roman"/>
              </a:rPr>
              <a:t>. [online] Rand.org. Available at: https://www.rand.org/pubs/commentary/2022/06/science-and-security-setting-the-direction-for-the.html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Çera, G., Khan, K.A., Rowland, Z. and Ribeiro, H.N.R., 2021. Financial advice, literacy, inclusion and risk tolerance: The moderating effect of uncertainty avoidance. </a:t>
            </a:r>
            <a:r>
              <a:rPr lang="en-US" i="1">
                <a:solidFill>
                  <a:schemeClr val="dk1"/>
                </a:solidFill>
                <a:latin typeface="Times New Roman"/>
                <a:ea typeface="Times New Roman"/>
                <a:cs typeface="Times New Roman"/>
                <a:sym typeface="Times New Roman"/>
              </a:rPr>
              <a:t>E &amp; M Ekonomie A Management.</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CMM Languages (2021). </a:t>
            </a:r>
            <a:r>
              <a:rPr lang="en-US" i="1">
                <a:solidFill>
                  <a:schemeClr val="dk1"/>
                </a:solidFill>
                <a:latin typeface="Times New Roman"/>
                <a:ea typeface="Times New Roman"/>
                <a:cs typeface="Times New Roman"/>
                <a:sym typeface="Times New Roman"/>
              </a:rPr>
              <a:t>Chinese Business Etiquette - CMM Languages</a:t>
            </a:r>
            <a:r>
              <a:rPr lang="en-US">
                <a:solidFill>
                  <a:schemeClr val="dk1"/>
                </a:solidFill>
                <a:latin typeface="Times New Roman"/>
                <a:ea typeface="Times New Roman"/>
                <a:cs typeface="Times New Roman"/>
                <a:sym typeface="Times New Roman"/>
              </a:rPr>
              <a:t>. [online] CMM Languages. Available at: https://www.cmmlanguages.com/2021/03/31/chinese-business-etiquette/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Culture Factor (2025). </a:t>
            </a:r>
            <a:r>
              <a:rPr lang="en-US" i="1">
                <a:solidFill>
                  <a:schemeClr val="dk1"/>
                </a:solidFill>
                <a:latin typeface="Times New Roman"/>
                <a:ea typeface="Times New Roman"/>
                <a:cs typeface="Times New Roman"/>
                <a:sym typeface="Times New Roman"/>
              </a:rPr>
              <a:t>Country comparison tool</a:t>
            </a:r>
            <a:r>
              <a:rPr lang="en-US">
                <a:solidFill>
                  <a:schemeClr val="dk1"/>
                </a:solidFill>
                <a:latin typeface="Times New Roman"/>
                <a:ea typeface="Times New Roman"/>
                <a:cs typeface="Times New Roman"/>
                <a:sym typeface="Times New Roman"/>
              </a:rPr>
              <a:t>. [online] Available at: https://www.theculturefactor.com/country-comparison-tool?countries=china%2Cunited+kingdom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Fiset, J., Bhave, D.P. and Jha, N., 2024. The effects of language-related misunderstanding at work. </a:t>
            </a:r>
            <a:r>
              <a:rPr lang="en-US" i="1">
                <a:solidFill>
                  <a:schemeClr val="dk1"/>
                </a:solidFill>
                <a:latin typeface="Times New Roman"/>
                <a:ea typeface="Times New Roman"/>
                <a:cs typeface="Times New Roman"/>
                <a:sym typeface="Times New Roman"/>
              </a:rPr>
              <a:t>Journal of Management, 50</a:t>
            </a:r>
            <a:r>
              <a:rPr lang="en-US">
                <a:solidFill>
                  <a:schemeClr val="dk1"/>
                </a:solidFill>
                <a:latin typeface="Times New Roman"/>
                <a:ea typeface="Times New Roman"/>
                <a:cs typeface="Times New Roman"/>
                <a:sym typeface="Times New Roman"/>
              </a:rPr>
              <a:t>(1), pp.347-379.</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Gibson, B. (2025). </a:t>
            </a:r>
            <a:r>
              <a:rPr lang="en-US" i="1">
                <a:solidFill>
                  <a:schemeClr val="dk1"/>
                </a:solidFill>
                <a:latin typeface="Times New Roman"/>
                <a:ea typeface="Times New Roman"/>
                <a:cs typeface="Times New Roman"/>
                <a:sym typeface="Times New Roman"/>
              </a:rPr>
              <a:t>Top Negotiation Strategies for Strategic Communication Success</a:t>
            </a:r>
            <a:r>
              <a:rPr lang="en-US">
                <a:solidFill>
                  <a:schemeClr val="dk1"/>
                </a:solidFill>
                <a:latin typeface="Times New Roman"/>
                <a:ea typeface="Times New Roman"/>
                <a:cs typeface="Times New Roman"/>
                <a:sym typeface="Times New Roman"/>
              </a:rPr>
              <a:t>. [online] Vistage Research Center. Available at: https://www.vistage.com/research-center/business-growth-strategy/six-successful-strategies-for-negotiation/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Heytea (2025). </a:t>
            </a:r>
            <a:r>
              <a:rPr lang="en-US" i="1">
                <a:solidFill>
                  <a:schemeClr val="dk1"/>
                </a:solidFill>
                <a:latin typeface="Times New Roman"/>
                <a:ea typeface="Times New Roman"/>
                <a:cs typeface="Times New Roman"/>
                <a:sym typeface="Times New Roman"/>
              </a:rPr>
              <a:t>HEYTEA - Originator of New Style Tea</a:t>
            </a:r>
            <a:r>
              <a:rPr lang="en-US">
                <a:solidFill>
                  <a:schemeClr val="dk1"/>
                </a:solidFill>
                <a:latin typeface="Times New Roman"/>
                <a:ea typeface="Times New Roman"/>
                <a:cs typeface="Times New Roman"/>
                <a:sym typeface="Times New Roman"/>
              </a:rPr>
              <a:t>. [online] Available at: </a:t>
            </a:r>
            <a:r>
              <a:rPr lang="en-US"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https://www.heytea.com/</a:t>
            </a:r>
            <a:r>
              <a:rPr lang="en-US">
                <a:solidFill>
                  <a:schemeClr val="dk1"/>
                </a:solidFill>
                <a:latin typeface="Times New Roman"/>
                <a:ea typeface="Times New Roman"/>
                <a:cs typeface="Times New Roman"/>
                <a:sym typeface="Times New Roman"/>
              </a:rPr>
              <a:t>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Hotel Chocolat (2025). </a:t>
            </a:r>
            <a:r>
              <a:rPr lang="en-US" i="1">
                <a:solidFill>
                  <a:schemeClr val="dk1"/>
                </a:solidFill>
                <a:latin typeface="Times New Roman"/>
                <a:ea typeface="Times New Roman"/>
                <a:cs typeface="Times New Roman"/>
                <a:sym typeface="Times New Roman"/>
              </a:rPr>
              <a:t>Luxury Chocolates and Chocolate Gifts | Hotel Chocolat</a:t>
            </a:r>
            <a:r>
              <a:rPr lang="en-US">
                <a:solidFill>
                  <a:schemeClr val="dk1"/>
                </a:solidFill>
                <a:latin typeface="Times New Roman"/>
                <a:ea typeface="Times New Roman"/>
                <a:cs typeface="Times New Roman"/>
                <a:sym typeface="Times New Roman"/>
              </a:rPr>
              <a:t>. [online] Available at: </a:t>
            </a:r>
            <a:r>
              <a:rPr lang="en-US"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https://www.hotelchocolat.com/uk?srsltid=AfmBOoq1hnEisxG-FupIvXahadWuEVylPw1vNjKqnXzWRmJlbUYeHH2x</a:t>
            </a:r>
            <a:r>
              <a:rPr lang="en-US">
                <a:solidFill>
                  <a:schemeClr val="dk1"/>
                </a:solidFill>
                <a:latin typeface="Times New Roman"/>
                <a:ea typeface="Times New Roman"/>
                <a:cs typeface="Times New Roman"/>
                <a:sym typeface="Times New Roman"/>
              </a:rPr>
              <a:t>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Lin, F. and Siu, W.-S., 2019. Exploring brand management strategies in Chinese manufacturing industry. </a:t>
            </a:r>
            <a:r>
              <a:rPr lang="en-US" i="1">
                <a:solidFill>
                  <a:schemeClr val="dk1"/>
                </a:solidFill>
                <a:latin typeface="Times New Roman"/>
                <a:ea typeface="Times New Roman"/>
                <a:cs typeface="Times New Roman"/>
                <a:sym typeface="Times New Roman"/>
              </a:rPr>
              <a:t>Journal of Brand Management</a:t>
            </a:r>
            <a:r>
              <a:rPr lang="en-US">
                <a:solidFill>
                  <a:schemeClr val="dk1"/>
                </a:solidFill>
                <a:latin typeface="Times New Roman"/>
                <a:ea typeface="Times New Roman"/>
                <a:cs typeface="Times New Roman"/>
                <a:sym typeface="Times New Roman"/>
              </a:rPr>
              <a:t>, [online] 27(1), pp.48–76. Doi: </a:t>
            </a:r>
            <a:r>
              <a:rPr lang="en-US"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https://doi.org/10.1057/s41262-019-00166-6</a:t>
            </a:r>
            <a:r>
              <a:rPr lang="en-US">
                <a:solidFill>
                  <a:schemeClr val="dk1"/>
                </a:solidFill>
                <a:latin typeface="Times New Roman"/>
                <a:ea typeface="Times New Roman"/>
                <a:cs typeface="Times New Roman"/>
                <a:sym typeface="Times New Roman"/>
              </a:rPr>
              <a:t>. </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Motsepe, H.L., 2025. Administrative Gatekeeping and Informal Hierarchies: Exploring Role Ambiguity and Power Dynamics Between Head Office and Peripheral Staff in the Public Sector. </a:t>
            </a:r>
            <a:r>
              <a:rPr lang="en-US" i="1">
                <a:solidFill>
                  <a:schemeClr val="dk1"/>
                </a:solidFill>
                <a:latin typeface="Times New Roman"/>
                <a:ea typeface="Times New Roman"/>
                <a:cs typeface="Times New Roman"/>
                <a:sym typeface="Times New Roman"/>
              </a:rPr>
              <a:t>International Journal of Innovative Science and Research Technology, 10</a:t>
            </a:r>
            <a:r>
              <a:rPr lang="en-US">
                <a:solidFill>
                  <a:schemeClr val="dk1"/>
                </a:solidFill>
                <a:latin typeface="Times New Roman"/>
                <a:ea typeface="Times New Roman"/>
                <a:cs typeface="Times New Roman"/>
                <a:sym typeface="Times New Roman"/>
              </a:rPr>
              <a:t>(7), pp.1789-1794.</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Murad, N., 2025. Business Gifts− a Bibliographic Analysis. In </a:t>
            </a:r>
            <a:r>
              <a:rPr lang="en-US" i="1">
                <a:solidFill>
                  <a:schemeClr val="dk1"/>
                </a:solidFill>
                <a:latin typeface="Times New Roman"/>
                <a:ea typeface="Times New Roman"/>
                <a:cs typeface="Times New Roman"/>
                <a:sym typeface="Times New Roman"/>
              </a:rPr>
              <a:t>Proceedings of the International Conference on Business Excellence </a:t>
            </a:r>
            <a:r>
              <a:rPr lang="en-US">
                <a:solidFill>
                  <a:schemeClr val="dk1"/>
                </a:solidFill>
                <a:latin typeface="Times New Roman"/>
                <a:ea typeface="Times New Roman"/>
                <a:cs typeface="Times New Roman"/>
                <a:sym typeface="Times New Roman"/>
              </a:rPr>
              <a:t>(Vol. 19, No. 1, pp. 2691-2702). Sciendo.</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Naumenko, G. (2020). Formation of a healthy corporate culture in a medical organization. </a:t>
            </a:r>
            <a:r>
              <a:rPr lang="en-US" i="1">
                <a:solidFill>
                  <a:schemeClr val="dk1"/>
                </a:solidFill>
                <a:latin typeface="Times New Roman"/>
                <a:ea typeface="Times New Roman"/>
                <a:cs typeface="Times New Roman"/>
                <a:sym typeface="Times New Roman"/>
              </a:rPr>
              <a:t>Psychosomatic Medicine and General Practice</a:t>
            </a:r>
            <a:r>
              <a:rPr lang="en-US">
                <a:solidFill>
                  <a:schemeClr val="dk1"/>
                </a:solidFill>
                <a:latin typeface="Times New Roman"/>
                <a:ea typeface="Times New Roman"/>
                <a:cs typeface="Times New Roman"/>
                <a:sym typeface="Times New Roman"/>
              </a:rPr>
              <a:t>, 5(1), p.e0501230. Doi: </a:t>
            </a:r>
            <a:r>
              <a:rPr lang="en-US"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https://doi.org/10.26766/pmgp.v5i1.230</a:t>
            </a:r>
            <a:r>
              <a:rPr lang="en-US">
                <a:solidFill>
                  <a:schemeClr val="dk1"/>
                </a:solidFill>
                <a:latin typeface="Times New Roman"/>
                <a:ea typeface="Times New Roman"/>
                <a:cs typeface="Times New Roman"/>
                <a:sym typeface="Times New Roman"/>
              </a:rPr>
              <a:t>. </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Practical Risk Taking (2022). </a:t>
            </a:r>
            <a:r>
              <a:rPr lang="en-US" i="1">
                <a:solidFill>
                  <a:schemeClr val="dk1"/>
                </a:solidFill>
                <a:latin typeface="Times New Roman"/>
                <a:ea typeface="Times New Roman"/>
                <a:cs typeface="Times New Roman"/>
                <a:sym typeface="Times New Roman"/>
              </a:rPr>
              <a:t>‘Risk Culture’ Doesn’t Exist, It’s About Risk Maturity Instead - Practical Risk Training</a:t>
            </a:r>
            <a:r>
              <a:rPr lang="en-US">
                <a:solidFill>
                  <a:schemeClr val="dk1"/>
                </a:solidFill>
                <a:latin typeface="Times New Roman"/>
                <a:ea typeface="Times New Roman"/>
                <a:cs typeface="Times New Roman"/>
                <a:sym typeface="Times New Roman"/>
              </a:rPr>
              <a:t>. [online] Practical Risk Training. Available at: https://practicalrisktraining.com/risk-culture-does-not-exist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Rachmad, Y.E., 2024. Motivation in Communication Theory. </a:t>
            </a:r>
            <a:r>
              <a:rPr lang="en-US" i="1">
                <a:solidFill>
                  <a:schemeClr val="dk1"/>
                </a:solidFill>
                <a:latin typeface="Times New Roman"/>
                <a:ea typeface="Times New Roman"/>
                <a:cs typeface="Times New Roman"/>
                <a:sym typeface="Times New Roman"/>
              </a:rPr>
              <a:t>Aguascalientes Aguas Termales Publicaciones Internacionales, Edición Especial 2022.</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Shlomit (2023). </a:t>
            </a:r>
            <a:r>
              <a:rPr lang="en-US" i="1">
                <a:solidFill>
                  <a:schemeClr val="dk1"/>
                </a:solidFill>
                <a:latin typeface="Times New Roman"/>
                <a:ea typeface="Times New Roman"/>
                <a:cs typeface="Times New Roman"/>
                <a:sym typeface="Times New Roman"/>
              </a:rPr>
              <a:t>China from a UK Business perspective | PTL Group</a:t>
            </a:r>
            <a:r>
              <a:rPr lang="en-US">
                <a:solidFill>
                  <a:schemeClr val="dk1"/>
                </a:solidFill>
                <a:latin typeface="Times New Roman"/>
                <a:ea typeface="Times New Roman"/>
                <a:cs typeface="Times New Roman"/>
                <a:sym typeface="Times New Roman"/>
              </a:rPr>
              <a:t>. [online] PTL Group. Available at: https://www.ptl-group.com/blog/china-from-a-uk-business-perspective/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Vizmonte, E.J. and Ligot, D.V., 2024. Analyzing the relationship between cultural dimensions and educational performance using Hofstede model and PISA data. </a:t>
            </a:r>
            <a:r>
              <a:rPr lang="en-US" i="1">
                <a:solidFill>
                  <a:schemeClr val="dk1"/>
                </a:solidFill>
                <a:latin typeface="Times New Roman"/>
                <a:ea typeface="Times New Roman"/>
                <a:cs typeface="Times New Roman"/>
                <a:sym typeface="Times New Roman"/>
              </a:rPr>
              <a:t>Available at SSRN 4686789.</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Willoughby, K. (2020). </a:t>
            </a:r>
            <a:r>
              <a:rPr lang="en-US" i="1">
                <a:solidFill>
                  <a:schemeClr val="dk1"/>
                </a:solidFill>
                <a:latin typeface="Times New Roman"/>
                <a:ea typeface="Times New Roman"/>
                <a:cs typeface="Times New Roman"/>
                <a:sym typeface="Times New Roman"/>
              </a:rPr>
              <a:t>The elements of culture - Corporate Culture Group</a:t>
            </a:r>
            <a:r>
              <a:rPr lang="en-US">
                <a:solidFill>
                  <a:schemeClr val="dk1"/>
                </a:solidFill>
                <a:latin typeface="Times New Roman"/>
                <a:ea typeface="Times New Roman"/>
                <a:cs typeface="Times New Roman"/>
                <a:sym typeface="Times New Roman"/>
              </a:rPr>
              <a:t>. [online] Corporate Culture Group. Available at: https://corporateculture.co.uk/the-elements-of-culture/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Ye, Z., 2024. Language barriers in intercultural communication and their translation strategies. In </a:t>
            </a:r>
            <a:r>
              <a:rPr lang="en-US" i="1">
                <a:solidFill>
                  <a:schemeClr val="dk1"/>
                </a:solidFill>
                <a:latin typeface="Times New Roman"/>
                <a:ea typeface="Times New Roman"/>
                <a:cs typeface="Times New Roman"/>
                <a:sym typeface="Times New Roman"/>
              </a:rPr>
              <a:t>International Conference on Finance and Economics, Humanistic Sociology and Educational Development (EHSED 2024) (Vol. 6, No. 1).</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YEC (2019). </a:t>
            </a:r>
            <a:r>
              <a:rPr lang="en-US" i="1">
                <a:solidFill>
                  <a:schemeClr val="dk1"/>
                </a:solidFill>
                <a:latin typeface="Times New Roman"/>
                <a:ea typeface="Times New Roman"/>
                <a:cs typeface="Times New Roman"/>
                <a:sym typeface="Times New Roman"/>
              </a:rPr>
              <a:t>Beginner Mistakes To Avoid When Doing Business In China</a:t>
            </a:r>
            <a:r>
              <a:rPr lang="en-US">
                <a:solidFill>
                  <a:schemeClr val="dk1"/>
                </a:solidFill>
                <a:latin typeface="Times New Roman"/>
                <a:ea typeface="Times New Roman"/>
                <a:cs typeface="Times New Roman"/>
                <a:sym typeface="Times New Roman"/>
              </a:rPr>
              <a:t>. [online] Forbes. Available at: https://www.forbes.com/councils/theyec/2019/01/10/beginner-mistakes-to-avoid-when-doing-business-in-china/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Zhao, X. and Castka, P., 2021. Unravelling the role of guanxi in the formation and management of international joint ventures–a systematic review of the literature. </a:t>
            </a:r>
            <a:r>
              <a:rPr lang="en-US" i="1">
                <a:solidFill>
                  <a:schemeClr val="dk1"/>
                </a:solidFill>
                <a:latin typeface="Times New Roman"/>
                <a:ea typeface="Times New Roman"/>
                <a:cs typeface="Times New Roman"/>
                <a:sym typeface="Times New Roman"/>
              </a:rPr>
              <a:t>Review of International Business and Strategy, 31</a:t>
            </a:r>
            <a:r>
              <a:rPr lang="en-US">
                <a:solidFill>
                  <a:schemeClr val="dk1"/>
                </a:solidFill>
                <a:latin typeface="Times New Roman"/>
                <a:ea typeface="Times New Roman"/>
                <a:cs typeface="Times New Roman"/>
                <a:sym typeface="Times New Roman"/>
              </a:rPr>
              <a:t>(1), pp.103-126.</a:t>
            </a:r>
            <a:endParaRPr>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sp>
        <p:nvSpPr>
          <p:cNvPr id="388" name="Google Shape;388;p10"/>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389" name="Google Shape;389;p10"/>
          <p:cNvSpPr/>
          <p:nvPr/>
        </p:nvSpPr>
        <p:spPr>
          <a:xfrm>
            <a:off x="3695216" y="-2929365"/>
            <a:ext cx="15394984" cy="16377643"/>
          </a:xfrm>
          <a:custGeom>
            <a:avLst/>
            <a:gdLst/>
            <a:ahLst/>
            <a:cxnLst/>
            <a:rect l="l" t="t" r="r" b="b"/>
            <a:pathLst>
              <a:path w="15394984" h="16377643" extrusionOk="0">
                <a:moveTo>
                  <a:pt x="0" y="0"/>
                </a:moveTo>
                <a:lnTo>
                  <a:pt x="15394985" y="0"/>
                </a:lnTo>
                <a:lnTo>
                  <a:pt x="15394985" y="16377643"/>
                </a:lnTo>
                <a:lnTo>
                  <a:pt x="0" y="16377643"/>
                </a:lnTo>
                <a:lnTo>
                  <a:pt x="0" y="0"/>
                </a:lnTo>
                <a:close/>
              </a:path>
            </a:pathLst>
          </a:custGeom>
          <a:blipFill rotWithShape="1">
            <a:blip r:embed="rId4">
              <a:alphaModFix amt="25000"/>
            </a:blip>
            <a:stretch>
              <a:fillRect/>
            </a:stretch>
          </a:blipFill>
          <a:ln>
            <a:noFill/>
          </a:ln>
        </p:spPr>
        <p:txBody>
          <a:bodyPr/>
          <a:lstStyle/>
          <a:p>
            <a:endParaRPr lang="en-US"/>
          </a:p>
        </p:txBody>
      </p:sp>
      <p:sp>
        <p:nvSpPr>
          <p:cNvPr id="390" name="Google Shape;390;p10"/>
          <p:cNvSpPr/>
          <p:nvPr/>
        </p:nvSpPr>
        <p:spPr>
          <a:xfrm>
            <a:off x="10734260" y="2307624"/>
            <a:ext cx="7835983"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4">
              <a:alphaModFix/>
            </a:blip>
            <a:stretch>
              <a:fillRect/>
            </a:stretch>
          </a:blipFill>
          <a:ln>
            <a:noFill/>
          </a:ln>
        </p:spPr>
        <p:txBody>
          <a:bodyPr/>
          <a:lstStyle/>
          <a:p>
            <a:endParaRPr lang="en-US"/>
          </a:p>
        </p:txBody>
      </p:sp>
      <p:grpSp>
        <p:nvGrpSpPr>
          <p:cNvPr id="391" name="Google Shape;391;p10"/>
          <p:cNvGrpSpPr/>
          <p:nvPr/>
        </p:nvGrpSpPr>
        <p:grpSpPr>
          <a:xfrm>
            <a:off x="1028700" y="8643893"/>
            <a:ext cx="469746" cy="614407"/>
            <a:chOff x="0" y="-38100"/>
            <a:chExt cx="123719" cy="161819"/>
          </a:xfrm>
        </p:grpSpPr>
        <p:sp>
          <p:nvSpPr>
            <p:cNvPr id="392" name="Google Shape;392;p1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93" name="Google Shape;393;p10"/>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94" name="Google Shape;394;p10"/>
          <p:cNvGrpSpPr/>
          <p:nvPr/>
        </p:nvGrpSpPr>
        <p:grpSpPr>
          <a:xfrm>
            <a:off x="1771982" y="8643893"/>
            <a:ext cx="469746" cy="614407"/>
            <a:chOff x="0" y="-38100"/>
            <a:chExt cx="123719" cy="161819"/>
          </a:xfrm>
        </p:grpSpPr>
        <p:sp>
          <p:nvSpPr>
            <p:cNvPr id="395" name="Google Shape;395;p1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96" name="Google Shape;396;p10"/>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97" name="Google Shape;397;p10"/>
          <p:cNvGrpSpPr/>
          <p:nvPr/>
        </p:nvGrpSpPr>
        <p:grpSpPr>
          <a:xfrm>
            <a:off x="2515265" y="8643893"/>
            <a:ext cx="469746" cy="614407"/>
            <a:chOff x="0" y="-38100"/>
            <a:chExt cx="123719" cy="161819"/>
          </a:xfrm>
        </p:grpSpPr>
        <p:sp>
          <p:nvSpPr>
            <p:cNvPr id="398" name="Google Shape;398;p1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99" name="Google Shape;399;p10"/>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00" name="Google Shape;400;p10"/>
          <p:cNvSpPr txBox="1"/>
          <p:nvPr/>
        </p:nvSpPr>
        <p:spPr>
          <a:xfrm>
            <a:off x="1028700" y="1859949"/>
            <a:ext cx="9705560" cy="2194318"/>
          </a:xfrm>
          <a:prstGeom prst="rect">
            <a:avLst/>
          </a:prstGeom>
          <a:noFill/>
          <a:ln>
            <a:noFill/>
          </a:ln>
        </p:spPr>
        <p:txBody>
          <a:bodyPr spcFirstLastPara="1" wrap="square" lIns="0" tIns="0" rIns="0" bIns="0" anchor="t" anchorCtr="0">
            <a:spAutoFit/>
          </a:bodyPr>
          <a:lstStyle/>
          <a:p>
            <a:pPr marL="0" marR="0" lvl="0" indent="0" algn="l" rtl="0">
              <a:lnSpc>
                <a:spcPct val="140003"/>
              </a:lnSpc>
              <a:spcBef>
                <a:spcPts val="0"/>
              </a:spcBef>
              <a:spcAft>
                <a:spcPts val="0"/>
              </a:spcAft>
              <a:buNone/>
            </a:pPr>
            <a:r>
              <a:rPr lang="en-US" sz="11509" b="0" i="0" u="none" strike="noStrike" cap="none">
                <a:solidFill>
                  <a:srgbClr val="000000"/>
                </a:solidFill>
                <a:latin typeface="Arial"/>
                <a:ea typeface="Arial"/>
                <a:cs typeface="Arial"/>
                <a:sym typeface="Arial"/>
              </a:rPr>
              <a:t>THANK YOU</a:t>
            </a:r>
            <a:endParaRPr/>
          </a:p>
        </p:txBody>
      </p:sp>
      <p:cxnSp>
        <p:nvCxnSpPr>
          <p:cNvPr id="401" name="Google Shape;401;p10"/>
          <p:cNvCxnSpPr/>
          <p:nvPr/>
        </p:nvCxnSpPr>
        <p:spPr>
          <a:xfrm>
            <a:off x="1028700" y="4756993"/>
            <a:ext cx="4852780" cy="0"/>
          </a:xfrm>
          <a:prstGeom prst="straightConnector1">
            <a:avLst/>
          </a:prstGeom>
          <a:noFill/>
          <a:ln w="76200" cap="rnd" cmpd="sng">
            <a:solidFill>
              <a:srgbClr val="000000"/>
            </a:solidFill>
            <a:prstDash val="solid"/>
            <a:round/>
            <a:headEnd type="none" w="sm" len="sm"/>
            <a:tailEnd type="none" w="sm" len="sm"/>
          </a:ln>
        </p:spPr>
      </p:cxn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3369</Words>
  <Application>Microsoft Office PowerPoint</Application>
  <PresentationFormat>Custom</PresentationFormat>
  <Paragraphs>137</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Helvetica Neue</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Sanya Suneja</dc:creator>
  <cp:lastModifiedBy>Sanya Suneja</cp:lastModifiedBy>
  <cp:revision>1</cp:revision>
  <dcterms:created xsi:type="dcterms:W3CDTF">2006-08-16T00:00:00Z</dcterms:created>
  <dcterms:modified xsi:type="dcterms:W3CDTF">2025-08-11T19:22:33Z</dcterms:modified>
</cp:coreProperties>
</file>