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331" r:id="rId3"/>
    <p:sldId id="352" r:id="rId4"/>
    <p:sldId id="353" r:id="rId5"/>
    <p:sldId id="354" r:id="rId6"/>
    <p:sldId id="258" r:id="rId7"/>
    <p:sldId id="332" r:id="rId8"/>
    <p:sldId id="333" r:id="rId9"/>
    <p:sldId id="334" r:id="rId10"/>
    <p:sldId id="337" r:id="rId11"/>
    <p:sldId id="338" r:id="rId12"/>
    <p:sldId id="339" r:id="rId13"/>
    <p:sldId id="342" r:id="rId14"/>
    <p:sldId id="340" r:id="rId15"/>
    <p:sldId id="341" r:id="rId16"/>
    <p:sldId id="343" r:id="rId17"/>
    <p:sldId id="336" r:id="rId18"/>
    <p:sldId id="335" r:id="rId19"/>
    <p:sldId id="345" r:id="rId20"/>
    <p:sldId id="350" r:id="rId21"/>
    <p:sldId id="351" r:id="rId22"/>
    <p:sldId id="344" r:id="rId23"/>
    <p:sldId id="346" r:id="rId24"/>
    <p:sldId id="349" r:id="rId25"/>
    <p:sldId id="348"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02/12/2020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02/12/2020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02/12/2020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02/12/2020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02/12/2020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mailto:root@192.168.0.74" TargetMode="External"/><Relationship Id="rId2" Type="http://schemas.openxmlformats.org/officeDocument/2006/relationships/hyperlink" Target="mailto:root@192.168.0.6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mobaxterm.mobatek.net/download-home-edition.html" TargetMode="External"/><Relationship Id="rId2" Type="http://schemas.openxmlformats.org/officeDocument/2006/relationships/hyperlink" Target="https://www.virtualbox.org/" TargetMode="External"/><Relationship Id="rId1" Type="http://schemas.openxmlformats.org/officeDocument/2006/relationships/slideLayout" Target="../slideLayouts/slideLayout2.xml"/><Relationship Id="rId5" Type="http://schemas.openxmlformats.org/officeDocument/2006/relationships/hyperlink" Target="https://docs.ansible.com/ansible/latest/installation_guide/intro_installation.html#installing-ansible-on-rhel-centos-or-fedora" TargetMode="External"/><Relationship Id="rId4" Type="http://schemas.openxmlformats.org/officeDocument/2006/relationships/hyperlink" Target="https://www.osboxe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a:t>Module Code</a:t>
            </a:r>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Name:Module</a:t>
            </a:r>
            <a:r>
              <a:rPr lang="en-GB" altLang="en-US" dirty="0">
                <a:solidFill>
                  <a:schemeClr val="tx1"/>
                </a:solidFill>
              </a:rPr>
              <a:t> Code:ACCA5029</a:t>
            </a:r>
          </a:p>
          <a:p>
            <a:pPr eaLnBrk="1" hangingPunct="1"/>
            <a:r>
              <a:rPr lang="en-GB" altLang="en-US" dirty="0">
                <a:solidFill>
                  <a:schemeClr val="tx1"/>
                </a:solidFill>
              </a:rPr>
              <a:t>Week Number-5(Lesson 7)</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Network Programmability &amp; Automation </a:t>
            </a:r>
          </a:p>
          <a:p>
            <a:pPr algn="l">
              <a:spcBef>
                <a:spcPts val="300"/>
              </a:spcBef>
              <a:spcAft>
                <a:spcPts val="0"/>
              </a:spcAft>
              <a:tabLst>
                <a:tab pos="2637155" algn="ctr"/>
                <a:tab pos="5274310" algn="r"/>
              </a:tabLst>
            </a:pPr>
            <a:r>
              <a:rPr lang="en-GB" sz="3600" dirty="0">
                <a:solidFill>
                  <a:schemeClr val="tx1"/>
                </a:solidFill>
                <a:latin typeface="Arial"/>
                <a:ea typeface="Arial"/>
                <a:cs typeface="Arial"/>
              </a:rPr>
              <a:t>Nginx Installation and configuration</a:t>
            </a: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Ansible Lab Setup</a:t>
            </a:r>
          </a:p>
          <a:p>
            <a:pPr eaLnBrk="1" hangingPunct="1">
              <a:defRPr/>
            </a:pPr>
            <a:r>
              <a:rPr lang="en-GB" altLang="en-US" sz="2400" dirty="0"/>
              <a:t>Install Virtual Box</a:t>
            </a:r>
          </a:p>
          <a:p>
            <a:pPr eaLnBrk="1" hangingPunct="1">
              <a:defRPr/>
            </a:pPr>
            <a:r>
              <a:rPr lang="en-GB" altLang="en-US" sz="2400" dirty="0"/>
              <a:t>Installing Centos from Osboxes.org</a:t>
            </a:r>
          </a:p>
          <a:p>
            <a:pPr eaLnBrk="1" hangingPunct="1">
              <a:defRPr/>
            </a:pPr>
            <a:r>
              <a:rPr lang="en-GB" altLang="en-US" sz="2400" dirty="0"/>
              <a:t>SSH Terminal access from </a:t>
            </a:r>
            <a:r>
              <a:rPr lang="en-GB" altLang="en-US" sz="2400" dirty="0" err="1"/>
              <a:t>MobaXterm</a:t>
            </a:r>
            <a:endParaRPr lang="en-GB" altLang="en-US" sz="2400" dirty="0"/>
          </a:p>
          <a:p>
            <a:pPr eaLnBrk="1" hangingPunct="1">
              <a:defRPr/>
            </a:pPr>
            <a:r>
              <a:rPr lang="en-GB" altLang="en-US" sz="2400" dirty="0"/>
              <a:t>Clone VMs and Ansible installation</a:t>
            </a:r>
          </a:p>
          <a:p>
            <a:pPr eaLnBrk="1" hangingPunct="1">
              <a:defRPr/>
            </a:pPr>
            <a:r>
              <a:rPr lang="en-GB" altLang="en-US" sz="2400" dirty="0"/>
              <a:t>MySQL/</a:t>
            </a:r>
            <a:r>
              <a:rPr lang="en-GB" altLang="en-US" sz="2400" dirty="0" err="1"/>
              <a:t>Mariadb</a:t>
            </a:r>
            <a:r>
              <a:rPr lang="en-GB" altLang="en-US" sz="2400" dirty="0"/>
              <a:t> Installation ,deployment and testing</a:t>
            </a:r>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 calcmode="lin" valueType="num">
                                      <p:cBhvr additive="base">
                                        <p:cTn id="37"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7BE0C15-3640-4CF5-9B08-6B8EFBD98E96}"/>
              </a:ext>
            </a:extLst>
          </p:cNvPr>
          <p:cNvSpPr>
            <a:spLocks noGrp="1"/>
          </p:cNvSpPr>
          <p:nvPr>
            <p:ph type="title"/>
          </p:nvPr>
        </p:nvSpPr>
        <p:spPr/>
        <p:txBody>
          <a:bodyPr/>
          <a:lstStyle/>
          <a:p>
            <a:r>
              <a:rPr lang="en-GB" dirty="0"/>
              <a:t>MariaDB</a:t>
            </a:r>
          </a:p>
        </p:txBody>
      </p:sp>
      <p:sp>
        <p:nvSpPr>
          <p:cNvPr id="5" name="Content Placeholder 4">
            <a:extLst>
              <a:ext uri="{FF2B5EF4-FFF2-40B4-BE49-F238E27FC236}">
                <a16:creationId xmlns:a16="http://schemas.microsoft.com/office/drawing/2014/main" id="{FC6448B3-D9C5-435F-AE8E-21FDD72109D7}"/>
              </a:ext>
            </a:extLst>
          </p:cNvPr>
          <p:cNvSpPr>
            <a:spLocks noGrp="1"/>
          </p:cNvSpPr>
          <p:nvPr>
            <p:ph idx="1"/>
          </p:nvPr>
        </p:nvSpPr>
        <p:spPr/>
        <p:txBody>
          <a:bodyPr/>
          <a:lstStyle/>
          <a:p>
            <a:r>
              <a:rPr lang="en-GB" dirty="0"/>
              <a:t>MariaDB is a community-developed, commercially supported fork of the MySQL relational database management system, intended to remain free and open-source software </a:t>
            </a:r>
          </a:p>
        </p:txBody>
      </p:sp>
      <p:sp>
        <p:nvSpPr>
          <p:cNvPr id="2" name="Date Placeholder 1">
            <a:extLst>
              <a:ext uri="{FF2B5EF4-FFF2-40B4-BE49-F238E27FC236}">
                <a16:creationId xmlns:a16="http://schemas.microsoft.com/office/drawing/2014/main" id="{573232C5-34F4-4DC7-A5DA-E20408E0CEE6}"/>
              </a:ext>
            </a:extLst>
          </p:cNvPr>
          <p:cNvSpPr>
            <a:spLocks noGrp="1"/>
          </p:cNvSpPr>
          <p:nvPr>
            <p:ph type="dt" sz="half" idx="10"/>
          </p:nvPr>
        </p:nvSpPr>
        <p:spPr/>
        <p:txBody>
          <a:bodyPr/>
          <a:lstStyle/>
          <a:p>
            <a:pPr>
              <a:defRPr/>
            </a:pPr>
            <a:fld id="{D30023C4-5528-489E-A726-D14A340FF59E}" type="datetime1">
              <a:rPr lang="en-GB" altLang="en-US" smtClean="0"/>
              <a:pPr>
                <a:defRPr/>
              </a:pPr>
              <a:t>02/12/2020</a:t>
            </a:fld>
            <a:endParaRPr lang="en-GB" altLang="en-US"/>
          </a:p>
        </p:txBody>
      </p:sp>
      <p:sp>
        <p:nvSpPr>
          <p:cNvPr id="3" name="Slide Number Placeholder 2">
            <a:extLst>
              <a:ext uri="{FF2B5EF4-FFF2-40B4-BE49-F238E27FC236}">
                <a16:creationId xmlns:a16="http://schemas.microsoft.com/office/drawing/2014/main" id="{B3D3CE1D-B859-44A4-9143-2E984D15E633}"/>
              </a:ext>
            </a:extLst>
          </p:cNvPr>
          <p:cNvSpPr>
            <a:spLocks noGrp="1"/>
          </p:cNvSpPr>
          <p:nvPr>
            <p:ph type="sldNum" sz="quarter" idx="12"/>
          </p:nvPr>
        </p:nvSpPr>
        <p:spPr/>
        <p:txBody>
          <a:bodyPr/>
          <a:lstStyle/>
          <a:p>
            <a:pPr>
              <a:defRPr/>
            </a:pPr>
            <a:fld id="{AA1819AB-B9DA-41D7-8C91-5DE9528F5AA4}" type="slidenum">
              <a:rPr lang="en-GB" altLang="en-US" smtClean="0"/>
              <a:pPr>
                <a:defRPr/>
              </a:pPr>
              <a:t>3</a:t>
            </a:fld>
            <a:endParaRPr lang="en-GB" altLang="en-US"/>
          </a:p>
        </p:txBody>
      </p:sp>
    </p:spTree>
    <p:extLst>
      <p:ext uri="{BB962C8B-B14F-4D97-AF65-F5344CB8AC3E}">
        <p14:creationId xmlns:p14="http://schemas.microsoft.com/office/powerpoint/2010/main" val="1234946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59CEB-2FA0-42CC-AAC3-0FE0523574BE}"/>
              </a:ext>
            </a:extLst>
          </p:cNvPr>
          <p:cNvSpPr>
            <a:spLocks noGrp="1"/>
          </p:cNvSpPr>
          <p:nvPr>
            <p:ph type="title"/>
          </p:nvPr>
        </p:nvSpPr>
        <p:spPr/>
        <p:txBody>
          <a:bodyPr/>
          <a:lstStyle/>
          <a:p>
            <a:r>
              <a:rPr lang="en-GB" dirty="0"/>
              <a:t>MariaDB vs </a:t>
            </a:r>
            <a:r>
              <a:rPr lang="en-GB" dirty="0" err="1"/>
              <a:t>MySql</a:t>
            </a:r>
            <a:endParaRPr lang="en-GB" dirty="0"/>
          </a:p>
        </p:txBody>
      </p:sp>
      <p:sp>
        <p:nvSpPr>
          <p:cNvPr id="3" name="Content Placeholder 2">
            <a:extLst>
              <a:ext uri="{FF2B5EF4-FFF2-40B4-BE49-F238E27FC236}">
                <a16:creationId xmlns:a16="http://schemas.microsoft.com/office/drawing/2014/main" id="{750E00E5-5073-4603-9D60-CD0F83E286AB}"/>
              </a:ext>
            </a:extLst>
          </p:cNvPr>
          <p:cNvSpPr>
            <a:spLocks noGrp="1"/>
          </p:cNvSpPr>
          <p:nvPr>
            <p:ph idx="1"/>
          </p:nvPr>
        </p:nvSpPr>
        <p:spPr/>
        <p:txBody>
          <a:bodyPr/>
          <a:lstStyle/>
          <a:p>
            <a:r>
              <a:rPr lang="en-GB" dirty="0"/>
              <a:t>In MariaDB replication is faster whereas in MySQL replication is slower. MariaDB is Open Source whereas MySQL uses some proprietary code in its Enterprise Edition. MariaDB doesn't support Data Masking and Dynamic column while MySQL supports it. Comparatively MariaDB is faster than MySQL.</a:t>
            </a:r>
          </a:p>
        </p:txBody>
      </p:sp>
      <p:sp>
        <p:nvSpPr>
          <p:cNvPr id="4" name="Date Placeholder 3">
            <a:extLst>
              <a:ext uri="{FF2B5EF4-FFF2-40B4-BE49-F238E27FC236}">
                <a16:creationId xmlns:a16="http://schemas.microsoft.com/office/drawing/2014/main" id="{BD941088-C20A-4C54-ABD7-C266E3634861}"/>
              </a:ext>
            </a:extLst>
          </p:cNvPr>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a:extLst>
              <a:ext uri="{FF2B5EF4-FFF2-40B4-BE49-F238E27FC236}">
                <a16:creationId xmlns:a16="http://schemas.microsoft.com/office/drawing/2014/main" id="{31A20D50-585A-4B87-9F42-ED39A17951A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435886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F744C-0478-4A2D-AF85-1E393BC9F887}"/>
              </a:ext>
            </a:extLst>
          </p:cNvPr>
          <p:cNvSpPr>
            <a:spLocks noGrp="1"/>
          </p:cNvSpPr>
          <p:nvPr>
            <p:ph type="title"/>
          </p:nvPr>
        </p:nvSpPr>
        <p:spPr/>
        <p:txBody>
          <a:bodyPr/>
          <a:lstStyle/>
          <a:p>
            <a:r>
              <a:rPr lang="en-GB" dirty="0"/>
              <a:t>LAMP Stack </a:t>
            </a:r>
          </a:p>
        </p:txBody>
      </p:sp>
      <p:sp>
        <p:nvSpPr>
          <p:cNvPr id="3" name="Content Placeholder 2">
            <a:extLst>
              <a:ext uri="{FF2B5EF4-FFF2-40B4-BE49-F238E27FC236}">
                <a16:creationId xmlns:a16="http://schemas.microsoft.com/office/drawing/2014/main" id="{2222B36B-18C5-4A03-AB10-9A9D62C891D5}"/>
              </a:ext>
            </a:extLst>
          </p:cNvPr>
          <p:cNvSpPr>
            <a:spLocks noGrp="1"/>
          </p:cNvSpPr>
          <p:nvPr>
            <p:ph idx="1"/>
          </p:nvPr>
        </p:nvSpPr>
        <p:spPr/>
        <p:txBody>
          <a:bodyPr/>
          <a:lstStyle/>
          <a:p>
            <a:r>
              <a:rPr lang="en-GB" dirty="0"/>
              <a:t>A LAMP Stack is a set of open-source software that can be used to create websites and web applications. LAMP is an acronym, and these stacks typically consist of the Linux operating system, the Apache HTTP Server, the MySQL relational database management system, and the PHP programming language.</a:t>
            </a:r>
          </a:p>
        </p:txBody>
      </p:sp>
      <p:sp>
        <p:nvSpPr>
          <p:cNvPr id="4" name="Date Placeholder 3">
            <a:extLst>
              <a:ext uri="{FF2B5EF4-FFF2-40B4-BE49-F238E27FC236}">
                <a16:creationId xmlns:a16="http://schemas.microsoft.com/office/drawing/2014/main" id="{E749857B-DE03-4569-9C5C-76EC50B17C2A}"/>
              </a:ext>
            </a:extLst>
          </p:cNvPr>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a:extLst>
              <a:ext uri="{FF2B5EF4-FFF2-40B4-BE49-F238E27FC236}">
                <a16:creationId xmlns:a16="http://schemas.microsoft.com/office/drawing/2014/main" id="{9CBD1814-CCFC-4F8A-86FF-977EFC3B36CD}"/>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472477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6</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274638"/>
            <a:ext cx="8229600" cy="562074"/>
          </a:xfrm>
        </p:spPr>
        <p:txBody>
          <a:bodyPr/>
          <a:lstStyle/>
          <a:p>
            <a:pPr eaLnBrk="1" hangingPunct="1"/>
            <a:r>
              <a:rPr lang="en-GB" altLang="en-US" dirty="0"/>
              <a:t>Ansible Lab Design</a:t>
            </a:r>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endParaRPr lang="en-GB" altLang="en-US" dirty="0"/>
          </a:p>
        </p:txBody>
      </p:sp>
      <p:pic>
        <p:nvPicPr>
          <p:cNvPr id="2" name="Picture 1"/>
          <p:cNvPicPr>
            <a:picLocks noChangeAspect="1"/>
          </p:cNvPicPr>
          <p:nvPr/>
        </p:nvPicPr>
        <p:blipFill>
          <a:blip r:embed="rId2"/>
          <a:stretch>
            <a:fillRect/>
          </a:stretch>
        </p:blipFill>
        <p:spPr>
          <a:xfrm>
            <a:off x="0" y="908720"/>
            <a:ext cx="9144000" cy="594928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br>
              <a:rPr lang="en-US" dirty="0"/>
            </a:br>
            <a:r>
              <a:rPr lang="en-US" dirty="0"/>
              <a:t>Install Virtual Box</a:t>
            </a:r>
            <a:br>
              <a:rPr lang="en-US" dirty="0"/>
            </a:br>
            <a:endParaRPr lang="en-US" dirty="0"/>
          </a:p>
        </p:txBody>
      </p:sp>
      <p:pic>
        <p:nvPicPr>
          <p:cNvPr id="6" name="Content Placeholder 5"/>
          <p:cNvPicPr>
            <a:picLocks noGrp="1" noChangeAspect="1"/>
          </p:cNvPicPr>
          <p:nvPr>
            <p:ph idx="1"/>
          </p:nvPr>
        </p:nvPicPr>
        <p:blipFill>
          <a:blip r:embed="rId2"/>
          <a:srcRect l="4902" r="4902"/>
          <a:stretch>
            <a:fillRect/>
          </a:stretch>
        </p:blipFill>
        <p:spPr>
          <a:xfrm>
            <a:off x="457200" y="1125538"/>
            <a:ext cx="8229600" cy="4679950"/>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Installing Centos from Osboxes.org</a:t>
            </a:r>
            <a:br>
              <a:rPr lang="en-GB" dirty="0"/>
            </a:br>
            <a:endParaRPr lang="en-US" dirty="0"/>
          </a:p>
        </p:txBody>
      </p:sp>
      <p:pic>
        <p:nvPicPr>
          <p:cNvPr id="6" name="Content Placeholder 5"/>
          <p:cNvPicPr>
            <a:picLocks noGrp="1" noChangeAspect="1"/>
          </p:cNvPicPr>
          <p:nvPr>
            <p:ph idx="1"/>
          </p:nvPr>
        </p:nvPicPr>
        <p:blipFill>
          <a:blip r:embed="rId2"/>
          <a:srcRect t="230" b="230"/>
          <a:stretch>
            <a:fillRect/>
          </a:stretch>
        </p:blipFill>
        <p:spPr>
          <a:xfrm>
            <a:off x="457200" y="1196975"/>
            <a:ext cx="8229600" cy="4319588"/>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br>
              <a:rPr lang="en-GB" sz="3200" dirty="0"/>
            </a:br>
            <a:br>
              <a:rPr lang="en-GB" sz="3200" dirty="0"/>
            </a:br>
            <a:br>
              <a:rPr lang="en-GB" sz="3200" dirty="0"/>
            </a:br>
            <a:r>
              <a:rPr lang="en-GB" sz="3200" dirty="0"/>
              <a:t>Installing Centos from Osboxes.org</a:t>
            </a:r>
            <a:br>
              <a:rPr lang="en-GB" sz="3200" dirty="0"/>
            </a:br>
            <a:br>
              <a:rPr lang="en-US" dirty="0"/>
            </a:b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Content Placeholder 6"/>
          <p:cNvPicPr>
            <a:picLocks noGrp="1" noChangeAspect="1"/>
          </p:cNvPicPr>
          <p:nvPr>
            <p:ph idx="1"/>
          </p:nvPr>
        </p:nvPicPr>
        <p:blipFill>
          <a:blip r:embed="rId2"/>
          <a:srcRect l="-9753" r="-9753"/>
          <a:stretch>
            <a:fillRect/>
          </a:stretch>
        </p:blipFill>
        <p:spPr>
          <a:xfrm>
            <a:off x="457200" y="1600200"/>
            <a:ext cx="8229600" cy="3916363"/>
          </a:xfrm>
        </p:spPr>
      </p:pic>
    </p:spTree>
    <p:extLst>
      <p:ext uri="{BB962C8B-B14F-4D97-AF65-F5344CB8AC3E}">
        <p14:creationId xmlns:p14="http://schemas.microsoft.com/office/powerpoint/2010/main" val="3171754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Virtualization Technology for 64bits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Content Placeholder 6"/>
          <p:cNvPicPr>
            <a:picLocks noGrp="1" noChangeAspect="1"/>
          </p:cNvPicPr>
          <p:nvPr>
            <p:ph idx="1"/>
          </p:nvPr>
        </p:nvPicPr>
        <p:blipFill>
          <a:blip r:embed="rId2"/>
          <a:srcRect l="-20448" r="-20448"/>
          <a:stretch>
            <a:fillRect/>
          </a:stretch>
        </p:blipFill>
        <p:spPr/>
      </p:pic>
    </p:spTree>
    <p:extLst>
      <p:ext uri="{BB962C8B-B14F-4D97-AF65-F5344CB8AC3E}">
        <p14:creationId xmlns:p14="http://schemas.microsoft.com/office/powerpoint/2010/main" val="1604865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IFCONFIG operation</a:t>
            </a:r>
          </a:p>
        </p:txBody>
      </p:sp>
      <p:pic>
        <p:nvPicPr>
          <p:cNvPr id="6" name="Content Placeholder 5"/>
          <p:cNvPicPr>
            <a:picLocks noGrp="1" noChangeAspect="1"/>
          </p:cNvPicPr>
          <p:nvPr>
            <p:ph idx="1"/>
          </p:nvPr>
        </p:nvPicPr>
        <p:blipFill>
          <a:blip r:embed="rId2"/>
          <a:srcRect l="-20268" r="-20268"/>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SSH Terminal access from </a:t>
            </a:r>
            <a:r>
              <a:rPr lang="en-GB" sz="3200" dirty="0" err="1"/>
              <a:t>MobaXterm</a:t>
            </a:r>
            <a:br>
              <a:rPr lang="en-GB" dirty="0"/>
            </a:br>
            <a:endParaRPr lang="en-US" dirty="0"/>
          </a:p>
        </p:txBody>
      </p:sp>
      <p:pic>
        <p:nvPicPr>
          <p:cNvPr id="6" name="Content Placeholder 5"/>
          <p:cNvPicPr>
            <a:picLocks noGrp="1" noChangeAspect="1"/>
          </p:cNvPicPr>
          <p:nvPr>
            <p:ph idx="1"/>
          </p:nvPr>
        </p:nvPicPr>
        <p:blipFill>
          <a:blip r:embed="rId2"/>
          <a:srcRect l="-21703" r="-21703"/>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Clone VMs </a:t>
            </a:r>
          </a:p>
        </p:txBody>
      </p:sp>
      <p:pic>
        <p:nvPicPr>
          <p:cNvPr id="6" name="Content Placeholder 5"/>
          <p:cNvPicPr>
            <a:picLocks noGrp="1" noChangeAspect="1"/>
          </p:cNvPicPr>
          <p:nvPr>
            <p:ph idx="1"/>
          </p:nvPr>
        </p:nvPicPr>
        <p:blipFill>
          <a:blip r:embed="rId2"/>
          <a:srcRect l="-23886" r="-23886"/>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0070C0"/>
                </a:solidFill>
                <a:latin typeface="Times New Roman" panose="02020603050405020304" pitchFamily="18" charset="0"/>
                <a:cs typeface="Times New Roman" panose="02020603050405020304" pitchFamily="18" charset="0"/>
              </a:rPr>
              <a:t>SSH Terminal access from </a:t>
            </a:r>
            <a:r>
              <a:rPr lang="en-GB" sz="3200" b="1" dirty="0" err="1">
                <a:solidFill>
                  <a:srgbClr val="0070C0"/>
                </a:solidFill>
                <a:latin typeface="Times New Roman" panose="02020603050405020304" pitchFamily="18" charset="0"/>
                <a:cs typeface="Times New Roman" panose="02020603050405020304" pitchFamily="18" charset="0"/>
              </a:rPr>
              <a:t>MobaXterm</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pic>
        <p:nvPicPr>
          <p:cNvPr id="6" name="Content Placeholder 5"/>
          <p:cNvPicPr>
            <a:picLocks noGrp="1" noChangeAspect="1"/>
          </p:cNvPicPr>
          <p:nvPr>
            <p:ph idx="1"/>
          </p:nvPr>
        </p:nvPicPr>
        <p:blipFill>
          <a:blip r:embed="rId2"/>
          <a:srcRect l="-15217" r="-15217"/>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Clone VMs </a:t>
            </a:r>
          </a:p>
        </p:txBody>
      </p:sp>
      <p:pic>
        <p:nvPicPr>
          <p:cNvPr id="6" name="Content Placeholder 5"/>
          <p:cNvPicPr>
            <a:picLocks noGrp="1" noChangeAspect="1"/>
          </p:cNvPicPr>
          <p:nvPr>
            <p:ph idx="1"/>
          </p:nvPr>
        </p:nvPicPr>
        <p:blipFill>
          <a:blip r:embed="rId2"/>
          <a:srcRect l="-10092" r="-10092"/>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GB" sz="3200" dirty="0"/>
              <a:t>SSH Terminal access from </a:t>
            </a:r>
            <a:r>
              <a:rPr lang="en-GB" sz="3200" dirty="0" err="1"/>
              <a:t>MobaXterm</a:t>
            </a:r>
            <a:endParaRPr lang="en-US" sz="3200" dirty="0"/>
          </a:p>
        </p:txBody>
      </p:sp>
      <p:sp>
        <p:nvSpPr>
          <p:cNvPr id="3" name="Content Placeholder 2"/>
          <p:cNvSpPr>
            <a:spLocks noGrp="1"/>
          </p:cNvSpPr>
          <p:nvPr>
            <p:ph idx="1"/>
          </p:nvPr>
        </p:nvSpPr>
        <p:spPr>
          <a:xfrm>
            <a:off x="457200" y="836712"/>
            <a:ext cx="8229600" cy="5184576"/>
          </a:xfrm>
        </p:spPr>
        <p:txBody>
          <a:bodyPr/>
          <a:lstStyle/>
          <a:p>
            <a:pPr lvl="0"/>
            <a:endParaRPr lang="en-US" sz="1800" b="1" dirty="0">
              <a:solidFill>
                <a:srgbClr val="000000"/>
              </a:solidFill>
              <a:latin typeface="Times New Roman" panose="02020603050405020304" pitchFamily="18" charset="0"/>
              <a:cs typeface="Times New Roman" panose="02020603050405020304" pitchFamily="18" charset="0"/>
            </a:endParaRPr>
          </a:p>
          <a:p>
            <a:pPr lvl="0"/>
            <a:endParaRPr lang="en-US" sz="1800" dirty="0">
              <a:solidFill>
                <a:srgbClr val="000000"/>
              </a:solidFill>
              <a:latin typeface="Times New Roman" panose="02020603050405020304" pitchFamily="18" charset="0"/>
              <a:cs typeface="Times New Roman" panose="02020603050405020304" pitchFamily="18" charset="0"/>
            </a:endParaRP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6" name="Picture 5"/>
          <p:cNvPicPr>
            <a:picLocks noChangeAspect="1"/>
          </p:cNvPicPr>
          <p:nvPr/>
        </p:nvPicPr>
        <p:blipFill>
          <a:blip r:embed="rId2"/>
          <a:stretch>
            <a:fillRect/>
          </a:stretch>
        </p:blipFill>
        <p:spPr>
          <a:xfrm>
            <a:off x="683568" y="1268760"/>
            <a:ext cx="7776864" cy="4407892"/>
          </a:xfrm>
          <a:prstGeom prst="rect">
            <a:avLst/>
          </a:prstGeom>
        </p:spPr>
      </p:pic>
    </p:spTree>
    <p:extLst>
      <p:ext uri="{BB962C8B-B14F-4D97-AF65-F5344CB8AC3E}">
        <p14:creationId xmlns:p14="http://schemas.microsoft.com/office/powerpoint/2010/main" val="818976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Ansible installation</a:t>
            </a:r>
            <a:br>
              <a:rPr lang="en-US" dirty="0"/>
            </a:b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7" name="Content Placeholder 6"/>
          <p:cNvPicPr>
            <a:picLocks noGrp="1" noChangeAspect="1"/>
          </p:cNvPicPr>
          <p:nvPr>
            <p:ph idx="1"/>
          </p:nvPr>
        </p:nvPicPr>
        <p:blipFill>
          <a:blip r:embed="rId2"/>
          <a:srcRect l="-2803" r="-2803"/>
          <a:stretch>
            <a:fillRect/>
          </a:stretch>
        </p:blipFill>
        <p:spPr/>
      </p:pic>
    </p:spTree>
    <p:extLst>
      <p:ext uri="{BB962C8B-B14F-4D97-AF65-F5344CB8AC3E}">
        <p14:creationId xmlns:p14="http://schemas.microsoft.com/office/powerpoint/2010/main" val="692690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Ansible installation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7" name="Content Placeholder 6"/>
          <p:cNvPicPr>
            <a:picLocks noGrp="1" noChangeAspect="1"/>
          </p:cNvPicPr>
          <p:nvPr>
            <p:ph idx="1"/>
          </p:nvPr>
        </p:nvPicPr>
        <p:blipFill>
          <a:blip r:embed="rId2"/>
          <a:srcRect l="-17853" r="-17853"/>
          <a:stretch>
            <a:fillRect/>
          </a:stretch>
        </p:blipFill>
        <p:spPr/>
      </p:pic>
    </p:spTree>
    <p:extLst>
      <p:ext uri="{BB962C8B-B14F-4D97-AF65-F5344CB8AC3E}">
        <p14:creationId xmlns:p14="http://schemas.microsoft.com/office/powerpoint/2010/main" val="230868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91264" cy="980728"/>
          </a:xfrm>
        </p:spPr>
        <p:txBody>
          <a:bodyPr/>
          <a:lstStyle/>
          <a:p>
            <a:r>
              <a:rPr lang="en-US" dirty="0"/>
              <a:t>Server Group Creation</a:t>
            </a:r>
          </a:p>
        </p:txBody>
      </p:sp>
      <p:sp>
        <p:nvSpPr>
          <p:cNvPr id="3" name="Content Placeholder 2"/>
          <p:cNvSpPr>
            <a:spLocks noGrp="1"/>
          </p:cNvSpPr>
          <p:nvPr>
            <p:ph idx="1"/>
          </p:nvPr>
        </p:nvSpPr>
        <p:spPr>
          <a:xfrm>
            <a:off x="457200" y="1196752"/>
            <a:ext cx="8229600" cy="4320481"/>
          </a:xfrm>
        </p:spPr>
        <p:txBody>
          <a:bodyPr/>
          <a:lstStyle/>
          <a:p>
            <a:endParaRPr lang="en-US" sz="2000" dirty="0"/>
          </a:p>
          <a:p>
            <a:r>
              <a:rPr lang="en-US" sz="2000" dirty="0"/>
              <a:t>Commands for creating group of servers</a:t>
            </a:r>
          </a:p>
          <a:p>
            <a:r>
              <a:rPr lang="en-US" sz="2000" dirty="0"/>
              <a:t>Vi /</a:t>
            </a:r>
            <a:r>
              <a:rPr lang="en-US" sz="2000" dirty="0" err="1"/>
              <a:t>etc</a:t>
            </a:r>
            <a:r>
              <a:rPr lang="en-US" sz="2000" dirty="0"/>
              <a:t>/ansible/hosts</a:t>
            </a:r>
          </a:p>
          <a:p>
            <a:r>
              <a:rPr lang="en-US" sz="2000" dirty="0"/>
              <a:t>[test]</a:t>
            </a:r>
          </a:p>
          <a:p>
            <a:r>
              <a:rPr lang="en-US" sz="2000" dirty="0"/>
              <a:t>192.168.0.68</a:t>
            </a:r>
          </a:p>
          <a:p>
            <a:r>
              <a:rPr lang="en-US" sz="2000" dirty="0"/>
              <a:t>[play]</a:t>
            </a:r>
          </a:p>
          <a:p>
            <a:r>
              <a:rPr lang="en-US" sz="2000" dirty="0"/>
              <a:t>192.168.0.74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828298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61073-DD6E-43C3-BE2D-7521BD7D339E}"/>
              </a:ext>
            </a:extLst>
          </p:cNvPr>
          <p:cNvSpPr>
            <a:spLocks noGrp="1"/>
          </p:cNvSpPr>
          <p:nvPr>
            <p:ph type="title"/>
          </p:nvPr>
        </p:nvSpPr>
        <p:spPr/>
        <p:txBody>
          <a:bodyPr/>
          <a:lstStyle/>
          <a:p>
            <a:r>
              <a:rPr lang="en-GB" dirty="0"/>
              <a:t>Creating Cryptographic key and copy for target machine</a:t>
            </a:r>
          </a:p>
        </p:txBody>
      </p:sp>
      <p:sp>
        <p:nvSpPr>
          <p:cNvPr id="3" name="Content Placeholder 2">
            <a:extLst>
              <a:ext uri="{FF2B5EF4-FFF2-40B4-BE49-F238E27FC236}">
                <a16:creationId xmlns:a16="http://schemas.microsoft.com/office/drawing/2014/main" id="{7BC9EB06-A1AB-420D-9077-B94BF9217E0E}"/>
              </a:ext>
            </a:extLst>
          </p:cNvPr>
          <p:cNvSpPr>
            <a:spLocks noGrp="1"/>
          </p:cNvSpPr>
          <p:nvPr>
            <p:ph idx="1"/>
          </p:nvPr>
        </p:nvSpPr>
        <p:spPr/>
        <p:txBody>
          <a:bodyPr/>
          <a:lstStyle/>
          <a:p>
            <a:r>
              <a:rPr lang="en-GB" dirty="0" err="1"/>
              <a:t>Ssh</a:t>
            </a:r>
            <a:r>
              <a:rPr lang="en-GB" dirty="0"/>
              <a:t>-keygen </a:t>
            </a:r>
          </a:p>
          <a:p>
            <a:endParaRPr lang="en-GB" dirty="0"/>
          </a:p>
          <a:p>
            <a:r>
              <a:rPr lang="en-GB" dirty="0" err="1"/>
              <a:t>Ssh</a:t>
            </a:r>
            <a:r>
              <a:rPr lang="en-GB" dirty="0"/>
              <a:t>-copy-id </a:t>
            </a:r>
            <a:r>
              <a:rPr lang="en-GB" dirty="0">
                <a:hlinkClick r:id="rId2"/>
              </a:rPr>
              <a:t>root@192.168.0.68</a:t>
            </a:r>
            <a:r>
              <a:rPr lang="en-GB" dirty="0"/>
              <a:t>  (target 1)</a:t>
            </a:r>
          </a:p>
          <a:p>
            <a:endParaRPr lang="en-GB" dirty="0"/>
          </a:p>
          <a:p>
            <a:r>
              <a:rPr lang="en-GB" dirty="0" err="1"/>
              <a:t>Ssh</a:t>
            </a:r>
            <a:r>
              <a:rPr lang="en-GB" dirty="0"/>
              <a:t>-copy-id </a:t>
            </a:r>
            <a:r>
              <a:rPr lang="en-GB" dirty="0">
                <a:hlinkClick r:id="rId3"/>
              </a:rPr>
              <a:t>root@192.168.0.74</a:t>
            </a:r>
            <a:r>
              <a:rPr lang="en-GB" dirty="0"/>
              <a:t> (Target 2)</a:t>
            </a:r>
          </a:p>
          <a:p>
            <a:endParaRPr lang="en-GB" dirty="0"/>
          </a:p>
        </p:txBody>
      </p:sp>
      <p:sp>
        <p:nvSpPr>
          <p:cNvPr id="4" name="Date Placeholder 3">
            <a:extLst>
              <a:ext uri="{FF2B5EF4-FFF2-40B4-BE49-F238E27FC236}">
                <a16:creationId xmlns:a16="http://schemas.microsoft.com/office/drawing/2014/main" id="{D0612552-E016-4B3E-A5A4-D30201F72E94}"/>
              </a:ext>
            </a:extLst>
          </p:cNvPr>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a:extLst>
              <a:ext uri="{FF2B5EF4-FFF2-40B4-BE49-F238E27FC236}">
                <a16:creationId xmlns:a16="http://schemas.microsoft.com/office/drawing/2014/main" id="{C0C01713-F1CC-42C3-AE29-053A4BBE7F28}"/>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7385569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5FD5F-4FFD-4F6F-95DB-DC68C07FBA98}"/>
              </a:ext>
            </a:extLst>
          </p:cNvPr>
          <p:cNvSpPr>
            <a:spLocks noGrp="1"/>
          </p:cNvSpPr>
          <p:nvPr>
            <p:ph type="title"/>
          </p:nvPr>
        </p:nvSpPr>
        <p:spPr/>
        <p:txBody>
          <a:bodyPr/>
          <a:lstStyle/>
          <a:p>
            <a:r>
              <a:rPr lang="en-GB" dirty="0"/>
              <a:t>Ping the target after authentication</a:t>
            </a:r>
          </a:p>
        </p:txBody>
      </p:sp>
      <p:sp>
        <p:nvSpPr>
          <p:cNvPr id="3" name="Content Placeholder 2">
            <a:extLst>
              <a:ext uri="{FF2B5EF4-FFF2-40B4-BE49-F238E27FC236}">
                <a16:creationId xmlns:a16="http://schemas.microsoft.com/office/drawing/2014/main" id="{EAAF27FC-1427-42D9-BF88-C1D3DDE3E1C6}"/>
              </a:ext>
            </a:extLst>
          </p:cNvPr>
          <p:cNvSpPr>
            <a:spLocks noGrp="1"/>
          </p:cNvSpPr>
          <p:nvPr>
            <p:ph idx="1"/>
          </p:nvPr>
        </p:nvSpPr>
        <p:spPr/>
        <p:txBody>
          <a:bodyPr/>
          <a:lstStyle/>
          <a:p>
            <a:pPr marL="0" indent="0">
              <a:buNone/>
            </a:pPr>
            <a:r>
              <a:rPr lang="en-GB" dirty="0"/>
              <a:t>Ansible –m ping test</a:t>
            </a:r>
          </a:p>
          <a:p>
            <a:pPr marL="0" indent="0">
              <a:buNone/>
            </a:pPr>
            <a:r>
              <a:rPr lang="en-GB" dirty="0"/>
              <a:t>Ansible –m ping play</a:t>
            </a:r>
          </a:p>
        </p:txBody>
      </p:sp>
      <p:sp>
        <p:nvSpPr>
          <p:cNvPr id="4" name="Date Placeholder 3">
            <a:extLst>
              <a:ext uri="{FF2B5EF4-FFF2-40B4-BE49-F238E27FC236}">
                <a16:creationId xmlns:a16="http://schemas.microsoft.com/office/drawing/2014/main" id="{85E64957-E87C-440A-878A-9C6497F3516B}"/>
              </a:ext>
            </a:extLst>
          </p:cNvPr>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a:extLst>
              <a:ext uri="{FF2B5EF4-FFF2-40B4-BE49-F238E27FC236}">
                <a16:creationId xmlns:a16="http://schemas.microsoft.com/office/drawing/2014/main" id="{E48822C9-3D8A-49D0-8355-616AEF1D6830}"/>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42316382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506388"/>
          </a:xfrm>
        </p:spPr>
        <p:txBody>
          <a:bodyPr/>
          <a:lstStyle/>
          <a:p>
            <a:r>
              <a:rPr lang="en-US" sz="2800" dirty="0"/>
              <a:t>Maria DB installation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
        <p:nvSpPr>
          <p:cNvPr id="7" name="Content Placeholder 6">
            <a:extLst>
              <a:ext uri="{FF2B5EF4-FFF2-40B4-BE49-F238E27FC236}">
                <a16:creationId xmlns:a16="http://schemas.microsoft.com/office/drawing/2014/main" id="{B7B84A4C-CAC3-42BD-B662-C11C7AB0DEBB}"/>
              </a:ext>
            </a:extLst>
          </p:cNvPr>
          <p:cNvSpPr>
            <a:spLocks noGrp="1"/>
          </p:cNvSpPr>
          <p:nvPr>
            <p:ph idx="1"/>
          </p:nvPr>
        </p:nvSpPr>
        <p:spPr>
          <a:xfrm>
            <a:off x="457200" y="620688"/>
            <a:ext cx="8229600" cy="4968552"/>
          </a:xfrm>
        </p:spPr>
        <p:txBody>
          <a:bodyPr/>
          <a:lstStyle/>
          <a:p>
            <a:r>
              <a:rPr lang="en-GB" sz="2000" dirty="0"/>
              <a:t>Vi </a:t>
            </a:r>
            <a:r>
              <a:rPr lang="en-GB" sz="2000" dirty="0" err="1"/>
              <a:t>mariadb.yml</a:t>
            </a:r>
            <a:r>
              <a:rPr lang="en-GB" sz="2000" dirty="0"/>
              <a:t> (Command)</a:t>
            </a:r>
          </a:p>
          <a:p>
            <a:r>
              <a:rPr lang="en-GB" sz="2000" dirty="0" err="1"/>
              <a:t>PlaybooK</a:t>
            </a:r>
            <a:r>
              <a:rPr lang="en-GB" sz="2000" dirty="0"/>
              <a:t> codes:</a:t>
            </a:r>
            <a:endParaRPr lang="en-GB" sz="1400" dirty="0"/>
          </a:p>
          <a:p>
            <a:r>
              <a:rPr lang="en-GB" sz="1200" b="1" dirty="0"/>
              <a:t>---</a:t>
            </a:r>
          </a:p>
          <a:p>
            <a:r>
              <a:rPr lang="en-GB" sz="1200" b="1" dirty="0"/>
              <a:t>- name: MariaDB</a:t>
            </a:r>
          </a:p>
          <a:p>
            <a:r>
              <a:rPr lang="en-GB" sz="1200" b="1" dirty="0"/>
              <a:t>  hosts: all</a:t>
            </a:r>
          </a:p>
          <a:p>
            <a:r>
              <a:rPr lang="en-GB" sz="1200" b="1" dirty="0"/>
              <a:t>  </a:t>
            </a:r>
            <a:r>
              <a:rPr lang="en-GB" sz="1200" b="1" dirty="0" err="1"/>
              <a:t>gather_facts</a:t>
            </a:r>
            <a:r>
              <a:rPr lang="en-GB" sz="1200" b="1" dirty="0"/>
              <a:t>: true</a:t>
            </a:r>
          </a:p>
          <a:p>
            <a:r>
              <a:rPr lang="en-GB" sz="1200" b="1" dirty="0"/>
              <a:t>  become: true</a:t>
            </a:r>
          </a:p>
          <a:p>
            <a:r>
              <a:rPr lang="en-GB" sz="1200" b="1" dirty="0"/>
              <a:t>  tasks:</a:t>
            </a:r>
          </a:p>
          <a:p>
            <a:r>
              <a:rPr lang="en-GB" sz="1200" b="1" dirty="0"/>
              <a:t>    - name: install</a:t>
            </a:r>
          </a:p>
          <a:p>
            <a:r>
              <a:rPr lang="en-GB" sz="1200" b="1" dirty="0"/>
              <a:t>      yum:</a:t>
            </a:r>
          </a:p>
          <a:p>
            <a:r>
              <a:rPr lang="en-GB" sz="1200" b="1" dirty="0"/>
              <a:t>        name:</a:t>
            </a:r>
          </a:p>
          <a:p>
            <a:r>
              <a:rPr lang="en-GB" sz="1200" b="1" dirty="0"/>
              <a:t>          - </a:t>
            </a:r>
            <a:r>
              <a:rPr lang="en-GB" sz="1200" b="1" dirty="0" err="1"/>
              <a:t>mariadb</a:t>
            </a:r>
            <a:r>
              <a:rPr lang="en-GB" sz="1200" b="1" dirty="0"/>
              <a:t>-server</a:t>
            </a:r>
          </a:p>
          <a:p>
            <a:r>
              <a:rPr lang="en-GB" sz="1200" b="1" dirty="0"/>
              <a:t>          - python3-PyMySQL</a:t>
            </a:r>
          </a:p>
          <a:p>
            <a:r>
              <a:rPr lang="en-GB" sz="1200" b="1" dirty="0"/>
              <a:t>        state: latest</a:t>
            </a:r>
          </a:p>
          <a:p>
            <a:endParaRPr lang="en-GB" sz="1200" b="1" dirty="0"/>
          </a:p>
          <a:p>
            <a:r>
              <a:rPr lang="en-GB" sz="1200" b="1" dirty="0"/>
              <a:t>    -name: start </a:t>
            </a:r>
            <a:r>
              <a:rPr lang="en-GB" sz="1200" b="1" dirty="0" err="1"/>
              <a:t>mariadb</a:t>
            </a:r>
            <a:endParaRPr lang="en-GB" sz="1200" b="1" dirty="0"/>
          </a:p>
          <a:p>
            <a:r>
              <a:rPr lang="en-GB" sz="1200" b="1" dirty="0"/>
              <a:t>     service:</a:t>
            </a:r>
          </a:p>
          <a:p>
            <a:r>
              <a:rPr lang="en-GB" sz="1200" b="1" dirty="0"/>
              <a:t>       name: </a:t>
            </a:r>
            <a:r>
              <a:rPr lang="en-GB" sz="1200" b="1" dirty="0" err="1"/>
              <a:t>mariadb</a:t>
            </a:r>
            <a:endParaRPr lang="en-GB" sz="1200" b="1" dirty="0"/>
          </a:p>
          <a:p>
            <a:r>
              <a:rPr lang="en-GB" sz="1200" b="1" dirty="0"/>
              <a:t>       enabled: true</a:t>
            </a:r>
          </a:p>
          <a:p>
            <a:r>
              <a:rPr lang="en-GB" sz="1200" b="1" dirty="0"/>
              <a:t>       state: started</a:t>
            </a:r>
          </a:p>
          <a:p>
            <a:endParaRPr lang="en-GB" sz="1200" b="1" dirty="0"/>
          </a:p>
        </p:txBody>
      </p:sp>
    </p:spTree>
    <p:extLst>
      <p:ext uri="{BB962C8B-B14F-4D97-AF65-F5344CB8AC3E}">
        <p14:creationId xmlns:p14="http://schemas.microsoft.com/office/powerpoint/2010/main" val="3080439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Installation commands of Ansible</a:t>
            </a:r>
          </a:p>
        </p:txBody>
      </p:sp>
      <p:sp>
        <p:nvSpPr>
          <p:cNvPr id="3" name="Content Placeholder 2"/>
          <p:cNvSpPr>
            <a:spLocks noGrp="1"/>
          </p:cNvSpPr>
          <p:nvPr>
            <p:ph idx="1"/>
          </p:nvPr>
        </p:nvSpPr>
        <p:spPr/>
        <p:txBody>
          <a:bodyPr/>
          <a:lstStyle/>
          <a:p>
            <a:r>
              <a:rPr lang="en-US" sz="2000" dirty="0"/>
              <a:t>Command to install </a:t>
            </a:r>
            <a:r>
              <a:rPr lang="en-US" sz="2000" dirty="0" err="1"/>
              <a:t>nginx</a:t>
            </a:r>
            <a:endParaRPr lang="en-US" sz="2000" dirty="0"/>
          </a:p>
          <a:p>
            <a:endParaRPr lang="en-US" sz="2000" dirty="0"/>
          </a:p>
          <a:p>
            <a:r>
              <a:rPr lang="en-US" sz="2000" dirty="0"/>
              <a:t>Ansible-playbook </a:t>
            </a:r>
            <a:r>
              <a:rPr lang="en-US" sz="2000" dirty="0" err="1"/>
              <a:t>mariadb.yml</a:t>
            </a:r>
            <a:endParaRPr lang="en-US" sz="2000" dirty="0"/>
          </a:p>
          <a:p>
            <a:r>
              <a:rPr lang="en-US" sz="2000" dirty="0"/>
              <a:t>Ansible-playbook </a:t>
            </a:r>
            <a:r>
              <a:rPr lang="en-US" sz="2000" dirty="0" err="1"/>
              <a:t>mariadb.yml</a:t>
            </a:r>
            <a:r>
              <a:rPr lang="en-US" sz="2000" dirty="0"/>
              <a:t> –C</a:t>
            </a:r>
          </a:p>
          <a:p>
            <a:endParaRPr lang="en-US" sz="2000" dirty="0"/>
          </a:p>
          <a:p>
            <a:endParaRPr lang="en-US" sz="2000" dirty="0"/>
          </a:p>
          <a:p>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1576620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Commands to test web service</a:t>
            </a:r>
          </a:p>
        </p:txBody>
      </p:sp>
      <p:sp>
        <p:nvSpPr>
          <p:cNvPr id="3" name="Content Placeholder 2"/>
          <p:cNvSpPr>
            <a:spLocks noGrp="1"/>
          </p:cNvSpPr>
          <p:nvPr>
            <p:ph idx="1"/>
          </p:nvPr>
        </p:nvSpPr>
        <p:spPr/>
        <p:txBody>
          <a:bodyPr/>
          <a:lstStyle/>
          <a:p>
            <a:endParaRPr lang="en-US" sz="2000" dirty="0"/>
          </a:p>
          <a:p>
            <a:r>
              <a:rPr lang="en-US" sz="2000" dirty="0"/>
              <a:t>Target machine:</a:t>
            </a:r>
          </a:p>
          <a:p>
            <a:r>
              <a:rPr lang="en-US" sz="2000" dirty="0" err="1"/>
              <a:t>Mysql</a:t>
            </a:r>
            <a:endParaRPr lang="en-US" sz="2000" dirty="0"/>
          </a:p>
          <a:p>
            <a:r>
              <a:rPr lang="en-US" sz="2000" dirty="0" err="1"/>
              <a:t>mysql</a:t>
            </a:r>
            <a:r>
              <a:rPr lang="en-US" sz="2000" dirty="0"/>
              <a:t> –v</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473012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hlinkClick r:id="rId2"/>
              </a:rPr>
              <a:t>https://www.virtualbox.org/</a:t>
            </a:r>
            <a:endParaRPr lang="en-US" sz="2000" dirty="0"/>
          </a:p>
          <a:p>
            <a:r>
              <a:rPr lang="en-US" sz="2000" dirty="0">
                <a:hlinkClick r:id="rId3"/>
              </a:rPr>
              <a:t>https://mobaxterm.mobatek.net/download-home-edition.html</a:t>
            </a:r>
            <a:endParaRPr lang="en-US" sz="2000" dirty="0"/>
          </a:p>
          <a:p>
            <a:r>
              <a:rPr lang="en-US" sz="2000" dirty="0">
                <a:hlinkClick r:id="rId4"/>
              </a:rPr>
              <a:t>https://www.osboxes.org/</a:t>
            </a:r>
            <a:endParaRPr lang="en-US" sz="2000" dirty="0"/>
          </a:p>
          <a:p>
            <a:r>
              <a:rPr lang="en-US" sz="2000">
                <a:hlinkClick r:id="rId5"/>
              </a:rPr>
              <a:t>https://docs.ansible.com/ansible/latest/installation_guide/intro_installation.html#installing-ansible-on-rhel-centos-or-fedora</a:t>
            </a:r>
            <a:endParaRPr lang="en-US" sz="200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1133</TotalTime>
  <Words>516</Words>
  <Application>Microsoft Office PowerPoint</Application>
  <PresentationFormat>On-screen Show (4:3)</PresentationFormat>
  <Paragraphs>142</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Myriad Pro</vt:lpstr>
      <vt:lpstr>Times New Roman</vt:lpstr>
      <vt:lpstr>Verdana</vt:lpstr>
      <vt:lpstr>20140311PresentationUWTSDTemplate</vt:lpstr>
      <vt:lpstr>Module Code</vt:lpstr>
      <vt:lpstr>Lesson Aims</vt:lpstr>
      <vt:lpstr>MariaDB</vt:lpstr>
      <vt:lpstr>MariaDB vs MySql</vt:lpstr>
      <vt:lpstr>LAMP Stack </vt:lpstr>
      <vt:lpstr>Ansible Lab Design</vt:lpstr>
      <vt:lpstr> Install Virtual Box </vt:lpstr>
      <vt:lpstr>Installing Centos from Osboxes.org </vt:lpstr>
      <vt:lpstr>   Installing Centos from Osboxes.org  </vt:lpstr>
      <vt:lpstr>Virtualization Technology for 64bits</vt:lpstr>
      <vt:lpstr>IFCONFIG operation</vt:lpstr>
      <vt:lpstr>SSH Terminal access from MobaXterm </vt:lpstr>
      <vt:lpstr>Clone VMs </vt:lpstr>
      <vt:lpstr>SSH Terminal access from MobaXterm </vt:lpstr>
      <vt:lpstr>Clone VMs </vt:lpstr>
      <vt:lpstr>SSH Terminal access from MobaXterm</vt:lpstr>
      <vt:lpstr>Ansible installation </vt:lpstr>
      <vt:lpstr>Ansible installation</vt:lpstr>
      <vt:lpstr>Server Group Creation</vt:lpstr>
      <vt:lpstr>Creating Cryptographic key and copy for target machine</vt:lpstr>
      <vt:lpstr>Ping the target after authentication</vt:lpstr>
      <vt:lpstr>Maria DB installation</vt:lpstr>
      <vt:lpstr>Installation commands of Ansible</vt:lpstr>
      <vt:lpstr>Commands to test web service</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149</cp:revision>
  <cp:lastPrinted>2018-07-09T15:27:01Z</cp:lastPrinted>
  <dcterms:created xsi:type="dcterms:W3CDTF">2002-10-07T19:43:58Z</dcterms:created>
  <dcterms:modified xsi:type="dcterms:W3CDTF">2020-12-02T13:15:14Z</dcterms:modified>
</cp:coreProperties>
</file>