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672" r:id="rId1"/>
  </p:sldMasterIdLst>
  <p:notesMasterIdLst>
    <p:notesMasterId r:id="rId3"/>
  </p:notesMasterIdLst>
  <p:sldIdLst>
    <p:sldId id="263" r:id="rId2"/>
  </p:sldIdLst>
  <p:sldSz cx="32918400" cy="21945600"/>
  <p:notesSz cx="6858000" cy="9144000"/>
  <p:embeddedFontLst>
    <p:embeddedFont>
      <p:font typeface="Domine" panose="02040503040403060204" pitchFamily="18" charset="0"/>
      <p:regular r:id="rId4"/>
    </p:embeddedFont>
    <p:embeddedFont>
      <p:font typeface="Montserrat Extra Bold" pitchFamily="2" charset="77"/>
      <p:bold r:id="rId5"/>
    </p:embeddedFont>
  </p:embeddedFontLst>
  <p:custDataLst>
    <p:tags r:id="rId6"/>
  </p:custDataLst>
  <p:defaultTextStyle>
    <a:defPPr>
      <a:defRPr lang="en-US"/>
    </a:defPPr>
    <a:lvl1pPr marL="0" algn="l" defTabSz="3132837" rtl="0" eaLnBrk="1" latinLnBrk="0" hangingPunct="1">
      <a:defRPr sz="6209" kern="1200">
        <a:solidFill>
          <a:schemeClr val="tx1"/>
        </a:solidFill>
        <a:latin typeface="+mn-lt"/>
        <a:ea typeface="+mn-ea"/>
        <a:cs typeface="+mn-cs"/>
      </a:defRPr>
    </a:lvl1pPr>
    <a:lvl2pPr marL="1566419" algn="l" defTabSz="3132837" rtl="0" eaLnBrk="1" latinLnBrk="0" hangingPunct="1">
      <a:defRPr sz="6209" kern="1200">
        <a:solidFill>
          <a:schemeClr val="tx1"/>
        </a:solidFill>
        <a:latin typeface="+mn-lt"/>
        <a:ea typeface="+mn-ea"/>
        <a:cs typeface="+mn-cs"/>
      </a:defRPr>
    </a:lvl2pPr>
    <a:lvl3pPr marL="3132837" algn="l" defTabSz="3132837" rtl="0" eaLnBrk="1" latinLnBrk="0" hangingPunct="1">
      <a:defRPr sz="6209" kern="1200">
        <a:solidFill>
          <a:schemeClr val="tx1"/>
        </a:solidFill>
        <a:latin typeface="+mn-lt"/>
        <a:ea typeface="+mn-ea"/>
        <a:cs typeface="+mn-cs"/>
      </a:defRPr>
    </a:lvl3pPr>
    <a:lvl4pPr marL="4699258" algn="l" defTabSz="3132837" rtl="0" eaLnBrk="1" latinLnBrk="0" hangingPunct="1">
      <a:defRPr sz="6209" kern="1200">
        <a:solidFill>
          <a:schemeClr val="tx1"/>
        </a:solidFill>
        <a:latin typeface="+mn-lt"/>
        <a:ea typeface="+mn-ea"/>
        <a:cs typeface="+mn-cs"/>
      </a:defRPr>
    </a:lvl4pPr>
    <a:lvl5pPr marL="6265677" algn="l" defTabSz="3132837" rtl="0" eaLnBrk="1" latinLnBrk="0" hangingPunct="1">
      <a:defRPr sz="6209" kern="1200">
        <a:solidFill>
          <a:schemeClr val="tx1"/>
        </a:solidFill>
        <a:latin typeface="+mn-lt"/>
        <a:ea typeface="+mn-ea"/>
        <a:cs typeface="+mn-cs"/>
      </a:defRPr>
    </a:lvl5pPr>
    <a:lvl6pPr marL="7832096" algn="l" defTabSz="3132837" rtl="0" eaLnBrk="1" latinLnBrk="0" hangingPunct="1">
      <a:defRPr sz="6209" kern="1200">
        <a:solidFill>
          <a:schemeClr val="tx1"/>
        </a:solidFill>
        <a:latin typeface="+mn-lt"/>
        <a:ea typeface="+mn-ea"/>
        <a:cs typeface="+mn-cs"/>
      </a:defRPr>
    </a:lvl6pPr>
    <a:lvl7pPr marL="9398515" algn="l" defTabSz="3132837" rtl="0" eaLnBrk="1" latinLnBrk="0" hangingPunct="1">
      <a:defRPr sz="6209" kern="1200">
        <a:solidFill>
          <a:schemeClr val="tx1"/>
        </a:solidFill>
        <a:latin typeface="+mn-lt"/>
        <a:ea typeface="+mn-ea"/>
        <a:cs typeface="+mn-cs"/>
      </a:defRPr>
    </a:lvl7pPr>
    <a:lvl8pPr marL="10964932" algn="l" defTabSz="3132837" rtl="0" eaLnBrk="1" latinLnBrk="0" hangingPunct="1">
      <a:defRPr sz="6209" kern="1200">
        <a:solidFill>
          <a:schemeClr val="tx1"/>
        </a:solidFill>
        <a:latin typeface="+mn-lt"/>
        <a:ea typeface="+mn-ea"/>
        <a:cs typeface="+mn-cs"/>
      </a:defRPr>
    </a:lvl8pPr>
    <a:lvl9pPr marL="12531353" algn="l" defTabSz="3132837" rtl="0" eaLnBrk="1" latinLnBrk="0" hangingPunct="1">
      <a:defRPr sz="6209"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4608" userDrawn="1">
          <p15:clr>
            <a:srgbClr val="A4A3A4"/>
          </p15:clr>
        </p15:guide>
        <p15:guide id="2" pos="7776" userDrawn="1">
          <p15:clr>
            <a:srgbClr val="A4A3A4"/>
          </p15:clr>
        </p15:guide>
        <p15:guide id="3" orient="horz" pos="6912" userDrawn="1">
          <p15:clr>
            <a:srgbClr val="A4A3A4"/>
          </p15:clr>
        </p15:guide>
        <p15:guide id="4" pos="10368"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9986" autoAdjust="0"/>
    <p:restoredTop sz="93519" autoAdjust="0"/>
  </p:normalViewPr>
  <p:slideViewPr>
    <p:cSldViewPr snapToGrid="0">
      <p:cViewPr>
        <p:scale>
          <a:sx n="30" d="100"/>
          <a:sy n="30" d="100"/>
        </p:scale>
        <p:origin x="992" y="888"/>
      </p:cViewPr>
      <p:guideLst>
        <p:guide orient="horz" pos="4608"/>
        <p:guide pos="7776"/>
        <p:guide orient="horz" pos="6912"/>
        <p:guide pos="10368"/>
      </p:guideLst>
    </p:cSldViewPr>
  </p:slideViewPr>
  <p:notesTextViewPr>
    <p:cViewPr>
      <p:scale>
        <a:sx n="1" d="1"/>
        <a:sy n="1" d="1"/>
      </p:scale>
      <p:origin x="0" y="0"/>
    </p:cViewPr>
  </p:notesTextViewPr>
  <p:notesViewPr>
    <p:cSldViewPr>
      <p:cViewPr>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notesMaster" Target="notesMasters/notesMaster1.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gs" Target="tags/tag1.xml"/><Relationship Id="rId5" Type="http://schemas.openxmlformats.org/officeDocument/2006/relationships/font" Target="fonts/font2.fntdata"/><Relationship Id="rId10" Type="http://schemas.openxmlformats.org/officeDocument/2006/relationships/tableStyles" Target="tableStyles.xml"/><Relationship Id="rId4" Type="http://schemas.openxmlformats.org/officeDocument/2006/relationships/font" Target="fonts/font1.fntdata"/><Relationship Id="rId9"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defPPr>
              <a:defRPr kern="1200"/>
            </a:defPPr>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defPPr>
              <a:defRPr kern="1200"/>
            </a:defPPr>
            <a:lvl1pPr algn="r">
              <a:defRPr sz="1200"/>
            </a:lvl1pPr>
          </a:lstStyle>
          <a:p>
            <a:fld id="{7B0E8FA9-8B5F-4493-A208-FBBD06A1EBF4}" type="datetimeFigureOut">
              <a:rPr lang="en-US" smtClean="0"/>
              <a:t>11/16/25</a:t>
            </a:fld>
            <a:endParaRPr lang="en-US"/>
          </a:p>
        </p:txBody>
      </p:sp>
      <p:sp>
        <p:nvSpPr>
          <p:cNvPr id="4" name="Slide Image Placeholder 3"/>
          <p:cNvSpPr>
            <a:spLocks noGrp="1" noRot="1" noChangeAspect="1"/>
          </p:cNvSpPr>
          <p:nvPr>
            <p:ph type="sldImg" idx="2"/>
          </p:nvPr>
        </p:nvSpPr>
        <p:spPr>
          <a:xfrm>
            <a:off x="857250" y="685800"/>
            <a:ext cx="5143500" cy="3429000"/>
          </a:xfrm>
          <a:prstGeom prst="rect">
            <a:avLst/>
          </a:prstGeom>
          <a:noFill/>
          <a:ln w="12700">
            <a:solidFill>
              <a:prstClr val="black"/>
            </a:solidFill>
          </a:ln>
        </p:spPr>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defPPr>
              <a:defRPr kern="1200"/>
            </a:defPPr>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defPPr>
              <a:defRPr kern="1200"/>
            </a:defPPr>
            <a:lvl1pPr algn="r">
              <a:defRPr sz="1200"/>
            </a:lvl1pPr>
          </a:lstStyle>
          <a:p>
            <a:fld id="{CD15AFD9-35F1-4A8D-8AD3-EDB948176196}" type="slidenum">
              <a:rPr lang="en-US" smtClean="0"/>
              <a:t>‹#›</a:t>
            </a:fld>
            <a:endParaRPr lang="en-US"/>
          </a:p>
        </p:txBody>
      </p:sp>
    </p:spTree>
    <p:extLst>
      <p:ext uri="{BB962C8B-B14F-4D97-AF65-F5344CB8AC3E}">
        <p14:creationId xmlns:p14="http://schemas.microsoft.com/office/powerpoint/2010/main" val="2095315684"/>
      </p:ext>
    </p:extLst>
  </p:cSld>
  <p:clrMap bg1="lt1" tx1="dk1" bg2="lt2" tx2="dk2" accent1="accent1" accent2="accent2" accent3="accent3" accent4="accent4" accent5="accent5" accent6="accent6" hlink="hlink" folHlink="folHlink"/>
  <p:notesStyle>
    <a:lvl1pPr marL="0" algn="l" defTabSz="3132837" rtl="0" eaLnBrk="1" latinLnBrk="0" hangingPunct="1">
      <a:defRPr sz="4070" kern="1200">
        <a:solidFill>
          <a:schemeClr val="tx1"/>
        </a:solidFill>
        <a:latin typeface="+mn-lt"/>
        <a:ea typeface="+mn-ea"/>
        <a:cs typeface="+mn-cs"/>
      </a:defRPr>
    </a:lvl1pPr>
    <a:lvl2pPr marL="1566419" algn="l" defTabSz="3132837" rtl="0" eaLnBrk="1" latinLnBrk="0" hangingPunct="1">
      <a:defRPr sz="4070" kern="1200">
        <a:solidFill>
          <a:schemeClr val="tx1"/>
        </a:solidFill>
        <a:latin typeface="+mn-lt"/>
        <a:ea typeface="+mn-ea"/>
        <a:cs typeface="+mn-cs"/>
      </a:defRPr>
    </a:lvl2pPr>
    <a:lvl3pPr marL="3132837" algn="l" defTabSz="3132837" rtl="0" eaLnBrk="1" latinLnBrk="0" hangingPunct="1">
      <a:defRPr sz="4070" kern="1200">
        <a:solidFill>
          <a:schemeClr val="tx1"/>
        </a:solidFill>
        <a:latin typeface="+mn-lt"/>
        <a:ea typeface="+mn-ea"/>
        <a:cs typeface="+mn-cs"/>
      </a:defRPr>
    </a:lvl3pPr>
    <a:lvl4pPr marL="4699258" algn="l" defTabSz="3132837" rtl="0" eaLnBrk="1" latinLnBrk="0" hangingPunct="1">
      <a:defRPr sz="4070" kern="1200">
        <a:solidFill>
          <a:schemeClr val="tx1"/>
        </a:solidFill>
        <a:latin typeface="+mn-lt"/>
        <a:ea typeface="+mn-ea"/>
        <a:cs typeface="+mn-cs"/>
      </a:defRPr>
    </a:lvl4pPr>
    <a:lvl5pPr marL="6265677" algn="l" defTabSz="3132837" rtl="0" eaLnBrk="1" latinLnBrk="0" hangingPunct="1">
      <a:defRPr sz="4070" kern="1200">
        <a:solidFill>
          <a:schemeClr val="tx1"/>
        </a:solidFill>
        <a:latin typeface="+mn-lt"/>
        <a:ea typeface="+mn-ea"/>
        <a:cs typeface="+mn-cs"/>
      </a:defRPr>
    </a:lvl5pPr>
    <a:lvl6pPr marL="7832096" algn="l" defTabSz="3132837" rtl="0" eaLnBrk="1" latinLnBrk="0" hangingPunct="1">
      <a:defRPr sz="4070" kern="1200">
        <a:solidFill>
          <a:schemeClr val="tx1"/>
        </a:solidFill>
        <a:latin typeface="+mn-lt"/>
        <a:ea typeface="+mn-ea"/>
        <a:cs typeface="+mn-cs"/>
      </a:defRPr>
    </a:lvl6pPr>
    <a:lvl7pPr marL="9398515" algn="l" defTabSz="3132837" rtl="0" eaLnBrk="1" latinLnBrk="0" hangingPunct="1">
      <a:defRPr sz="4070" kern="1200">
        <a:solidFill>
          <a:schemeClr val="tx1"/>
        </a:solidFill>
        <a:latin typeface="+mn-lt"/>
        <a:ea typeface="+mn-ea"/>
        <a:cs typeface="+mn-cs"/>
      </a:defRPr>
    </a:lvl7pPr>
    <a:lvl8pPr marL="10964932" algn="l" defTabSz="3132837" rtl="0" eaLnBrk="1" latinLnBrk="0" hangingPunct="1">
      <a:defRPr sz="4070" kern="1200">
        <a:solidFill>
          <a:schemeClr val="tx1"/>
        </a:solidFill>
        <a:latin typeface="+mn-lt"/>
        <a:ea typeface="+mn-ea"/>
        <a:cs typeface="+mn-cs"/>
      </a:defRPr>
    </a:lvl8pPr>
    <a:lvl9pPr marL="12531353" algn="l" defTabSz="3132837" rtl="0" eaLnBrk="1" latinLnBrk="0" hangingPunct="1">
      <a:defRPr sz="407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906967672"/>
      </p:ext>
    </p:extLst>
  </p:cSld>
  <p:clrMapOvr>
    <a:masterClrMapping/>
  </p:clrMapOv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54594629"/>
      </p:ext>
    </p:extLst>
  </p:cSld>
  <p:clrMapOvr>
    <a:masterClrMapping/>
  </p:clrMapOvr>
  <p:transition/>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2.png"/><Relationship Id="rId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2" name="New picture"/>
          <p:cNvPicPr/>
          <p:nvPr/>
        </p:nvPicPr>
        <p:blipFill>
          <a:blip r:embed="rId4"/>
          <a:stretch>
            <a:fillRect/>
          </a:stretch>
        </p:blipFill>
        <p:spPr>
          <a:xfrm rot="16200000">
            <a:off x="-11074400" y="10972800"/>
            <a:ext cx="14274800" cy="3937000"/>
          </a:xfrm>
          <a:prstGeom prst="rect">
            <a:avLst/>
          </a:prstGeom>
        </p:spPr>
      </p:pic>
      <p:pic>
        <p:nvPicPr>
          <p:cNvPr id="3" name="New picture"/>
          <p:cNvPicPr/>
          <p:nvPr/>
        </p:nvPicPr>
        <p:blipFill>
          <a:blip r:embed="rId4"/>
          <a:stretch>
            <a:fillRect/>
          </a:stretch>
        </p:blipFill>
        <p:spPr>
          <a:xfrm rot="5400000">
            <a:off x="29718000" y="10972800"/>
            <a:ext cx="14274800" cy="3937000"/>
          </a:xfrm>
          <a:prstGeom prst="rect">
            <a:avLst/>
          </a:prstGeom>
        </p:spPr>
      </p:pic>
      <p:pic>
        <p:nvPicPr>
          <p:cNvPr id="4" name="New picture"/>
          <p:cNvPicPr/>
          <p:nvPr/>
        </p:nvPicPr>
        <p:blipFill>
          <a:blip r:embed="rId5"/>
          <a:stretch>
            <a:fillRect/>
          </a:stretch>
        </p:blipFill>
        <p:spPr>
          <a:xfrm>
            <a:off x="1460500" y="22453600"/>
            <a:ext cx="29997400" cy="1447800"/>
          </a:xfrm>
          <a:prstGeom prst="rect">
            <a:avLst/>
          </a:prstGeom>
        </p:spPr>
      </p:pic>
      <p:sp>
        <p:nvSpPr>
          <p:cNvPr id="5" name="New shape"/>
          <p:cNvSpPr/>
          <p:nvPr/>
        </p:nvSpPr>
        <p:spPr>
          <a:xfrm>
            <a:off x="1460500" y="23025100"/>
            <a:ext cx="16459200" cy="1270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r>
              <a:rPr sz="4560">
                <a:solidFill>
                  <a:srgbClr val="808080"/>
                </a:solidFill>
              </a:rPr>
              <a:t>Template ID: assessingslate  Size: 36x24</a:t>
            </a:r>
          </a:p>
        </p:txBody>
      </p:sp>
    </p:spTree>
    <p:extLst>
      <p:ext uri="{BB962C8B-B14F-4D97-AF65-F5344CB8AC3E}">
        <p14:creationId xmlns:p14="http://schemas.microsoft.com/office/powerpoint/2010/main" val="2054342921"/>
      </p:ext>
    </p:extLst>
  </p:cSld>
  <p:clrMap bg1="lt1" tx1="dk1" bg2="lt2" tx2="dk2" accent1="accent1" accent2="accent2" accent3="accent3" accent4="accent4" accent5="accent5" accent6="accent6" hlink="hlink" folHlink="folHlink"/>
  <p:sldLayoutIdLst>
    <p:sldLayoutId id="2147483679" r:id="rId1"/>
    <p:sldLayoutId id="2147483680" r:id="rId2"/>
  </p:sldLayoutIdLst>
  <p:transition/>
  <p:txStyles>
    <p:titleStyle>
      <a:defPPr>
        <a:defRPr kern="1200"/>
      </a:defPPr>
      <a:lvl1pPr algn="ctr" defTabSz="2926312" rtl="0" eaLnBrk="1" latinLnBrk="0" hangingPunct="1">
        <a:spcBef>
          <a:spcPct val="0"/>
        </a:spcBef>
        <a:buNone/>
        <a:defRPr sz="8934" kern="1200">
          <a:solidFill>
            <a:schemeClr val="tx1"/>
          </a:solidFill>
          <a:latin typeface="+mj-lt"/>
          <a:ea typeface="+mj-ea"/>
          <a:cs typeface="+mj-cs"/>
        </a:defRPr>
      </a:lvl1pPr>
    </p:titleStyle>
    <p:bodyStyle>
      <a:defPPr>
        <a:defRPr kern="1200"/>
      </a:defPPr>
      <a:lvl1pPr marL="0" indent="0" algn="l" defTabSz="2926312" rtl="0" eaLnBrk="1" latinLnBrk="0" hangingPunct="1">
        <a:spcBef>
          <a:spcPct val="20000"/>
        </a:spcBef>
        <a:buFont typeface="Arial" pitchFamily="34" charset="0"/>
        <a:buNone/>
        <a:defRPr sz="8934" kern="1200">
          <a:solidFill>
            <a:schemeClr val="tx1"/>
          </a:solidFill>
          <a:latin typeface="+mn-lt"/>
          <a:ea typeface="+mn-ea"/>
          <a:cs typeface="+mn-cs"/>
        </a:defRPr>
      </a:lvl1pPr>
      <a:lvl2pPr marL="2377629" indent="-914473" algn="l" defTabSz="2926312" rtl="0" eaLnBrk="1" latinLnBrk="0" hangingPunct="1">
        <a:spcBef>
          <a:spcPct val="20000"/>
        </a:spcBef>
        <a:buFont typeface="Arial" pitchFamily="34" charset="0"/>
        <a:buChar char="–"/>
        <a:defRPr sz="8934" kern="1200">
          <a:solidFill>
            <a:schemeClr val="tx1"/>
          </a:solidFill>
          <a:latin typeface="+mn-lt"/>
          <a:ea typeface="+mn-ea"/>
          <a:cs typeface="+mn-cs"/>
        </a:defRPr>
      </a:lvl2pPr>
      <a:lvl3pPr marL="3657890" indent="-731578" algn="l" defTabSz="2926312" rtl="0" eaLnBrk="1" latinLnBrk="0" hangingPunct="1">
        <a:spcBef>
          <a:spcPct val="20000"/>
        </a:spcBef>
        <a:buFont typeface="Arial" pitchFamily="34" charset="0"/>
        <a:buChar char="•"/>
        <a:defRPr sz="7668" kern="1200">
          <a:solidFill>
            <a:schemeClr val="tx1"/>
          </a:solidFill>
          <a:latin typeface="+mn-lt"/>
          <a:ea typeface="+mn-ea"/>
          <a:cs typeface="+mn-cs"/>
        </a:defRPr>
      </a:lvl3pPr>
      <a:lvl4pPr marL="5121045" indent="-731578" algn="l" defTabSz="2926312" rtl="0" eaLnBrk="1" latinLnBrk="0" hangingPunct="1">
        <a:spcBef>
          <a:spcPct val="20000"/>
        </a:spcBef>
        <a:buFont typeface="Arial" pitchFamily="34" charset="0"/>
        <a:buChar char="–"/>
        <a:defRPr sz="6468" kern="1200">
          <a:solidFill>
            <a:schemeClr val="tx1"/>
          </a:solidFill>
          <a:latin typeface="+mn-lt"/>
          <a:ea typeface="+mn-ea"/>
          <a:cs typeface="+mn-cs"/>
        </a:defRPr>
      </a:lvl4pPr>
      <a:lvl5pPr marL="6584201" indent="-731578" algn="l" defTabSz="2926312" rtl="0" eaLnBrk="1" latinLnBrk="0" hangingPunct="1">
        <a:spcBef>
          <a:spcPct val="20000"/>
        </a:spcBef>
        <a:buFont typeface="Arial" pitchFamily="34" charset="0"/>
        <a:buChar char="»"/>
        <a:defRPr sz="6468" kern="1200">
          <a:solidFill>
            <a:schemeClr val="tx1"/>
          </a:solidFill>
          <a:latin typeface="+mn-lt"/>
          <a:ea typeface="+mn-ea"/>
          <a:cs typeface="+mn-cs"/>
        </a:defRPr>
      </a:lvl5pPr>
      <a:lvl6pPr marL="8047356" indent="-731578" algn="l" defTabSz="2926312" rtl="0" eaLnBrk="1" latinLnBrk="0" hangingPunct="1">
        <a:spcBef>
          <a:spcPct val="20000"/>
        </a:spcBef>
        <a:buFont typeface="Arial" pitchFamily="34" charset="0"/>
        <a:buChar char="•"/>
        <a:defRPr sz="6468" kern="1200">
          <a:solidFill>
            <a:schemeClr val="tx1"/>
          </a:solidFill>
          <a:latin typeface="+mn-lt"/>
          <a:ea typeface="+mn-ea"/>
          <a:cs typeface="+mn-cs"/>
        </a:defRPr>
      </a:lvl6pPr>
      <a:lvl7pPr marL="9510513" indent="-731578" algn="l" defTabSz="2926312" rtl="0" eaLnBrk="1" latinLnBrk="0" hangingPunct="1">
        <a:spcBef>
          <a:spcPct val="20000"/>
        </a:spcBef>
        <a:buFont typeface="Arial" pitchFamily="34" charset="0"/>
        <a:buChar char="•"/>
        <a:defRPr sz="6468" kern="1200">
          <a:solidFill>
            <a:schemeClr val="tx1"/>
          </a:solidFill>
          <a:latin typeface="+mn-lt"/>
          <a:ea typeface="+mn-ea"/>
          <a:cs typeface="+mn-cs"/>
        </a:defRPr>
      </a:lvl7pPr>
      <a:lvl8pPr marL="10973669" indent="-731578" algn="l" defTabSz="2926312" rtl="0" eaLnBrk="1" latinLnBrk="0" hangingPunct="1">
        <a:spcBef>
          <a:spcPct val="20000"/>
        </a:spcBef>
        <a:buFont typeface="Arial" pitchFamily="34" charset="0"/>
        <a:buChar char="•"/>
        <a:defRPr sz="6468" kern="1200">
          <a:solidFill>
            <a:schemeClr val="tx1"/>
          </a:solidFill>
          <a:latin typeface="+mn-lt"/>
          <a:ea typeface="+mn-ea"/>
          <a:cs typeface="+mn-cs"/>
        </a:defRPr>
      </a:lvl8pPr>
      <a:lvl9pPr marL="12436824" indent="-731578" algn="l" defTabSz="2926312" rtl="0" eaLnBrk="1" latinLnBrk="0" hangingPunct="1">
        <a:spcBef>
          <a:spcPct val="20000"/>
        </a:spcBef>
        <a:buFont typeface="Arial" pitchFamily="34" charset="0"/>
        <a:buChar char="•"/>
        <a:defRPr sz="6468" kern="1200">
          <a:solidFill>
            <a:schemeClr val="tx1"/>
          </a:solidFill>
          <a:latin typeface="+mn-lt"/>
          <a:ea typeface="+mn-ea"/>
          <a:cs typeface="+mn-cs"/>
        </a:defRPr>
      </a:lvl9pPr>
    </p:bodyStyle>
    <p:otherStyle>
      <a:defPPr>
        <a:defRPr lang="en-US"/>
      </a:defPPr>
      <a:lvl1pPr marL="0" algn="l" defTabSz="2926312" rtl="0" eaLnBrk="1" latinLnBrk="0" hangingPunct="1">
        <a:defRPr sz="5800" kern="1200">
          <a:solidFill>
            <a:schemeClr val="tx1"/>
          </a:solidFill>
          <a:latin typeface="+mn-lt"/>
          <a:ea typeface="+mn-ea"/>
          <a:cs typeface="+mn-cs"/>
        </a:defRPr>
      </a:lvl1pPr>
      <a:lvl2pPr marL="1463155" algn="l" defTabSz="2926312" rtl="0" eaLnBrk="1" latinLnBrk="0" hangingPunct="1">
        <a:defRPr sz="5800" kern="1200">
          <a:solidFill>
            <a:schemeClr val="tx1"/>
          </a:solidFill>
          <a:latin typeface="+mn-lt"/>
          <a:ea typeface="+mn-ea"/>
          <a:cs typeface="+mn-cs"/>
        </a:defRPr>
      </a:lvl2pPr>
      <a:lvl3pPr marL="2926312" algn="l" defTabSz="2926312" rtl="0" eaLnBrk="1" latinLnBrk="0" hangingPunct="1">
        <a:defRPr sz="5800" kern="1200">
          <a:solidFill>
            <a:schemeClr val="tx1"/>
          </a:solidFill>
          <a:latin typeface="+mn-lt"/>
          <a:ea typeface="+mn-ea"/>
          <a:cs typeface="+mn-cs"/>
        </a:defRPr>
      </a:lvl3pPr>
      <a:lvl4pPr marL="4389467" algn="l" defTabSz="2926312" rtl="0" eaLnBrk="1" latinLnBrk="0" hangingPunct="1">
        <a:defRPr sz="5800" kern="1200">
          <a:solidFill>
            <a:schemeClr val="tx1"/>
          </a:solidFill>
          <a:latin typeface="+mn-lt"/>
          <a:ea typeface="+mn-ea"/>
          <a:cs typeface="+mn-cs"/>
        </a:defRPr>
      </a:lvl4pPr>
      <a:lvl5pPr marL="5852624" algn="l" defTabSz="2926312" rtl="0" eaLnBrk="1" latinLnBrk="0" hangingPunct="1">
        <a:defRPr sz="5800" kern="1200">
          <a:solidFill>
            <a:schemeClr val="tx1"/>
          </a:solidFill>
          <a:latin typeface="+mn-lt"/>
          <a:ea typeface="+mn-ea"/>
          <a:cs typeface="+mn-cs"/>
        </a:defRPr>
      </a:lvl5pPr>
      <a:lvl6pPr marL="7315779" algn="l" defTabSz="2926312" rtl="0" eaLnBrk="1" latinLnBrk="0" hangingPunct="1">
        <a:defRPr sz="5800" kern="1200">
          <a:solidFill>
            <a:schemeClr val="tx1"/>
          </a:solidFill>
          <a:latin typeface="+mn-lt"/>
          <a:ea typeface="+mn-ea"/>
          <a:cs typeface="+mn-cs"/>
        </a:defRPr>
      </a:lvl6pPr>
      <a:lvl7pPr marL="8778935" algn="l" defTabSz="2926312" rtl="0" eaLnBrk="1" latinLnBrk="0" hangingPunct="1">
        <a:defRPr sz="5800" kern="1200">
          <a:solidFill>
            <a:schemeClr val="tx1"/>
          </a:solidFill>
          <a:latin typeface="+mn-lt"/>
          <a:ea typeface="+mn-ea"/>
          <a:cs typeface="+mn-cs"/>
        </a:defRPr>
      </a:lvl7pPr>
      <a:lvl8pPr marL="10242090" algn="l" defTabSz="2926312" rtl="0" eaLnBrk="1" latinLnBrk="0" hangingPunct="1">
        <a:defRPr sz="5800" kern="1200">
          <a:solidFill>
            <a:schemeClr val="tx1"/>
          </a:solidFill>
          <a:latin typeface="+mn-lt"/>
          <a:ea typeface="+mn-ea"/>
          <a:cs typeface="+mn-cs"/>
        </a:defRPr>
      </a:lvl8pPr>
      <a:lvl9pPr marL="11705247" algn="l" defTabSz="2926312" rtl="0" eaLnBrk="1" latinLnBrk="0" hangingPunct="1">
        <a:defRPr sz="5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2" name="Rectangle 71"/>
          <p:cNvSpPr/>
          <p:nvPr/>
        </p:nvSpPr>
        <p:spPr>
          <a:xfrm>
            <a:off x="0" y="3"/>
            <a:ext cx="32918400" cy="4168061"/>
          </a:xfrm>
          <a:prstGeom prst="rect">
            <a:avLst/>
          </a:prstGeom>
          <a:solidFill>
            <a:srgbClr val="A0BEC8"/>
          </a:solidFill>
          <a:ln>
            <a:noFill/>
          </a:ln>
        </p:spPr>
        <p:style>
          <a:lnRef idx="2">
            <a:schemeClr val="accent1">
              <a:shade val="50000"/>
            </a:schemeClr>
          </a:lnRef>
          <a:fillRef idx="1">
            <a:schemeClr val="accent1"/>
          </a:fillRef>
          <a:effectRef idx="0">
            <a:schemeClr val="accent1"/>
          </a:effectRef>
          <a:fontRef idx="minor">
            <a:schemeClr val="lt1"/>
          </a:fontRef>
        </p:style>
        <p:txBody>
          <a:bodyPr lIns="85344" tIns="42672" rIns="85344" bIns="42672" rtlCol="0" anchor="ctr"/>
          <a:lstStyle>
            <a:defPPr>
              <a:defRPr kern="1200"/>
            </a:defPPr>
          </a:lstStyle>
          <a:p>
            <a:pPr algn="ctr"/>
            <a:endParaRPr lang="en-US" sz="4142"/>
          </a:p>
        </p:txBody>
      </p:sp>
      <p:sp>
        <p:nvSpPr>
          <p:cNvPr id="51" name="Title 11">
            <a:extLst>
              <a:ext uri="{FF2B5EF4-FFF2-40B4-BE49-F238E27FC236}">
                <a16:creationId xmlns:a16="http://schemas.microsoft.com/office/drawing/2014/main" id="{EE7A5C51-35F0-4B71-992D-43D344D16C04}"/>
              </a:ext>
            </a:extLst>
          </p:cNvPr>
          <p:cNvSpPr txBox="1"/>
          <p:nvPr/>
        </p:nvSpPr>
        <p:spPr>
          <a:xfrm>
            <a:off x="2743200" y="429934"/>
            <a:ext cx="27432000" cy="1831290"/>
          </a:xfrm>
          <a:prstGeom prst="rect">
            <a:avLst/>
          </a:prstGeom>
        </p:spPr>
        <p:txBody>
          <a:bodyPr lIns="85344" tIns="42672" rIns="85344" bIns="42672"/>
          <a:lstStyle>
            <a:defPPr>
              <a:defRPr kern="1200"/>
            </a:defPPr>
            <a:lvl1pPr algn="ctr" defTabSz="4389028" rtl="0" eaLnBrk="1" latinLnBrk="0" hangingPunct="1">
              <a:spcBef>
                <a:spcPct val="0"/>
              </a:spcBef>
              <a:buNone/>
              <a:defRPr sz="13400" kern="1200">
                <a:solidFill>
                  <a:schemeClr val="tx1"/>
                </a:solidFill>
                <a:latin typeface="+mj-lt"/>
                <a:ea typeface="+mj-ea"/>
                <a:cs typeface="+mj-cs"/>
              </a:defRPr>
            </a:lvl1pPr>
          </a:lstStyle>
          <a:p>
            <a:r>
              <a:rPr lang="en-GB" sz="4400" b="1" dirty="0"/>
              <a:t>IMPROVING CUSTOMER SATISFACTION AND BUSINESS PERFORMANCE THROUGH STRATEGIC OPERATIONAL CHANGES AT CURRY'S: A CASE STUDY</a:t>
            </a:r>
            <a:endParaRPr lang="en-GB" sz="4400" dirty="0"/>
          </a:p>
          <a:p>
            <a:endParaRPr lang="en-US" sz="5700" b="1" dirty="0">
              <a:solidFill>
                <a:schemeClr val="bg1"/>
              </a:solidFill>
              <a:latin typeface="Montserrat Extra Bold" panose="00000900000000000000" pitchFamily="50" charset="0"/>
            </a:endParaRPr>
          </a:p>
        </p:txBody>
      </p:sp>
      <p:sp>
        <p:nvSpPr>
          <p:cNvPr id="58" name="Text Placeholder 16">
            <a:extLst>
              <a:ext uri="{FF2B5EF4-FFF2-40B4-BE49-F238E27FC236}">
                <a16:creationId xmlns:a16="http://schemas.microsoft.com/office/drawing/2014/main" id="{1F3AA395-C058-4F87-B3A3-A8A8BC543EF9}"/>
              </a:ext>
            </a:extLst>
          </p:cNvPr>
          <p:cNvSpPr txBox="1"/>
          <p:nvPr/>
        </p:nvSpPr>
        <p:spPr>
          <a:xfrm>
            <a:off x="2743200" y="2420375"/>
            <a:ext cx="27432000" cy="763286"/>
          </a:xfrm>
          <a:prstGeom prst="rect">
            <a:avLst/>
          </a:prstGeom>
        </p:spPr>
        <p:txBody>
          <a:bodyPr lIns="85344" tIns="42672" rIns="85344" bIns="42672">
            <a:spAutoFit/>
          </a:bodyPr>
          <a:lstStyle>
            <a:defPPr>
              <a:defRPr kern="1200"/>
            </a:defPPr>
            <a:lvl1pPr marL="0" indent="0" algn="l" defTabSz="4389028" rtl="0" eaLnBrk="1" latinLnBrk="0" hangingPunct="1">
              <a:spcBef>
                <a:spcPct val="20000"/>
              </a:spcBef>
              <a:buFont typeface="Arial" pitchFamily="34" charset="0"/>
              <a:buNone/>
              <a:defRPr sz="13400" kern="1200" baseline="0">
                <a:solidFill>
                  <a:schemeClr val="tx1"/>
                </a:solidFill>
                <a:latin typeface="+mn-lt"/>
                <a:ea typeface="+mn-ea"/>
                <a:cs typeface="+mn-cs"/>
              </a:defRPr>
            </a:lvl1pPr>
            <a:lvl2pPr marL="3566086" indent="-1371572" algn="l" defTabSz="4389028" rtl="0" eaLnBrk="1" latinLnBrk="0" hangingPunct="1">
              <a:spcBef>
                <a:spcPct val="20000"/>
              </a:spcBef>
              <a:buFont typeface="Arial" pitchFamily="34" charset="0"/>
              <a:buChar char="–"/>
              <a:defRPr sz="13400" kern="1200">
                <a:solidFill>
                  <a:schemeClr val="tx1"/>
                </a:solidFill>
                <a:latin typeface="+mn-lt"/>
                <a:ea typeface="+mn-ea"/>
                <a:cs typeface="+mn-cs"/>
              </a:defRPr>
            </a:lvl2pPr>
            <a:lvl3pPr marL="5486286" indent="-1097257" algn="l" defTabSz="4389028" rtl="0" eaLnBrk="1" latinLnBrk="0" hangingPunct="1">
              <a:spcBef>
                <a:spcPct val="20000"/>
              </a:spcBef>
              <a:buFont typeface="Arial" pitchFamily="34" charset="0"/>
              <a:buChar char="•"/>
              <a:defRPr sz="11500" kern="1200">
                <a:solidFill>
                  <a:schemeClr val="tx1"/>
                </a:solidFill>
                <a:latin typeface="+mn-lt"/>
                <a:ea typeface="+mn-ea"/>
                <a:cs typeface="+mn-cs"/>
              </a:defRPr>
            </a:lvl3pPr>
            <a:lvl4pPr marL="7680800"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4pPr>
            <a:lvl5pPr marL="9875314"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5pPr>
            <a:lvl6pPr marL="12069828"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6pPr>
            <a:lvl7pPr marL="14264342"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7pPr>
            <a:lvl8pPr marL="16458857"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8pPr>
            <a:lvl9pPr marL="18653371"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9pPr>
          </a:lstStyle>
          <a:p>
            <a:pPr algn="ctr"/>
            <a:r>
              <a:rPr lang="en-GB" sz="4400" b="1" dirty="0"/>
              <a:t>Full Name: Amar Sohail</a:t>
            </a:r>
            <a:r>
              <a:rPr lang="en-GB" sz="4400" dirty="0"/>
              <a:t>  </a:t>
            </a:r>
            <a:r>
              <a:rPr lang="en-GB" sz="4400" b="1" dirty="0"/>
              <a:t>Student Number: 2223862</a:t>
            </a:r>
            <a:r>
              <a:rPr lang="en-GB" sz="4400" dirty="0"/>
              <a:t>   </a:t>
            </a:r>
            <a:r>
              <a:rPr lang="en-GB" sz="4400" b="1" dirty="0"/>
              <a:t>Supervisor Name: Dr Abdallah Naser</a:t>
            </a:r>
            <a:r>
              <a:rPr lang="en-GB" sz="2000" dirty="0"/>
              <a:t> </a:t>
            </a:r>
            <a:endParaRPr lang="en-US" sz="2000" dirty="0">
              <a:solidFill>
                <a:schemeClr val="bg1"/>
              </a:solidFill>
              <a:latin typeface="Domine" panose="02040503040403060204" pitchFamily="18" charset="0"/>
            </a:endParaRPr>
          </a:p>
        </p:txBody>
      </p:sp>
      <p:sp>
        <p:nvSpPr>
          <p:cNvPr id="42" name="Rectangle: Rounded Corners 41"/>
          <p:cNvSpPr/>
          <p:nvPr/>
        </p:nvSpPr>
        <p:spPr>
          <a:xfrm>
            <a:off x="24908857" y="4345591"/>
            <a:ext cx="7792001" cy="3773379"/>
          </a:xfrm>
          <a:prstGeom prst="roundRect">
            <a:avLst>
              <a:gd name="adj" fmla="val 0"/>
            </a:avLst>
          </a:prstGeom>
          <a:solidFill>
            <a:srgbClr val="A0BEC8">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a:defPPr>
          </a:lstStyle>
          <a:p>
            <a:pPr algn="ctr"/>
            <a:endParaRPr lang="en-US" sz="6400"/>
          </a:p>
        </p:txBody>
      </p:sp>
      <p:sp>
        <p:nvSpPr>
          <p:cNvPr id="61" name="TextBox 60">
            <a:extLst>
              <a:ext uri="{FF2B5EF4-FFF2-40B4-BE49-F238E27FC236}">
                <a16:creationId xmlns:a16="http://schemas.microsoft.com/office/drawing/2014/main" id="{89EBE15B-4246-47D5-A572-FC8BC1A36A14}"/>
              </a:ext>
            </a:extLst>
          </p:cNvPr>
          <p:cNvSpPr txBox="1"/>
          <p:nvPr/>
        </p:nvSpPr>
        <p:spPr>
          <a:xfrm>
            <a:off x="24966929" y="4828827"/>
            <a:ext cx="7608572" cy="3354765"/>
          </a:xfrm>
          <a:prstGeom prst="rect">
            <a:avLst/>
          </a:prstGeom>
          <a:noFill/>
        </p:spPr>
        <p:txBody>
          <a:bodyPr wrap="square" rtlCol="0">
            <a:spAutoFit/>
          </a:bodyPr>
          <a:lstStyle>
            <a:defPPr>
              <a:defRPr kern="1200"/>
            </a:defPPr>
          </a:lstStyle>
          <a:p>
            <a:pPr algn="just"/>
            <a:r>
              <a:rPr lang="en-GB" sz="2800" dirty="0">
                <a:latin typeface="Times New Roman" pitchFamily="18" charset="0"/>
                <a:cs typeface="Times New Roman" pitchFamily="18" charset="0"/>
              </a:rPr>
              <a:t>In order to conclude, it is analysed that findings have provided enough insights and thus, the research questions and objectives related to the present research topic are met properly. The discussion from the developed themes has created wider knowledge and insights regarding the research topic and reduced the gaps</a:t>
            </a:r>
            <a:r>
              <a:rPr lang="en-GB" sz="2000" dirty="0">
                <a:latin typeface="Times New Roman" pitchFamily="18" charset="0"/>
                <a:cs typeface="Times New Roman" pitchFamily="18" charset="0"/>
              </a:rPr>
              <a:t>.</a:t>
            </a:r>
            <a:endParaRPr lang="en-US" sz="2000" dirty="0">
              <a:latin typeface="Times New Roman" pitchFamily="18" charset="0"/>
              <a:cs typeface="Times New Roman" pitchFamily="18" charset="0"/>
            </a:endParaRPr>
          </a:p>
          <a:p>
            <a:r>
              <a:rPr lang="en-US" sz="1600" dirty="0">
                <a:solidFill>
                  <a:schemeClr val="tx1">
                    <a:lumMod val="65000"/>
                    <a:lumOff val="35000"/>
                  </a:schemeClr>
                </a:solidFill>
                <a:latin typeface="Domine" panose="02040503040403060204" pitchFamily="18" charset="0"/>
                <a:ea typeface="Open Sans" panose="020B0606030504020204" pitchFamily="34" charset="0"/>
                <a:cs typeface="Open Sans" panose="020B0606030504020204" pitchFamily="34" charset="0"/>
              </a:rPr>
              <a:t>.</a:t>
            </a:r>
          </a:p>
        </p:txBody>
      </p:sp>
      <p:sp>
        <p:nvSpPr>
          <p:cNvPr id="83" name="TextBox 82">
            <a:extLst>
              <a:ext uri="{FF2B5EF4-FFF2-40B4-BE49-F238E27FC236}">
                <a16:creationId xmlns:a16="http://schemas.microsoft.com/office/drawing/2014/main" id="{66B428E8-E946-4C04-BA2E-DBE7C90A92EC}"/>
              </a:ext>
            </a:extLst>
          </p:cNvPr>
          <p:cNvSpPr txBox="1"/>
          <p:nvPr/>
        </p:nvSpPr>
        <p:spPr>
          <a:xfrm>
            <a:off x="24908856" y="4367162"/>
            <a:ext cx="6874704" cy="461665"/>
          </a:xfrm>
          <a:prstGeom prst="rect">
            <a:avLst/>
          </a:prstGeom>
          <a:noFill/>
        </p:spPr>
        <p:txBody>
          <a:bodyPr wrap="square" rtlCol="0">
            <a:spAutoFit/>
          </a:bodyPr>
          <a:lstStyle>
            <a:defPPr>
              <a:defRPr kern="1200"/>
            </a:defPPr>
          </a:lstStyle>
          <a:p>
            <a:r>
              <a:rPr lang="en-US" sz="2400" b="1" dirty="0">
                <a:solidFill>
                  <a:schemeClr val="tx1">
                    <a:lumMod val="75000"/>
                    <a:lumOff val="25000"/>
                  </a:schemeClr>
                </a:solidFill>
                <a:latin typeface="Montserrat Extra Bold" panose="00000900000000000000" pitchFamily="50" charset="0"/>
              </a:rPr>
              <a:t>Conclusion</a:t>
            </a:r>
          </a:p>
        </p:txBody>
      </p:sp>
      <p:sp>
        <p:nvSpPr>
          <p:cNvPr id="45" name="Rectangle: Rounded Corners 44"/>
          <p:cNvSpPr/>
          <p:nvPr/>
        </p:nvSpPr>
        <p:spPr>
          <a:xfrm>
            <a:off x="24822443" y="8296389"/>
            <a:ext cx="8062171" cy="7778276"/>
          </a:xfrm>
          <a:prstGeom prst="roundRect">
            <a:avLst>
              <a:gd name="adj" fmla="val 1592"/>
            </a:avLst>
          </a:prstGeom>
          <a:solidFill>
            <a:srgbClr val="E3E3E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a:defPPr>
          </a:lstStyle>
          <a:p>
            <a:pPr algn="ctr"/>
            <a:endParaRPr lang="en-US" sz="6400" dirty="0"/>
          </a:p>
        </p:txBody>
      </p:sp>
      <p:sp>
        <p:nvSpPr>
          <p:cNvPr id="84" name="TextBox 83">
            <a:extLst>
              <a:ext uri="{FF2B5EF4-FFF2-40B4-BE49-F238E27FC236}">
                <a16:creationId xmlns:a16="http://schemas.microsoft.com/office/drawing/2014/main" id="{7ABCCD2C-433F-478B-B18B-A4DAD100C702}"/>
              </a:ext>
            </a:extLst>
          </p:cNvPr>
          <p:cNvSpPr txBox="1"/>
          <p:nvPr/>
        </p:nvSpPr>
        <p:spPr>
          <a:xfrm>
            <a:off x="24908855" y="8834562"/>
            <a:ext cx="7853975" cy="7540526"/>
          </a:xfrm>
          <a:prstGeom prst="rect">
            <a:avLst/>
          </a:prstGeom>
          <a:noFill/>
        </p:spPr>
        <p:txBody>
          <a:bodyPr wrap="square" rtlCol="0">
            <a:spAutoFit/>
          </a:bodyPr>
          <a:lstStyle>
            <a:defPPr>
              <a:defRPr kern="1200"/>
            </a:defPPr>
          </a:lstStyle>
          <a:p>
            <a:pPr algn="just">
              <a:lnSpc>
                <a:spcPct val="150000"/>
              </a:lnSpc>
            </a:pPr>
            <a:r>
              <a:rPr lang="en-US" sz="2400" dirty="0">
                <a:latin typeface="Times New Roman" pitchFamily="18" charset="0"/>
                <a:cs typeface="Times New Roman" pitchFamily="18" charset="0"/>
              </a:rPr>
              <a:t>dos Santos, L.C.T., Giannetti, B.F., Agostinho, F. and Almeida, C.M., (2022). Using the five sectors sustainability model to verify the relationship between circularity and sustainability. </a:t>
            </a:r>
            <a:r>
              <a:rPr lang="en-US" sz="2400" i="1" dirty="0">
                <a:latin typeface="Times New Roman" pitchFamily="18" charset="0"/>
                <a:cs typeface="Times New Roman" pitchFamily="18" charset="0"/>
              </a:rPr>
              <a:t>Journal of Cleaner Production</a:t>
            </a:r>
            <a:r>
              <a:rPr lang="en-US" sz="2400" dirty="0">
                <a:latin typeface="Times New Roman" pitchFamily="18" charset="0"/>
                <a:cs typeface="Times New Roman" pitchFamily="18" charset="0"/>
              </a:rPr>
              <a:t>, </a:t>
            </a:r>
            <a:r>
              <a:rPr lang="en-US" sz="2400" i="1" dirty="0">
                <a:latin typeface="Times New Roman" pitchFamily="18" charset="0"/>
                <a:cs typeface="Times New Roman" pitchFamily="18" charset="0"/>
              </a:rPr>
              <a:t>366</a:t>
            </a:r>
            <a:r>
              <a:rPr lang="en-US" sz="2400" dirty="0">
                <a:latin typeface="Times New Roman" pitchFamily="18" charset="0"/>
                <a:cs typeface="Times New Roman" pitchFamily="18" charset="0"/>
              </a:rPr>
              <a:t>, p.132890.</a:t>
            </a:r>
          </a:p>
          <a:p>
            <a:pPr algn="just">
              <a:lnSpc>
                <a:spcPct val="150000"/>
              </a:lnSpc>
            </a:pPr>
            <a:r>
              <a:rPr lang="en-US" sz="2400" dirty="0">
                <a:latin typeface="Times New Roman" pitchFamily="18" charset="0"/>
                <a:cs typeface="Times New Roman" pitchFamily="18" charset="0"/>
              </a:rPr>
              <a:t>Manu, E. and </a:t>
            </a:r>
            <a:r>
              <a:rPr lang="en-US" sz="2400" dirty="0" err="1">
                <a:latin typeface="Times New Roman" pitchFamily="18" charset="0"/>
                <a:cs typeface="Times New Roman" pitchFamily="18" charset="0"/>
              </a:rPr>
              <a:t>Akotia</a:t>
            </a:r>
            <a:r>
              <a:rPr lang="en-US" sz="2400" dirty="0">
                <a:latin typeface="Times New Roman" pitchFamily="18" charset="0"/>
                <a:cs typeface="Times New Roman" pitchFamily="18" charset="0"/>
              </a:rPr>
              <a:t>, J., (2021). Introduction to secondary research methods in the built environment. In </a:t>
            </a:r>
            <a:r>
              <a:rPr lang="en-US" sz="2400" i="1" dirty="0">
                <a:latin typeface="Times New Roman" pitchFamily="18" charset="0"/>
                <a:cs typeface="Times New Roman" pitchFamily="18" charset="0"/>
              </a:rPr>
              <a:t>Secondary research methods in the built environment</a:t>
            </a:r>
            <a:r>
              <a:rPr lang="en-US" sz="2400" dirty="0">
                <a:latin typeface="Times New Roman" pitchFamily="18" charset="0"/>
                <a:cs typeface="Times New Roman" pitchFamily="18" charset="0"/>
              </a:rPr>
              <a:t> (pp. 1-15). Routledge.</a:t>
            </a:r>
          </a:p>
          <a:p>
            <a:pPr algn="just">
              <a:lnSpc>
                <a:spcPct val="150000"/>
              </a:lnSpc>
            </a:pPr>
            <a:r>
              <a:rPr lang="en-US" sz="2400" dirty="0">
                <a:latin typeface="Times New Roman" pitchFamily="18" charset="0"/>
                <a:cs typeface="Times New Roman" pitchFamily="18" charset="0"/>
              </a:rPr>
              <a:t>Ralph, P. and Baltes, S., (2022), November. Paving the way for mature secondary research: the seven types of literature review. In </a:t>
            </a:r>
            <a:r>
              <a:rPr lang="en-US" sz="2400" i="1" dirty="0">
                <a:latin typeface="Times New Roman" pitchFamily="18" charset="0"/>
                <a:cs typeface="Times New Roman" pitchFamily="18" charset="0"/>
              </a:rPr>
              <a:t>Proceedings of the 30th ACM Joint European Software Engineering Conference and Symposium on the Foundations of Software Engineering</a:t>
            </a:r>
            <a:r>
              <a:rPr lang="en-US" sz="2400" dirty="0">
                <a:latin typeface="Times New Roman" pitchFamily="18" charset="0"/>
                <a:cs typeface="Times New Roman" pitchFamily="18" charset="0"/>
              </a:rPr>
              <a:t> (pp. 1632-1636).</a:t>
            </a:r>
          </a:p>
          <a:p>
            <a:endParaRPr lang="en-US" sz="1600" dirty="0">
              <a:solidFill>
                <a:schemeClr val="tx1">
                  <a:lumMod val="65000"/>
                  <a:lumOff val="35000"/>
                </a:schemeClr>
              </a:solidFill>
              <a:latin typeface="Domine" panose="02040503040403060204" pitchFamily="18" charset="0"/>
              <a:ea typeface="Open Sans" panose="020B0606030504020204" pitchFamily="34" charset="0"/>
              <a:cs typeface="Open Sans" panose="020B0606030504020204" pitchFamily="34" charset="0"/>
            </a:endParaRPr>
          </a:p>
        </p:txBody>
      </p:sp>
      <p:sp>
        <p:nvSpPr>
          <p:cNvPr id="85" name="TextBox 84">
            <a:extLst>
              <a:ext uri="{FF2B5EF4-FFF2-40B4-BE49-F238E27FC236}">
                <a16:creationId xmlns:a16="http://schemas.microsoft.com/office/drawing/2014/main" id="{2F9F16DD-B1FB-447B-BA78-9201D1B2D897}"/>
              </a:ext>
            </a:extLst>
          </p:cNvPr>
          <p:cNvSpPr txBox="1"/>
          <p:nvPr/>
        </p:nvSpPr>
        <p:spPr>
          <a:xfrm>
            <a:off x="24966929" y="8408483"/>
            <a:ext cx="6874704" cy="461665"/>
          </a:xfrm>
          <a:prstGeom prst="rect">
            <a:avLst/>
          </a:prstGeom>
          <a:noFill/>
        </p:spPr>
        <p:txBody>
          <a:bodyPr wrap="square" rtlCol="0">
            <a:spAutoFit/>
          </a:bodyPr>
          <a:lstStyle>
            <a:defPPr>
              <a:defRPr kern="1200"/>
            </a:defPPr>
          </a:lstStyle>
          <a:p>
            <a:r>
              <a:rPr lang="en-US" sz="2400" b="1" dirty="0">
                <a:solidFill>
                  <a:schemeClr val="tx1">
                    <a:lumMod val="75000"/>
                    <a:lumOff val="25000"/>
                  </a:schemeClr>
                </a:solidFill>
                <a:latin typeface="Montserrat Extra Bold" panose="00000900000000000000" pitchFamily="50" charset="0"/>
              </a:rPr>
              <a:t>Reference List</a:t>
            </a:r>
          </a:p>
        </p:txBody>
      </p:sp>
      <p:sp>
        <p:nvSpPr>
          <p:cNvPr id="43" name="Rectangle: Rounded Corners 42"/>
          <p:cNvSpPr/>
          <p:nvPr/>
        </p:nvSpPr>
        <p:spPr>
          <a:xfrm>
            <a:off x="150728" y="4686770"/>
            <a:ext cx="7584205" cy="5027069"/>
          </a:xfrm>
          <a:prstGeom prst="roundRect">
            <a:avLst>
              <a:gd name="adj" fmla="val 2004"/>
            </a:avLst>
          </a:prstGeom>
          <a:solidFill>
            <a:srgbClr val="E3E3E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a:defPPr>
          </a:lstStyle>
          <a:p>
            <a:pPr algn="ctr"/>
            <a:endParaRPr lang="en-US" sz="6400"/>
          </a:p>
        </p:txBody>
      </p:sp>
      <p:sp>
        <p:nvSpPr>
          <p:cNvPr id="86" name="TextBox 85">
            <a:extLst>
              <a:ext uri="{FF2B5EF4-FFF2-40B4-BE49-F238E27FC236}">
                <a16:creationId xmlns:a16="http://schemas.microsoft.com/office/drawing/2014/main" id="{9B320F11-3F85-4920-92E0-15D89C7AF4D2}"/>
              </a:ext>
            </a:extLst>
          </p:cNvPr>
          <p:cNvSpPr txBox="1"/>
          <p:nvPr/>
        </p:nvSpPr>
        <p:spPr>
          <a:xfrm>
            <a:off x="342899" y="5531810"/>
            <a:ext cx="7199866" cy="3662541"/>
          </a:xfrm>
          <a:prstGeom prst="rect">
            <a:avLst/>
          </a:prstGeom>
          <a:noFill/>
        </p:spPr>
        <p:txBody>
          <a:bodyPr wrap="square" rtlCol="0">
            <a:spAutoFit/>
          </a:bodyPr>
          <a:lstStyle>
            <a:defPPr>
              <a:defRPr kern="1200"/>
            </a:defPPr>
          </a:lstStyle>
          <a:p>
            <a:pPr algn="just">
              <a:lnSpc>
                <a:spcPct val="150000"/>
              </a:lnSpc>
            </a:pPr>
            <a:r>
              <a:rPr lang="en-GB" sz="2400" dirty="0">
                <a:latin typeface="Times New Roman" pitchFamily="18" charset="0"/>
                <a:cs typeface="Times New Roman" pitchFamily="18" charset="0"/>
              </a:rPr>
              <a:t>This poster presentation has focused on summarising the research process related to present chosen research topic. Also, the research output is highlighted based on the findings and analysis considering the research process. The thematic analysis has increased the understanding and insights of the chosen topic of research. </a:t>
            </a:r>
            <a:endParaRPr lang="en-US" sz="2400" dirty="0">
              <a:latin typeface="Times New Roman" pitchFamily="18" charset="0"/>
              <a:cs typeface="Times New Roman" pitchFamily="18" charset="0"/>
            </a:endParaRPr>
          </a:p>
          <a:p>
            <a:endParaRPr lang="en-US" sz="1600" dirty="0">
              <a:solidFill>
                <a:schemeClr val="tx1">
                  <a:lumMod val="65000"/>
                  <a:lumOff val="35000"/>
                </a:schemeClr>
              </a:solidFill>
              <a:latin typeface="Domine" panose="02040503040403060204" pitchFamily="18" charset="0"/>
              <a:ea typeface="Open Sans" panose="020B0606030504020204" pitchFamily="34" charset="0"/>
              <a:cs typeface="Open Sans" panose="020B0606030504020204" pitchFamily="34" charset="0"/>
            </a:endParaRPr>
          </a:p>
        </p:txBody>
      </p:sp>
      <p:sp>
        <p:nvSpPr>
          <p:cNvPr id="87" name="TextBox 86">
            <a:extLst>
              <a:ext uri="{FF2B5EF4-FFF2-40B4-BE49-F238E27FC236}">
                <a16:creationId xmlns:a16="http://schemas.microsoft.com/office/drawing/2014/main" id="{7DB2E49A-CE7A-4210-AE9F-5037030C938E}"/>
              </a:ext>
            </a:extLst>
          </p:cNvPr>
          <p:cNvSpPr txBox="1"/>
          <p:nvPr/>
        </p:nvSpPr>
        <p:spPr>
          <a:xfrm>
            <a:off x="495299" y="4886788"/>
            <a:ext cx="6874704" cy="461665"/>
          </a:xfrm>
          <a:prstGeom prst="rect">
            <a:avLst/>
          </a:prstGeom>
          <a:noFill/>
        </p:spPr>
        <p:txBody>
          <a:bodyPr wrap="square" rtlCol="0">
            <a:spAutoFit/>
          </a:bodyPr>
          <a:lstStyle>
            <a:defPPr>
              <a:defRPr kern="1200"/>
            </a:defPPr>
          </a:lstStyle>
          <a:p>
            <a:r>
              <a:rPr lang="en-US" sz="2400" b="1" dirty="0">
                <a:solidFill>
                  <a:schemeClr val="tx1">
                    <a:lumMod val="75000"/>
                    <a:lumOff val="25000"/>
                  </a:schemeClr>
                </a:solidFill>
                <a:latin typeface="Montserrat Extra Bold" panose="00000900000000000000" pitchFamily="50" charset="0"/>
              </a:rPr>
              <a:t>Introduction</a:t>
            </a:r>
          </a:p>
        </p:txBody>
      </p:sp>
      <p:sp>
        <p:nvSpPr>
          <p:cNvPr id="44" name="Rectangle: Rounded Corners 43"/>
          <p:cNvSpPr/>
          <p:nvPr/>
        </p:nvSpPr>
        <p:spPr>
          <a:xfrm>
            <a:off x="150726" y="17421620"/>
            <a:ext cx="7584205" cy="4168061"/>
          </a:xfrm>
          <a:prstGeom prst="roundRect">
            <a:avLst>
              <a:gd name="adj" fmla="val 2700"/>
            </a:avLst>
          </a:prstGeom>
          <a:solidFill>
            <a:srgbClr val="E3E3E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a:defPPr>
          </a:lstStyle>
          <a:p>
            <a:pPr algn="ctr"/>
            <a:endParaRPr lang="en-US" sz="6400" dirty="0"/>
          </a:p>
        </p:txBody>
      </p:sp>
      <p:sp>
        <p:nvSpPr>
          <p:cNvPr id="88" name="TextBox 87">
            <a:extLst>
              <a:ext uri="{FF2B5EF4-FFF2-40B4-BE49-F238E27FC236}">
                <a16:creationId xmlns:a16="http://schemas.microsoft.com/office/drawing/2014/main" id="{42B0A569-B3B2-4D39-9EF7-F3CC8A0EDD42}"/>
              </a:ext>
            </a:extLst>
          </p:cNvPr>
          <p:cNvSpPr txBox="1"/>
          <p:nvPr/>
        </p:nvSpPr>
        <p:spPr>
          <a:xfrm>
            <a:off x="150726" y="18231218"/>
            <a:ext cx="7584204" cy="3293209"/>
          </a:xfrm>
          <a:prstGeom prst="rect">
            <a:avLst/>
          </a:prstGeom>
          <a:noFill/>
        </p:spPr>
        <p:txBody>
          <a:bodyPr wrap="square" rtlCol="0">
            <a:spAutoFit/>
          </a:bodyPr>
          <a:lstStyle>
            <a:defPPr>
              <a:defRPr kern="1200"/>
            </a:defPPr>
          </a:lstStyle>
          <a:p>
            <a:pPr algn="just"/>
            <a:r>
              <a:rPr lang="en-GB" sz="2400" dirty="0">
                <a:latin typeface="Times New Roman" pitchFamily="18" charset="0"/>
                <a:cs typeface="Times New Roman" pitchFamily="18" charset="0"/>
              </a:rPr>
              <a:t>Secondary data collection method is used to collect the secondary data (</a:t>
            </a:r>
            <a:r>
              <a:rPr lang="en-US" sz="2400" dirty="0">
                <a:latin typeface="Times New Roman" pitchFamily="18" charset="0"/>
                <a:cs typeface="Times New Roman" pitchFamily="18" charset="0"/>
              </a:rPr>
              <a:t>Manu and </a:t>
            </a:r>
            <a:r>
              <a:rPr lang="en-US" sz="2400" dirty="0" err="1">
                <a:latin typeface="Times New Roman" pitchFamily="18" charset="0"/>
                <a:cs typeface="Times New Roman" pitchFamily="18" charset="0"/>
              </a:rPr>
              <a:t>Akotia</a:t>
            </a:r>
            <a:r>
              <a:rPr lang="en-US" sz="2400" dirty="0">
                <a:latin typeface="Times New Roman" pitchFamily="18" charset="0"/>
                <a:cs typeface="Times New Roman" pitchFamily="18" charset="0"/>
              </a:rPr>
              <a:t>, 2021). </a:t>
            </a:r>
          </a:p>
          <a:p>
            <a:pPr algn="just">
              <a:lnSpc>
                <a:spcPct val="150000"/>
              </a:lnSpc>
            </a:pPr>
            <a:r>
              <a:rPr lang="en-GB" sz="2400" dirty="0">
                <a:latin typeface="Times New Roman" pitchFamily="18" charset="0"/>
                <a:cs typeface="Times New Roman" pitchFamily="18" charset="0"/>
              </a:rPr>
              <a:t>Furthermore, based on the refined results, thematic analysis has been done. Considering research ethics, it is analysed that it has helped to manage various issues regarding the research process. </a:t>
            </a:r>
            <a:endParaRPr lang="en-US" sz="2400" dirty="0">
              <a:latin typeface="Times New Roman" pitchFamily="18" charset="0"/>
              <a:cs typeface="Times New Roman" pitchFamily="18" charset="0"/>
            </a:endParaRPr>
          </a:p>
          <a:p>
            <a:endParaRPr lang="en-US" sz="1600" dirty="0">
              <a:solidFill>
                <a:schemeClr val="tx1">
                  <a:lumMod val="65000"/>
                  <a:lumOff val="35000"/>
                </a:schemeClr>
              </a:solidFill>
              <a:latin typeface="Domine" panose="02040503040403060204" pitchFamily="18" charset="0"/>
              <a:ea typeface="Open Sans" panose="020B0606030504020204" pitchFamily="34" charset="0"/>
              <a:cs typeface="Open Sans" panose="020B0606030504020204" pitchFamily="34" charset="0"/>
            </a:endParaRPr>
          </a:p>
        </p:txBody>
      </p:sp>
      <p:sp>
        <p:nvSpPr>
          <p:cNvPr id="89" name="TextBox 88">
            <a:extLst>
              <a:ext uri="{FF2B5EF4-FFF2-40B4-BE49-F238E27FC236}">
                <a16:creationId xmlns:a16="http://schemas.microsoft.com/office/drawing/2014/main" id="{CA3FBD3B-628E-43FF-A33F-32B15438C990}"/>
              </a:ext>
            </a:extLst>
          </p:cNvPr>
          <p:cNvSpPr txBox="1"/>
          <p:nvPr/>
        </p:nvSpPr>
        <p:spPr>
          <a:xfrm>
            <a:off x="150726" y="17595587"/>
            <a:ext cx="6874704" cy="461665"/>
          </a:xfrm>
          <a:prstGeom prst="rect">
            <a:avLst/>
          </a:prstGeom>
          <a:noFill/>
        </p:spPr>
        <p:txBody>
          <a:bodyPr wrap="square" rtlCol="0">
            <a:spAutoFit/>
          </a:bodyPr>
          <a:lstStyle>
            <a:defPPr>
              <a:defRPr kern="1200"/>
            </a:defPPr>
          </a:lstStyle>
          <a:p>
            <a:r>
              <a:rPr lang="en-US" sz="2400" b="1" dirty="0">
                <a:solidFill>
                  <a:schemeClr val="tx1">
                    <a:lumMod val="75000"/>
                    <a:lumOff val="25000"/>
                  </a:schemeClr>
                </a:solidFill>
                <a:latin typeface="Montserrat Extra Bold" panose="00000900000000000000" pitchFamily="50" charset="0"/>
              </a:rPr>
              <a:t>Secondary qualitative research</a:t>
            </a:r>
          </a:p>
        </p:txBody>
      </p:sp>
      <p:sp>
        <p:nvSpPr>
          <p:cNvPr id="40" name="Rectangle: Rounded Corners 39"/>
          <p:cNvSpPr/>
          <p:nvPr/>
        </p:nvSpPr>
        <p:spPr>
          <a:xfrm>
            <a:off x="8039473" y="4303905"/>
            <a:ext cx="7562175" cy="9638736"/>
          </a:xfrm>
          <a:prstGeom prst="roundRect">
            <a:avLst>
              <a:gd name="adj" fmla="val 1822"/>
            </a:avLst>
          </a:prstGeom>
          <a:solidFill>
            <a:srgbClr val="E3E3E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a:defPPr>
          </a:lstStyle>
          <a:p>
            <a:pPr algn="ctr"/>
            <a:endParaRPr lang="en-US" sz="6400"/>
          </a:p>
        </p:txBody>
      </p:sp>
      <p:sp>
        <p:nvSpPr>
          <p:cNvPr id="90" name="TextBox 89">
            <a:extLst>
              <a:ext uri="{FF2B5EF4-FFF2-40B4-BE49-F238E27FC236}">
                <a16:creationId xmlns:a16="http://schemas.microsoft.com/office/drawing/2014/main" id="{29FDCEBF-DA7D-4AE0-A6BD-06A1FEAE41E1}"/>
              </a:ext>
            </a:extLst>
          </p:cNvPr>
          <p:cNvSpPr txBox="1"/>
          <p:nvPr/>
        </p:nvSpPr>
        <p:spPr>
          <a:xfrm>
            <a:off x="8274241" y="5072039"/>
            <a:ext cx="7198617" cy="8222764"/>
          </a:xfrm>
          <a:prstGeom prst="rect">
            <a:avLst/>
          </a:prstGeom>
          <a:noFill/>
        </p:spPr>
        <p:txBody>
          <a:bodyPr wrap="square" rtlCol="0">
            <a:spAutoFit/>
          </a:bodyPr>
          <a:lstStyle>
            <a:defPPr>
              <a:defRPr kern="1200"/>
            </a:defPPr>
          </a:lstStyle>
          <a:p>
            <a:pPr algn="just">
              <a:lnSpc>
                <a:spcPct val="150000"/>
              </a:lnSpc>
              <a:spcBef>
                <a:spcPts val="1000"/>
              </a:spcBef>
              <a:spcAft>
                <a:spcPts val="1000"/>
              </a:spcAft>
            </a:pPr>
            <a:r>
              <a:rPr lang="en-GB" sz="2400" dirty="0">
                <a:latin typeface="Times New Roman" pitchFamily="18" charset="0"/>
                <a:cs typeface="Times New Roman" pitchFamily="18" charset="0"/>
              </a:rPr>
              <a:t>Based on the present findings and analysis, the research objectives have been met. The discussion from thematic analysis has increased the understanding and insights related to present research topic. In regard to the thematic analysis, the improvements have been seen in operational strategy of Currys and this can help to get success. Thus, the positive research outputs can be seen based on the identified problem statement of research and resolving the issue. For this, effective suggestions have also been provided and this has eliminated the issue from this particular research. Based on the discussion from present research, it has been evaluated that the research question has been answered too and it helps to create business resilience for Currys (</a:t>
            </a:r>
            <a:r>
              <a:rPr lang="en-US" sz="2400" dirty="0">
                <a:latin typeface="Times New Roman" pitchFamily="18" charset="0"/>
                <a:cs typeface="Times New Roman" pitchFamily="18" charset="0"/>
              </a:rPr>
              <a:t>Ralph and Baltes, 2022)</a:t>
            </a:r>
            <a:r>
              <a:rPr lang="en-GB" sz="2400" dirty="0">
                <a:latin typeface="Times New Roman" pitchFamily="18" charset="0"/>
                <a:cs typeface="Times New Roman" pitchFamily="18" charset="0"/>
              </a:rPr>
              <a:t>.</a:t>
            </a:r>
            <a:endParaRPr lang="en-US" sz="2400" dirty="0">
              <a:latin typeface="Times New Roman" pitchFamily="18" charset="0"/>
              <a:cs typeface="Times New Roman" pitchFamily="18" charset="0"/>
            </a:endParaRPr>
          </a:p>
          <a:p>
            <a:r>
              <a:rPr lang="en-US" sz="1600" dirty="0">
                <a:solidFill>
                  <a:schemeClr val="tx1">
                    <a:lumMod val="65000"/>
                    <a:lumOff val="35000"/>
                  </a:schemeClr>
                </a:solidFill>
                <a:latin typeface="Domine" panose="02040503040403060204" pitchFamily="18" charset="0"/>
                <a:ea typeface="Open Sans" panose="020B0606030504020204" pitchFamily="34" charset="0"/>
                <a:cs typeface="Open Sans" panose="020B0606030504020204" pitchFamily="34" charset="0"/>
              </a:rPr>
              <a:t>.</a:t>
            </a:r>
          </a:p>
        </p:txBody>
      </p:sp>
      <p:sp>
        <p:nvSpPr>
          <p:cNvPr id="91" name="TextBox 90">
            <a:extLst>
              <a:ext uri="{FF2B5EF4-FFF2-40B4-BE49-F238E27FC236}">
                <a16:creationId xmlns:a16="http://schemas.microsoft.com/office/drawing/2014/main" id="{15232698-55E6-4C6D-9947-A1F5F1CCE1E0}"/>
              </a:ext>
            </a:extLst>
          </p:cNvPr>
          <p:cNvSpPr txBox="1"/>
          <p:nvPr/>
        </p:nvSpPr>
        <p:spPr>
          <a:xfrm>
            <a:off x="8212896" y="4521273"/>
            <a:ext cx="6874704" cy="461665"/>
          </a:xfrm>
          <a:prstGeom prst="rect">
            <a:avLst/>
          </a:prstGeom>
          <a:noFill/>
        </p:spPr>
        <p:txBody>
          <a:bodyPr wrap="square" rtlCol="0">
            <a:spAutoFit/>
          </a:bodyPr>
          <a:lstStyle>
            <a:defPPr>
              <a:defRPr kern="1200"/>
            </a:defPPr>
          </a:lstStyle>
          <a:p>
            <a:r>
              <a:rPr lang="en-US" sz="2400" b="1" dirty="0">
                <a:solidFill>
                  <a:schemeClr val="tx1">
                    <a:lumMod val="75000"/>
                    <a:lumOff val="25000"/>
                  </a:schemeClr>
                </a:solidFill>
                <a:latin typeface="Montserrat Extra Bold" panose="00000900000000000000" pitchFamily="50" charset="0"/>
              </a:rPr>
              <a:t>Research output</a:t>
            </a:r>
          </a:p>
        </p:txBody>
      </p:sp>
      <p:sp>
        <p:nvSpPr>
          <p:cNvPr id="41" name="Rectangle: Rounded Corners 40"/>
          <p:cNvSpPr/>
          <p:nvPr/>
        </p:nvSpPr>
        <p:spPr>
          <a:xfrm>
            <a:off x="15775072" y="4345591"/>
            <a:ext cx="8925590" cy="9638736"/>
          </a:xfrm>
          <a:prstGeom prst="roundRect">
            <a:avLst>
              <a:gd name="adj" fmla="val 1937"/>
            </a:avLst>
          </a:prstGeom>
          <a:solidFill>
            <a:srgbClr val="E3E3E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a:defPPr>
          </a:lstStyle>
          <a:p>
            <a:pPr algn="ctr"/>
            <a:endParaRPr lang="en-US" sz="6400"/>
          </a:p>
        </p:txBody>
      </p:sp>
      <p:sp>
        <p:nvSpPr>
          <p:cNvPr id="92" name="TextBox 91">
            <a:extLst>
              <a:ext uri="{FF2B5EF4-FFF2-40B4-BE49-F238E27FC236}">
                <a16:creationId xmlns:a16="http://schemas.microsoft.com/office/drawing/2014/main" id="{65C4E645-8814-452E-ABF9-94046EFDF552}"/>
              </a:ext>
            </a:extLst>
          </p:cNvPr>
          <p:cNvSpPr txBox="1"/>
          <p:nvPr/>
        </p:nvSpPr>
        <p:spPr>
          <a:xfrm>
            <a:off x="15896855" y="4965725"/>
            <a:ext cx="8709788" cy="9330759"/>
          </a:xfrm>
          <a:prstGeom prst="rect">
            <a:avLst/>
          </a:prstGeom>
          <a:noFill/>
        </p:spPr>
        <p:txBody>
          <a:bodyPr wrap="square" rtlCol="0">
            <a:spAutoFit/>
          </a:bodyPr>
          <a:lstStyle>
            <a:defPPr>
              <a:defRPr kern="1200"/>
            </a:defPPr>
          </a:lstStyle>
          <a:p>
            <a:pPr algn="just">
              <a:lnSpc>
                <a:spcPct val="150000"/>
              </a:lnSpc>
              <a:spcBef>
                <a:spcPts val="1000"/>
              </a:spcBef>
              <a:spcAft>
                <a:spcPts val="1000"/>
              </a:spcAft>
            </a:pPr>
            <a:r>
              <a:rPr lang="en-GB" sz="2400" dirty="0">
                <a:latin typeface="Times New Roman" pitchFamily="18" charset="0"/>
                <a:cs typeface="Times New Roman" pitchFamily="18" charset="0"/>
              </a:rPr>
              <a:t>Based on the themes developed, first theme has highlighted the strategic operational changes within Curry’s. Thus, the first objective of study has been met as it has analysed the importance of changes, which impacts the organisation in a positive way. The omni channel and streamlined delivery partnership strategy has improved the services and this has also brought effective quality. Improvements in the customer satisfaction have brought long-term loyalty. In addition, sustainable operational improvements have brought changes in cost, reduced carbon emissions. The net zero emissions can help to save energy for Currys. The concept of sustainability, circularity has gained proper recognition in the last few years (</a:t>
            </a:r>
            <a:r>
              <a:rPr lang="en-US" sz="2400" dirty="0">
                <a:latin typeface="Times New Roman" pitchFamily="18" charset="0"/>
                <a:cs typeface="Times New Roman" pitchFamily="18" charset="0"/>
              </a:rPr>
              <a:t>dos Santos </a:t>
            </a:r>
            <a:r>
              <a:rPr lang="en-US" sz="2400" i="1" dirty="0">
                <a:latin typeface="Times New Roman" pitchFamily="18" charset="0"/>
                <a:cs typeface="Times New Roman" pitchFamily="18" charset="0"/>
              </a:rPr>
              <a:t>et al.,</a:t>
            </a:r>
            <a:r>
              <a:rPr lang="en-US" sz="2400" dirty="0">
                <a:latin typeface="Times New Roman" pitchFamily="18" charset="0"/>
                <a:cs typeface="Times New Roman" pitchFamily="18" charset="0"/>
              </a:rPr>
              <a:t> 2022)</a:t>
            </a:r>
            <a:r>
              <a:rPr lang="en-GB" sz="2400" dirty="0">
                <a:latin typeface="Times New Roman" pitchFamily="18" charset="0"/>
                <a:cs typeface="Times New Roman" pitchFamily="18" charset="0"/>
              </a:rPr>
              <a:t>. Thus, in consideration of Currys, it can be stated that bringing improvements in operational processes has created wider scopes for businesses to survive for long time period. Effective operational practice is considered beneficial. Thus the thematic analysis has helped to meet the research objectives. </a:t>
            </a:r>
            <a:endParaRPr lang="en-US" sz="2400" dirty="0">
              <a:latin typeface="Times New Roman" pitchFamily="18" charset="0"/>
              <a:cs typeface="Times New Roman" pitchFamily="18" charset="0"/>
            </a:endParaRPr>
          </a:p>
          <a:p>
            <a:endParaRPr lang="en-US" sz="1600" dirty="0">
              <a:solidFill>
                <a:schemeClr val="tx1">
                  <a:lumMod val="65000"/>
                  <a:lumOff val="35000"/>
                </a:schemeClr>
              </a:solidFill>
              <a:latin typeface="Domine" panose="02040503040403060204" pitchFamily="18" charset="0"/>
              <a:ea typeface="Open Sans" panose="020B0606030504020204" pitchFamily="34" charset="0"/>
              <a:cs typeface="Open Sans" panose="020B0606030504020204" pitchFamily="34" charset="0"/>
            </a:endParaRPr>
          </a:p>
        </p:txBody>
      </p:sp>
      <p:sp>
        <p:nvSpPr>
          <p:cNvPr id="93" name="TextBox 92">
            <a:extLst>
              <a:ext uri="{FF2B5EF4-FFF2-40B4-BE49-F238E27FC236}">
                <a16:creationId xmlns:a16="http://schemas.microsoft.com/office/drawing/2014/main" id="{7381E656-1550-4678-91D6-50348E24F942}"/>
              </a:ext>
            </a:extLst>
          </p:cNvPr>
          <p:cNvSpPr txBox="1"/>
          <p:nvPr/>
        </p:nvSpPr>
        <p:spPr>
          <a:xfrm>
            <a:off x="15928219" y="4466527"/>
            <a:ext cx="6874704" cy="461665"/>
          </a:xfrm>
          <a:prstGeom prst="rect">
            <a:avLst/>
          </a:prstGeom>
          <a:noFill/>
        </p:spPr>
        <p:txBody>
          <a:bodyPr wrap="square" rtlCol="0">
            <a:spAutoFit/>
          </a:bodyPr>
          <a:lstStyle>
            <a:defPPr>
              <a:defRPr kern="1200"/>
            </a:defPPr>
          </a:lstStyle>
          <a:p>
            <a:r>
              <a:rPr lang="en-US" sz="2400" b="1" dirty="0">
                <a:solidFill>
                  <a:schemeClr val="tx1">
                    <a:lumMod val="75000"/>
                    <a:lumOff val="25000"/>
                  </a:schemeClr>
                </a:solidFill>
                <a:latin typeface="Montserrat Extra Bold" panose="00000900000000000000" pitchFamily="50" charset="0"/>
              </a:rPr>
              <a:t>Findings</a:t>
            </a:r>
          </a:p>
        </p:txBody>
      </p:sp>
      <p:sp>
        <p:nvSpPr>
          <p:cNvPr id="2" name="Rectangle: Rounded Corners 42">
            <a:extLst>
              <a:ext uri="{FF2B5EF4-FFF2-40B4-BE49-F238E27FC236}">
                <a16:creationId xmlns:a16="http://schemas.microsoft.com/office/drawing/2014/main" id="{9745C14E-9E73-5B77-E120-06F537388324}"/>
              </a:ext>
            </a:extLst>
          </p:cNvPr>
          <p:cNvSpPr/>
          <p:nvPr/>
        </p:nvSpPr>
        <p:spPr>
          <a:xfrm>
            <a:off x="150727" y="10111158"/>
            <a:ext cx="7562175" cy="6947654"/>
          </a:xfrm>
          <a:prstGeom prst="roundRect">
            <a:avLst>
              <a:gd name="adj" fmla="val 2004"/>
            </a:avLst>
          </a:prstGeom>
          <a:solidFill>
            <a:srgbClr val="E3E3E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a:defPPr>
          </a:lstStyle>
          <a:p>
            <a:pPr algn="ctr"/>
            <a:endParaRPr lang="en-US" sz="6400" dirty="0"/>
          </a:p>
        </p:txBody>
      </p:sp>
      <p:sp>
        <p:nvSpPr>
          <p:cNvPr id="3" name="TextBox 2">
            <a:extLst>
              <a:ext uri="{FF2B5EF4-FFF2-40B4-BE49-F238E27FC236}">
                <a16:creationId xmlns:a16="http://schemas.microsoft.com/office/drawing/2014/main" id="{CA759035-49E6-236D-2198-F4E284F6FE68}"/>
              </a:ext>
            </a:extLst>
          </p:cNvPr>
          <p:cNvSpPr txBox="1"/>
          <p:nvPr/>
        </p:nvSpPr>
        <p:spPr>
          <a:xfrm>
            <a:off x="342899" y="10875231"/>
            <a:ext cx="7199866" cy="6560770"/>
          </a:xfrm>
          <a:prstGeom prst="rect">
            <a:avLst/>
          </a:prstGeom>
          <a:noFill/>
        </p:spPr>
        <p:txBody>
          <a:bodyPr wrap="square" rtlCol="0">
            <a:spAutoFit/>
          </a:bodyPr>
          <a:lstStyle>
            <a:defPPr>
              <a:defRPr kern="1200"/>
            </a:defPPr>
          </a:lstStyle>
          <a:p>
            <a:pPr algn="just">
              <a:lnSpc>
                <a:spcPct val="150000"/>
              </a:lnSpc>
              <a:spcBef>
                <a:spcPts val="1000"/>
              </a:spcBef>
              <a:spcAft>
                <a:spcPts val="1000"/>
              </a:spcAft>
            </a:pPr>
            <a:r>
              <a:rPr lang="en-GB" sz="2400" dirty="0">
                <a:latin typeface="Times New Roman" pitchFamily="18" charset="0"/>
                <a:cs typeface="Times New Roman" pitchFamily="18" charset="0"/>
              </a:rPr>
              <a:t>Interpretivism philosophy has been selected in the present research to present the descriptive data and enhance the limited knowledge of the present topic. Also, selecting the inductive approach has helped to determine the aspect of customer satisfaction of Currys based on the required changes in the strategic operations. The qualitative data collection method has brought subjective and detailed data related to the topic of research. The use of search strategy based on Boolean operator has helped to get the valid results related to present findings and research. </a:t>
            </a:r>
            <a:endParaRPr lang="en-IN" sz="2400" dirty="0">
              <a:latin typeface="Times New Roman" pitchFamily="18" charset="0"/>
              <a:ea typeface="Arial" panose="020B0604020202020204" pitchFamily="34" charset="0"/>
              <a:cs typeface="Times New Roman" pitchFamily="18" charset="0"/>
            </a:endParaRPr>
          </a:p>
          <a:p>
            <a:endParaRPr lang="en-US" sz="1600" dirty="0">
              <a:solidFill>
                <a:schemeClr val="tx1">
                  <a:lumMod val="65000"/>
                  <a:lumOff val="35000"/>
                </a:schemeClr>
              </a:solidFill>
              <a:latin typeface="Domine" panose="02040503040403060204" pitchFamily="18" charset="0"/>
              <a:ea typeface="Open Sans" panose="020B0606030504020204" pitchFamily="34" charset="0"/>
              <a:cs typeface="Open Sans" panose="020B0606030504020204" pitchFamily="34" charset="0"/>
            </a:endParaRPr>
          </a:p>
        </p:txBody>
      </p:sp>
      <p:sp>
        <p:nvSpPr>
          <p:cNvPr id="4" name="TextBox 3">
            <a:extLst>
              <a:ext uri="{FF2B5EF4-FFF2-40B4-BE49-F238E27FC236}">
                <a16:creationId xmlns:a16="http://schemas.microsoft.com/office/drawing/2014/main" id="{89669120-CBEB-4D8F-CB89-7EB66333EC63}"/>
              </a:ext>
            </a:extLst>
          </p:cNvPr>
          <p:cNvSpPr txBox="1"/>
          <p:nvPr/>
        </p:nvSpPr>
        <p:spPr>
          <a:xfrm>
            <a:off x="372087" y="10413566"/>
            <a:ext cx="6874704" cy="461665"/>
          </a:xfrm>
          <a:prstGeom prst="rect">
            <a:avLst/>
          </a:prstGeom>
          <a:noFill/>
        </p:spPr>
        <p:txBody>
          <a:bodyPr wrap="square" rtlCol="0">
            <a:spAutoFit/>
          </a:bodyPr>
          <a:lstStyle>
            <a:defPPr>
              <a:defRPr kern="1200"/>
            </a:defPPr>
          </a:lstStyle>
          <a:p>
            <a:r>
              <a:rPr lang="en-US" sz="2400" b="1" dirty="0">
                <a:solidFill>
                  <a:schemeClr val="tx1">
                    <a:lumMod val="75000"/>
                    <a:lumOff val="25000"/>
                  </a:schemeClr>
                </a:solidFill>
                <a:latin typeface="Montserrat Extra Bold" panose="00000900000000000000" pitchFamily="50" charset="0"/>
              </a:rPr>
              <a:t>Research methods</a:t>
            </a:r>
          </a:p>
        </p:txBody>
      </p:sp>
      <p:pic>
        <p:nvPicPr>
          <p:cNvPr id="9" name="Picture 3">
            <a:extLst>
              <a:ext uri="{FF2B5EF4-FFF2-40B4-BE49-F238E27FC236}">
                <a16:creationId xmlns:a16="http://schemas.microsoft.com/office/drawing/2014/main" id="{5CF0FE16-4125-48EC-4CC9-269CF50210FF}"/>
              </a:ext>
            </a:extLst>
          </p:cNvPr>
          <p:cNvPicPr>
            <a:picLocks noChangeAspect="1" noChangeArrowheads="1"/>
          </p:cNvPicPr>
          <p:nvPr/>
        </p:nvPicPr>
        <p:blipFill>
          <a:blip r:embed="rId2"/>
          <a:srcRect/>
          <a:stretch>
            <a:fillRect/>
          </a:stretch>
        </p:blipFill>
        <p:spPr bwMode="auto">
          <a:xfrm>
            <a:off x="7950731" y="14162143"/>
            <a:ext cx="13551239" cy="7463489"/>
          </a:xfrm>
          <a:prstGeom prst="rect">
            <a:avLst/>
          </a:prstGeom>
          <a:noFill/>
          <a:ln w="9525">
            <a:noFill/>
            <a:miter lim="800000"/>
            <a:headEnd/>
            <a:tailEnd/>
          </a:ln>
          <a:effectLst/>
        </p:spPr>
      </p:pic>
      <p:pic>
        <p:nvPicPr>
          <p:cNvPr id="10" name="Picture 4">
            <a:extLst>
              <a:ext uri="{FF2B5EF4-FFF2-40B4-BE49-F238E27FC236}">
                <a16:creationId xmlns:a16="http://schemas.microsoft.com/office/drawing/2014/main" id="{DF8956D3-1781-A2EA-8EE0-6DB8455384BB}"/>
              </a:ext>
            </a:extLst>
          </p:cNvPr>
          <p:cNvPicPr>
            <a:picLocks noChangeAspect="1" noChangeArrowheads="1"/>
          </p:cNvPicPr>
          <p:nvPr/>
        </p:nvPicPr>
        <p:blipFill>
          <a:blip r:embed="rId3"/>
          <a:srcRect/>
          <a:stretch>
            <a:fillRect/>
          </a:stretch>
        </p:blipFill>
        <p:spPr bwMode="auto">
          <a:xfrm>
            <a:off x="21909935" y="16252083"/>
            <a:ext cx="10665565" cy="5526547"/>
          </a:xfrm>
          <a:prstGeom prst="rect">
            <a:avLst/>
          </a:prstGeom>
          <a:noFill/>
          <a:ln w="9525">
            <a:noFill/>
            <a:miter lim="800000"/>
            <a:headEnd/>
            <a:tailEnd/>
          </a:ln>
          <a:effectLst/>
        </p:spPr>
      </p:pic>
    </p:spTree>
    <p:extLst>
      <p:ext uri="{BB962C8B-B14F-4D97-AF65-F5344CB8AC3E}">
        <p14:creationId xmlns:p14="http://schemas.microsoft.com/office/powerpoint/2010/main" val="4128123355"/>
      </p:ext>
    </p:extLst>
  </p:cSld>
  <p:clrMapOvr>
    <a:masterClrMapping/>
  </p:clrMapOvr>
  <p:transition/>
</p:sld>
</file>

<file path=ppt/tags/tag1.xml><?xml version="1.0" encoding="utf-8"?>
<p:tagLst xmlns:a="http://schemas.openxmlformats.org/drawingml/2006/main" xmlns:r="http://schemas.openxmlformats.org/officeDocument/2006/relationships" xmlns:p="http://schemas.openxmlformats.org/presentationml/2006/main">
  <p:tag name="AS_NET" val="4.0.30319.42000"/>
  <p:tag name="AS_OS" val="Microsoft Windows NT 6.2.9200.0"/>
  <p:tag name="AS_RELEASE_DATE" val="2022.04.14"/>
  <p:tag name="AS_TITLE" val="Aspose.Slides for .NET 4.0 Client Profile"/>
  <p:tag name="AS_VERSION" val="22.4"/>
  <p:tag name="POSTERNERDTEMPLATE" val="assessingslate|08-2022"/>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Essential">
      <a:majorFont>
        <a:latin typeface="Arial Black"/>
        <a:ea typeface="Arial"/>
        <a:cs typeface="Arial"/>
        <a:font script="Jpan" typeface="ＭＳ Ｐゴシック"/>
        <a:font script="Hang" typeface="HY견고딕"/>
        <a:font script="Hans" typeface="微软雅黑"/>
        <a:font script="Hant" typeface="微軟正黑體"/>
        <a:font script="Arab" typeface="Tahoma"/>
        <a:font script="Hebr" typeface="Tahoma"/>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Arial"/>
        <a:cs typeface="Arial"/>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3960</TotalTime>
  <Words>750</Words>
  <Application>Microsoft Macintosh PowerPoint</Application>
  <PresentationFormat>Custom</PresentationFormat>
  <Paragraphs>21</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Times New Roman</vt:lpstr>
      <vt:lpstr>Calibri</vt:lpstr>
      <vt:lpstr>Montserrat Extra Bold</vt:lpstr>
      <vt:lpstr>Domine</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Scientific poster example</dc:title>
  <dc:subject>Template For Scientific Poster Presentation</dc:subject>
  <dc:creator>Graphicsland/MakeSigns.com</dc:creator>
  <cp:keywords>scientific, research, template, custom, poster, presentation, symposium, printing, powerpoint, create, design, example, sample, download</cp:keywords>
  <dc:description>We offer free powerpoint poster templates to help you design your very own scientific poster presentation.</dc:description>
  <cp:lastModifiedBy>amar sohail</cp:lastModifiedBy>
  <cp:revision>24</cp:revision>
  <dcterms:modified xsi:type="dcterms:W3CDTF">2025-11-16T23:40:05Z</dcterms:modified>
  <cp:category>science research poster</cp:category>
</cp:coreProperties>
</file>