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1"/>
  </p:notesMasterIdLst>
  <p:sldIdLst>
    <p:sldId id="256" r:id="rId2"/>
    <p:sldId id="265" r:id="rId3"/>
    <p:sldId id="270" r:id="rId4"/>
    <p:sldId id="272" r:id="rId5"/>
    <p:sldId id="273" r:id="rId6"/>
    <p:sldId id="261" r:id="rId7"/>
    <p:sldId id="262" r:id="rId8"/>
    <p:sldId id="268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5B96E0-F33A-22DA-BCF2-8D1872D2B659}" v="173" dt="2021-07-15T19:20:03.125"/>
    <p1510:client id="{23A5EE38-89F5-D916-1248-AA5FF0B986BA}" v="2" dt="2021-07-15T18:28:50.711"/>
    <p1510:client id="{B8F725A0-EC5E-66CF-7C24-A96D73237500}" v="243" dt="2021-07-14T10:07:50.481"/>
    <p1510:client id="{C910D543-18B4-6C42-99E4-140C757968D5}" v="255" dt="2021-07-15T08:43:40.019"/>
    <p1510:client id="{FA161340-F136-67AA-32C7-BD7900CC4948}" v="645" dt="2021-07-14T16:57:43.7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76"/>
    <p:restoredTop sz="94650"/>
  </p:normalViewPr>
  <p:slideViewPr>
    <p:cSldViewPr snapToGrid="0" snapToObjects="1">
      <p:cViewPr>
        <p:scale>
          <a:sx n="60" d="100"/>
          <a:sy n="60" d="100"/>
        </p:scale>
        <p:origin x="2512" y="1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40F71A-1591-4570-81FB-5674E803BA9A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548FF30-39C6-47C8-97A7-28BC402BDF0D}">
      <dgm:prSet/>
      <dgm:spPr/>
      <dgm:t>
        <a:bodyPr/>
        <a:lstStyle/>
        <a:p>
          <a:r>
            <a:rPr lang="en-US"/>
            <a:t>Risk factors showed that family A is vulnerable.</a:t>
          </a:r>
        </a:p>
      </dgm:t>
    </dgm:pt>
    <dgm:pt modelId="{BB62BE55-0804-49B3-BF6D-17C68F964F05}" type="parTrans" cxnId="{AAC6EAC5-6CD2-4E96-BF68-41690E9DE88D}">
      <dgm:prSet/>
      <dgm:spPr/>
      <dgm:t>
        <a:bodyPr/>
        <a:lstStyle/>
        <a:p>
          <a:endParaRPr lang="en-US"/>
        </a:p>
      </dgm:t>
    </dgm:pt>
    <dgm:pt modelId="{2137B6BD-3BF2-4D31-A405-407AA7531BA1}" type="sibTrans" cxnId="{AAC6EAC5-6CD2-4E96-BF68-41690E9DE88D}">
      <dgm:prSet/>
      <dgm:spPr/>
      <dgm:t>
        <a:bodyPr/>
        <a:lstStyle/>
        <a:p>
          <a:endParaRPr lang="en-US"/>
        </a:p>
      </dgm:t>
    </dgm:pt>
    <dgm:pt modelId="{804675BB-B9B9-4744-9A87-EAA5D782AF36}">
      <dgm:prSet/>
      <dgm:spPr/>
      <dgm:t>
        <a:bodyPr/>
        <a:lstStyle/>
        <a:p>
          <a:r>
            <a:rPr lang="en-US"/>
            <a:t>Assessments has been done according to the policies and laws.</a:t>
          </a:r>
        </a:p>
      </dgm:t>
    </dgm:pt>
    <dgm:pt modelId="{C1D11EF7-141A-46FB-83F6-F90D95639685}" type="parTrans" cxnId="{B810C530-9493-45D8-A8C4-B4DB5F57C69D}">
      <dgm:prSet/>
      <dgm:spPr/>
      <dgm:t>
        <a:bodyPr/>
        <a:lstStyle/>
        <a:p>
          <a:endParaRPr lang="en-US"/>
        </a:p>
      </dgm:t>
    </dgm:pt>
    <dgm:pt modelId="{F80F1D2E-14BC-4932-A60C-359C456CAAB3}" type="sibTrans" cxnId="{B810C530-9493-45D8-A8C4-B4DB5F57C69D}">
      <dgm:prSet/>
      <dgm:spPr/>
      <dgm:t>
        <a:bodyPr/>
        <a:lstStyle/>
        <a:p>
          <a:endParaRPr lang="en-US"/>
        </a:p>
      </dgm:t>
    </dgm:pt>
    <dgm:pt modelId="{00496EA7-3333-4880-B328-D80E44FF3825}">
      <dgm:prSet/>
      <dgm:spPr/>
      <dgm:t>
        <a:bodyPr/>
        <a:lstStyle/>
        <a:p>
          <a:r>
            <a:rPr lang="en-US"/>
            <a:t>.​Multiagency teams worked in collaboration to support the family.</a:t>
          </a:r>
        </a:p>
      </dgm:t>
    </dgm:pt>
    <dgm:pt modelId="{DA715572-0529-4234-A4B5-9F4414DF85D1}" type="parTrans" cxnId="{324AEE02-2D78-4EA3-BEF0-337F6D34928A}">
      <dgm:prSet/>
      <dgm:spPr/>
      <dgm:t>
        <a:bodyPr/>
        <a:lstStyle/>
        <a:p>
          <a:endParaRPr lang="en-US"/>
        </a:p>
      </dgm:t>
    </dgm:pt>
    <dgm:pt modelId="{D0CA47E9-9361-4B97-A03C-FB66B535AE4A}" type="sibTrans" cxnId="{324AEE02-2D78-4EA3-BEF0-337F6D34928A}">
      <dgm:prSet/>
      <dgm:spPr/>
      <dgm:t>
        <a:bodyPr/>
        <a:lstStyle/>
        <a:p>
          <a:endParaRPr lang="en-US"/>
        </a:p>
      </dgm:t>
    </dgm:pt>
    <dgm:pt modelId="{F0B35C3E-625E-4B45-9154-CA7EBE508CAE}">
      <dgm:prSet/>
      <dgm:spPr/>
      <dgm:t>
        <a:bodyPr/>
        <a:lstStyle/>
        <a:p>
          <a:r>
            <a:rPr lang="en-US"/>
            <a:t>Interventions and parenting classes can be beneficial for the family relationship.</a:t>
          </a:r>
        </a:p>
      </dgm:t>
    </dgm:pt>
    <dgm:pt modelId="{17969B54-CDC2-42C0-9567-CD06B6802C5B}" type="parTrans" cxnId="{5C504735-114A-466D-B176-2A37DF2565A2}">
      <dgm:prSet/>
      <dgm:spPr/>
      <dgm:t>
        <a:bodyPr/>
        <a:lstStyle/>
        <a:p>
          <a:endParaRPr lang="en-US"/>
        </a:p>
      </dgm:t>
    </dgm:pt>
    <dgm:pt modelId="{D33AD4A6-7393-4E5C-84DD-BB9FAA87B58C}" type="sibTrans" cxnId="{5C504735-114A-466D-B176-2A37DF2565A2}">
      <dgm:prSet/>
      <dgm:spPr/>
      <dgm:t>
        <a:bodyPr/>
        <a:lstStyle/>
        <a:p>
          <a:endParaRPr lang="en-US"/>
        </a:p>
      </dgm:t>
    </dgm:pt>
    <dgm:pt modelId="{DF16C221-2CAB-4368-AAC7-1AA27871B9AD}">
      <dgm:prSet/>
      <dgm:spPr/>
      <dgm:t>
        <a:bodyPr/>
        <a:lstStyle/>
        <a:p>
          <a:r>
            <a:rPr lang="en-US"/>
            <a:t>Family is in better position to work with agencies.</a:t>
          </a:r>
        </a:p>
      </dgm:t>
    </dgm:pt>
    <dgm:pt modelId="{B5597538-7330-432B-9F41-270686B700DC}" type="parTrans" cxnId="{6B69F364-B5D6-4571-A226-F58C195FCB4B}">
      <dgm:prSet/>
      <dgm:spPr/>
      <dgm:t>
        <a:bodyPr/>
        <a:lstStyle/>
        <a:p>
          <a:endParaRPr lang="en-US"/>
        </a:p>
      </dgm:t>
    </dgm:pt>
    <dgm:pt modelId="{3C79B287-966C-4284-8A55-8360D20D2567}" type="sibTrans" cxnId="{6B69F364-B5D6-4571-A226-F58C195FCB4B}">
      <dgm:prSet/>
      <dgm:spPr/>
      <dgm:t>
        <a:bodyPr/>
        <a:lstStyle/>
        <a:p>
          <a:endParaRPr lang="en-US"/>
        </a:p>
      </dgm:t>
    </dgm:pt>
    <dgm:pt modelId="{CD264232-F45E-49C2-9228-154C796545B4}" type="pres">
      <dgm:prSet presAssocID="{2F40F71A-1591-4570-81FB-5674E803BA9A}" presName="cycle" presStyleCnt="0">
        <dgm:presLayoutVars>
          <dgm:dir/>
          <dgm:resizeHandles val="exact"/>
        </dgm:presLayoutVars>
      </dgm:prSet>
      <dgm:spPr/>
    </dgm:pt>
    <dgm:pt modelId="{FB37392B-C0BB-40B1-B249-304C49CE33DD}" type="pres">
      <dgm:prSet presAssocID="{4548FF30-39C6-47C8-97A7-28BC402BDF0D}" presName="dummy" presStyleCnt="0"/>
      <dgm:spPr/>
    </dgm:pt>
    <dgm:pt modelId="{0EA24567-CDC5-4E40-A41C-8BBD7FDEC17A}" type="pres">
      <dgm:prSet presAssocID="{4548FF30-39C6-47C8-97A7-28BC402BDF0D}" presName="node" presStyleLbl="revTx" presStyleIdx="0" presStyleCnt="5">
        <dgm:presLayoutVars>
          <dgm:bulletEnabled val="1"/>
        </dgm:presLayoutVars>
      </dgm:prSet>
      <dgm:spPr/>
    </dgm:pt>
    <dgm:pt modelId="{9DB6B9AC-33A9-4370-B31E-63CDAEF1C9A3}" type="pres">
      <dgm:prSet presAssocID="{2137B6BD-3BF2-4D31-A405-407AA7531BA1}" presName="sibTrans" presStyleLbl="node1" presStyleIdx="0" presStyleCnt="5"/>
      <dgm:spPr/>
    </dgm:pt>
    <dgm:pt modelId="{6603F223-EF04-4D21-AEDE-AED25FF7C283}" type="pres">
      <dgm:prSet presAssocID="{804675BB-B9B9-4744-9A87-EAA5D782AF36}" presName="dummy" presStyleCnt="0"/>
      <dgm:spPr/>
    </dgm:pt>
    <dgm:pt modelId="{F4C285D1-66EB-40B7-BE6A-2AA2713B574E}" type="pres">
      <dgm:prSet presAssocID="{804675BB-B9B9-4744-9A87-EAA5D782AF36}" presName="node" presStyleLbl="revTx" presStyleIdx="1" presStyleCnt="5">
        <dgm:presLayoutVars>
          <dgm:bulletEnabled val="1"/>
        </dgm:presLayoutVars>
      </dgm:prSet>
      <dgm:spPr/>
    </dgm:pt>
    <dgm:pt modelId="{A2710CBC-0F79-4A46-B8F3-5D65BAB6923D}" type="pres">
      <dgm:prSet presAssocID="{F80F1D2E-14BC-4932-A60C-359C456CAAB3}" presName="sibTrans" presStyleLbl="node1" presStyleIdx="1" presStyleCnt="5"/>
      <dgm:spPr/>
    </dgm:pt>
    <dgm:pt modelId="{39BD6CB1-89C6-40ED-9E0C-DE53FED1B74A}" type="pres">
      <dgm:prSet presAssocID="{00496EA7-3333-4880-B328-D80E44FF3825}" presName="dummy" presStyleCnt="0"/>
      <dgm:spPr/>
    </dgm:pt>
    <dgm:pt modelId="{1E09DAB1-85AA-4097-8E71-565055E83337}" type="pres">
      <dgm:prSet presAssocID="{00496EA7-3333-4880-B328-D80E44FF3825}" presName="node" presStyleLbl="revTx" presStyleIdx="2" presStyleCnt="5">
        <dgm:presLayoutVars>
          <dgm:bulletEnabled val="1"/>
        </dgm:presLayoutVars>
      </dgm:prSet>
      <dgm:spPr/>
    </dgm:pt>
    <dgm:pt modelId="{1103E346-75AF-4FDD-B8FF-674E0697607C}" type="pres">
      <dgm:prSet presAssocID="{D0CA47E9-9361-4B97-A03C-FB66B535AE4A}" presName="sibTrans" presStyleLbl="node1" presStyleIdx="2" presStyleCnt="5"/>
      <dgm:spPr/>
    </dgm:pt>
    <dgm:pt modelId="{8D1FE1F8-D626-42C3-8F8A-FE77364CA020}" type="pres">
      <dgm:prSet presAssocID="{F0B35C3E-625E-4B45-9154-CA7EBE508CAE}" presName="dummy" presStyleCnt="0"/>
      <dgm:spPr/>
    </dgm:pt>
    <dgm:pt modelId="{1A314626-F89E-48F7-BEB0-2801B43046C7}" type="pres">
      <dgm:prSet presAssocID="{F0B35C3E-625E-4B45-9154-CA7EBE508CAE}" presName="node" presStyleLbl="revTx" presStyleIdx="3" presStyleCnt="5">
        <dgm:presLayoutVars>
          <dgm:bulletEnabled val="1"/>
        </dgm:presLayoutVars>
      </dgm:prSet>
      <dgm:spPr/>
    </dgm:pt>
    <dgm:pt modelId="{050BCBD5-9F33-432D-8A66-5744EA1B5C28}" type="pres">
      <dgm:prSet presAssocID="{D33AD4A6-7393-4E5C-84DD-BB9FAA87B58C}" presName="sibTrans" presStyleLbl="node1" presStyleIdx="3" presStyleCnt="5"/>
      <dgm:spPr/>
    </dgm:pt>
    <dgm:pt modelId="{F48AC230-D0F7-4971-989D-F3B3738EDC6A}" type="pres">
      <dgm:prSet presAssocID="{DF16C221-2CAB-4368-AAC7-1AA27871B9AD}" presName="dummy" presStyleCnt="0"/>
      <dgm:spPr/>
    </dgm:pt>
    <dgm:pt modelId="{35DCEB47-360D-4153-BC5A-8D903060FB0A}" type="pres">
      <dgm:prSet presAssocID="{DF16C221-2CAB-4368-AAC7-1AA27871B9AD}" presName="node" presStyleLbl="revTx" presStyleIdx="4" presStyleCnt="5">
        <dgm:presLayoutVars>
          <dgm:bulletEnabled val="1"/>
        </dgm:presLayoutVars>
      </dgm:prSet>
      <dgm:spPr/>
    </dgm:pt>
    <dgm:pt modelId="{17E8ACCE-E392-4B76-9590-86C7DA8905FB}" type="pres">
      <dgm:prSet presAssocID="{3C79B287-966C-4284-8A55-8360D20D2567}" presName="sibTrans" presStyleLbl="node1" presStyleIdx="4" presStyleCnt="5"/>
      <dgm:spPr/>
    </dgm:pt>
  </dgm:ptLst>
  <dgm:cxnLst>
    <dgm:cxn modelId="{324AEE02-2D78-4EA3-BEF0-337F6D34928A}" srcId="{2F40F71A-1591-4570-81FB-5674E803BA9A}" destId="{00496EA7-3333-4880-B328-D80E44FF3825}" srcOrd="2" destOrd="0" parTransId="{DA715572-0529-4234-A4B5-9F4414DF85D1}" sibTransId="{D0CA47E9-9361-4B97-A03C-FB66B535AE4A}"/>
    <dgm:cxn modelId="{6A7D1408-169C-43B1-88BA-26C5B7839E57}" type="presOf" srcId="{D0CA47E9-9361-4B97-A03C-FB66B535AE4A}" destId="{1103E346-75AF-4FDD-B8FF-674E0697607C}" srcOrd="0" destOrd="0" presId="urn:microsoft.com/office/officeart/2005/8/layout/cycle1"/>
    <dgm:cxn modelId="{B810C530-9493-45D8-A8C4-B4DB5F57C69D}" srcId="{2F40F71A-1591-4570-81FB-5674E803BA9A}" destId="{804675BB-B9B9-4744-9A87-EAA5D782AF36}" srcOrd="1" destOrd="0" parTransId="{C1D11EF7-141A-46FB-83F6-F90D95639685}" sibTransId="{F80F1D2E-14BC-4932-A60C-359C456CAAB3}"/>
    <dgm:cxn modelId="{5C504735-114A-466D-B176-2A37DF2565A2}" srcId="{2F40F71A-1591-4570-81FB-5674E803BA9A}" destId="{F0B35C3E-625E-4B45-9154-CA7EBE508CAE}" srcOrd="3" destOrd="0" parTransId="{17969B54-CDC2-42C0-9567-CD06B6802C5B}" sibTransId="{D33AD4A6-7393-4E5C-84DD-BB9FAA87B58C}"/>
    <dgm:cxn modelId="{377EB436-CCA4-42FC-AEB3-7C31373595CF}" type="presOf" srcId="{804675BB-B9B9-4744-9A87-EAA5D782AF36}" destId="{F4C285D1-66EB-40B7-BE6A-2AA2713B574E}" srcOrd="0" destOrd="0" presId="urn:microsoft.com/office/officeart/2005/8/layout/cycle1"/>
    <dgm:cxn modelId="{6B69F364-B5D6-4571-A226-F58C195FCB4B}" srcId="{2F40F71A-1591-4570-81FB-5674E803BA9A}" destId="{DF16C221-2CAB-4368-AAC7-1AA27871B9AD}" srcOrd="4" destOrd="0" parTransId="{B5597538-7330-432B-9F41-270686B700DC}" sibTransId="{3C79B287-966C-4284-8A55-8360D20D2567}"/>
    <dgm:cxn modelId="{A9B1CA51-A430-4CEE-9F85-5FB6C98588BE}" type="presOf" srcId="{2F40F71A-1591-4570-81FB-5674E803BA9A}" destId="{CD264232-F45E-49C2-9228-154C796545B4}" srcOrd="0" destOrd="0" presId="urn:microsoft.com/office/officeart/2005/8/layout/cycle1"/>
    <dgm:cxn modelId="{5B4B4A53-7BBC-4E0E-8A0A-C4F4F793F1AF}" type="presOf" srcId="{F0B35C3E-625E-4B45-9154-CA7EBE508CAE}" destId="{1A314626-F89E-48F7-BEB0-2801B43046C7}" srcOrd="0" destOrd="0" presId="urn:microsoft.com/office/officeart/2005/8/layout/cycle1"/>
    <dgm:cxn modelId="{E070BB8F-A08F-479F-B6EC-7E25010C45C4}" type="presOf" srcId="{2137B6BD-3BF2-4D31-A405-407AA7531BA1}" destId="{9DB6B9AC-33A9-4370-B31E-63CDAEF1C9A3}" srcOrd="0" destOrd="0" presId="urn:microsoft.com/office/officeart/2005/8/layout/cycle1"/>
    <dgm:cxn modelId="{08570399-5A3C-4C0B-9A1F-F8C5608688A8}" type="presOf" srcId="{DF16C221-2CAB-4368-AAC7-1AA27871B9AD}" destId="{35DCEB47-360D-4153-BC5A-8D903060FB0A}" srcOrd="0" destOrd="0" presId="urn:microsoft.com/office/officeart/2005/8/layout/cycle1"/>
    <dgm:cxn modelId="{4EAE0F9D-88FA-4843-8CF3-9B795CD68F9C}" type="presOf" srcId="{4548FF30-39C6-47C8-97A7-28BC402BDF0D}" destId="{0EA24567-CDC5-4E40-A41C-8BBD7FDEC17A}" srcOrd="0" destOrd="0" presId="urn:microsoft.com/office/officeart/2005/8/layout/cycle1"/>
    <dgm:cxn modelId="{18DB7DA0-D078-43D1-9372-49B224B33562}" type="presOf" srcId="{00496EA7-3333-4880-B328-D80E44FF3825}" destId="{1E09DAB1-85AA-4097-8E71-565055E83337}" srcOrd="0" destOrd="0" presId="urn:microsoft.com/office/officeart/2005/8/layout/cycle1"/>
    <dgm:cxn modelId="{A86187AE-124B-4DC2-B361-7744B552E9B5}" type="presOf" srcId="{3C79B287-966C-4284-8A55-8360D20D2567}" destId="{17E8ACCE-E392-4B76-9590-86C7DA8905FB}" srcOrd="0" destOrd="0" presId="urn:microsoft.com/office/officeart/2005/8/layout/cycle1"/>
    <dgm:cxn modelId="{AAC6EAC5-6CD2-4E96-BF68-41690E9DE88D}" srcId="{2F40F71A-1591-4570-81FB-5674E803BA9A}" destId="{4548FF30-39C6-47C8-97A7-28BC402BDF0D}" srcOrd="0" destOrd="0" parTransId="{BB62BE55-0804-49B3-BF6D-17C68F964F05}" sibTransId="{2137B6BD-3BF2-4D31-A405-407AA7531BA1}"/>
    <dgm:cxn modelId="{717B2DE1-A7C7-4AAD-84DB-2BBF79F4829B}" type="presOf" srcId="{D33AD4A6-7393-4E5C-84DD-BB9FAA87B58C}" destId="{050BCBD5-9F33-432D-8A66-5744EA1B5C28}" srcOrd="0" destOrd="0" presId="urn:microsoft.com/office/officeart/2005/8/layout/cycle1"/>
    <dgm:cxn modelId="{006309F8-2B0F-4E73-89E0-13847D650767}" type="presOf" srcId="{F80F1D2E-14BC-4932-A60C-359C456CAAB3}" destId="{A2710CBC-0F79-4A46-B8F3-5D65BAB6923D}" srcOrd="0" destOrd="0" presId="urn:microsoft.com/office/officeart/2005/8/layout/cycle1"/>
    <dgm:cxn modelId="{09D2660F-2EB0-4EDF-8F3E-BD9179A8070A}" type="presParOf" srcId="{CD264232-F45E-49C2-9228-154C796545B4}" destId="{FB37392B-C0BB-40B1-B249-304C49CE33DD}" srcOrd="0" destOrd="0" presId="urn:microsoft.com/office/officeart/2005/8/layout/cycle1"/>
    <dgm:cxn modelId="{0B87D1A8-CCFB-4931-BAEC-548484B82322}" type="presParOf" srcId="{CD264232-F45E-49C2-9228-154C796545B4}" destId="{0EA24567-CDC5-4E40-A41C-8BBD7FDEC17A}" srcOrd="1" destOrd="0" presId="urn:microsoft.com/office/officeart/2005/8/layout/cycle1"/>
    <dgm:cxn modelId="{6107F59D-A4D5-4B06-8066-C470E296B807}" type="presParOf" srcId="{CD264232-F45E-49C2-9228-154C796545B4}" destId="{9DB6B9AC-33A9-4370-B31E-63CDAEF1C9A3}" srcOrd="2" destOrd="0" presId="urn:microsoft.com/office/officeart/2005/8/layout/cycle1"/>
    <dgm:cxn modelId="{166A4914-B8F2-4B46-9EF6-8BB9A3123EF5}" type="presParOf" srcId="{CD264232-F45E-49C2-9228-154C796545B4}" destId="{6603F223-EF04-4D21-AEDE-AED25FF7C283}" srcOrd="3" destOrd="0" presId="urn:microsoft.com/office/officeart/2005/8/layout/cycle1"/>
    <dgm:cxn modelId="{72D3C5EA-200C-47C7-8834-3589D8DA985D}" type="presParOf" srcId="{CD264232-F45E-49C2-9228-154C796545B4}" destId="{F4C285D1-66EB-40B7-BE6A-2AA2713B574E}" srcOrd="4" destOrd="0" presId="urn:microsoft.com/office/officeart/2005/8/layout/cycle1"/>
    <dgm:cxn modelId="{2FCBBB36-66F2-46C9-8DD4-3CDBF3E32236}" type="presParOf" srcId="{CD264232-F45E-49C2-9228-154C796545B4}" destId="{A2710CBC-0F79-4A46-B8F3-5D65BAB6923D}" srcOrd="5" destOrd="0" presId="urn:microsoft.com/office/officeart/2005/8/layout/cycle1"/>
    <dgm:cxn modelId="{B08D9436-38EF-4879-B85C-BA3FC49A7B0A}" type="presParOf" srcId="{CD264232-F45E-49C2-9228-154C796545B4}" destId="{39BD6CB1-89C6-40ED-9E0C-DE53FED1B74A}" srcOrd="6" destOrd="0" presId="urn:microsoft.com/office/officeart/2005/8/layout/cycle1"/>
    <dgm:cxn modelId="{FD012F1C-529F-4DCD-A7F9-BADD26656CA8}" type="presParOf" srcId="{CD264232-F45E-49C2-9228-154C796545B4}" destId="{1E09DAB1-85AA-4097-8E71-565055E83337}" srcOrd="7" destOrd="0" presId="urn:microsoft.com/office/officeart/2005/8/layout/cycle1"/>
    <dgm:cxn modelId="{CB1E1FA9-AF4E-4293-99F8-EEBC5D6233AB}" type="presParOf" srcId="{CD264232-F45E-49C2-9228-154C796545B4}" destId="{1103E346-75AF-4FDD-B8FF-674E0697607C}" srcOrd="8" destOrd="0" presId="urn:microsoft.com/office/officeart/2005/8/layout/cycle1"/>
    <dgm:cxn modelId="{D51BA71A-492D-4978-ADB2-FBCB120847C6}" type="presParOf" srcId="{CD264232-F45E-49C2-9228-154C796545B4}" destId="{8D1FE1F8-D626-42C3-8F8A-FE77364CA020}" srcOrd="9" destOrd="0" presId="urn:microsoft.com/office/officeart/2005/8/layout/cycle1"/>
    <dgm:cxn modelId="{5F3FF537-EB81-4414-9B43-95B3DB875DA9}" type="presParOf" srcId="{CD264232-F45E-49C2-9228-154C796545B4}" destId="{1A314626-F89E-48F7-BEB0-2801B43046C7}" srcOrd="10" destOrd="0" presId="urn:microsoft.com/office/officeart/2005/8/layout/cycle1"/>
    <dgm:cxn modelId="{483F70F7-3FDA-4594-8CAC-5765EE37D8ED}" type="presParOf" srcId="{CD264232-F45E-49C2-9228-154C796545B4}" destId="{050BCBD5-9F33-432D-8A66-5744EA1B5C28}" srcOrd="11" destOrd="0" presId="urn:microsoft.com/office/officeart/2005/8/layout/cycle1"/>
    <dgm:cxn modelId="{C8045DBF-A5E6-44ED-A853-6072F654A6DE}" type="presParOf" srcId="{CD264232-F45E-49C2-9228-154C796545B4}" destId="{F48AC230-D0F7-4971-989D-F3B3738EDC6A}" srcOrd="12" destOrd="0" presId="urn:microsoft.com/office/officeart/2005/8/layout/cycle1"/>
    <dgm:cxn modelId="{E6DA578A-083B-4F68-827B-4D47C5F0E06C}" type="presParOf" srcId="{CD264232-F45E-49C2-9228-154C796545B4}" destId="{35DCEB47-360D-4153-BC5A-8D903060FB0A}" srcOrd="13" destOrd="0" presId="urn:microsoft.com/office/officeart/2005/8/layout/cycle1"/>
    <dgm:cxn modelId="{FCD565CF-8F73-4AA7-AA1C-081C1F21670C}" type="presParOf" srcId="{CD264232-F45E-49C2-9228-154C796545B4}" destId="{17E8ACCE-E392-4B76-9590-86C7DA8905FB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A24567-CDC5-4E40-A41C-8BBD7FDEC17A}">
      <dsp:nvSpPr>
        <dsp:cNvPr id="0" name=""/>
        <dsp:cNvSpPr/>
      </dsp:nvSpPr>
      <dsp:spPr>
        <a:xfrm>
          <a:off x="4013266" y="127760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Risk factors showed that family A is vulnerable.</a:t>
          </a:r>
        </a:p>
      </dsp:txBody>
      <dsp:txXfrm>
        <a:off x="4013266" y="127760"/>
        <a:ext cx="1567077" cy="1567077"/>
      </dsp:txXfrm>
    </dsp:sp>
    <dsp:sp modelId="{9DB6B9AC-33A9-4370-B31E-63CDAEF1C9A3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21292788"/>
            <a:gd name="adj4" fmla="val 19766637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C285D1-66EB-40B7-BE6A-2AA2713B574E}">
      <dsp:nvSpPr>
        <dsp:cNvPr id="0" name=""/>
        <dsp:cNvSpPr/>
      </dsp:nvSpPr>
      <dsp:spPr>
        <a:xfrm>
          <a:off x="4960049" y="3041659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Assessments has been done according to the policies and laws.</a:t>
          </a:r>
        </a:p>
      </dsp:txBody>
      <dsp:txXfrm>
        <a:off x="4960049" y="3041659"/>
        <a:ext cx="1567077" cy="1567077"/>
      </dsp:txXfrm>
    </dsp:sp>
    <dsp:sp modelId="{A2710CBC-0F79-4A46-B8F3-5D65BAB6923D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4014228"/>
            <a:gd name="adj4" fmla="val 2253864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09DAB1-85AA-4097-8E71-565055E83337}">
      <dsp:nvSpPr>
        <dsp:cNvPr id="0" name=""/>
        <dsp:cNvSpPr/>
      </dsp:nvSpPr>
      <dsp:spPr>
        <a:xfrm>
          <a:off x="2481338" y="4842548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.​Multiagency teams worked in collaboration to support the family.</a:t>
          </a:r>
        </a:p>
      </dsp:txBody>
      <dsp:txXfrm>
        <a:off x="2481338" y="4842548"/>
        <a:ext cx="1567077" cy="1567077"/>
      </dsp:txXfrm>
    </dsp:sp>
    <dsp:sp modelId="{1103E346-75AF-4FDD-B8FF-674E0697607C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8210111"/>
            <a:gd name="adj4" fmla="val 6449748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314626-F89E-48F7-BEB0-2801B43046C7}">
      <dsp:nvSpPr>
        <dsp:cNvPr id="0" name=""/>
        <dsp:cNvSpPr/>
      </dsp:nvSpPr>
      <dsp:spPr>
        <a:xfrm>
          <a:off x="2627" y="3041659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Interventions and parenting classes can be beneficial for the family relationship.</a:t>
          </a:r>
        </a:p>
      </dsp:txBody>
      <dsp:txXfrm>
        <a:off x="2627" y="3041659"/>
        <a:ext cx="1567077" cy="1567077"/>
      </dsp:txXfrm>
    </dsp:sp>
    <dsp:sp modelId="{050BCBD5-9F33-432D-8A66-5744EA1B5C28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12297339"/>
            <a:gd name="adj4" fmla="val 10771187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DCEB47-360D-4153-BC5A-8D903060FB0A}">
      <dsp:nvSpPr>
        <dsp:cNvPr id="0" name=""/>
        <dsp:cNvSpPr/>
      </dsp:nvSpPr>
      <dsp:spPr>
        <a:xfrm>
          <a:off x="949410" y="127760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Family is in better position to work with agencies.</a:t>
          </a:r>
        </a:p>
      </dsp:txBody>
      <dsp:txXfrm>
        <a:off x="949410" y="127760"/>
        <a:ext cx="1567077" cy="1567077"/>
      </dsp:txXfrm>
    </dsp:sp>
    <dsp:sp modelId="{17E8ACCE-E392-4B76-9590-86C7DA8905FB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16865218"/>
            <a:gd name="adj4" fmla="val 15198758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CD0EAC-74B8-4B14-87CB-97934B4EC60B}" type="datetimeFigureOut">
              <a:rPr lang="en-GB"/>
              <a:t>15/07/2021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82C605-07F2-4250-9DDA-BEF9D5B5A788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7991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Comprehensive strategies to prevent Alcohol-Related Violence (Bellis and Huges 2008) </a:t>
            </a:r>
          </a:p>
          <a:p>
            <a:r>
              <a:rPr lang="en-US"/>
              <a:t>Counselling, Parenting and personal development classes.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2C605-07F2-4250-9DDA-BEF9D5B5A788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223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2C605-07F2-4250-9DDA-BEF9D5B5A788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710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058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435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585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/>
              <a:t>7/15/2021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310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/>
              <a:t>7/15/2021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727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808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950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406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3838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880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4161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594449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3098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0749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8380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5001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737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3648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1.jpe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image" Target="../media/image13.jpeg"/><Relationship Id="rId10" Type="http://schemas.microsoft.com/office/2007/relationships/diagramDrawing" Target="../diagrams/drawing1.xml"/><Relationship Id="rId4" Type="http://schemas.openxmlformats.org/officeDocument/2006/relationships/image" Target="../media/image12.jpeg"/><Relationship Id="rId9" Type="http://schemas.openxmlformats.org/officeDocument/2006/relationships/diagramColors" Target="../diagrams/colors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spe.hhs.gov/blendind-prespectives-and-buildind-comunity" TargetMode="External"/><Relationship Id="rId2" Type="http://schemas.openxmlformats.org/officeDocument/2006/relationships/hyperlink" Target="https://www.apa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nicef.org.uk/what-we-do/un-convention-child-rights/" TargetMode="External"/><Relationship Id="rId4" Type="http://schemas.openxmlformats.org/officeDocument/2006/relationships/hyperlink" Target="https://www.childmatters.org.nz/insights/risk-facto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B3D91A-1AEF-CB42-B13F-0EC3A26CCCF3}"/>
              </a:ext>
            </a:extLst>
          </p:cNvPr>
          <p:cNvSpPr txBox="1"/>
          <p:nvPr/>
        </p:nvSpPr>
        <p:spPr>
          <a:xfrm>
            <a:off x="3902149" y="1424762"/>
            <a:ext cx="422112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Children, Young People and Families</a:t>
            </a:r>
          </a:p>
          <a:p>
            <a:pPr algn="ctr"/>
            <a:r>
              <a:rPr lang="en-US" dirty="0"/>
              <a:t>BMHP5004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Dr </a:t>
            </a:r>
            <a:r>
              <a:rPr lang="en-US" dirty="0" err="1"/>
              <a:t>Crisford</a:t>
            </a:r>
            <a:r>
              <a:rPr lang="en-US"/>
              <a:t> </a:t>
            </a:r>
            <a:r>
              <a:rPr lang="en-US" err="1"/>
              <a:t>Chogugudza</a:t>
            </a:r>
            <a:endParaRPr lang="en-US"/>
          </a:p>
          <a:p>
            <a:pPr algn="ctr"/>
            <a:endParaRPr lang="en-US"/>
          </a:p>
          <a:p>
            <a:pPr algn="ctr"/>
            <a:r>
              <a:rPr lang="en-US"/>
              <a:t>Group A Presentation</a:t>
            </a:r>
          </a:p>
          <a:p>
            <a:pPr algn="ctr"/>
            <a:endParaRPr lang="en-US"/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/>
              <a:t>Shahreen Ara: </a:t>
            </a:r>
            <a:r>
              <a:rPr lang="en-GB"/>
              <a:t>1914266</a:t>
            </a: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err="1"/>
              <a:t>Ripa</a:t>
            </a:r>
            <a:r>
              <a:rPr lang="en-US"/>
              <a:t> Begum: 1911468</a:t>
            </a:r>
            <a:endParaRPr lang="en-US">
              <a:cs typeface="Calibri"/>
            </a:endParaRP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/>
              <a:t>Parveen Akhtar: 1817693</a:t>
            </a:r>
            <a:endParaRPr lang="en-US">
              <a:cs typeface="Calibri"/>
            </a:endParaRP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err="1"/>
              <a:t>Zubaida</a:t>
            </a:r>
            <a:r>
              <a:rPr lang="en-US"/>
              <a:t> Ambreen: 1912999</a:t>
            </a:r>
            <a:endParaRPr lang="en-US">
              <a:cs typeface="Calibri"/>
            </a:endParaRP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err="1"/>
              <a:t>Ruhela</a:t>
            </a:r>
            <a:r>
              <a:rPr lang="en-US"/>
              <a:t> Begum: 1714385</a:t>
            </a:r>
            <a:endParaRPr lang="en-US" sz="400">
              <a:cs typeface="Calibri"/>
            </a:endParaRPr>
          </a:p>
          <a:p>
            <a:pPr algn="ctr"/>
            <a:endParaRPr lang="en-US"/>
          </a:p>
          <a:p>
            <a:pPr algn="ctr"/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7165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1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0" name="Picture 2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1" name="Oval 2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2" name="Picture 2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3" name="Picture 2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4" name="Rectangle 2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Rectangle 30">
            <a:extLst>
              <a:ext uri="{FF2B5EF4-FFF2-40B4-BE49-F238E27FC236}">
                <a16:creationId xmlns:a16="http://schemas.microsoft.com/office/drawing/2014/main" id="{61515115-95FB-41E0-86F3-8744438C0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 31">
            <a:extLst>
              <a:ext uri="{FF2B5EF4-FFF2-40B4-BE49-F238E27FC236}">
                <a16:creationId xmlns:a16="http://schemas.microsoft.com/office/drawing/2014/main" id="{8222A33F-BE2D-4D69-92A0-5DF8B17BA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47" name="Freeform: Shape 34">
            <a:extLst>
              <a:ext uri="{FF2B5EF4-FFF2-40B4-BE49-F238E27FC236}">
                <a16:creationId xmlns:a16="http://schemas.microsoft.com/office/drawing/2014/main" id="{CE1C74D0-9609-468A-9597-5D87C8A42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98731" y="664312"/>
            <a:ext cx="6858001" cy="5529377"/>
          </a:xfrm>
          <a:custGeom>
            <a:avLst/>
            <a:gdLst>
              <a:gd name="connsiteX0" fmla="*/ 6858001 w 6858001"/>
              <a:gd name="connsiteY0" fmla="*/ 1177 h 5529377"/>
              <a:gd name="connsiteX1" fmla="*/ 6858001 w 6858001"/>
              <a:gd name="connsiteY1" fmla="*/ 1344715 h 5529377"/>
              <a:gd name="connsiteX2" fmla="*/ 6858000 w 6858001"/>
              <a:gd name="connsiteY2" fmla="*/ 1344715 h 5529377"/>
              <a:gd name="connsiteX3" fmla="*/ 6858000 w 6858001"/>
              <a:gd name="connsiteY3" fmla="*/ 5529377 h 5529377"/>
              <a:gd name="connsiteX4" fmla="*/ 0 w 6858001"/>
              <a:gd name="connsiteY4" fmla="*/ 5529376 h 5529377"/>
              <a:gd name="connsiteX5" fmla="*/ 0 w 6858001"/>
              <a:gd name="connsiteY5" fmla="*/ 891096 h 5529377"/>
              <a:gd name="connsiteX6" fmla="*/ 1 w 6858001"/>
              <a:gd name="connsiteY6" fmla="*/ 891096 h 5529377"/>
              <a:gd name="connsiteX7" fmla="*/ 1 w 6858001"/>
              <a:gd name="connsiteY7" fmla="*/ 0 h 5529377"/>
              <a:gd name="connsiteX8" fmla="*/ 40463 w 6858001"/>
              <a:gd name="connsiteY8" fmla="*/ 5883 h 5529377"/>
              <a:gd name="connsiteX9" fmla="*/ 159107 w 6858001"/>
              <a:gd name="connsiteY9" fmla="*/ 23196 h 5529377"/>
              <a:gd name="connsiteX10" fmla="*/ 245518 w 6858001"/>
              <a:gd name="connsiteY10" fmla="*/ 35299 h 5529377"/>
              <a:gd name="connsiteX11" fmla="*/ 348388 w 6858001"/>
              <a:gd name="connsiteY11" fmla="*/ 48073 h 5529377"/>
              <a:gd name="connsiteX12" fmla="*/ 470460 w 6858001"/>
              <a:gd name="connsiteY12" fmla="*/ 63369 h 5529377"/>
              <a:gd name="connsiteX13" fmla="*/ 605563 w 6858001"/>
              <a:gd name="connsiteY13" fmla="*/ 79506 h 5529377"/>
              <a:gd name="connsiteX14" fmla="*/ 757810 w 6858001"/>
              <a:gd name="connsiteY14" fmla="*/ 96483 h 5529377"/>
              <a:gd name="connsiteX15" fmla="*/ 923774 w 6858001"/>
              <a:gd name="connsiteY15" fmla="*/ 114469 h 5529377"/>
              <a:gd name="connsiteX16" fmla="*/ 1104139 w 6858001"/>
              <a:gd name="connsiteY16" fmla="*/ 132454 h 5529377"/>
              <a:gd name="connsiteX17" fmla="*/ 1296163 w 6858001"/>
              <a:gd name="connsiteY17" fmla="*/ 150776 h 5529377"/>
              <a:gd name="connsiteX18" fmla="*/ 1503275 w 6858001"/>
              <a:gd name="connsiteY18" fmla="*/ 167753 h 5529377"/>
              <a:gd name="connsiteX19" fmla="*/ 1719988 w 6858001"/>
              <a:gd name="connsiteY19" fmla="*/ 184058 h 5529377"/>
              <a:gd name="connsiteX20" fmla="*/ 1949045 w 6858001"/>
              <a:gd name="connsiteY20" fmla="*/ 198849 h 5529377"/>
              <a:gd name="connsiteX21" fmla="*/ 2187703 w 6858001"/>
              <a:gd name="connsiteY21" fmla="*/ 212969 h 5529377"/>
              <a:gd name="connsiteX22" fmla="*/ 2436649 w 6858001"/>
              <a:gd name="connsiteY22" fmla="*/ 226248 h 5529377"/>
              <a:gd name="connsiteX23" fmla="*/ 2564208 w 6858001"/>
              <a:gd name="connsiteY23" fmla="*/ 230955 h 5529377"/>
              <a:gd name="connsiteX24" fmla="*/ 2694509 w 6858001"/>
              <a:gd name="connsiteY24" fmla="*/ 236165 h 5529377"/>
              <a:gd name="connsiteX25" fmla="*/ 2826868 w 6858001"/>
              <a:gd name="connsiteY25" fmla="*/ 241040 h 5529377"/>
              <a:gd name="connsiteX26" fmla="*/ 2959914 w 6858001"/>
              <a:gd name="connsiteY26" fmla="*/ 244234 h 5529377"/>
              <a:gd name="connsiteX27" fmla="*/ 3095702 w 6858001"/>
              <a:gd name="connsiteY27" fmla="*/ 247091 h 5529377"/>
              <a:gd name="connsiteX28" fmla="*/ 3232862 w 6858001"/>
              <a:gd name="connsiteY28" fmla="*/ 250117 h 5529377"/>
              <a:gd name="connsiteX29" fmla="*/ 3372765 w 6858001"/>
              <a:gd name="connsiteY29" fmla="*/ 252134 h 5529377"/>
              <a:gd name="connsiteX30" fmla="*/ 3514040 w 6858001"/>
              <a:gd name="connsiteY30" fmla="*/ 252134 h 5529377"/>
              <a:gd name="connsiteX31" fmla="*/ 3656686 w 6858001"/>
              <a:gd name="connsiteY31" fmla="*/ 253142 h 5529377"/>
              <a:gd name="connsiteX32" fmla="*/ 3800704 w 6858001"/>
              <a:gd name="connsiteY32" fmla="*/ 252134 h 5529377"/>
              <a:gd name="connsiteX33" fmla="*/ 3946780 w 6858001"/>
              <a:gd name="connsiteY33" fmla="*/ 250117 h 5529377"/>
              <a:gd name="connsiteX34" fmla="*/ 4092855 w 6858001"/>
              <a:gd name="connsiteY34" fmla="*/ 248268 h 5529377"/>
              <a:gd name="connsiteX35" fmla="*/ 4240988 w 6858001"/>
              <a:gd name="connsiteY35" fmla="*/ 244234 h 5529377"/>
              <a:gd name="connsiteX36" fmla="*/ 4390492 w 6858001"/>
              <a:gd name="connsiteY36" fmla="*/ 240032 h 5529377"/>
              <a:gd name="connsiteX37" fmla="*/ 4539997 w 6858001"/>
              <a:gd name="connsiteY37" fmla="*/ 235157 h 5529377"/>
              <a:gd name="connsiteX38" fmla="*/ 4690873 w 6858001"/>
              <a:gd name="connsiteY38" fmla="*/ 228266 h 5529377"/>
              <a:gd name="connsiteX39" fmla="*/ 4843120 w 6858001"/>
              <a:gd name="connsiteY39" fmla="*/ 220029 h 5529377"/>
              <a:gd name="connsiteX40" fmla="*/ 4996054 w 6858001"/>
              <a:gd name="connsiteY40" fmla="*/ 212129 h 5529377"/>
              <a:gd name="connsiteX41" fmla="*/ 5148987 w 6858001"/>
              <a:gd name="connsiteY41" fmla="*/ 202044 h 5529377"/>
              <a:gd name="connsiteX42" fmla="*/ 5303978 w 6858001"/>
              <a:gd name="connsiteY42" fmla="*/ 189941 h 5529377"/>
              <a:gd name="connsiteX43" fmla="*/ 5456911 w 6858001"/>
              <a:gd name="connsiteY43" fmla="*/ 177839 h 5529377"/>
              <a:gd name="connsiteX44" fmla="*/ 5612588 w 6858001"/>
              <a:gd name="connsiteY44" fmla="*/ 163887 h 5529377"/>
              <a:gd name="connsiteX45" fmla="*/ 5768950 w 6858001"/>
              <a:gd name="connsiteY45" fmla="*/ 148591 h 5529377"/>
              <a:gd name="connsiteX46" fmla="*/ 5923255 w 6858001"/>
              <a:gd name="connsiteY46" fmla="*/ 132455 h 5529377"/>
              <a:gd name="connsiteX47" fmla="*/ 6079618 w 6858001"/>
              <a:gd name="connsiteY47" fmla="*/ 113629 h 5529377"/>
              <a:gd name="connsiteX48" fmla="*/ 6235294 w 6858001"/>
              <a:gd name="connsiteY48" fmla="*/ 93458 h 5529377"/>
              <a:gd name="connsiteX49" fmla="*/ 6391657 w 6858001"/>
              <a:gd name="connsiteY49" fmla="*/ 73455 h 5529377"/>
              <a:gd name="connsiteX50" fmla="*/ 6547333 w 6858001"/>
              <a:gd name="connsiteY50" fmla="*/ 50091 h 5529377"/>
              <a:gd name="connsiteX51" fmla="*/ 6702324 w 6858001"/>
              <a:gd name="connsiteY51" fmla="*/ 26222 h 5529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5529377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5529377"/>
                </a:lnTo>
                <a:lnTo>
                  <a:pt x="0" y="5529376"/>
                </a:lnTo>
                <a:lnTo>
                  <a:pt x="0" y="891096"/>
                </a:lnTo>
                <a:lnTo>
                  <a:pt x="1" y="891096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4470776F-4C03-4657-8819-78B8D61EE82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2687" b="1"/>
          <a:stretch/>
        </p:blipFill>
        <p:spPr>
          <a:xfrm>
            <a:off x="7563742" y="1897224"/>
            <a:ext cx="3980139" cy="3063549"/>
          </a:xfrm>
          <a:prstGeom prst="rect">
            <a:avLst/>
          </a:prstGeom>
          <a:effectLst/>
        </p:spPr>
      </p:pic>
      <p:sp>
        <p:nvSpPr>
          <p:cNvPr id="48" name="Rectangle 36">
            <a:extLst>
              <a:ext uri="{FF2B5EF4-FFF2-40B4-BE49-F238E27FC236}">
                <a16:creationId xmlns:a16="http://schemas.microsoft.com/office/drawing/2014/main" id="{C137128D-E594-4905-9F76-E385F0831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65AA66-8860-064B-A304-428B6EEDB770}"/>
              </a:ext>
            </a:extLst>
          </p:cNvPr>
          <p:cNvSpPr txBox="1"/>
          <p:nvPr/>
        </p:nvSpPr>
        <p:spPr>
          <a:xfrm>
            <a:off x="648931" y="562708"/>
            <a:ext cx="5616216" cy="566111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     Zubaida </a:t>
            </a:r>
            <a:endParaRPr lang="en-US" sz="2000">
              <a:solidFill>
                <a:srgbClr val="FFFFFF"/>
              </a:solidFill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</a:pPr>
            <a:endParaRPr lang="en-US" sz="20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 this presentation our group members will discuss about case study of family A, which is referred to anti-social behavior team by school. 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Background knowledge will be discussed such as various issues consolidate harmful conduct at home, financial issues, and parental alcohol problems and their impact. 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20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There will be analysis of arrangements, approaches and framework put in to place to obstruct reoccurrence. 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Outcome of the action plan will be discussed in the conclusion.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099732-A5B9-4AE3-AC1D-BF654841314F}"/>
              </a:ext>
            </a:extLst>
          </p:cNvPr>
          <p:cNvSpPr txBox="1"/>
          <p:nvPr/>
        </p:nvSpPr>
        <p:spPr>
          <a:xfrm>
            <a:off x="7563742" y="4654419"/>
            <a:ext cx="3980139" cy="306354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 b="1">
                <a:solidFill>
                  <a:srgbClr val="FFFFFF"/>
                </a:solidFill>
              </a:rPr>
              <a:t> </a:t>
            </a:r>
            <a:r>
              <a:rPr lang="en-US" sz="1300">
                <a:solidFill>
                  <a:srgbClr val="FFFFFF"/>
                </a:solidFill>
              </a:rPr>
              <a:t>(Nathan Loynes, 2021)</a:t>
            </a:r>
          </a:p>
        </p:txBody>
      </p:sp>
    </p:spTree>
    <p:extLst>
      <p:ext uri="{BB962C8B-B14F-4D97-AF65-F5344CB8AC3E}">
        <p14:creationId xmlns:p14="http://schemas.microsoft.com/office/powerpoint/2010/main" val="32552723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10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8" name="Oval 12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" name="Picture 14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2" name="Picture 16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8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6D25FD-E025-4D44-A598-38443E5AD8F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467" y="762494"/>
            <a:ext cx="9802129" cy="5333012"/>
          </a:xfrm>
          <a:prstGeom prst="rect">
            <a:avLst/>
          </a:prstGeom>
        </p:spPr>
      </p:pic>
      <p:sp>
        <p:nvSpPr>
          <p:cNvPr id="18" name="Rectangle 22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FEF64A-E2CD-4A37-8FB7-ABA417E4903F}"/>
              </a:ext>
            </a:extLst>
          </p:cNvPr>
          <p:cNvSpPr txBox="1"/>
          <p:nvPr/>
        </p:nvSpPr>
        <p:spPr>
          <a:xfrm>
            <a:off x="6057900" y="139065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Parveen and </a:t>
            </a:r>
            <a:r>
              <a:rPr lang="en-GB" sz="14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Ripa</a:t>
            </a:r>
            <a:r>
              <a:rPr lang="en-GB" dirty="0" err="1"/>
              <a:t>ck</a:t>
            </a:r>
            <a:r>
              <a:rPr lang="en-GB" dirty="0"/>
              <a:t> to add text</a:t>
            </a:r>
          </a:p>
        </p:txBody>
      </p:sp>
    </p:spTree>
    <p:extLst>
      <p:ext uri="{BB962C8B-B14F-4D97-AF65-F5344CB8AC3E}">
        <p14:creationId xmlns:p14="http://schemas.microsoft.com/office/powerpoint/2010/main" val="2905304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10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8" name="Oval 12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" name="Picture 14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2" name="Picture 16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8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46DA36-C589-F344-8441-88E677BC2B2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467" y="491097"/>
            <a:ext cx="10939909" cy="5990627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9110A1-C414-4387-BF60-8B7CFA3A7998}"/>
              </a:ext>
            </a:extLst>
          </p:cNvPr>
          <p:cNvSpPr txBox="1"/>
          <p:nvPr/>
        </p:nvSpPr>
        <p:spPr>
          <a:xfrm>
            <a:off x="7620000" y="876300"/>
            <a:ext cx="1981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Parveen and Ripa</a:t>
            </a:r>
          </a:p>
        </p:txBody>
      </p:sp>
    </p:spTree>
    <p:extLst>
      <p:ext uri="{BB962C8B-B14F-4D97-AF65-F5344CB8AC3E}">
        <p14:creationId xmlns:p14="http://schemas.microsoft.com/office/powerpoint/2010/main" val="25250226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6C51DB70-C8EF-49A9-85C0-69F9FB3C68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178762" y="642453"/>
            <a:ext cx="11910676" cy="5573094"/>
          </a:xfrm>
          <a:prstGeom prst="rect">
            <a:avLst/>
          </a:prstGeom>
          <a:solidFill>
            <a:schemeClr val="bg2"/>
          </a:solidFill>
          <a:effectLst>
            <a:outerShdw blurRad="50800" dist="50800" dir="5400000" algn="ctr" rotWithShape="0">
              <a:schemeClr val="bg2"/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A83D01C-3905-4633-B34A-BB50122FB29C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291884-8EED-426F-B892-E79A52A71BA1}"/>
              </a:ext>
            </a:extLst>
          </p:cNvPr>
          <p:cNvSpPr txBox="1"/>
          <p:nvPr/>
        </p:nvSpPr>
        <p:spPr>
          <a:xfrm>
            <a:off x="4867275" y="33432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BABE75-A9DD-452B-BD2A-69C2E381BD95}"/>
              </a:ext>
            </a:extLst>
          </p:cNvPr>
          <p:cNvSpPr txBox="1"/>
          <p:nvPr/>
        </p:nvSpPr>
        <p:spPr>
          <a:xfrm>
            <a:off x="4636338" y="1085131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Parveen and Ripa</a:t>
            </a:r>
          </a:p>
        </p:txBody>
      </p:sp>
    </p:spTree>
    <p:extLst>
      <p:ext uri="{BB962C8B-B14F-4D97-AF65-F5344CB8AC3E}">
        <p14:creationId xmlns:p14="http://schemas.microsoft.com/office/powerpoint/2010/main" val="2991103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AB0B388-4183-9F41-86C1-60A747154C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l="11589" r="13137"/>
          <a:stretch/>
        </p:blipFill>
        <p:spPr>
          <a:xfrm>
            <a:off x="4606967" y="2424699"/>
            <a:ext cx="3066596" cy="20086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6FA733-BD1A-7B4E-BFB1-5E39FC858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40147"/>
          </a:xfrm>
        </p:spPr>
        <p:txBody>
          <a:bodyPr/>
          <a:lstStyle/>
          <a:p>
            <a:pPr algn="ctr"/>
            <a:r>
              <a:rPr lang="en-US" dirty="0"/>
              <a:t>     Analysis Of The Rationale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EED20D5-9E15-F242-91C6-D3D8E28A68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70715" y="1502196"/>
            <a:ext cx="2519383" cy="535781"/>
          </a:xfrm>
        </p:spPr>
        <p:txBody>
          <a:bodyPr/>
          <a:lstStyle/>
          <a:p>
            <a:pPr algn="ctr"/>
            <a:r>
              <a:rPr lang="en-US"/>
              <a:t> </a:t>
            </a:r>
            <a:r>
              <a:rPr lang="en-US" b="1"/>
              <a:t>Positive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1F629C5-1DC9-074D-ADCA-A311347BDB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3779" y="2219247"/>
            <a:ext cx="3705755" cy="2490152"/>
          </a:xfrm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en-US" dirty="0"/>
              <a:t>Family got the right support</a:t>
            </a:r>
          </a:p>
          <a:p>
            <a:r>
              <a:rPr lang="en-US" dirty="0"/>
              <a:t>Psychological improvements</a:t>
            </a:r>
          </a:p>
          <a:p>
            <a:r>
              <a:rPr lang="en-US" dirty="0"/>
              <a:t>Clarity about roles and responsibilities</a:t>
            </a:r>
          </a:p>
          <a:p>
            <a:r>
              <a:rPr lang="en-US" dirty="0"/>
              <a:t>communication between agencies and families</a:t>
            </a:r>
          </a:p>
          <a:p>
            <a:r>
              <a:rPr lang="en-US" dirty="0"/>
              <a:t>Developing trusting and positive relationships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05356E7-C037-834B-9BE2-137F585228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116679" y="1531970"/>
            <a:ext cx="2804606" cy="535781"/>
          </a:xfrm>
        </p:spPr>
        <p:txBody>
          <a:bodyPr/>
          <a:lstStyle/>
          <a:p>
            <a:pPr algn="ctr"/>
            <a:r>
              <a:rPr lang="en-US" b="1"/>
              <a:t>Negative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999F087-1774-754D-B7DE-D71ABD434B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840997" y="2219247"/>
            <a:ext cx="3617224" cy="2490152"/>
          </a:xfrm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en-US" dirty="0"/>
              <a:t>Short term funding</a:t>
            </a:r>
          </a:p>
          <a:p>
            <a:r>
              <a:rPr lang="en-US" dirty="0"/>
              <a:t>Overwhelmed with support can be overbearing</a:t>
            </a:r>
          </a:p>
          <a:p>
            <a:r>
              <a:rPr lang="en-US" dirty="0"/>
              <a:t>Too many agencies, too many expectation</a:t>
            </a:r>
          </a:p>
          <a:p>
            <a:r>
              <a:rPr lang="en-US" dirty="0"/>
              <a:t>Lack of communication within the family</a:t>
            </a:r>
          </a:p>
          <a:p>
            <a:r>
              <a:rPr lang="en-US" dirty="0" err="1"/>
              <a:t>Childrens</a:t>
            </a:r>
            <a:r>
              <a:rPr lang="en-US" dirty="0"/>
              <a:t> voices may be less heard, is it the best interest of the child?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C776DB-3F03-7F41-9994-757CC0FB70DB}"/>
              </a:ext>
            </a:extLst>
          </p:cNvPr>
          <p:cNvSpPr txBox="1"/>
          <p:nvPr/>
        </p:nvSpPr>
        <p:spPr>
          <a:xfrm>
            <a:off x="733779" y="5078412"/>
            <a:ext cx="10898240" cy="14773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The whole reason for this motive and coarse of action is to see a positive way forward for the household.</a:t>
            </a:r>
          </a:p>
          <a:p>
            <a:pPr algn="just"/>
            <a:r>
              <a:rPr lang="en-US" dirty="0"/>
              <a:t>As housing issues seem to be reduced, the family were now able to 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concentrate</a:t>
            </a:r>
            <a:r>
              <a:rPr lang="en-US" dirty="0"/>
              <a:t> on themselves and be able to give time to each other</a:t>
            </a:r>
          </a:p>
          <a:p>
            <a:pPr algn="just"/>
            <a:r>
              <a:rPr lang="en-US" dirty="0"/>
              <a:t>Every child has rights, regardless of their, gender, ethnicity, religion, </a:t>
            </a:r>
            <a:r>
              <a:rPr lang="en-US" dirty="0" err="1"/>
              <a:t>colour</a:t>
            </a:r>
            <a:r>
              <a:rPr lang="en-US" dirty="0"/>
              <a:t> etc.   (</a:t>
            </a:r>
            <a:r>
              <a:rPr lang="en-US" dirty="0" err="1"/>
              <a:t>Unicef.org</a:t>
            </a:r>
            <a:r>
              <a:rPr lang="en-US" dirty="0"/>
              <a:t> 2021)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61960B-B2E5-4540-A65E-BDB96313FD98}"/>
              </a:ext>
            </a:extLst>
          </p:cNvPr>
          <p:cNvSpPr txBox="1"/>
          <p:nvPr/>
        </p:nvSpPr>
        <p:spPr>
          <a:xfrm>
            <a:off x="5348472" y="4433300"/>
            <a:ext cx="168656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(Victoria Gethin, 2021)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F408D8-74DB-4FA7-8756-20F010F93CD5}"/>
              </a:ext>
            </a:extLst>
          </p:cNvPr>
          <p:cNvSpPr txBox="1"/>
          <p:nvPr/>
        </p:nvSpPr>
        <p:spPr>
          <a:xfrm>
            <a:off x="8620664" y="1043796"/>
            <a:ext cx="22256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Shahreen Ara</a:t>
            </a:r>
          </a:p>
        </p:txBody>
      </p:sp>
    </p:spTree>
    <p:extLst>
      <p:ext uri="{BB962C8B-B14F-4D97-AF65-F5344CB8AC3E}">
        <p14:creationId xmlns:p14="http://schemas.microsoft.com/office/powerpoint/2010/main" val="1814946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7" grpId="0" build="p" animBg="1"/>
      <p:bldP spid="8" grpId="0" build="p"/>
      <p:bldP spid="9" grpId="0" build="p" animBg="1"/>
      <p:bldP spid="11" grpId="0" animBg="1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374BA-C432-4749-B21D-748A3F25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1887" y="167472"/>
            <a:ext cx="9404723" cy="1400530"/>
          </a:xfrm>
        </p:spPr>
        <p:txBody>
          <a:bodyPr/>
          <a:lstStyle/>
          <a:p>
            <a:pPr algn="ctr"/>
            <a:r>
              <a:rPr lang="en-US" u="sng">
                <a:latin typeface="Britannic Bold"/>
              </a:rPr>
              <a:t>Policies and Procedures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510A8DA-E322-4BF4-8310-145124437420}"/>
              </a:ext>
            </a:extLst>
          </p:cNvPr>
          <p:cNvSpPr/>
          <p:nvPr/>
        </p:nvSpPr>
        <p:spPr>
          <a:xfrm>
            <a:off x="659525" y="1277006"/>
            <a:ext cx="3566947" cy="49201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>
                <a:solidFill>
                  <a:schemeClr val="tx1"/>
                </a:solidFill>
                <a:ea typeface="+mn-lt"/>
                <a:cs typeface="+mn-lt"/>
              </a:rPr>
              <a:t>Policies and Procedures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: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GB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Safeguarding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Children protection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Data protection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Equal opportunities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Safeguarding and child protection procedure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Attendance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Incident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Pupil Behaviour and Discipline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Domestic Abuse and Operation Encompass Policy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DDB1CE1-B54B-4B17-87AF-404CAAE331DD}"/>
              </a:ext>
            </a:extLst>
          </p:cNvPr>
          <p:cNvSpPr/>
          <p:nvPr/>
        </p:nvSpPr>
        <p:spPr>
          <a:xfrm>
            <a:off x="8382985" y="1577537"/>
            <a:ext cx="3271344" cy="43158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>
                <a:latin typeface="Calibri"/>
                <a:ea typeface="Segoe UI"/>
                <a:cs typeface="Segoe UI"/>
              </a:rPr>
              <a:t>Professionals involved</a:t>
            </a:r>
            <a:r>
              <a:rPr lang="en-GB">
                <a:latin typeface="Calibri"/>
                <a:ea typeface="Segoe UI"/>
                <a:cs typeface="Segoe UI"/>
              </a:rPr>
              <a:t>:</a:t>
            </a:r>
            <a:r>
              <a:rPr lang="en-US">
                <a:latin typeface="Calibri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GB">
                <a:latin typeface="Calibri"/>
                <a:ea typeface="Segoe UI"/>
                <a:cs typeface="Segoe UI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Head Teacher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Teacher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Safeguarding officer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Social work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Support worker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Police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Counsellor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Family group therapist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Neighbourhood officer 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City council officer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Employer adviser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Finance manager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Anger management team</a:t>
            </a:r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9CD529FB-866B-4D90-AB66-59BEBD3D5073}"/>
              </a:ext>
            </a:extLst>
          </p:cNvPr>
          <p:cNvSpPr/>
          <p:nvPr/>
        </p:nvSpPr>
        <p:spPr>
          <a:xfrm>
            <a:off x="6654545" y="2053537"/>
            <a:ext cx="1149568" cy="48610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875992-478F-4000-BFE6-A651E95D57E3}"/>
              </a:ext>
            </a:extLst>
          </p:cNvPr>
          <p:cNvSpPr txBox="1"/>
          <p:nvPr/>
        </p:nvSpPr>
        <p:spPr>
          <a:xfrm>
            <a:off x="9738163" y="638799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Ruhela Begum</a:t>
            </a:r>
          </a:p>
        </p:txBody>
      </p:sp>
      <p:pic>
        <p:nvPicPr>
          <p:cNvPr id="8" name="Picture 8" descr="Icon&#10;&#10;Description automatically generated">
            <a:extLst>
              <a:ext uri="{FF2B5EF4-FFF2-40B4-BE49-F238E27FC236}">
                <a16:creationId xmlns:a16="http://schemas.microsoft.com/office/drawing/2014/main" id="{740C461D-039B-4454-81DD-A3F2B41A42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827" t="7725" r="16547" b="429"/>
          <a:stretch/>
        </p:blipFill>
        <p:spPr>
          <a:xfrm>
            <a:off x="5276194" y="2920523"/>
            <a:ext cx="1855117" cy="1404627"/>
          </a:xfrm>
          <a:prstGeom prst="rect">
            <a:avLst/>
          </a:prstGeom>
        </p:spPr>
      </p:pic>
      <p:sp>
        <p:nvSpPr>
          <p:cNvPr id="9" name="Arrow: Left 8">
            <a:extLst>
              <a:ext uri="{FF2B5EF4-FFF2-40B4-BE49-F238E27FC236}">
                <a16:creationId xmlns:a16="http://schemas.microsoft.com/office/drawing/2014/main" id="{FDB17026-9AB8-463E-9A7A-4E70D949D8B7}"/>
              </a:ext>
            </a:extLst>
          </p:cNvPr>
          <p:cNvSpPr/>
          <p:nvPr/>
        </p:nvSpPr>
        <p:spPr>
          <a:xfrm>
            <a:off x="4516347" y="5104821"/>
            <a:ext cx="1149568" cy="48610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96278F-3325-4C15-87FD-BE12219F0223}"/>
              </a:ext>
            </a:extLst>
          </p:cNvPr>
          <p:cNvSpPr txBox="1"/>
          <p:nvPr/>
        </p:nvSpPr>
        <p:spPr>
          <a:xfrm>
            <a:off x="5578365" y="4317124"/>
            <a:ext cx="169216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>
                <a:solidFill>
                  <a:schemeClr val="bg1"/>
                </a:solidFill>
                <a:latin typeface="Open Sans"/>
                <a:ea typeface="Open Sans"/>
                <a:cs typeface="Open Sans"/>
              </a:rPr>
              <a:t>(Admin, 2020)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504A61F-AFDD-40CF-8B00-C121783B0F54}"/>
              </a:ext>
            </a:extLst>
          </p:cNvPr>
          <p:cNvSpPr txBox="1"/>
          <p:nvPr/>
        </p:nvSpPr>
        <p:spPr>
          <a:xfrm>
            <a:off x="5749158" y="5105401"/>
            <a:ext cx="2289944" cy="9606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Calibri"/>
              </a:rPr>
              <a:t>Whereas, a procedure "explains a specific action plan for carrying out a policy" (Snook, 2019). </a:t>
            </a:r>
            <a:endParaRPr lang="en-GB" sz="1400">
              <a:latin typeface="Calibri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1086F77-CCFE-411D-85A4-CF4A7C858864}"/>
              </a:ext>
            </a:extLst>
          </p:cNvPr>
          <p:cNvSpPr txBox="1"/>
          <p:nvPr/>
        </p:nvSpPr>
        <p:spPr>
          <a:xfrm>
            <a:off x="4593021" y="1715813"/>
            <a:ext cx="200747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Calibri"/>
              </a:rPr>
              <a:t>A policy is a "set of general guidelines that outline the organization’s plan for tackling an issue" (Snook, 2019). </a:t>
            </a: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1244528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0CE85-E700-44ED-BFF1-31E1B6A44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586155"/>
            <a:ext cx="6246093" cy="57673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                                                                                         </a:t>
            </a:r>
          </a:p>
        </p:txBody>
      </p:sp>
      <p:pic>
        <p:nvPicPr>
          <p:cNvPr id="6" name="Picture 6" descr="Text, whiteboard&#10;&#10;Description automatically generated">
            <a:extLst>
              <a:ext uri="{FF2B5EF4-FFF2-40B4-BE49-F238E27FC236}">
                <a16:creationId xmlns:a16="http://schemas.microsoft.com/office/drawing/2014/main" id="{420F28C9-FA64-4A03-B7C0-CA24F5365B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885" r="2" b="8572"/>
          <a:stretch/>
        </p:blipFill>
        <p:spPr>
          <a:xfrm>
            <a:off x="7554138" y="609137"/>
            <a:ext cx="3990161" cy="201473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B7AFEE90-1084-4A07-B557-E91365DF3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24BA8-9537-41B3-BC9B-B1F41FF42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175" y="2484544"/>
            <a:ext cx="6253484" cy="376385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r>
              <a:rPr lang="en-GB" sz="1600"/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</a:t>
            </a:r>
          </a:p>
        </p:txBody>
      </p:sp>
      <p:pic>
        <p:nvPicPr>
          <p:cNvPr id="7" name="Picture 7" descr="A picture containing circle&#10;&#10;Description automatically generated">
            <a:extLst>
              <a:ext uri="{FF2B5EF4-FFF2-40B4-BE49-F238E27FC236}">
                <a16:creationId xmlns:a16="http://schemas.microsoft.com/office/drawing/2014/main" id="{DA8FD50F-8BED-49B1-92B9-33D2EC7E97A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894" r="-4" b="5940"/>
          <a:stretch/>
        </p:blipFill>
        <p:spPr>
          <a:xfrm>
            <a:off x="7554138" y="2730548"/>
            <a:ext cx="3990161" cy="351785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A918301-C24C-453E-9263-AFDB2FDB15EA}"/>
              </a:ext>
            </a:extLst>
          </p:cNvPr>
          <p:cNvSpPr txBox="1"/>
          <p:nvPr/>
        </p:nvSpPr>
        <p:spPr>
          <a:xfrm>
            <a:off x="5246318" y="3200400"/>
            <a:ext cx="22212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27" name="TextBox 7">
            <a:extLst>
              <a:ext uri="{FF2B5EF4-FFF2-40B4-BE49-F238E27FC236}">
                <a16:creationId xmlns:a16="http://schemas.microsoft.com/office/drawing/2014/main" id="{F7035BE9-95B2-4CD8-B64E-9CC8BE36DEE5}"/>
              </a:ext>
            </a:extLst>
          </p:cNvPr>
          <p:cNvGraphicFramePr/>
          <p:nvPr/>
        </p:nvGraphicFramePr>
        <p:xfrm>
          <a:off x="644770" y="398585"/>
          <a:ext cx="6529754" cy="64940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40810249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0E8BA-7C59-4D73-95D1-16B418F00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B4C12-751E-4BB3-849B-7E349EEEB6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152969"/>
            <a:ext cx="10825445" cy="5249754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Admin, (2020). </a:t>
            </a:r>
            <a:r>
              <a:rPr lang="en-US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Child protection: safeguarding policies and procedures</a:t>
            </a: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[online] Available at: &lt;https://</a:t>
            </a:r>
            <a:r>
              <a:rPr lang="en-US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www.parenta.com</a:t>
            </a: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/2020/11/04/child-protection-safeguarding-policies-and-procedures/&gt; [Accessed 28 June 2021].    (</a:t>
            </a:r>
            <a:r>
              <a:rPr lang="en-US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Ruhela</a:t>
            </a: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)</a:t>
            </a:r>
            <a:endParaRPr lang="en-GB" dirty="0">
              <a:solidFill>
                <a:schemeClr val="tx1">
                  <a:lumMod val="95000"/>
                </a:schemeClr>
              </a:solidFill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American Psychological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Association.org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(2021). The risks of social isolation. [online] available at: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https://www.apa.org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monitar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/2019/05/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ce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-corner-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isollation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(Accessed 26June2021).   (Parveen)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Clr>
                <a:srgbClr val="8AD0D6"/>
              </a:buClr>
              <a:buNone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      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ASPE, (2021)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Impact of Substance Abuse on the Individual, Family, and community. [online]Available 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at: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://aspe.hhs.gov/blendind-prespectives-and-buildind-comunity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(Accessed26thJune2021).     (Parveen)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Bellis, M. A. and Hughes, K. (2008) ‘Comprehensive Strategies to Prevent Alcohol-Related Violence’, p. 18         (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Zubaida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Cdc.gov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,(2021).Risk and protective factors/Child Abuse and Neglect/Violence, Prevention/injury centre /CDC.[online].Available at: https(Accessed26June2021).(Parveen)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ChildMatters.Org.2021.Risk Factors/Parents, Home Environment, Health. [online]Available 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at: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://www.childmatters.org.nz/insights/risk-factors/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(Accessed26June2021).     (Parveen)</a:t>
            </a:r>
            <a:endParaRPr lang="en-GB" i="1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b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 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Naython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Loynes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, 2021. [image] Available at: &lt;https://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www.slideshare.net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NathanLoynes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/multi-agency-working&gt; (Accessed 3rd July 2021).       (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Zubaida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)</a:t>
            </a:r>
            <a:endParaRPr lang="en-GB" i="1" dirty="0">
              <a:solidFill>
                <a:schemeClr val="tx1">
                  <a:lumMod val="95000"/>
                </a:schemeClr>
              </a:solidFill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Snook, A., (2019).  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Policies and Procedures in the Workplace: The Ultimate Guide | 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i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-Sight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[online]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i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-Sight. Available at: </a:t>
            </a:r>
            <a:r>
              <a:rPr lang="en-GB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&lt;</a:t>
            </a:r>
            <a:r>
              <a:rPr lang="en-GB" b="1">
                <a:ea typeface="+mj-lt"/>
                <a:cs typeface="+mj-lt"/>
              </a:rPr>
              <a:t>Discuss and evaluate policy and the roles of multi-disciplinary services </a:t>
            </a:r>
            <a:r>
              <a:rPr lang="en-GB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021].   (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Ruhela)</a:t>
            </a:r>
          </a:p>
          <a:p>
            <a:pPr>
              <a:buClr>
                <a:srgbClr val="8AD0D6"/>
              </a:buClr>
            </a:pP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Unicef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(2021) what is the UNCRC? Available at: 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https://www.unicef.org.uk/what-we-do/un-convention-child-rights/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(accessed 13/06/2021)</a:t>
            </a:r>
            <a:endParaRPr lang="en-GB" i="1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B19C5B-7FF4-4D60-B056-93FE764BA5C0}"/>
              </a:ext>
            </a:extLst>
          </p:cNvPr>
          <p:cNvSpPr txBox="1"/>
          <p:nvPr/>
        </p:nvSpPr>
        <p:spPr>
          <a:xfrm flipV="1">
            <a:off x="13878838" y="2056171"/>
            <a:ext cx="206679" cy="11442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3047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791</TotalTime>
  <Words>1113</Words>
  <Application>Microsoft Office PowerPoint</Application>
  <PresentationFormat>Widescreen</PresentationFormat>
  <Paragraphs>104</Paragraphs>
  <Slides>9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Analysis Of The Rationale</vt:lpstr>
      <vt:lpstr>Policies and Procedures</vt:lpstr>
      <vt:lpstr>                                                                                         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Shahreen Ara (1914266)</dc:creator>
  <cp:lastModifiedBy>Shahreen Ara (1914266)</cp:lastModifiedBy>
  <cp:revision>34</cp:revision>
  <dcterms:created xsi:type="dcterms:W3CDTF">2021-06-28T09:21:52Z</dcterms:created>
  <dcterms:modified xsi:type="dcterms:W3CDTF">2021-07-15T19:20:28Z</dcterms:modified>
</cp:coreProperties>
</file>