
<file path=[Content_Types].xml><?xml version="1.0" encoding="utf-8"?>
<Types xmlns="http://schemas.openxmlformats.org/package/2006/content-types">
  <Default Extension="1" ContentType="image/jpeg"/>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6"/>
  </p:notesMasterIdLst>
  <p:sldIdLst>
    <p:sldId id="256" r:id="rId2"/>
    <p:sldId id="257" r:id="rId3"/>
    <p:sldId id="258" r:id="rId4"/>
    <p:sldId id="259" r:id="rId5"/>
    <p:sldId id="260" r:id="rId6"/>
    <p:sldId id="261" r:id="rId7"/>
    <p:sldId id="262" r:id="rId8"/>
    <p:sldId id="269" r:id="rId9"/>
    <p:sldId id="263" r:id="rId10"/>
    <p:sldId id="268" r:id="rId11"/>
    <p:sldId id="264" r:id="rId12"/>
    <p:sldId id="265" r:id="rId13"/>
    <p:sldId id="266" r:id="rId14"/>
    <p:sldId id="26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973915-079B-449F-9CDA-A99F85BD3824}" v="23" dt="2026-06-25T18:04:40.9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73" d="100"/>
          <a:sy n="73" d="100"/>
        </p:scale>
        <p:origin x="36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87D6D1-6989-44C5-9D1E-F14CE1DA46FD}"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BDEE03A4-F16A-4A4F-B93A-74BF37E0264C}">
      <dgm:prSet/>
      <dgm:spPr/>
      <dgm:t>
        <a:bodyPr/>
        <a:lstStyle/>
        <a:p>
          <a:r>
            <a:rPr lang="en-GB" b="1"/>
            <a:t>Student Name: Mahmoona Sadaqat</a:t>
          </a:r>
          <a:endParaRPr lang="en-US"/>
        </a:p>
      </dgm:t>
    </dgm:pt>
    <dgm:pt modelId="{565FDB8B-6EA5-4D9F-A725-C6D8600DC9EC}" type="parTrans" cxnId="{FEE611E2-573F-45E9-B9CD-DCC58960985A}">
      <dgm:prSet/>
      <dgm:spPr/>
      <dgm:t>
        <a:bodyPr/>
        <a:lstStyle/>
        <a:p>
          <a:endParaRPr lang="en-US"/>
        </a:p>
      </dgm:t>
    </dgm:pt>
    <dgm:pt modelId="{4C100FF9-3D59-41BB-9EE8-9E4D3CE20650}" type="sibTrans" cxnId="{FEE611E2-573F-45E9-B9CD-DCC58960985A}">
      <dgm:prSet/>
      <dgm:spPr/>
      <dgm:t>
        <a:bodyPr/>
        <a:lstStyle/>
        <a:p>
          <a:endParaRPr lang="en-US"/>
        </a:p>
      </dgm:t>
    </dgm:pt>
    <dgm:pt modelId="{F7676B38-F73A-46AC-8EF0-E758BB368018}">
      <dgm:prSet/>
      <dgm:spPr/>
      <dgm:t>
        <a:bodyPr/>
        <a:lstStyle/>
        <a:p>
          <a:r>
            <a:rPr lang="en-GB" b="1" dirty="0"/>
            <a:t>Student ID: 2321821</a:t>
          </a:r>
          <a:endParaRPr lang="en-US" dirty="0"/>
        </a:p>
      </dgm:t>
    </dgm:pt>
    <dgm:pt modelId="{C291E0F8-8BAE-41CA-A147-093FD5CABA8A}" type="parTrans" cxnId="{116B8EDA-3B80-4F27-B7F4-28DBA47B34F7}">
      <dgm:prSet/>
      <dgm:spPr/>
      <dgm:t>
        <a:bodyPr/>
        <a:lstStyle/>
        <a:p>
          <a:endParaRPr lang="en-US"/>
        </a:p>
      </dgm:t>
    </dgm:pt>
    <dgm:pt modelId="{57209C26-8DB0-43E2-B250-3EE9024E52F0}" type="sibTrans" cxnId="{116B8EDA-3B80-4F27-B7F4-28DBA47B34F7}">
      <dgm:prSet/>
      <dgm:spPr/>
      <dgm:t>
        <a:bodyPr/>
        <a:lstStyle/>
        <a:p>
          <a:endParaRPr lang="en-US"/>
        </a:p>
      </dgm:t>
    </dgm:pt>
    <dgm:pt modelId="{80392CB8-3D47-4D0B-B5AC-08A34F253601}">
      <dgm:prSet/>
      <dgm:spPr/>
      <dgm:t>
        <a:bodyPr/>
        <a:lstStyle/>
        <a:p>
          <a:r>
            <a:rPr lang="en-GB" b="1" dirty="0"/>
            <a:t>Name of Lecturer: Parese Ahmed</a:t>
          </a:r>
          <a:endParaRPr lang="en-US" dirty="0"/>
        </a:p>
      </dgm:t>
    </dgm:pt>
    <dgm:pt modelId="{042A3C27-4B31-4CB2-8117-EF215FC55611}" type="parTrans" cxnId="{6FDAC584-0C55-459C-A996-CF49B16EF4BB}">
      <dgm:prSet/>
      <dgm:spPr/>
      <dgm:t>
        <a:bodyPr/>
        <a:lstStyle/>
        <a:p>
          <a:endParaRPr lang="en-US"/>
        </a:p>
      </dgm:t>
    </dgm:pt>
    <dgm:pt modelId="{C938CF8A-023D-4ACA-B923-1D9D8C157BCF}" type="sibTrans" cxnId="{6FDAC584-0C55-459C-A996-CF49B16EF4BB}">
      <dgm:prSet/>
      <dgm:spPr/>
      <dgm:t>
        <a:bodyPr/>
        <a:lstStyle/>
        <a:p>
          <a:endParaRPr lang="en-US"/>
        </a:p>
      </dgm:t>
    </dgm:pt>
    <dgm:pt modelId="{BEB2F245-5F3A-4E35-AC62-82427CB5A028}">
      <dgm:prSet/>
      <dgm:spPr/>
      <dgm:t>
        <a:bodyPr/>
        <a:lstStyle/>
        <a:p>
          <a:r>
            <a:rPr lang="en-GB" dirty="0"/>
            <a:t> </a:t>
          </a:r>
          <a:r>
            <a:rPr lang="en-US" dirty="0"/>
            <a:t>BMHP6027 (</a:t>
          </a:r>
          <a:r>
            <a:rPr lang="en-GB" dirty="0"/>
            <a:t>Empowering the Older Person)</a:t>
          </a:r>
        </a:p>
      </dgm:t>
    </dgm:pt>
    <dgm:pt modelId="{09910B47-C090-4E6B-8D34-CFF89C272287}" type="parTrans" cxnId="{030F743B-6EAC-4D0C-AC16-4496C916ED80}">
      <dgm:prSet/>
      <dgm:spPr/>
      <dgm:t>
        <a:bodyPr/>
        <a:lstStyle/>
        <a:p>
          <a:endParaRPr lang="en-GB"/>
        </a:p>
      </dgm:t>
    </dgm:pt>
    <dgm:pt modelId="{774F932F-7035-4B65-96DD-2508C8BBA4DB}" type="sibTrans" cxnId="{030F743B-6EAC-4D0C-AC16-4496C916ED80}">
      <dgm:prSet/>
      <dgm:spPr/>
      <dgm:t>
        <a:bodyPr/>
        <a:lstStyle/>
        <a:p>
          <a:endParaRPr lang="en-GB"/>
        </a:p>
      </dgm:t>
    </dgm:pt>
    <dgm:pt modelId="{3D51B6EF-C1DD-4616-825D-B2DDCAA898C6}" type="pres">
      <dgm:prSet presAssocID="{5A87D6D1-6989-44C5-9D1E-F14CE1DA46FD}" presName="linear" presStyleCnt="0">
        <dgm:presLayoutVars>
          <dgm:animLvl val="lvl"/>
          <dgm:resizeHandles val="exact"/>
        </dgm:presLayoutVars>
      </dgm:prSet>
      <dgm:spPr/>
    </dgm:pt>
    <dgm:pt modelId="{D5BBCA73-4664-47A0-AC5A-70CEEECA6E13}" type="pres">
      <dgm:prSet presAssocID="{BDEE03A4-F16A-4A4F-B93A-74BF37E0264C}" presName="parentText" presStyleLbl="node1" presStyleIdx="0" presStyleCnt="4">
        <dgm:presLayoutVars>
          <dgm:chMax val="0"/>
          <dgm:bulletEnabled val="1"/>
        </dgm:presLayoutVars>
      </dgm:prSet>
      <dgm:spPr/>
    </dgm:pt>
    <dgm:pt modelId="{FA09209A-A739-460F-A762-9F0C34F95135}" type="pres">
      <dgm:prSet presAssocID="{4C100FF9-3D59-41BB-9EE8-9E4D3CE20650}" presName="spacer" presStyleCnt="0"/>
      <dgm:spPr/>
    </dgm:pt>
    <dgm:pt modelId="{15ADA3FE-8014-4FA1-8CB1-8E53F0F6A609}" type="pres">
      <dgm:prSet presAssocID="{F7676B38-F73A-46AC-8EF0-E758BB368018}" presName="parentText" presStyleLbl="node1" presStyleIdx="1" presStyleCnt="4">
        <dgm:presLayoutVars>
          <dgm:chMax val="0"/>
          <dgm:bulletEnabled val="1"/>
        </dgm:presLayoutVars>
      </dgm:prSet>
      <dgm:spPr/>
    </dgm:pt>
    <dgm:pt modelId="{5003EB48-68B0-410C-BBC6-2F71AAB048C2}" type="pres">
      <dgm:prSet presAssocID="{57209C26-8DB0-43E2-B250-3EE9024E52F0}" presName="spacer" presStyleCnt="0"/>
      <dgm:spPr/>
    </dgm:pt>
    <dgm:pt modelId="{586300F2-0208-489E-BA8E-28AE2BAD8A47}" type="pres">
      <dgm:prSet presAssocID="{BEB2F245-5F3A-4E35-AC62-82427CB5A028}" presName="parentText" presStyleLbl="node1" presStyleIdx="2" presStyleCnt="4">
        <dgm:presLayoutVars>
          <dgm:chMax val="0"/>
          <dgm:bulletEnabled val="1"/>
        </dgm:presLayoutVars>
      </dgm:prSet>
      <dgm:spPr/>
    </dgm:pt>
    <dgm:pt modelId="{E9934CAC-19A5-4D9E-AE0F-0327B289F7BA}" type="pres">
      <dgm:prSet presAssocID="{774F932F-7035-4B65-96DD-2508C8BBA4DB}" presName="spacer" presStyleCnt="0"/>
      <dgm:spPr/>
    </dgm:pt>
    <dgm:pt modelId="{1C690119-5C21-43D2-949A-CE852CB93931}" type="pres">
      <dgm:prSet presAssocID="{80392CB8-3D47-4D0B-B5AC-08A34F253601}" presName="parentText" presStyleLbl="node1" presStyleIdx="3" presStyleCnt="4">
        <dgm:presLayoutVars>
          <dgm:chMax val="0"/>
          <dgm:bulletEnabled val="1"/>
        </dgm:presLayoutVars>
      </dgm:prSet>
      <dgm:spPr/>
    </dgm:pt>
  </dgm:ptLst>
  <dgm:cxnLst>
    <dgm:cxn modelId="{8C2E8F07-7DAC-4802-B106-1B6B0FC6B8C1}" type="presOf" srcId="{80392CB8-3D47-4D0B-B5AC-08A34F253601}" destId="{1C690119-5C21-43D2-949A-CE852CB93931}" srcOrd="0" destOrd="0" presId="urn:microsoft.com/office/officeart/2005/8/layout/vList2"/>
    <dgm:cxn modelId="{E9302C28-ABA5-450F-8081-DC279328D11B}" type="presOf" srcId="{BDEE03A4-F16A-4A4F-B93A-74BF37E0264C}" destId="{D5BBCA73-4664-47A0-AC5A-70CEEECA6E13}" srcOrd="0" destOrd="0" presId="urn:microsoft.com/office/officeart/2005/8/layout/vList2"/>
    <dgm:cxn modelId="{030F743B-6EAC-4D0C-AC16-4496C916ED80}" srcId="{5A87D6D1-6989-44C5-9D1E-F14CE1DA46FD}" destId="{BEB2F245-5F3A-4E35-AC62-82427CB5A028}" srcOrd="2" destOrd="0" parTransId="{09910B47-C090-4E6B-8D34-CFF89C272287}" sibTransId="{774F932F-7035-4B65-96DD-2508C8BBA4DB}"/>
    <dgm:cxn modelId="{EC36B667-3032-463C-849A-2A6E397BC7E7}" type="presOf" srcId="{F7676B38-F73A-46AC-8EF0-E758BB368018}" destId="{15ADA3FE-8014-4FA1-8CB1-8E53F0F6A609}" srcOrd="0" destOrd="0" presId="urn:microsoft.com/office/officeart/2005/8/layout/vList2"/>
    <dgm:cxn modelId="{FA009A6C-960F-4288-A9DA-70D06EF93A95}" type="presOf" srcId="{BEB2F245-5F3A-4E35-AC62-82427CB5A028}" destId="{586300F2-0208-489E-BA8E-28AE2BAD8A47}" srcOrd="0" destOrd="0" presId="urn:microsoft.com/office/officeart/2005/8/layout/vList2"/>
    <dgm:cxn modelId="{6FDAC584-0C55-459C-A996-CF49B16EF4BB}" srcId="{5A87D6D1-6989-44C5-9D1E-F14CE1DA46FD}" destId="{80392CB8-3D47-4D0B-B5AC-08A34F253601}" srcOrd="3" destOrd="0" parTransId="{042A3C27-4B31-4CB2-8117-EF215FC55611}" sibTransId="{C938CF8A-023D-4ACA-B923-1D9D8C157BCF}"/>
    <dgm:cxn modelId="{116B8EDA-3B80-4F27-B7F4-28DBA47B34F7}" srcId="{5A87D6D1-6989-44C5-9D1E-F14CE1DA46FD}" destId="{F7676B38-F73A-46AC-8EF0-E758BB368018}" srcOrd="1" destOrd="0" parTransId="{C291E0F8-8BAE-41CA-A147-093FD5CABA8A}" sibTransId="{57209C26-8DB0-43E2-B250-3EE9024E52F0}"/>
    <dgm:cxn modelId="{AFF8DFDA-ED6C-4E9B-8EAF-FA8DF83E7968}" type="presOf" srcId="{5A87D6D1-6989-44C5-9D1E-F14CE1DA46FD}" destId="{3D51B6EF-C1DD-4616-825D-B2DDCAA898C6}" srcOrd="0" destOrd="0" presId="urn:microsoft.com/office/officeart/2005/8/layout/vList2"/>
    <dgm:cxn modelId="{FEE611E2-573F-45E9-B9CD-DCC58960985A}" srcId="{5A87D6D1-6989-44C5-9D1E-F14CE1DA46FD}" destId="{BDEE03A4-F16A-4A4F-B93A-74BF37E0264C}" srcOrd="0" destOrd="0" parTransId="{565FDB8B-6EA5-4D9F-A725-C6D8600DC9EC}" sibTransId="{4C100FF9-3D59-41BB-9EE8-9E4D3CE20650}"/>
    <dgm:cxn modelId="{4A468E23-DA47-4270-A720-C568C52EA51A}" type="presParOf" srcId="{3D51B6EF-C1DD-4616-825D-B2DDCAA898C6}" destId="{D5BBCA73-4664-47A0-AC5A-70CEEECA6E13}" srcOrd="0" destOrd="0" presId="urn:microsoft.com/office/officeart/2005/8/layout/vList2"/>
    <dgm:cxn modelId="{AD0D1E97-503B-4548-B303-9E402B807932}" type="presParOf" srcId="{3D51B6EF-C1DD-4616-825D-B2DDCAA898C6}" destId="{FA09209A-A739-460F-A762-9F0C34F95135}" srcOrd="1" destOrd="0" presId="urn:microsoft.com/office/officeart/2005/8/layout/vList2"/>
    <dgm:cxn modelId="{35474F26-D5FF-490B-9B31-753015829BE3}" type="presParOf" srcId="{3D51B6EF-C1DD-4616-825D-B2DDCAA898C6}" destId="{15ADA3FE-8014-4FA1-8CB1-8E53F0F6A609}" srcOrd="2" destOrd="0" presId="urn:microsoft.com/office/officeart/2005/8/layout/vList2"/>
    <dgm:cxn modelId="{6EAFB27E-9CCE-4091-9210-8D36279AD4B2}" type="presParOf" srcId="{3D51B6EF-C1DD-4616-825D-B2DDCAA898C6}" destId="{5003EB48-68B0-410C-BBC6-2F71AAB048C2}" srcOrd="3" destOrd="0" presId="urn:microsoft.com/office/officeart/2005/8/layout/vList2"/>
    <dgm:cxn modelId="{5DF97803-C1F3-47B6-98B4-28F15D628494}" type="presParOf" srcId="{3D51B6EF-C1DD-4616-825D-B2DDCAA898C6}" destId="{586300F2-0208-489E-BA8E-28AE2BAD8A47}" srcOrd="4" destOrd="0" presId="urn:microsoft.com/office/officeart/2005/8/layout/vList2"/>
    <dgm:cxn modelId="{67D61FA1-074E-471E-8FE2-3DBBAE838224}" type="presParOf" srcId="{3D51B6EF-C1DD-4616-825D-B2DDCAA898C6}" destId="{E9934CAC-19A5-4D9E-AE0F-0327B289F7BA}" srcOrd="5" destOrd="0" presId="urn:microsoft.com/office/officeart/2005/8/layout/vList2"/>
    <dgm:cxn modelId="{10179D4F-A268-48D0-9198-97A7829662B6}" type="presParOf" srcId="{3D51B6EF-C1DD-4616-825D-B2DDCAA898C6}" destId="{1C690119-5C21-43D2-949A-CE852CB93931}"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0C4BEA3-8F43-49BF-811E-E0D53B2FEC9B}"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3920367E-0792-4485-8659-8552A5DC33A5}">
      <dgm:prSet custT="1"/>
      <dgm:spPr/>
      <dgm:t>
        <a:bodyPr/>
        <a:lstStyle/>
        <a:p>
          <a:r>
            <a:rPr lang="en-GB" sz="2000" b="1" dirty="0"/>
            <a:t>Activity theory:</a:t>
          </a:r>
          <a:endParaRPr lang="en-US" sz="2000" dirty="0"/>
        </a:p>
      </dgm:t>
    </dgm:pt>
    <dgm:pt modelId="{04D75C32-1B91-40DC-88E7-6169CFD73232}" type="parTrans" cxnId="{AE86F832-88B3-4D4B-BFE4-4F6786729FEB}">
      <dgm:prSet/>
      <dgm:spPr/>
      <dgm:t>
        <a:bodyPr/>
        <a:lstStyle/>
        <a:p>
          <a:endParaRPr lang="en-US"/>
        </a:p>
      </dgm:t>
    </dgm:pt>
    <dgm:pt modelId="{325C1566-1278-4DF7-B9D5-F8E8F6785D92}" type="sibTrans" cxnId="{AE86F832-88B3-4D4B-BFE4-4F6786729FEB}">
      <dgm:prSet/>
      <dgm:spPr/>
      <dgm:t>
        <a:bodyPr/>
        <a:lstStyle/>
        <a:p>
          <a:endParaRPr lang="en-US"/>
        </a:p>
      </dgm:t>
    </dgm:pt>
    <dgm:pt modelId="{4B4B3316-AB73-4B17-BBF4-7CFD67FBB278}">
      <dgm:prSet/>
      <dgm:spPr/>
      <dgm:t>
        <a:bodyPr/>
        <a:lstStyle/>
        <a:p>
          <a:r>
            <a:rPr lang="en-GB" dirty="0">
              <a:solidFill>
                <a:schemeClr val="tx1"/>
              </a:solidFill>
              <a:latin typeface="Arial" panose="020B0604020202020204" pitchFamily="34" charset="0"/>
              <a:cs typeface="Arial" panose="020B0604020202020204" pitchFamily="34" charset="0"/>
            </a:rPr>
            <a:t>According to </a:t>
          </a:r>
          <a:r>
            <a:rPr lang="en-GB" b="1" dirty="0">
              <a:solidFill>
                <a:schemeClr val="tx1"/>
              </a:solidFill>
              <a:latin typeface="Arial" panose="020B0604020202020204" pitchFamily="34" charset="0"/>
              <a:cs typeface="Arial" panose="020B0604020202020204" pitchFamily="34" charset="0"/>
            </a:rPr>
            <a:t>activity theory</a:t>
          </a:r>
          <a:r>
            <a:rPr lang="en-GB" dirty="0">
              <a:solidFill>
                <a:schemeClr val="tx1"/>
              </a:solidFill>
              <a:latin typeface="Arial" panose="020B0604020202020204" pitchFamily="34" charset="0"/>
              <a:cs typeface="Arial" panose="020B0604020202020204" pitchFamily="34" charset="0"/>
            </a:rPr>
            <a:t>, staying socially and physically engaged increases overall well-being (Woll, and </a:t>
          </a:r>
          <a:r>
            <a:rPr lang="en-GB" dirty="0" err="1">
              <a:solidFill>
                <a:schemeClr val="tx1"/>
              </a:solidFill>
              <a:latin typeface="Arial" panose="020B0604020202020204" pitchFamily="34" charset="0"/>
              <a:cs typeface="Arial" panose="020B0604020202020204" pitchFamily="34" charset="0"/>
            </a:rPr>
            <a:t>Bratteteig</a:t>
          </a:r>
          <a:r>
            <a:rPr lang="en-GB" dirty="0">
              <a:solidFill>
                <a:schemeClr val="tx1"/>
              </a:solidFill>
              <a:latin typeface="Arial" panose="020B0604020202020204" pitchFamily="34" charset="0"/>
              <a:cs typeface="Arial" panose="020B0604020202020204" pitchFamily="34" charset="0"/>
            </a:rPr>
            <a:t> 2018). This approach has influenced modern health and social care practice by promoting initiatives like community programs, day care </a:t>
          </a:r>
          <a:r>
            <a:rPr lang="en-GB" dirty="0" err="1">
              <a:solidFill>
                <a:schemeClr val="tx1"/>
              </a:solidFill>
              <a:latin typeface="Arial" panose="020B0604020202020204" pitchFamily="34" charset="0"/>
              <a:cs typeface="Arial" panose="020B0604020202020204" pitchFamily="34" charset="0"/>
            </a:rPr>
            <a:t>centers</a:t>
          </a:r>
          <a:r>
            <a:rPr lang="en-GB" dirty="0">
              <a:solidFill>
                <a:schemeClr val="tx1"/>
              </a:solidFill>
              <a:latin typeface="Arial" panose="020B0604020202020204" pitchFamily="34" charset="0"/>
              <a:cs typeface="Arial" panose="020B0604020202020204" pitchFamily="34" charset="0"/>
            </a:rPr>
            <a:t>, volunteer roles, and activity-based care in residential facilities. However, several individuals who have chronic illnesses, disabilities, or mental health issues which can limit their participation even when following their wishes (Wang, 2013) .</a:t>
          </a:r>
          <a:endParaRPr lang="en-US" dirty="0">
            <a:solidFill>
              <a:schemeClr val="tx1"/>
            </a:solidFill>
            <a:latin typeface="Arial" panose="020B0604020202020204" pitchFamily="34" charset="0"/>
            <a:cs typeface="Arial" panose="020B0604020202020204" pitchFamily="34" charset="0"/>
          </a:endParaRPr>
        </a:p>
      </dgm:t>
    </dgm:pt>
    <dgm:pt modelId="{67E31E6E-E000-454A-A0D9-0CC53828145A}" type="parTrans" cxnId="{59B39C43-25A0-4B1B-AB9F-9EDC03A80B86}">
      <dgm:prSet/>
      <dgm:spPr/>
      <dgm:t>
        <a:bodyPr/>
        <a:lstStyle/>
        <a:p>
          <a:endParaRPr lang="en-US"/>
        </a:p>
      </dgm:t>
    </dgm:pt>
    <dgm:pt modelId="{2BEB4B13-7D3C-4CC9-8D40-7CBC2CE65827}" type="sibTrans" cxnId="{59B39C43-25A0-4B1B-AB9F-9EDC03A80B86}">
      <dgm:prSet/>
      <dgm:spPr/>
      <dgm:t>
        <a:bodyPr/>
        <a:lstStyle/>
        <a:p>
          <a:endParaRPr lang="en-US"/>
        </a:p>
      </dgm:t>
    </dgm:pt>
    <dgm:pt modelId="{37984A72-FB99-461E-B08E-25929E35A333}" type="pres">
      <dgm:prSet presAssocID="{30C4BEA3-8F43-49BF-811E-E0D53B2FEC9B}" presName="Name0" presStyleCnt="0">
        <dgm:presLayoutVars>
          <dgm:dir/>
          <dgm:animLvl val="lvl"/>
          <dgm:resizeHandles val="exact"/>
        </dgm:presLayoutVars>
      </dgm:prSet>
      <dgm:spPr/>
    </dgm:pt>
    <dgm:pt modelId="{0B48CF56-4BD4-4DD5-B5A1-3ADF10D95772}" type="pres">
      <dgm:prSet presAssocID="{4B4B3316-AB73-4B17-BBF4-7CFD67FBB278}" presName="boxAndChildren" presStyleCnt="0"/>
      <dgm:spPr/>
    </dgm:pt>
    <dgm:pt modelId="{BD5AE01D-AD95-459A-8687-B822CADE2316}" type="pres">
      <dgm:prSet presAssocID="{4B4B3316-AB73-4B17-BBF4-7CFD67FBB278}" presName="parentTextBox" presStyleLbl="node1" presStyleIdx="0" presStyleCnt="2"/>
      <dgm:spPr/>
    </dgm:pt>
    <dgm:pt modelId="{C8C57529-3F34-40E6-A8CE-B92E38E458BE}" type="pres">
      <dgm:prSet presAssocID="{325C1566-1278-4DF7-B9D5-F8E8F6785D92}" presName="sp" presStyleCnt="0"/>
      <dgm:spPr/>
    </dgm:pt>
    <dgm:pt modelId="{0E0C72DD-C9C7-485A-B747-696477F3D42E}" type="pres">
      <dgm:prSet presAssocID="{3920367E-0792-4485-8659-8552A5DC33A5}" presName="arrowAndChildren" presStyleCnt="0"/>
      <dgm:spPr/>
    </dgm:pt>
    <dgm:pt modelId="{EA1EBC3E-4784-4B17-B82A-AAD32018F17D}" type="pres">
      <dgm:prSet presAssocID="{3920367E-0792-4485-8659-8552A5DC33A5}" presName="parentTextArrow" presStyleLbl="node1" presStyleIdx="1" presStyleCnt="2"/>
      <dgm:spPr/>
    </dgm:pt>
  </dgm:ptLst>
  <dgm:cxnLst>
    <dgm:cxn modelId="{6255CC24-81CD-432B-87ED-9D815B58B8FD}" type="presOf" srcId="{3920367E-0792-4485-8659-8552A5DC33A5}" destId="{EA1EBC3E-4784-4B17-B82A-AAD32018F17D}" srcOrd="0" destOrd="0" presId="urn:microsoft.com/office/officeart/2005/8/layout/process4"/>
    <dgm:cxn modelId="{AE86F832-88B3-4D4B-BFE4-4F6786729FEB}" srcId="{30C4BEA3-8F43-49BF-811E-E0D53B2FEC9B}" destId="{3920367E-0792-4485-8659-8552A5DC33A5}" srcOrd="0" destOrd="0" parTransId="{04D75C32-1B91-40DC-88E7-6169CFD73232}" sibTransId="{325C1566-1278-4DF7-B9D5-F8E8F6785D92}"/>
    <dgm:cxn modelId="{59B39C43-25A0-4B1B-AB9F-9EDC03A80B86}" srcId="{30C4BEA3-8F43-49BF-811E-E0D53B2FEC9B}" destId="{4B4B3316-AB73-4B17-BBF4-7CFD67FBB278}" srcOrd="1" destOrd="0" parTransId="{67E31E6E-E000-454A-A0D9-0CC53828145A}" sibTransId="{2BEB4B13-7D3C-4CC9-8D40-7CBC2CE65827}"/>
    <dgm:cxn modelId="{089F0FBA-1492-49F3-A782-86285266DFAB}" type="presOf" srcId="{30C4BEA3-8F43-49BF-811E-E0D53B2FEC9B}" destId="{37984A72-FB99-461E-B08E-25929E35A333}" srcOrd="0" destOrd="0" presId="urn:microsoft.com/office/officeart/2005/8/layout/process4"/>
    <dgm:cxn modelId="{B66694E6-0989-4842-BAB7-D527E80992AF}" type="presOf" srcId="{4B4B3316-AB73-4B17-BBF4-7CFD67FBB278}" destId="{BD5AE01D-AD95-459A-8687-B822CADE2316}" srcOrd="0" destOrd="0" presId="urn:microsoft.com/office/officeart/2005/8/layout/process4"/>
    <dgm:cxn modelId="{65586B28-C632-42AB-A985-ADCF83748EEF}" type="presParOf" srcId="{37984A72-FB99-461E-B08E-25929E35A333}" destId="{0B48CF56-4BD4-4DD5-B5A1-3ADF10D95772}" srcOrd="0" destOrd="0" presId="urn:microsoft.com/office/officeart/2005/8/layout/process4"/>
    <dgm:cxn modelId="{31D7184A-CE3A-427E-BDF9-2865393BECC4}" type="presParOf" srcId="{0B48CF56-4BD4-4DD5-B5A1-3ADF10D95772}" destId="{BD5AE01D-AD95-459A-8687-B822CADE2316}" srcOrd="0" destOrd="0" presId="urn:microsoft.com/office/officeart/2005/8/layout/process4"/>
    <dgm:cxn modelId="{8751E818-80C5-4C17-826C-741885559477}" type="presParOf" srcId="{37984A72-FB99-461E-B08E-25929E35A333}" destId="{C8C57529-3F34-40E6-A8CE-B92E38E458BE}" srcOrd="1" destOrd="0" presId="urn:microsoft.com/office/officeart/2005/8/layout/process4"/>
    <dgm:cxn modelId="{BFE39748-E2C5-4409-8BB0-0FD1CD13CE07}" type="presParOf" srcId="{37984A72-FB99-461E-B08E-25929E35A333}" destId="{0E0C72DD-C9C7-485A-B747-696477F3D42E}" srcOrd="2" destOrd="0" presId="urn:microsoft.com/office/officeart/2005/8/layout/process4"/>
    <dgm:cxn modelId="{43D6529F-134B-46DA-924F-797D3C9CC45F}" type="presParOf" srcId="{0E0C72DD-C9C7-485A-B747-696477F3D42E}" destId="{EA1EBC3E-4784-4B17-B82A-AAD32018F17D}"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F1CFAE0-2E8C-4BEA-AC62-194AEE00DE97}"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D1939AFA-5FD1-4FB2-A244-91D127A8C792}">
      <dgm:prSet/>
      <dgm:spPr/>
      <dgm:t>
        <a:bodyPr/>
        <a:lstStyle/>
        <a:p>
          <a:r>
            <a:rPr lang="en-GB" dirty="0"/>
            <a:t>Elderly care in the UK is changing more due to technological advancement. Elderly people's independence and safety are improved by technologies like telemedicine, digital medication reminders, smart home gadgets, and remote monitoring systems.</a:t>
          </a:r>
          <a:endParaRPr lang="en-US" dirty="0"/>
        </a:p>
      </dgm:t>
    </dgm:pt>
    <dgm:pt modelId="{8A19A935-92CC-4370-B3FE-547FC8F72FE2}" type="parTrans" cxnId="{ED56E374-F44C-4E96-8CF0-87A2F536D21D}">
      <dgm:prSet/>
      <dgm:spPr/>
      <dgm:t>
        <a:bodyPr/>
        <a:lstStyle/>
        <a:p>
          <a:endParaRPr lang="en-US"/>
        </a:p>
      </dgm:t>
    </dgm:pt>
    <dgm:pt modelId="{C3942759-966E-4095-9DA3-9AD6F6B78752}" type="sibTrans" cxnId="{ED56E374-F44C-4E96-8CF0-87A2F536D21D}">
      <dgm:prSet/>
      <dgm:spPr/>
      <dgm:t>
        <a:bodyPr/>
        <a:lstStyle/>
        <a:p>
          <a:endParaRPr lang="en-US"/>
        </a:p>
      </dgm:t>
    </dgm:pt>
    <dgm:pt modelId="{18885A66-C9D5-4D0E-BC4C-3D6582EC4BFD}">
      <dgm:prSet/>
      <dgm:spPr/>
      <dgm:t>
        <a:bodyPr/>
        <a:lstStyle/>
        <a:p>
          <a:r>
            <a:rPr lang="en-GB"/>
            <a:t>Remote consultations are made possible by telehealth, which lowers travel requirements and increases access to medical treatment (NHS England 2023).</a:t>
          </a:r>
          <a:endParaRPr lang="en-US"/>
        </a:p>
      </dgm:t>
    </dgm:pt>
    <dgm:pt modelId="{6FD9F0B3-D126-48F4-875C-550E5C3F08F6}" type="parTrans" cxnId="{C477DC4C-637D-472E-AD76-0E8E44B289EA}">
      <dgm:prSet/>
      <dgm:spPr/>
      <dgm:t>
        <a:bodyPr/>
        <a:lstStyle/>
        <a:p>
          <a:endParaRPr lang="en-US"/>
        </a:p>
      </dgm:t>
    </dgm:pt>
    <dgm:pt modelId="{5B099814-1812-4E0F-B411-54462E3BF882}" type="sibTrans" cxnId="{C477DC4C-637D-472E-AD76-0E8E44B289EA}">
      <dgm:prSet/>
      <dgm:spPr/>
      <dgm:t>
        <a:bodyPr/>
        <a:lstStyle/>
        <a:p>
          <a:endParaRPr lang="en-US"/>
        </a:p>
      </dgm:t>
    </dgm:pt>
    <dgm:pt modelId="{D1E04A3C-F506-4CD7-817E-D42DDA8D7D6A}">
      <dgm:prSet/>
      <dgm:spPr/>
      <dgm:t>
        <a:bodyPr/>
        <a:lstStyle/>
        <a:p>
          <a:r>
            <a:rPr lang="en-GB" dirty="0"/>
            <a:t>However, many older people lack the knowledge or courage to use digital technologies effectively, digital exclusion continues to be a significant problem. Widely used also faces challenges by ethical issues such data security, privacy, and cost.</a:t>
          </a:r>
          <a:endParaRPr lang="en-US" dirty="0"/>
        </a:p>
      </dgm:t>
    </dgm:pt>
    <dgm:pt modelId="{3C016D90-C577-4493-B37B-0EF9F9B060A4}" type="parTrans" cxnId="{EEB190FB-E8F7-4E55-9299-656A0D2D6207}">
      <dgm:prSet/>
      <dgm:spPr/>
      <dgm:t>
        <a:bodyPr/>
        <a:lstStyle/>
        <a:p>
          <a:endParaRPr lang="en-US"/>
        </a:p>
      </dgm:t>
    </dgm:pt>
    <dgm:pt modelId="{6150C893-6444-4294-B9DB-3F335F1C4A0F}" type="sibTrans" cxnId="{EEB190FB-E8F7-4E55-9299-656A0D2D6207}">
      <dgm:prSet/>
      <dgm:spPr/>
      <dgm:t>
        <a:bodyPr/>
        <a:lstStyle/>
        <a:p>
          <a:endParaRPr lang="en-US"/>
        </a:p>
      </dgm:t>
    </dgm:pt>
    <dgm:pt modelId="{8BE98B9B-A4AD-4B0C-861E-B92A25620B60}" type="pres">
      <dgm:prSet presAssocID="{1F1CFAE0-2E8C-4BEA-AC62-194AEE00DE97}" presName="linear" presStyleCnt="0">
        <dgm:presLayoutVars>
          <dgm:animLvl val="lvl"/>
          <dgm:resizeHandles val="exact"/>
        </dgm:presLayoutVars>
      </dgm:prSet>
      <dgm:spPr/>
    </dgm:pt>
    <dgm:pt modelId="{0B7AF2D3-B9BF-406C-941C-C5B2D32C5C9C}" type="pres">
      <dgm:prSet presAssocID="{D1939AFA-5FD1-4FB2-A244-91D127A8C792}" presName="parentText" presStyleLbl="node1" presStyleIdx="0" presStyleCnt="3">
        <dgm:presLayoutVars>
          <dgm:chMax val="0"/>
          <dgm:bulletEnabled val="1"/>
        </dgm:presLayoutVars>
      </dgm:prSet>
      <dgm:spPr/>
    </dgm:pt>
    <dgm:pt modelId="{730790EB-B3F2-418A-A777-C3394812AD7C}" type="pres">
      <dgm:prSet presAssocID="{C3942759-966E-4095-9DA3-9AD6F6B78752}" presName="spacer" presStyleCnt="0"/>
      <dgm:spPr/>
    </dgm:pt>
    <dgm:pt modelId="{66FB9304-90D4-40B7-9AAA-64E6007AD99B}" type="pres">
      <dgm:prSet presAssocID="{18885A66-C9D5-4D0E-BC4C-3D6582EC4BFD}" presName="parentText" presStyleLbl="node1" presStyleIdx="1" presStyleCnt="3">
        <dgm:presLayoutVars>
          <dgm:chMax val="0"/>
          <dgm:bulletEnabled val="1"/>
        </dgm:presLayoutVars>
      </dgm:prSet>
      <dgm:spPr/>
    </dgm:pt>
    <dgm:pt modelId="{9AED8F71-FA2A-4F33-A03A-3C90CC37B9CF}" type="pres">
      <dgm:prSet presAssocID="{5B099814-1812-4E0F-B411-54462E3BF882}" presName="spacer" presStyleCnt="0"/>
      <dgm:spPr/>
    </dgm:pt>
    <dgm:pt modelId="{CBEF859B-ABB2-4324-802A-EE591541DDEA}" type="pres">
      <dgm:prSet presAssocID="{D1E04A3C-F506-4CD7-817E-D42DDA8D7D6A}" presName="parentText" presStyleLbl="node1" presStyleIdx="2" presStyleCnt="3">
        <dgm:presLayoutVars>
          <dgm:chMax val="0"/>
          <dgm:bulletEnabled val="1"/>
        </dgm:presLayoutVars>
      </dgm:prSet>
      <dgm:spPr/>
    </dgm:pt>
  </dgm:ptLst>
  <dgm:cxnLst>
    <dgm:cxn modelId="{15BAED3B-0AA5-4594-8521-98B5E1922A49}" type="presOf" srcId="{D1E04A3C-F506-4CD7-817E-D42DDA8D7D6A}" destId="{CBEF859B-ABB2-4324-802A-EE591541DDEA}" srcOrd="0" destOrd="0" presId="urn:microsoft.com/office/officeart/2005/8/layout/vList2"/>
    <dgm:cxn modelId="{C477DC4C-637D-472E-AD76-0E8E44B289EA}" srcId="{1F1CFAE0-2E8C-4BEA-AC62-194AEE00DE97}" destId="{18885A66-C9D5-4D0E-BC4C-3D6582EC4BFD}" srcOrd="1" destOrd="0" parTransId="{6FD9F0B3-D126-48F4-875C-550E5C3F08F6}" sibTransId="{5B099814-1812-4E0F-B411-54462E3BF882}"/>
    <dgm:cxn modelId="{ED56E374-F44C-4E96-8CF0-87A2F536D21D}" srcId="{1F1CFAE0-2E8C-4BEA-AC62-194AEE00DE97}" destId="{D1939AFA-5FD1-4FB2-A244-91D127A8C792}" srcOrd="0" destOrd="0" parTransId="{8A19A935-92CC-4370-B3FE-547FC8F72FE2}" sibTransId="{C3942759-966E-4095-9DA3-9AD6F6B78752}"/>
    <dgm:cxn modelId="{7237E774-2696-4905-99AA-249F41411D55}" type="presOf" srcId="{D1939AFA-5FD1-4FB2-A244-91D127A8C792}" destId="{0B7AF2D3-B9BF-406C-941C-C5B2D32C5C9C}" srcOrd="0" destOrd="0" presId="urn:microsoft.com/office/officeart/2005/8/layout/vList2"/>
    <dgm:cxn modelId="{3B5635AD-2916-4847-8837-935C24BD0001}" type="presOf" srcId="{18885A66-C9D5-4D0E-BC4C-3D6582EC4BFD}" destId="{66FB9304-90D4-40B7-9AAA-64E6007AD99B}" srcOrd="0" destOrd="0" presId="urn:microsoft.com/office/officeart/2005/8/layout/vList2"/>
    <dgm:cxn modelId="{7D4F17BD-5BEE-4AFE-87F1-2E79505A0D99}" type="presOf" srcId="{1F1CFAE0-2E8C-4BEA-AC62-194AEE00DE97}" destId="{8BE98B9B-A4AD-4B0C-861E-B92A25620B60}" srcOrd="0" destOrd="0" presId="urn:microsoft.com/office/officeart/2005/8/layout/vList2"/>
    <dgm:cxn modelId="{EEB190FB-E8F7-4E55-9299-656A0D2D6207}" srcId="{1F1CFAE0-2E8C-4BEA-AC62-194AEE00DE97}" destId="{D1E04A3C-F506-4CD7-817E-D42DDA8D7D6A}" srcOrd="2" destOrd="0" parTransId="{3C016D90-C577-4493-B37B-0EF9F9B060A4}" sibTransId="{6150C893-6444-4294-B9DB-3F335F1C4A0F}"/>
    <dgm:cxn modelId="{2808EA0E-BEFA-474B-8B2B-FA45E3682767}" type="presParOf" srcId="{8BE98B9B-A4AD-4B0C-861E-B92A25620B60}" destId="{0B7AF2D3-B9BF-406C-941C-C5B2D32C5C9C}" srcOrd="0" destOrd="0" presId="urn:microsoft.com/office/officeart/2005/8/layout/vList2"/>
    <dgm:cxn modelId="{F9C08E4B-C41F-40F2-9D5C-A531910748E2}" type="presParOf" srcId="{8BE98B9B-A4AD-4B0C-861E-B92A25620B60}" destId="{730790EB-B3F2-418A-A777-C3394812AD7C}" srcOrd="1" destOrd="0" presId="urn:microsoft.com/office/officeart/2005/8/layout/vList2"/>
    <dgm:cxn modelId="{4B9AF30A-9C88-4090-9BE9-D811FACDD8B4}" type="presParOf" srcId="{8BE98B9B-A4AD-4B0C-861E-B92A25620B60}" destId="{66FB9304-90D4-40B7-9AAA-64E6007AD99B}" srcOrd="2" destOrd="0" presId="urn:microsoft.com/office/officeart/2005/8/layout/vList2"/>
    <dgm:cxn modelId="{8EFBB68E-8533-4411-B69D-8FF98B37E77E}" type="presParOf" srcId="{8BE98B9B-A4AD-4B0C-861E-B92A25620B60}" destId="{9AED8F71-FA2A-4F33-A03A-3C90CC37B9CF}" srcOrd="3" destOrd="0" presId="urn:microsoft.com/office/officeart/2005/8/layout/vList2"/>
    <dgm:cxn modelId="{30FD0498-6E4F-4C9F-A469-E34E1EFD0229}" type="presParOf" srcId="{8BE98B9B-A4AD-4B0C-861E-B92A25620B60}" destId="{CBEF859B-ABB2-4324-802A-EE591541DDEA}"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BBCA73-4664-47A0-AC5A-70CEEECA6E13}">
      <dsp:nvSpPr>
        <dsp:cNvPr id="0" name=""/>
        <dsp:cNvSpPr/>
      </dsp:nvSpPr>
      <dsp:spPr>
        <a:xfrm>
          <a:off x="0" y="728912"/>
          <a:ext cx="6692748" cy="638819"/>
        </a:xfrm>
        <a:prstGeom prst="roundRect">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a:t>Student Name: Mahmoona Sadaqat</a:t>
          </a:r>
          <a:endParaRPr lang="en-US" sz="2800" kern="1200"/>
        </a:p>
      </dsp:txBody>
      <dsp:txXfrm>
        <a:off x="31185" y="760097"/>
        <a:ext cx="6630378" cy="576449"/>
      </dsp:txXfrm>
    </dsp:sp>
    <dsp:sp modelId="{15ADA3FE-8014-4FA1-8CB1-8E53F0F6A609}">
      <dsp:nvSpPr>
        <dsp:cNvPr id="0" name=""/>
        <dsp:cNvSpPr/>
      </dsp:nvSpPr>
      <dsp:spPr>
        <a:xfrm>
          <a:off x="0" y="1448372"/>
          <a:ext cx="6692748" cy="638819"/>
        </a:xfrm>
        <a:prstGeom prst="roundRect">
          <a:avLst/>
        </a:prstGeom>
        <a:gradFill rotWithShape="0">
          <a:gsLst>
            <a:gs pos="0">
              <a:schemeClr val="accent2">
                <a:hueOff val="-279374"/>
                <a:satOff val="-3219"/>
                <a:lumOff val="720"/>
                <a:alphaOff val="0"/>
                <a:tint val="94000"/>
                <a:satMod val="105000"/>
                <a:lumMod val="102000"/>
              </a:schemeClr>
            </a:gs>
            <a:gs pos="100000">
              <a:schemeClr val="accent2">
                <a:hueOff val="-279374"/>
                <a:satOff val="-3219"/>
                <a:lumOff val="72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dirty="0"/>
            <a:t>Student ID: 2321821</a:t>
          </a:r>
          <a:endParaRPr lang="en-US" sz="2800" kern="1200" dirty="0"/>
        </a:p>
      </dsp:txBody>
      <dsp:txXfrm>
        <a:off x="31185" y="1479557"/>
        <a:ext cx="6630378" cy="576449"/>
      </dsp:txXfrm>
    </dsp:sp>
    <dsp:sp modelId="{586300F2-0208-489E-BA8E-28AE2BAD8A47}">
      <dsp:nvSpPr>
        <dsp:cNvPr id="0" name=""/>
        <dsp:cNvSpPr/>
      </dsp:nvSpPr>
      <dsp:spPr>
        <a:xfrm>
          <a:off x="0" y="2167832"/>
          <a:ext cx="6692748" cy="638819"/>
        </a:xfrm>
        <a:prstGeom prst="roundRect">
          <a:avLst/>
        </a:prstGeom>
        <a:gradFill rotWithShape="0">
          <a:gsLst>
            <a:gs pos="0">
              <a:schemeClr val="accent2">
                <a:hueOff val="-558749"/>
                <a:satOff val="-6439"/>
                <a:lumOff val="1439"/>
                <a:alphaOff val="0"/>
                <a:tint val="94000"/>
                <a:satMod val="105000"/>
                <a:lumMod val="102000"/>
              </a:schemeClr>
            </a:gs>
            <a:gs pos="100000">
              <a:schemeClr val="accent2">
                <a:hueOff val="-558749"/>
                <a:satOff val="-6439"/>
                <a:lumOff val="1439"/>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 </a:t>
          </a:r>
          <a:r>
            <a:rPr lang="en-US" sz="2800" kern="1200" dirty="0"/>
            <a:t>BMHP6027 (</a:t>
          </a:r>
          <a:r>
            <a:rPr lang="en-GB" sz="2800" kern="1200" dirty="0"/>
            <a:t>Empowering the Older Person)</a:t>
          </a:r>
        </a:p>
      </dsp:txBody>
      <dsp:txXfrm>
        <a:off x="31185" y="2199017"/>
        <a:ext cx="6630378" cy="576449"/>
      </dsp:txXfrm>
    </dsp:sp>
    <dsp:sp modelId="{1C690119-5C21-43D2-949A-CE852CB93931}">
      <dsp:nvSpPr>
        <dsp:cNvPr id="0" name=""/>
        <dsp:cNvSpPr/>
      </dsp:nvSpPr>
      <dsp:spPr>
        <a:xfrm>
          <a:off x="0" y="2887292"/>
          <a:ext cx="6692748" cy="638819"/>
        </a:xfrm>
        <a:prstGeom prst="roundRect">
          <a:avLst/>
        </a:prstGeom>
        <a:gradFill rotWithShape="0">
          <a:gsLst>
            <a:gs pos="0">
              <a:schemeClr val="accent2">
                <a:hueOff val="-838123"/>
                <a:satOff val="-9658"/>
                <a:lumOff val="2159"/>
                <a:alphaOff val="0"/>
                <a:tint val="94000"/>
                <a:satMod val="105000"/>
                <a:lumMod val="102000"/>
              </a:schemeClr>
            </a:gs>
            <a:gs pos="100000">
              <a:schemeClr val="accent2">
                <a:hueOff val="-838123"/>
                <a:satOff val="-9658"/>
                <a:lumOff val="2159"/>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dirty="0"/>
            <a:t>Name of Lecturer: Parese Ahmed</a:t>
          </a:r>
          <a:endParaRPr lang="en-US" sz="2800" kern="1200" dirty="0"/>
        </a:p>
      </dsp:txBody>
      <dsp:txXfrm>
        <a:off x="31185" y="2918477"/>
        <a:ext cx="6630378" cy="5764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5AE01D-AD95-459A-8687-B822CADE2316}">
      <dsp:nvSpPr>
        <dsp:cNvPr id="0" name=""/>
        <dsp:cNvSpPr/>
      </dsp:nvSpPr>
      <dsp:spPr>
        <a:xfrm>
          <a:off x="0" y="3071980"/>
          <a:ext cx="5343297" cy="2015551"/>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tx1"/>
              </a:solidFill>
              <a:latin typeface="Arial" panose="020B0604020202020204" pitchFamily="34" charset="0"/>
              <a:cs typeface="Arial" panose="020B0604020202020204" pitchFamily="34" charset="0"/>
            </a:rPr>
            <a:t>According to </a:t>
          </a:r>
          <a:r>
            <a:rPr lang="en-GB" sz="1500" b="1" kern="1200" dirty="0">
              <a:solidFill>
                <a:schemeClr val="tx1"/>
              </a:solidFill>
              <a:latin typeface="Arial" panose="020B0604020202020204" pitchFamily="34" charset="0"/>
              <a:cs typeface="Arial" panose="020B0604020202020204" pitchFamily="34" charset="0"/>
            </a:rPr>
            <a:t>activity theory</a:t>
          </a:r>
          <a:r>
            <a:rPr lang="en-GB" sz="1500" kern="1200" dirty="0">
              <a:solidFill>
                <a:schemeClr val="tx1"/>
              </a:solidFill>
              <a:latin typeface="Arial" panose="020B0604020202020204" pitchFamily="34" charset="0"/>
              <a:cs typeface="Arial" panose="020B0604020202020204" pitchFamily="34" charset="0"/>
            </a:rPr>
            <a:t>, staying socially and physically engaged increases overall well-being (Woll, and </a:t>
          </a:r>
          <a:r>
            <a:rPr lang="en-GB" sz="1500" kern="1200" dirty="0" err="1">
              <a:solidFill>
                <a:schemeClr val="tx1"/>
              </a:solidFill>
              <a:latin typeface="Arial" panose="020B0604020202020204" pitchFamily="34" charset="0"/>
              <a:cs typeface="Arial" panose="020B0604020202020204" pitchFamily="34" charset="0"/>
            </a:rPr>
            <a:t>Bratteteig</a:t>
          </a:r>
          <a:r>
            <a:rPr lang="en-GB" sz="1500" kern="1200" dirty="0">
              <a:solidFill>
                <a:schemeClr val="tx1"/>
              </a:solidFill>
              <a:latin typeface="Arial" panose="020B0604020202020204" pitchFamily="34" charset="0"/>
              <a:cs typeface="Arial" panose="020B0604020202020204" pitchFamily="34" charset="0"/>
            </a:rPr>
            <a:t> 2018). This approach has influenced modern health and social care practice by promoting initiatives like community programs, day care </a:t>
          </a:r>
          <a:r>
            <a:rPr lang="en-GB" sz="1500" kern="1200" dirty="0" err="1">
              <a:solidFill>
                <a:schemeClr val="tx1"/>
              </a:solidFill>
              <a:latin typeface="Arial" panose="020B0604020202020204" pitchFamily="34" charset="0"/>
              <a:cs typeface="Arial" panose="020B0604020202020204" pitchFamily="34" charset="0"/>
            </a:rPr>
            <a:t>centers</a:t>
          </a:r>
          <a:r>
            <a:rPr lang="en-GB" sz="1500" kern="1200" dirty="0">
              <a:solidFill>
                <a:schemeClr val="tx1"/>
              </a:solidFill>
              <a:latin typeface="Arial" panose="020B0604020202020204" pitchFamily="34" charset="0"/>
              <a:cs typeface="Arial" panose="020B0604020202020204" pitchFamily="34" charset="0"/>
            </a:rPr>
            <a:t>, volunteer roles, and activity-based care in residential facilities. However, several individuals who have chronic illnesses, disabilities, or mental health issues which can limit their participation even when following their wishes (Wang, 2013) .</a:t>
          </a:r>
          <a:endParaRPr lang="en-US" sz="1500" kern="1200" dirty="0">
            <a:solidFill>
              <a:schemeClr val="tx1"/>
            </a:solidFill>
            <a:latin typeface="Arial" panose="020B0604020202020204" pitchFamily="34" charset="0"/>
            <a:cs typeface="Arial" panose="020B0604020202020204" pitchFamily="34" charset="0"/>
          </a:endParaRPr>
        </a:p>
      </dsp:txBody>
      <dsp:txXfrm>
        <a:off x="0" y="3071980"/>
        <a:ext cx="5343297" cy="2015551"/>
      </dsp:txXfrm>
    </dsp:sp>
    <dsp:sp modelId="{EA1EBC3E-4784-4B17-B82A-AAD32018F17D}">
      <dsp:nvSpPr>
        <dsp:cNvPr id="0" name=""/>
        <dsp:cNvSpPr/>
      </dsp:nvSpPr>
      <dsp:spPr>
        <a:xfrm rot="10800000">
          <a:off x="0" y="2295"/>
          <a:ext cx="5343297" cy="3099918"/>
        </a:xfrm>
        <a:prstGeom prst="upArrowCallou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dirty="0"/>
            <a:t>Activity theory:</a:t>
          </a:r>
          <a:endParaRPr lang="en-US" sz="2000" kern="1200" dirty="0"/>
        </a:p>
      </dsp:txBody>
      <dsp:txXfrm rot="10800000">
        <a:off x="0" y="2295"/>
        <a:ext cx="5343297" cy="20142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7AF2D3-B9BF-406C-941C-C5B2D32C5C9C}">
      <dsp:nvSpPr>
        <dsp:cNvPr id="0" name=""/>
        <dsp:cNvSpPr/>
      </dsp:nvSpPr>
      <dsp:spPr>
        <a:xfrm>
          <a:off x="0" y="238817"/>
          <a:ext cx="6692748" cy="1222650"/>
        </a:xfrm>
        <a:prstGeom prst="roundRect">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Elderly care in the UK is changing more due to technological advancement. Elderly people's independence and safety are improved by technologies like telemedicine, digital medication reminders, smart home gadgets, and remote monitoring systems.</a:t>
          </a:r>
          <a:endParaRPr lang="en-US" sz="1900" kern="1200" dirty="0"/>
        </a:p>
      </dsp:txBody>
      <dsp:txXfrm>
        <a:off x="59685" y="298502"/>
        <a:ext cx="6573378" cy="1103280"/>
      </dsp:txXfrm>
    </dsp:sp>
    <dsp:sp modelId="{66FB9304-90D4-40B7-9AAA-64E6007AD99B}">
      <dsp:nvSpPr>
        <dsp:cNvPr id="0" name=""/>
        <dsp:cNvSpPr/>
      </dsp:nvSpPr>
      <dsp:spPr>
        <a:xfrm>
          <a:off x="0" y="1516187"/>
          <a:ext cx="6692748" cy="1222650"/>
        </a:xfrm>
        <a:prstGeom prst="roundRect">
          <a:avLst/>
        </a:prstGeom>
        <a:gradFill rotWithShape="0">
          <a:gsLst>
            <a:gs pos="0">
              <a:schemeClr val="accent5">
                <a:hueOff val="-918568"/>
                <a:satOff val="135"/>
                <a:lumOff val="-3236"/>
                <a:alphaOff val="0"/>
                <a:tint val="94000"/>
                <a:satMod val="105000"/>
                <a:lumMod val="102000"/>
              </a:schemeClr>
            </a:gs>
            <a:gs pos="100000">
              <a:schemeClr val="accent5">
                <a:hueOff val="-918568"/>
                <a:satOff val="135"/>
                <a:lumOff val="-3236"/>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Remote consultations are made possible by telehealth, which lowers travel requirements and increases access to medical treatment (NHS England 2023).</a:t>
          </a:r>
          <a:endParaRPr lang="en-US" sz="1900" kern="1200"/>
        </a:p>
      </dsp:txBody>
      <dsp:txXfrm>
        <a:off x="59685" y="1575872"/>
        <a:ext cx="6573378" cy="1103280"/>
      </dsp:txXfrm>
    </dsp:sp>
    <dsp:sp modelId="{CBEF859B-ABB2-4324-802A-EE591541DDEA}">
      <dsp:nvSpPr>
        <dsp:cNvPr id="0" name=""/>
        <dsp:cNvSpPr/>
      </dsp:nvSpPr>
      <dsp:spPr>
        <a:xfrm>
          <a:off x="0" y="2793557"/>
          <a:ext cx="6692748" cy="1222650"/>
        </a:xfrm>
        <a:prstGeom prst="roundRect">
          <a:avLst/>
        </a:prstGeom>
        <a:gradFill rotWithShape="0">
          <a:gsLst>
            <a:gs pos="0">
              <a:schemeClr val="accent5">
                <a:hueOff val="-1837137"/>
                <a:satOff val="270"/>
                <a:lumOff val="-6471"/>
                <a:alphaOff val="0"/>
                <a:tint val="94000"/>
                <a:satMod val="105000"/>
                <a:lumMod val="102000"/>
              </a:schemeClr>
            </a:gs>
            <a:gs pos="100000">
              <a:schemeClr val="accent5">
                <a:hueOff val="-1837137"/>
                <a:satOff val="270"/>
                <a:lumOff val="-6471"/>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However, many older people lack the knowledge or courage to use digital technologies effectively, digital exclusion continues to be a significant problem. Widely used also faces challenges by ethical issues such data security, privacy, and cost.</a:t>
          </a:r>
          <a:endParaRPr lang="en-US" sz="1900" kern="1200" dirty="0"/>
        </a:p>
      </dsp:txBody>
      <dsp:txXfrm>
        <a:off x="59685" y="2853242"/>
        <a:ext cx="6573378" cy="110328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257A46-4BE7-4659-A355-5B2A37266F9D}" type="datetimeFigureOut">
              <a:rPr lang="en-GB" smtClean="0"/>
              <a:t>22/06/2026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A59A78-2E2B-400D-93F4-E2D114CF159B}" type="slidenum">
              <a:rPr lang="en-GB" smtClean="0"/>
              <a:t>‹#›</a:t>
            </a:fld>
            <a:endParaRPr lang="en-GB"/>
          </a:p>
        </p:txBody>
      </p:sp>
    </p:spTree>
    <p:extLst>
      <p:ext uri="{BB962C8B-B14F-4D97-AF65-F5344CB8AC3E}">
        <p14:creationId xmlns:p14="http://schemas.microsoft.com/office/powerpoint/2010/main" val="13249698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A59A78-2E2B-400D-93F4-E2D114CF159B}" type="slidenum">
              <a:rPr lang="en-GB" smtClean="0"/>
              <a:t>4</a:t>
            </a:fld>
            <a:endParaRPr lang="en-GB"/>
          </a:p>
        </p:txBody>
      </p:sp>
    </p:spTree>
    <p:extLst>
      <p:ext uri="{BB962C8B-B14F-4D97-AF65-F5344CB8AC3E}">
        <p14:creationId xmlns:p14="http://schemas.microsoft.com/office/powerpoint/2010/main" val="8534827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134A4188-78E8-4161-AB76-4F4C91C887E0}" type="datetimeFigureOut">
              <a:rPr lang="en-GB" smtClean="0"/>
              <a:t>15/06/2026</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841DA88D-0600-4674-9AC0-105CBF977363}" type="slidenum">
              <a:rPr lang="en-GB" smtClean="0"/>
              <a:t>‹#›</a:t>
            </a:fld>
            <a:endParaRPr lang="en-GB"/>
          </a:p>
        </p:txBody>
      </p:sp>
    </p:spTree>
    <p:extLst>
      <p:ext uri="{BB962C8B-B14F-4D97-AF65-F5344CB8AC3E}">
        <p14:creationId xmlns:p14="http://schemas.microsoft.com/office/powerpoint/2010/main" val="27002704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34A4188-78E8-4161-AB76-4F4C91C887E0}"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1DA88D-0600-4674-9AC0-105CBF977363}" type="slidenum">
              <a:rPr lang="en-GB" smtClean="0"/>
              <a:t>‹#›</a:t>
            </a:fld>
            <a:endParaRPr lang="en-GB"/>
          </a:p>
        </p:txBody>
      </p:sp>
    </p:spTree>
    <p:extLst>
      <p:ext uri="{BB962C8B-B14F-4D97-AF65-F5344CB8AC3E}">
        <p14:creationId xmlns:p14="http://schemas.microsoft.com/office/powerpoint/2010/main" val="601288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34A4188-78E8-4161-AB76-4F4C91C887E0}"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1DA88D-0600-4674-9AC0-105CBF977363}" type="slidenum">
              <a:rPr lang="en-GB" smtClean="0"/>
              <a:t>‹#›</a:t>
            </a:fld>
            <a:endParaRPr lang="en-GB"/>
          </a:p>
        </p:txBody>
      </p:sp>
    </p:spTree>
    <p:extLst>
      <p:ext uri="{BB962C8B-B14F-4D97-AF65-F5344CB8AC3E}">
        <p14:creationId xmlns:p14="http://schemas.microsoft.com/office/powerpoint/2010/main" val="31959281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34A4188-78E8-4161-AB76-4F4C91C887E0}"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1DA88D-0600-4674-9AC0-105CBF977363}" type="slidenum">
              <a:rPr lang="en-GB" smtClean="0"/>
              <a:t>‹#›</a:t>
            </a:fld>
            <a:endParaRPr lang="en-GB"/>
          </a:p>
        </p:txBody>
      </p:sp>
    </p:spTree>
    <p:extLst>
      <p:ext uri="{BB962C8B-B14F-4D97-AF65-F5344CB8AC3E}">
        <p14:creationId xmlns:p14="http://schemas.microsoft.com/office/powerpoint/2010/main" val="10014953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34A4188-78E8-4161-AB76-4F4C91C887E0}" type="datetimeFigureOut">
              <a:rPr lang="en-GB" smtClean="0"/>
              <a:t>15/06/2026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41DA88D-0600-4674-9AC0-105CBF977363}" type="slidenum">
              <a:rPr lang="en-GB" smtClean="0"/>
              <a:t>‹#›</a:t>
            </a:fld>
            <a:endParaRPr lang="en-GB"/>
          </a:p>
        </p:txBody>
      </p:sp>
    </p:spTree>
    <p:extLst>
      <p:ext uri="{BB962C8B-B14F-4D97-AF65-F5344CB8AC3E}">
        <p14:creationId xmlns:p14="http://schemas.microsoft.com/office/powerpoint/2010/main" val="2925733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34A4188-78E8-4161-AB76-4F4C91C887E0}" type="datetimeFigureOut">
              <a:rPr lang="en-GB" smtClean="0"/>
              <a:t>15/06/2026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1DA88D-0600-4674-9AC0-105CBF977363}" type="slidenum">
              <a:rPr lang="en-GB" smtClean="0"/>
              <a:t>‹#›</a:t>
            </a:fld>
            <a:endParaRPr lang="en-GB"/>
          </a:p>
        </p:txBody>
      </p:sp>
    </p:spTree>
    <p:extLst>
      <p:ext uri="{BB962C8B-B14F-4D97-AF65-F5344CB8AC3E}">
        <p14:creationId xmlns:p14="http://schemas.microsoft.com/office/powerpoint/2010/main" val="42415106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34A4188-78E8-4161-AB76-4F4C91C887E0}" type="datetimeFigureOut">
              <a:rPr lang="en-GB" smtClean="0"/>
              <a:t>15/06/2026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41DA88D-0600-4674-9AC0-105CBF977363}" type="slidenum">
              <a:rPr lang="en-GB" smtClean="0"/>
              <a:t>‹#›</a:t>
            </a:fld>
            <a:endParaRPr lang="en-GB"/>
          </a:p>
        </p:txBody>
      </p:sp>
    </p:spTree>
    <p:extLst>
      <p:ext uri="{BB962C8B-B14F-4D97-AF65-F5344CB8AC3E}">
        <p14:creationId xmlns:p14="http://schemas.microsoft.com/office/powerpoint/2010/main" val="2875052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34A4188-78E8-4161-AB76-4F4C91C887E0}"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1DA88D-0600-4674-9AC0-105CBF977363}" type="slidenum">
              <a:rPr lang="en-GB" smtClean="0"/>
              <a:t>‹#›</a:t>
            </a:fld>
            <a:endParaRPr lang="en-GB"/>
          </a:p>
        </p:txBody>
      </p:sp>
    </p:spTree>
    <p:extLst>
      <p:ext uri="{BB962C8B-B14F-4D97-AF65-F5344CB8AC3E}">
        <p14:creationId xmlns:p14="http://schemas.microsoft.com/office/powerpoint/2010/main" val="23479730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34A4188-78E8-4161-AB76-4F4C91C887E0}"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1DA88D-0600-4674-9AC0-105CBF977363}" type="slidenum">
              <a:rPr lang="en-GB" smtClean="0"/>
              <a:t>‹#›</a:t>
            </a:fld>
            <a:endParaRPr lang="en-GB"/>
          </a:p>
        </p:txBody>
      </p:sp>
    </p:spTree>
    <p:extLst>
      <p:ext uri="{BB962C8B-B14F-4D97-AF65-F5344CB8AC3E}">
        <p14:creationId xmlns:p14="http://schemas.microsoft.com/office/powerpoint/2010/main" val="2492212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34A4188-78E8-4161-AB76-4F4C91C887E0}"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1DA88D-0600-4674-9AC0-105CBF977363}" type="slidenum">
              <a:rPr lang="en-GB" smtClean="0"/>
              <a:t>‹#›</a:t>
            </a:fld>
            <a:endParaRPr lang="en-GB"/>
          </a:p>
        </p:txBody>
      </p:sp>
    </p:spTree>
    <p:extLst>
      <p:ext uri="{BB962C8B-B14F-4D97-AF65-F5344CB8AC3E}">
        <p14:creationId xmlns:p14="http://schemas.microsoft.com/office/powerpoint/2010/main" val="28605546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34A4188-78E8-4161-AB76-4F4C91C887E0}"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1DA88D-0600-4674-9AC0-105CBF977363}" type="slidenum">
              <a:rPr lang="en-GB" smtClean="0"/>
              <a:t>‹#›</a:t>
            </a:fld>
            <a:endParaRPr lang="en-GB"/>
          </a:p>
        </p:txBody>
      </p:sp>
    </p:spTree>
    <p:extLst>
      <p:ext uri="{BB962C8B-B14F-4D97-AF65-F5344CB8AC3E}">
        <p14:creationId xmlns:p14="http://schemas.microsoft.com/office/powerpoint/2010/main" val="300415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34A4188-78E8-4161-AB76-4F4C91C887E0}"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1DA88D-0600-4674-9AC0-105CBF977363}"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5234183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34A4188-78E8-4161-AB76-4F4C91C887E0}"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1DA88D-0600-4674-9AC0-105CBF977363}" type="slidenum">
              <a:rPr lang="en-GB" smtClean="0"/>
              <a:t>‹#›</a:t>
            </a:fld>
            <a:endParaRPr lang="en-GB"/>
          </a:p>
        </p:txBody>
      </p:sp>
    </p:spTree>
    <p:extLst>
      <p:ext uri="{BB962C8B-B14F-4D97-AF65-F5344CB8AC3E}">
        <p14:creationId xmlns:p14="http://schemas.microsoft.com/office/powerpoint/2010/main" val="3116424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134A4188-78E8-4161-AB76-4F4C91C887E0}" type="datetimeFigureOut">
              <a:rPr lang="en-GB" smtClean="0"/>
              <a:t>15/06/2026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1DA88D-0600-4674-9AC0-105CBF977363}" type="slidenum">
              <a:rPr lang="en-GB" smtClean="0"/>
              <a:t>‹#›</a:t>
            </a:fld>
            <a:endParaRPr lang="en-GB"/>
          </a:p>
        </p:txBody>
      </p:sp>
    </p:spTree>
    <p:extLst>
      <p:ext uri="{BB962C8B-B14F-4D97-AF65-F5344CB8AC3E}">
        <p14:creationId xmlns:p14="http://schemas.microsoft.com/office/powerpoint/2010/main" val="13026502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134A4188-78E8-4161-AB76-4F4C91C887E0}" type="datetimeFigureOut">
              <a:rPr lang="en-GB" smtClean="0"/>
              <a:t>15/06/2026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1DA88D-0600-4674-9AC0-105CBF977363}" type="slidenum">
              <a:rPr lang="en-GB" smtClean="0"/>
              <a:t>‹#›</a:t>
            </a:fld>
            <a:endParaRPr lang="en-GB"/>
          </a:p>
        </p:txBody>
      </p:sp>
    </p:spTree>
    <p:extLst>
      <p:ext uri="{BB962C8B-B14F-4D97-AF65-F5344CB8AC3E}">
        <p14:creationId xmlns:p14="http://schemas.microsoft.com/office/powerpoint/2010/main" val="620347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34A4188-78E8-4161-AB76-4F4C91C887E0}"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1DA88D-0600-4674-9AC0-105CBF977363}" type="slidenum">
              <a:rPr lang="en-GB" smtClean="0"/>
              <a:t>‹#›</a:t>
            </a:fld>
            <a:endParaRPr lang="en-GB"/>
          </a:p>
        </p:txBody>
      </p:sp>
    </p:spTree>
    <p:extLst>
      <p:ext uri="{BB962C8B-B14F-4D97-AF65-F5344CB8AC3E}">
        <p14:creationId xmlns:p14="http://schemas.microsoft.com/office/powerpoint/2010/main" val="9606593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34A4188-78E8-4161-AB76-4F4C91C887E0}"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1DA88D-0600-4674-9AC0-105CBF977363}" type="slidenum">
              <a:rPr lang="en-GB" smtClean="0"/>
              <a:t>‹#›</a:t>
            </a:fld>
            <a:endParaRPr lang="en-GB"/>
          </a:p>
        </p:txBody>
      </p:sp>
    </p:spTree>
    <p:extLst>
      <p:ext uri="{BB962C8B-B14F-4D97-AF65-F5344CB8AC3E}">
        <p14:creationId xmlns:p14="http://schemas.microsoft.com/office/powerpoint/2010/main" val="1599637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34A4188-78E8-4161-AB76-4F4C91C887E0}" type="datetimeFigureOut">
              <a:rPr lang="en-GB" smtClean="0"/>
              <a:t>15/06/2026</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41DA88D-0600-4674-9AC0-105CBF977363}" type="slidenum">
              <a:rPr lang="en-GB" smtClean="0"/>
              <a:t>‹#›</a:t>
            </a:fld>
            <a:endParaRPr lang="en-GB"/>
          </a:p>
        </p:txBody>
      </p:sp>
    </p:spTree>
    <p:extLst>
      <p:ext uri="{BB962C8B-B14F-4D97-AF65-F5344CB8AC3E}">
        <p14:creationId xmlns:p14="http://schemas.microsoft.com/office/powerpoint/2010/main" val="559044556"/>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914400" rtl="0" eaLnBrk="1" latinLnBrk="0" hangingPunct="1">
        <a:lnSpc>
          <a:spcPct val="90000"/>
        </a:lnSpc>
        <a:spcBef>
          <a:spcPct val="0"/>
        </a:spcBef>
        <a:buNone/>
        <a:defRPr sz="3600" kern="1200" cap="all" baseline="0">
          <a:solidFill>
            <a:schemeClr val="tx1"/>
          </a:solidFill>
          <a:effectLst>
            <a:outerShdw blurRad="177800" dist="38100" dir="2700000" algn="tl">
              <a:srgbClr val="000000">
                <a:alpha val="24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effectLst>
            <a:outerShdw blurRad="152400" dist="38100" dir="2700000" algn="tl">
              <a:srgbClr val="000000">
                <a:alpha val="36000"/>
              </a:srgbClr>
            </a:outerShdw>
          </a:effectLst>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effectLst>
            <a:outerShdw blurRad="152400" dist="38100" dir="2700000" algn="tl">
              <a:srgbClr val="000000">
                <a:alpha val="36000"/>
              </a:srgbClr>
            </a:outerShdw>
          </a:effectLst>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effectLst>
            <a:outerShdw blurRad="152400" dist="38100" dir="2700000" algn="tl">
              <a:srgbClr val="000000">
                <a:alpha val="36000"/>
              </a:srgbClr>
            </a:outerShdw>
          </a:effectLst>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effectLst>
            <a:outerShdw blurRad="152400" dist="38100" dir="2700000" algn="tl">
              <a:srgbClr val="000000">
                <a:alpha val="36000"/>
              </a:srgbClr>
            </a:outerShdw>
          </a:effectLst>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effectLst>
            <a:outerShdw blurRad="152400" dist="38100" dir="2700000" algn="tl">
              <a:srgbClr val="000000">
                <a:alpha val="36000"/>
              </a:srgbClr>
            </a:outerShdw>
          </a:effectLst>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1.xml"/><Relationship Id="rId7" Type="http://schemas.openxmlformats.org/officeDocument/2006/relationships/diagramQuickStyle" Target="../diagrams/quickStyle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3.png"/><Relationship Id="rId4" Type="http://schemas.openxmlformats.org/officeDocument/2006/relationships/image" Target="../media/image2.png"/><Relationship Id="rId9" Type="http://schemas.microsoft.com/office/2007/relationships/diagramDrawing" Target="../diagrams/drawing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hyperlink" Target="https://www.rawpixel.com/search/old%20help" TargetMode="External"/><Relationship Id="rId5" Type="http://schemas.openxmlformats.org/officeDocument/2006/relationships/image" Target="../media/image4.1"/><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hyperlink" Target="https://www.bbc.co.uk/news/health-66087766" TargetMode="External"/><Relationship Id="rId5" Type="http://schemas.openxmlformats.org/officeDocument/2006/relationships/image" Target="../media/image5.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3.png"/><Relationship Id="rId4" Type="http://schemas.openxmlformats.org/officeDocument/2006/relationships/notesSlide" Target="../notesSlides/notesSlide1.xml"/><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hyperlink" Target="https://www.linkedin.com/pulse/e-health-laws-regulations-apurva-agarwal" TargetMode="External"/><Relationship Id="rId5" Type="http://schemas.openxmlformats.org/officeDocument/2006/relationships/image" Target="../media/image6.jpe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3.png"/><Relationship Id="rId4" Type="http://schemas.openxmlformats.org/officeDocument/2006/relationships/image" Target="../media/image2.png"/><Relationship Id="rId9" Type="http://schemas.microsoft.com/office/2007/relationships/diagramDrawing" Target="../diagrams/drawing3.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hyperlink" Target="https://www.ageuk.org.uk/discover/2024/september/state-of-health-and-care-of-older-people-in-england-2024/" TargetMode="External"/><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hyperlink" Target="https://www.legislation.gov.uk/ukpga/2010/15/pdfs/ukpga_20100015_en.pdf"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1016/j.ssmph.2024.101703" TargetMode="Externa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hyperlink" Target="https://www.who.int/news-room/fact-sheets/detail/ageing-and-health" TargetMode="External"/><Relationship Id="rId5" Type="http://schemas.openxmlformats.org/officeDocument/2006/relationships/hyperlink" Target="https://www.ons.gov.uk/peoplepopulationandcommunity/birthsdeathsandmarriages/ageing" TargetMode="External"/><Relationship Id="rId4" Type="http://schemas.openxmlformats.org/officeDocument/2006/relationships/hyperlink" Target="https://www.england.nhs.uk/digitaltechnolo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D315EA7A-503F-4861-9A7A-86476406AFC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12" name="Group 11">
            <a:extLst>
              <a:ext uri="{FF2B5EF4-FFF2-40B4-BE49-F238E27FC236}">
                <a16:creationId xmlns:a16="http://schemas.microsoft.com/office/drawing/2014/main" id="{5F6E419E-7478-4531-823C-58DF7A10FA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3" name="Group 12">
              <a:extLst>
                <a:ext uri="{FF2B5EF4-FFF2-40B4-BE49-F238E27FC236}">
                  <a16:creationId xmlns:a16="http://schemas.microsoft.com/office/drawing/2014/main" id="{6166DED5-3552-4512-A5D0-3BD8DB2BF48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5" name="Rectangle 5">
                <a:extLst>
                  <a:ext uri="{FF2B5EF4-FFF2-40B4-BE49-F238E27FC236}">
                    <a16:creationId xmlns:a16="http://schemas.microsoft.com/office/drawing/2014/main" id="{1EF83640-278B-4580-9288-D4C8F8E4D9C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26" name="Freeform 6">
                <a:extLst>
                  <a:ext uri="{FF2B5EF4-FFF2-40B4-BE49-F238E27FC236}">
                    <a16:creationId xmlns:a16="http://schemas.microsoft.com/office/drawing/2014/main" id="{2F851863-7279-454C-B927-51EC13FFDC0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7" name="Freeform 7">
                <a:extLst>
                  <a:ext uri="{FF2B5EF4-FFF2-40B4-BE49-F238E27FC236}">
                    <a16:creationId xmlns:a16="http://schemas.microsoft.com/office/drawing/2014/main" id="{13CDDA8A-092F-4F54-8206-22848FBB17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8" name="Freeform 8">
                <a:extLst>
                  <a:ext uri="{FF2B5EF4-FFF2-40B4-BE49-F238E27FC236}">
                    <a16:creationId xmlns:a16="http://schemas.microsoft.com/office/drawing/2014/main" id="{D3F474AA-8038-46EB-906B-EE7E8E5E9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9" name="Freeform 9">
                <a:extLst>
                  <a:ext uri="{FF2B5EF4-FFF2-40B4-BE49-F238E27FC236}">
                    <a16:creationId xmlns:a16="http://schemas.microsoft.com/office/drawing/2014/main" id="{DEA100B0-B335-41A5-A04B-B601E20968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0" name="Freeform 10">
                <a:extLst>
                  <a:ext uri="{FF2B5EF4-FFF2-40B4-BE49-F238E27FC236}">
                    <a16:creationId xmlns:a16="http://schemas.microsoft.com/office/drawing/2014/main" id="{93FDDD44-A7E1-4A3A-9757-84B8F4D502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1" name="Freeform 11">
                <a:extLst>
                  <a:ext uri="{FF2B5EF4-FFF2-40B4-BE49-F238E27FC236}">
                    <a16:creationId xmlns:a16="http://schemas.microsoft.com/office/drawing/2014/main" id="{D8338DDE-CA03-44D8-949F-A79C2E01C1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2" name="Freeform 12">
                <a:extLst>
                  <a:ext uri="{FF2B5EF4-FFF2-40B4-BE49-F238E27FC236}">
                    <a16:creationId xmlns:a16="http://schemas.microsoft.com/office/drawing/2014/main" id="{CBDAD3BA-A054-4189-9451-6E969BB4B9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3" name="Freeform 13">
                <a:extLst>
                  <a:ext uri="{FF2B5EF4-FFF2-40B4-BE49-F238E27FC236}">
                    <a16:creationId xmlns:a16="http://schemas.microsoft.com/office/drawing/2014/main" id="{EF10C686-CA10-4F20-98E0-3BBFC2EDC49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4" name="Freeform 14">
                <a:extLst>
                  <a:ext uri="{FF2B5EF4-FFF2-40B4-BE49-F238E27FC236}">
                    <a16:creationId xmlns:a16="http://schemas.microsoft.com/office/drawing/2014/main" id="{3904651A-E8FB-4006-B428-FB8B593389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5" name="Freeform 15">
                <a:extLst>
                  <a:ext uri="{FF2B5EF4-FFF2-40B4-BE49-F238E27FC236}">
                    <a16:creationId xmlns:a16="http://schemas.microsoft.com/office/drawing/2014/main" id="{8AAADB72-3AAF-4192-A9FF-7628FC38F3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6" name="Line 16">
                <a:extLst>
                  <a:ext uri="{FF2B5EF4-FFF2-40B4-BE49-F238E27FC236}">
                    <a16:creationId xmlns:a16="http://schemas.microsoft.com/office/drawing/2014/main" id="{4AA2AF70-7263-43F5-931F-E58CF9C8305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7" name="Freeform 17">
                <a:extLst>
                  <a:ext uri="{FF2B5EF4-FFF2-40B4-BE49-F238E27FC236}">
                    <a16:creationId xmlns:a16="http://schemas.microsoft.com/office/drawing/2014/main" id="{1060A3F5-24D4-4418-ABFF-1F9BA79148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8" name="Freeform 18">
                <a:extLst>
                  <a:ext uri="{FF2B5EF4-FFF2-40B4-BE49-F238E27FC236}">
                    <a16:creationId xmlns:a16="http://schemas.microsoft.com/office/drawing/2014/main" id="{5B675803-C045-45DC-8B2B-CDE25229E7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9" name="Freeform 19">
                <a:extLst>
                  <a:ext uri="{FF2B5EF4-FFF2-40B4-BE49-F238E27FC236}">
                    <a16:creationId xmlns:a16="http://schemas.microsoft.com/office/drawing/2014/main" id="{EADA3295-F2BE-46B1-B100-FE72BA7FB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0" name="Freeform 20">
                <a:extLst>
                  <a:ext uri="{FF2B5EF4-FFF2-40B4-BE49-F238E27FC236}">
                    <a16:creationId xmlns:a16="http://schemas.microsoft.com/office/drawing/2014/main" id="{551DAFD8-4E73-4975-A320-A28713040A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1" name="Rectangle 21">
                <a:extLst>
                  <a:ext uri="{FF2B5EF4-FFF2-40B4-BE49-F238E27FC236}">
                    <a16:creationId xmlns:a16="http://schemas.microsoft.com/office/drawing/2014/main" id="{CC70859F-6F0C-458C-871C-659479A7733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42" name="Freeform 22">
                <a:extLst>
                  <a:ext uri="{FF2B5EF4-FFF2-40B4-BE49-F238E27FC236}">
                    <a16:creationId xmlns:a16="http://schemas.microsoft.com/office/drawing/2014/main" id="{5B72D469-05AB-4030-A098-93996328F6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3" name="Freeform 23">
                <a:extLst>
                  <a:ext uri="{FF2B5EF4-FFF2-40B4-BE49-F238E27FC236}">
                    <a16:creationId xmlns:a16="http://schemas.microsoft.com/office/drawing/2014/main" id="{75DBFDF8-F8E9-48E1-A45A-D2B5AE2DF8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4" name="Freeform 24">
                <a:extLst>
                  <a:ext uri="{FF2B5EF4-FFF2-40B4-BE49-F238E27FC236}">
                    <a16:creationId xmlns:a16="http://schemas.microsoft.com/office/drawing/2014/main" id="{0551FF34-D734-4387-A502-51A05F44AA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5" name="Freeform 25">
                <a:extLst>
                  <a:ext uri="{FF2B5EF4-FFF2-40B4-BE49-F238E27FC236}">
                    <a16:creationId xmlns:a16="http://schemas.microsoft.com/office/drawing/2014/main" id="{AFC8681E-1281-45FF-BAE4-117F130B58F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6" name="Freeform 26">
                <a:extLst>
                  <a:ext uri="{FF2B5EF4-FFF2-40B4-BE49-F238E27FC236}">
                    <a16:creationId xmlns:a16="http://schemas.microsoft.com/office/drawing/2014/main" id="{50129A5D-104B-4BA4-BF6B-EFE5A18E9D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7" name="Freeform 27">
                <a:extLst>
                  <a:ext uri="{FF2B5EF4-FFF2-40B4-BE49-F238E27FC236}">
                    <a16:creationId xmlns:a16="http://schemas.microsoft.com/office/drawing/2014/main" id="{B577A65E-5B12-4906-BE44-488292A61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8" name="Freeform 28">
                <a:extLst>
                  <a:ext uri="{FF2B5EF4-FFF2-40B4-BE49-F238E27FC236}">
                    <a16:creationId xmlns:a16="http://schemas.microsoft.com/office/drawing/2014/main" id="{B4979406-1BBE-4866-A457-C27512B370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9" name="Freeform 29">
                <a:extLst>
                  <a:ext uri="{FF2B5EF4-FFF2-40B4-BE49-F238E27FC236}">
                    <a16:creationId xmlns:a16="http://schemas.microsoft.com/office/drawing/2014/main" id="{549FFC41-8687-4748-9C1D-2A4646E525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0" name="Freeform 30">
                <a:extLst>
                  <a:ext uri="{FF2B5EF4-FFF2-40B4-BE49-F238E27FC236}">
                    <a16:creationId xmlns:a16="http://schemas.microsoft.com/office/drawing/2014/main" id="{B11E840F-BD53-4800-83CA-1947A25D64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1" name="Freeform 31">
                <a:extLst>
                  <a:ext uri="{FF2B5EF4-FFF2-40B4-BE49-F238E27FC236}">
                    <a16:creationId xmlns:a16="http://schemas.microsoft.com/office/drawing/2014/main" id="{B4CCFC6B-527F-45F5-B3D7-E9B97D93C0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grpSp>
          <p:nvGrpSpPr>
            <p:cNvPr id="14" name="Group 13">
              <a:extLst>
                <a:ext uri="{FF2B5EF4-FFF2-40B4-BE49-F238E27FC236}">
                  <a16:creationId xmlns:a16="http://schemas.microsoft.com/office/drawing/2014/main" id="{D3DCC051-27F2-4DBE-A517-3C7B41B6845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5" name="Freeform 32">
                <a:extLst>
                  <a:ext uri="{FF2B5EF4-FFF2-40B4-BE49-F238E27FC236}">
                    <a16:creationId xmlns:a16="http://schemas.microsoft.com/office/drawing/2014/main" id="{430CD11B-83C2-4688-998D-61671562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6" name="Freeform 33">
                <a:extLst>
                  <a:ext uri="{FF2B5EF4-FFF2-40B4-BE49-F238E27FC236}">
                    <a16:creationId xmlns:a16="http://schemas.microsoft.com/office/drawing/2014/main" id="{A416D02C-5F18-4A38-9CFB-8A621C721E4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 name="Freeform 34">
                <a:extLst>
                  <a:ext uri="{FF2B5EF4-FFF2-40B4-BE49-F238E27FC236}">
                    <a16:creationId xmlns:a16="http://schemas.microsoft.com/office/drawing/2014/main" id="{573D4C8C-23EB-4CC5-AB4F-4B4EB14648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 name="Freeform 35">
                <a:extLst>
                  <a:ext uri="{FF2B5EF4-FFF2-40B4-BE49-F238E27FC236}">
                    <a16:creationId xmlns:a16="http://schemas.microsoft.com/office/drawing/2014/main" id="{0252D8BA-387F-4F32-82AE-F3CD4A9C54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 name="Freeform 36">
                <a:extLst>
                  <a:ext uri="{FF2B5EF4-FFF2-40B4-BE49-F238E27FC236}">
                    <a16:creationId xmlns:a16="http://schemas.microsoft.com/office/drawing/2014/main" id="{9A6E44F7-44BE-461D-A533-541FE46C07B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 name="Freeform 37">
                <a:extLst>
                  <a:ext uri="{FF2B5EF4-FFF2-40B4-BE49-F238E27FC236}">
                    <a16:creationId xmlns:a16="http://schemas.microsoft.com/office/drawing/2014/main" id="{566C6055-836D-49ED-A4FC-5775CA27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 name="Freeform 38">
                <a:extLst>
                  <a:ext uri="{FF2B5EF4-FFF2-40B4-BE49-F238E27FC236}">
                    <a16:creationId xmlns:a16="http://schemas.microsoft.com/office/drawing/2014/main" id="{F14FE2AF-B4CA-4539-9777-0FC2D4A7AB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 name="Freeform 39">
                <a:extLst>
                  <a:ext uri="{FF2B5EF4-FFF2-40B4-BE49-F238E27FC236}">
                    <a16:creationId xmlns:a16="http://schemas.microsoft.com/office/drawing/2014/main" id="{9FBA3A27-1780-40C8-A3AE-6E2EA7A342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 name="Freeform 40">
                <a:extLst>
                  <a:ext uri="{FF2B5EF4-FFF2-40B4-BE49-F238E27FC236}">
                    <a16:creationId xmlns:a16="http://schemas.microsoft.com/office/drawing/2014/main" id="{A2C28934-2400-466F-B4D7-5A7D5467D2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4" name="Rectangle 41">
                <a:extLst>
                  <a:ext uri="{FF2B5EF4-FFF2-40B4-BE49-F238E27FC236}">
                    <a16:creationId xmlns:a16="http://schemas.microsoft.com/office/drawing/2014/main" id="{41D0850A-1F9C-4759-AD74-903DE36F86A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grpSp>
      </p:grpSp>
      <p:pic>
        <p:nvPicPr>
          <p:cNvPr id="53" name="Picture 2">
            <a:extLst>
              <a:ext uri="{FF2B5EF4-FFF2-40B4-BE49-F238E27FC236}">
                <a16:creationId xmlns:a16="http://schemas.microsoft.com/office/drawing/2014/main" id="{9018343C-0778-41DD-9B4B-DD35C73250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1591"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55" name="Group 54">
            <a:extLst>
              <a:ext uri="{FF2B5EF4-FFF2-40B4-BE49-F238E27FC236}">
                <a16:creationId xmlns:a16="http://schemas.microsoft.com/office/drawing/2014/main" id="{71B927C1-9798-4C5C-B5C1-533BAC6E53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053888" cy="6858001"/>
            <a:chOff x="-14288" y="0"/>
            <a:chExt cx="12053888" cy="6858001"/>
          </a:xfrm>
        </p:grpSpPr>
        <p:grpSp>
          <p:nvGrpSpPr>
            <p:cNvPr id="56" name="Group 55">
              <a:extLst>
                <a:ext uri="{FF2B5EF4-FFF2-40B4-BE49-F238E27FC236}">
                  <a16:creationId xmlns:a16="http://schemas.microsoft.com/office/drawing/2014/main" id="{BD1CBC78-DE67-41CF-AEBA-457CF7FC18A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68" name="Rectangle 5">
                <a:extLst>
                  <a:ext uri="{FF2B5EF4-FFF2-40B4-BE49-F238E27FC236}">
                    <a16:creationId xmlns:a16="http://schemas.microsoft.com/office/drawing/2014/main" id="{60B54AE6-A39D-4588-83AD-A1EDA79EB62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69" name="Freeform 6">
                <a:extLst>
                  <a:ext uri="{FF2B5EF4-FFF2-40B4-BE49-F238E27FC236}">
                    <a16:creationId xmlns:a16="http://schemas.microsoft.com/office/drawing/2014/main" id="{591BE68D-E84D-47D1-8C2C-84C07EF0B09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0" name="Freeform 7">
                <a:extLst>
                  <a:ext uri="{FF2B5EF4-FFF2-40B4-BE49-F238E27FC236}">
                    <a16:creationId xmlns:a16="http://schemas.microsoft.com/office/drawing/2014/main" id="{A2204FBD-C360-4355-844D-09AC040FD96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1" name="Freeform 8">
                <a:extLst>
                  <a:ext uri="{FF2B5EF4-FFF2-40B4-BE49-F238E27FC236}">
                    <a16:creationId xmlns:a16="http://schemas.microsoft.com/office/drawing/2014/main" id="{28D72865-B9BB-4F5E-9DEC-C4DA21C2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2" name="Freeform 9">
                <a:extLst>
                  <a:ext uri="{FF2B5EF4-FFF2-40B4-BE49-F238E27FC236}">
                    <a16:creationId xmlns:a16="http://schemas.microsoft.com/office/drawing/2014/main" id="{AB7FBD61-8186-4A9B-8FE5-E211E99A0C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3" name="Freeform 10">
                <a:extLst>
                  <a:ext uri="{FF2B5EF4-FFF2-40B4-BE49-F238E27FC236}">
                    <a16:creationId xmlns:a16="http://schemas.microsoft.com/office/drawing/2014/main" id="{8C9982D6-12E5-4920-9107-FEF23A699A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4" name="Freeform 11">
                <a:extLst>
                  <a:ext uri="{FF2B5EF4-FFF2-40B4-BE49-F238E27FC236}">
                    <a16:creationId xmlns:a16="http://schemas.microsoft.com/office/drawing/2014/main" id="{9BB3F80E-6F52-44C9-B9D2-55BDB62FAD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5" name="Freeform 12">
                <a:extLst>
                  <a:ext uri="{FF2B5EF4-FFF2-40B4-BE49-F238E27FC236}">
                    <a16:creationId xmlns:a16="http://schemas.microsoft.com/office/drawing/2014/main" id="{27B6E33E-0CBC-44AA-99E3-6893463ECB3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6" name="Freeform 13">
                <a:extLst>
                  <a:ext uri="{FF2B5EF4-FFF2-40B4-BE49-F238E27FC236}">
                    <a16:creationId xmlns:a16="http://schemas.microsoft.com/office/drawing/2014/main" id="{E4FBA0A1-7DE5-4E1F-8188-76740F5F689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7" name="Freeform 14">
                <a:extLst>
                  <a:ext uri="{FF2B5EF4-FFF2-40B4-BE49-F238E27FC236}">
                    <a16:creationId xmlns:a16="http://schemas.microsoft.com/office/drawing/2014/main" id="{D7327CF4-A65A-46FF-B252-3E0707230F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8" name="Freeform 15">
                <a:extLst>
                  <a:ext uri="{FF2B5EF4-FFF2-40B4-BE49-F238E27FC236}">
                    <a16:creationId xmlns:a16="http://schemas.microsoft.com/office/drawing/2014/main" id="{94491CCA-20DD-416E-97F6-8449A0E2F11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9" name="Line 16">
                <a:extLst>
                  <a:ext uri="{FF2B5EF4-FFF2-40B4-BE49-F238E27FC236}">
                    <a16:creationId xmlns:a16="http://schemas.microsoft.com/office/drawing/2014/main" id="{9E408FEC-126E-4556-8DA1-F77E5701564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80" name="Freeform 17">
                <a:extLst>
                  <a:ext uri="{FF2B5EF4-FFF2-40B4-BE49-F238E27FC236}">
                    <a16:creationId xmlns:a16="http://schemas.microsoft.com/office/drawing/2014/main" id="{11299703-E290-42D8-9D2D-565937746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1" name="Freeform 18">
                <a:extLst>
                  <a:ext uri="{FF2B5EF4-FFF2-40B4-BE49-F238E27FC236}">
                    <a16:creationId xmlns:a16="http://schemas.microsoft.com/office/drawing/2014/main" id="{F0D8EDED-63DD-48FD-9B2A-AAF9CAAEB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2" name="Freeform 19">
                <a:extLst>
                  <a:ext uri="{FF2B5EF4-FFF2-40B4-BE49-F238E27FC236}">
                    <a16:creationId xmlns:a16="http://schemas.microsoft.com/office/drawing/2014/main" id="{1C841D15-6D0B-43DA-9189-54AE258E1A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3" name="Freeform 20">
                <a:extLst>
                  <a:ext uri="{FF2B5EF4-FFF2-40B4-BE49-F238E27FC236}">
                    <a16:creationId xmlns:a16="http://schemas.microsoft.com/office/drawing/2014/main" id="{470BE3D1-28A8-4F20-B18C-8E677B0864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4" name="Rectangle 21">
                <a:extLst>
                  <a:ext uri="{FF2B5EF4-FFF2-40B4-BE49-F238E27FC236}">
                    <a16:creationId xmlns:a16="http://schemas.microsoft.com/office/drawing/2014/main" id="{AE149E9A-866F-4466-9B1D-6B49361DAAE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85" name="Freeform 22">
                <a:extLst>
                  <a:ext uri="{FF2B5EF4-FFF2-40B4-BE49-F238E27FC236}">
                    <a16:creationId xmlns:a16="http://schemas.microsoft.com/office/drawing/2014/main" id="{C6D0299C-524E-4E5D-9F06-BAF2BFF21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6" name="Freeform 23">
                <a:extLst>
                  <a:ext uri="{FF2B5EF4-FFF2-40B4-BE49-F238E27FC236}">
                    <a16:creationId xmlns:a16="http://schemas.microsoft.com/office/drawing/2014/main" id="{B8B5DC83-B8E6-477E-8DA5-189A242D67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7" name="Freeform 24">
                <a:extLst>
                  <a:ext uri="{FF2B5EF4-FFF2-40B4-BE49-F238E27FC236}">
                    <a16:creationId xmlns:a16="http://schemas.microsoft.com/office/drawing/2014/main" id="{9194CC76-136B-44AF-9D62-1CA9F6DD94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8" name="Freeform 25">
                <a:extLst>
                  <a:ext uri="{FF2B5EF4-FFF2-40B4-BE49-F238E27FC236}">
                    <a16:creationId xmlns:a16="http://schemas.microsoft.com/office/drawing/2014/main" id="{E8ACD66F-F4B0-4A77-B1A5-9EDCC4EEE25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9" name="Freeform 26">
                <a:extLst>
                  <a:ext uri="{FF2B5EF4-FFF2-40B4-BE49-F238E27FC236}">
                    <a16:creationId xmlns:a16="http://schemas.microsoft.com/office/drawing/2014/main" id="{F78B2DB3-FD63-48E2-A23E-F6E97C244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0" name="Freeform 27">
                <a:extLst>
                  <a:ext uri="{FF2B5EF4-FFF2-40B4-BE49-F238E27FC236}">
                    <a16:creationId xmlns:a16="http://schemas.microsoft.com/office/drawing/2014/main" id="{AB42FFCE-D4FC-485E-90D5-39D721CFA9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1" name="Freeform 28">
                <a:extLst>
                  <a:ext uri="{FF2B5EF4-FFF2-40B4-BE49-F238E27FC236}">
                    <a16:creationId xmlns:a16="http://schemas.microsoft.com/office/drawing/2014/main" id="{04658F53-ECB3-4DD3-AC4C-73F53A457DC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2" name="Freeform 29">
                <a:extLst>
                  <a:ext uri="{FF2B5EF4-FFF2-40B4-BE49-F238E27FC236}">
                    <a16:creationId xmlns:a16="http://schemas.microsoft.com/office/drawing/2014/main" id="{2AE028A6-8CE7-4186-A31E-D2A40ECDFD5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3" name="Freeform 30">
                <a:extLst>
                  <a:ext uri="{FF2B5EF4-FFF2-40B4-BE49-F238E27FC236}">
                    <a16:creationId xmlns:a16="http://schemas.microsoft.com/office/drawing/2014/main" id="{AE921804-452E-42DB-80F8-051A53E2CD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4" name="Freeform 31">
                <a:extLst>
                  <a:ext uri="{FF2B5EF4-FFF2-40B4-BE49-F238E27FC236}">
                    <a16:creationId xmlns:a16="http://schemas.microsoft.com/office/drawing/2014/main" id="{E9B02156-F8B0-4C97-AAF3-97C74A2C66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grpSp>
          <p:nvGrpSpPr>
            <p:cNvPr id="57" name="Group 56">
              <a:extLst>
                <a:ext uri="{FF2B5EF4-FFF2-40B4-BE49-F238E27FC236}">
                  <a16:creationId xmlns:a16="http://schemas.microsoft.com/office/drawing/2014/main" id="{36CA6519-2870-4AD4-8099-18D508E3FF6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58" name="Freeform 32">
                <a:extLst>
                  <a:ext uri="{FF2B5EF4-FFF2-40B4-BE49-F238E27FC236}">
                    <a16:creationId xmlns:a16="http://schemas.microsoft.com/office/drawing/2014/main" id="{BC3C6E82-8E4E-4854-A2D1-7DAF1F35FB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9" name="Freeform 33">
                <a:extLst>
                  <a:ext uri="{FF2B5EF4-FFF2-40B4-BE49-F238E27FC236}">
                    <a16:creationId xmlns:a16="http://schemas.microsoft.com/office/drawing/2014/main" id="{6DF90866-7048-488A-A4B3-6A3F8500E5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0" name="Freeform 34">
                <a:extLst>
                  <a:ext uri="{FF2B5EF4-FFF2-40B4-BE49-F238E27FC236}">
                    <a16:creationId xmlns:a16="http://schemas.microsoft.com/office/drawing/2014/main" id="{C7492B5B-0DAF-40D2-8D7E-A5B1CB80A8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1" name="Freeform 35">
                <a:extLst>
                  <a:ext uri="{FF2B5EF4-FFF2-40B4-BE49-F238E27FC236}">
                    <a16:creationId xmlns:a16="http://schemas.microsoft.com/office/drawing/2014/main" id="{7F3E205C-1EDF-44F1-ADFF-907F6F9A78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2" name="Freeform 36">
                <a:extLst>
                  <a:ext uri="{FF2B5EF4-FFF2-40B4-BE49-F238E27FC236}">
                    <a16:creationId xmlns:a16="http://schemas.microsoft.com/office/drawing/2014/main" id="{F1F97E15-C677-4DF3-9CDD-FA73AF35C3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3" name="Freeform 37">
                <a:extLst>
                  <a:ext uri="{FF2B5EF4-FFF2-40B4-BE49-F238E27FC236}">
                    <a16:creationId xmlns:a16="http://schemas.microsoft.com/office/drawing/2014/main" id="{3E9072E3-BE5E-4305-ACA6-9A21804B0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4" name="Freeform 38">
                <a:extLst>
                  <a:ext uri="{FF2B5EF4-FFF2-40B4-BE49-F238E27FC236}">
                    <a16:creationId xmlns:a16="http://schemas.microsoft.com/office/drawing/2014/main" id="{B423CA3B-303A-4681-A241-773908084B5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5" name="Freeform 39">
                <a:extLst>
                  <a:ext uri="{FF2B5EF4-FFF2-40B4-BE49-F238E27FC236}">
                    <a16:creationId xmlns:a16="http://schemas.microsoft.com/office/drawing/2014/main" id="{BBBF1F7D-CCDC-4994-AC8E-F0659B7C7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6" name="Freeform 40">
                <a:extLst>
                  <a:ext uri="{FF2B5EF4-FFF2-40B4-BE49-F238E27FC236}">
                    <a16:creationId xmlns:a16="http://schemas.microsoft.com/office/drawing/2014/main" id="{FB5963B4-24BD-41E4-B478-711756BB5B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7" name="Rectangle 41">
                <a:extLst>
                  <a:ext uri="{FF2B5EF4-FFF2-40B4-BE49-F238E27FC236}">
                    <a16:creationId xmlns:a16="http://schemas.microsoft.com/office/drawing/2014/main" id="{86840453-F642-4E05-9EEA-F9155CEDEE8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grpSp>
      </p:grpSp>
      <p:sp useBgFill="1">
        <p:nvSpPr>
          <p:cNvPr id="96" name="Rectangle 95">
            <a:extLst>
              <a:ext uri="{FF2B5EF4-FFF2-40B4-BE49-F238E27FC236}">
                <a16:creationId xmlns:a16="http://schemas.microsoft.com/office/drawing/2014/main" id="{F04D02B2-0CF7-407E-A7F3-CEB52ABEB2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8" name="Group 97">
            <a:extLst>
              <a:ext uri="{FF2B5EF4-FFF2-40B4-BE49-F238E27FC236}">
                <a16:creationId xmlns:a16="http://schemas.microsoft.com/office/drawing/2014/main" id="{C6DDA51F-AA5F-45C8-84DC-CEAE96F27A8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0" y="-11384"/>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99" name="Rectangle 5">
              <a:extLst>
                <a:ext uri="{FF2B5EF4-FFF2-40B4-BE49-F238E27FC236}">
                  <a16:creationId xmlns:a16="http://schemas.microsoft.com/office/drawing/2014/main" id="{BF34871E-B64D-47C9-ABC1-518F49729EE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txBody>
            <a:bodyPr/>
            <a:lstStyle/>
            <a:p>
              <a:endParaRPr lang="en-GB"/>
            </a:p>
          </p:txBody>
        </p:sp>
        <p:sp>
          <p:nvSpPr>
            <p:cNvPr id="100" name="Freeform 6">
              <a:extLst>
                <a:ext uri="{FF2B5EF4-FFF2-40B4-BE49-F238E27FC236}">
                  <a16:creationId xmlns:a16="http://schemas.microsoft.com/office/drawing/2014/main" id="{2EFC3199-B82F-435F-A30D-F593CBD580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01" name="Freeform 7">
              <a:extLst>
                <a:ext uri="{FF2B5EF4-FFF2-40B4-BE49-F238E27FC236}">
                  <a16:creationId xmlns:a16="http://schemas.microsoft.com/office/drawing/2014/main" id="{38E53882-1F61-43E0-B79A-ACED338478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02" name="Freeform 8">
              <a:extLst>
                <a:ext uri="{FF2B5EF4-FFF2-40B4-BE49-F238E27FC236}">
                  <a16:creationId xmlns:a16="http://schemas.microsoft.com/office/drawing/2014/main" id="{F52A5BC5-6859-40F8-8B67-F512117D6C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03" name="Freeform 9">
              <a:extLst>
                <a:ext uri="{FF2B5EF4-FFF2-40B4-BE49-F238E27FC236}">
                  <a16:creationId xmlns:a16="http://schemas.microsoft.com/office/drawing/2014/main" id="{CEB5A396-50E3-4BD8-8963-F88BE3D591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04" name="Freeform 10">
              <a:extLst>
                <a:ext uri="{FF2B5EF4-FFF2-40B4-BE49-F238E27FC236}">
                  <a16:creationId xmlns:a16="http://schemas.microsoft.com/office/drawing/2014/main" id="{1188D78F-BD3C-404E-A542-863D7DE02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05" name="Freeform 11">
              <a:extLst>
                <a:ext uri="{FF2B5EF4-FFF2-40B4-BE49-F238E27FC236}">
                  <a16:creationId xmlns:a16="http://schemas.microsoft.com/office/drawing/2014/main" id="{C5F2E59C-EE00-47F4-94B8-5DF072AE5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06" name="Freeform 12">
              <a:extLst>
                <a:ext uri="{FF2B5EF4-FFF2-40B4-BE49-F238E27FC236}">
                  <a16:creationId xmlns:a16="http://schemas.microsoft.com/office/drawing/2014/main" id="{E953844C-2F95-4BCB-925D-89BCF13255E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07" name="Freeform 13">
              <a:extLst>
                <a:ext uri="{FF2B5EF4-FFF2-40B4-BE49-F238E27FC236}">
                  <a16:creationId xmlns:a16="http://schemas.microsoft.com/office/drawing/2014/main" id="{16DFAD72-0B21-43D6-BAD6-901CC99407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08" name="Freeform 14">
              <a:extLst>
                <a:ext uri="{FF2B5EF4-FFF2-40B4-BE49-F238E27FC236}">
                  <a16:creationId xmlns:a16="http://schemas.microsoft.com/office/drawing/2014/main" id="{9C3588CC-2440-440D-A141-9206C65A20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09" name="Freeform 15">
              <a:extLst>
                <a:ext uri="{FF2B5EF4-FFF2-40B4-BE49-F238E27FC236}">
                  <a16:creationId xmlns:a16="http://schemas.microsoft.com/office/drawing/2014/main" id="{0A71A2F7-613C-41A9-B808-A8E1BDC2339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10" name="Line 16">
              <a:extLst>
                <a:ext uri="{FF2B5EF4-FFF2-40B4-BE49-F238E27FC236}">
                  <a16:creationId xmlns:a16="http://schemas.microsoft.com/office/drawing/2014/main" id="{CCC8072C-0F4A-440E-85F8-21BD6CFCBBF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111" name="Freeform 17">
              <a:extLst>
                <a:ext uri="{FF2B5EF4-FFF2-40B4-BE49-F238E27FC236}">
                  <a16:creationId xmlns:a16="http://schemas.microsoft.com/office/drawing/2014/main" id="{4B4C9869-76AD-4C59-8DD5-6B58C2D714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12" name="Freeform 18">
              <a:extLst>
                <a:ext uri="{FF2B5EF4-FFF2-40B4-BE49-F238E27FC236}">
                  <a16:creationId xmlns:a16="http://schemas.microsoft.com/office/drawing/2014/main" id="{87FF3E02-500A-4F64-8848-E736A2C77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13" name="Freeform 19">
              <a:extLst>
                <a:ext uri="{FF2B5EF4-FFF2-40B4-BE49-F238E27FC236}">
                  <a16:creationId xmlns:a16="http://schemas.microsoft.com/office/drawing/2014/main" id="{60D3FC48-EA2B-469C-AA24-76B0D7DAE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14" name="Freeform 20">
              <a:extLst>
                <a:ext uri="{FF2B5EF4-FFF2-40B4-BE49-F238E27FC236}">
                  <a16:creationId xmlns:a16="http://schemas.microsoft.com/office/drawing/2014/main" id="{457EFF6D-A151-4B71-A304-9746BCC3F7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15" name="Rectangle 21">
              <a:extLst>
                <a:ext uri="{FF2B5EF4-FFF2-40B4-BE49-F238E27FC236}">
                  <a16:creationId xmlns:a16="http://schemas.microsoft.com/office/drawing/2014/main" id="{5272A688-3CE0-4825-B9B5-94092DCF49E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txBody>
            <a:bodyPr/>
            <a:lstStyle/>
            <a:p>
              <a:endParaRPr lang="en-GB"/>
            </a:p>
          </p:txBody>
        </p:sp>
        <p:sp>
          <p:nvSpPr>
            <p:cNvPr id="116" name="Freeform 22">
              <a:extLst>
                <a:ext uri="{FF2B5EF4-FFF2-40B4-BE49-F238E27FC236}">
                  <a16:creationId xmlns:a16="http://schemas.microsoft.com/office/drawing/2014/main" id="{92B0BB5B-58FA-47AA-A7CF-6811E1B03C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17" name="Freeform 23">
              <a:extLst>
                <a:ext uri="{FF2B5EF4-FFF2-40B4-BE49-F238E27FC236}">
                  <a16:creationId xmlns:a16="http://schemas.microsoft.com/office/drawing/2014/main" id="{5540DDDF-6A7E-4CE4-905A-8D4B83A070E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18" name="Freeform 24">
              <a:extLst>
                <a:ext uri="{FF2B5EF4-FFF2-40B4-BE49-F238E27FC236}">
                  <a16:creationId xmlns:a16="http://schemas.microsoft.com/office/drawing/2014/main" id="{809F7269-5CA1-46CB-948C-13787BC475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19" name="Freeform 25">
              <a:extLst>
                <a:ext uri="{FF2B5EF4-FFF2-40B4-BE49-F238E27FC236}">
                  <a16:creationId xmlns:a16="http://schemas.microsoft.com/office/drawing/2014/main" id="{3709D6DA-015F-4C16-94DD-ABEEA131AF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20" name="Freeform 26">
              <a:extLst>
                <a:ext uri="{FF2B5EF4-FFF2-40B4-BE49-F238E27FC236}">
                  <a16:creationId xmlns:a16="http://schemas.microsoft.com/office/drawing/2014/main" id="{8B93C08E-CD79-46A8-BA96-3702505C4D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21" name="Freeform 27">
              <a:extLst>
                <a:ext uri="{FF2B5EF4-FFF2-40B4-BE49-F238E27FC236}">
                  <a16:creationId xmlns:a16="http://schemas.microsoft.com/office/drawing/2014/main" id="{04FE9491-C10F-4913-B24A-676F284C16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22" name="Freeform 28">
              <a:extLst>
                <a:ext uri="{FF2B5EF4-FFF2-40B4-BE49-F238E27FC236}">
                  <a16:creationId xmlns:a16="http://schemas.microsoft.com/office/drawing/2014/main" id="{913C482B-C5FC-45AD-8C72-73C16C9395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23" name="Freeform 29">
              <a:extLst>
                <a:ext uri="{FF2B5EF4-FFF2-40B4-BE49-F238E27FC236}">
                  <a16:creationId xmlns:a16="http://schemas.microsoft.com/office/drawing/2014/main" id="{6C188634-D7BC-4AA4-AE9A-84AD81BBAC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24" name="Freeform 30">
              <a:extLst>
                <a:ext uri="{FF2B5EF4-FFF2-40B4-BE49-F238E27FC236}">
                  <a16:creationId xmlns:a16="http://schemas.microsoft.com/office/drawing/2014/main" id="{8E7875E7-9177-4B5A-9E27-0112064F80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25" name="Freeform 31">
              <a:extLst>
                <a:ext uri="{FF2B5EF4-FFF2-40B4-BE49-F238E27FC236}">
                  <a16:creationId xmlns:a16="http://schemas.microsoft.com/office/drawing/2014/main" id="{59B8ABC3-D670-4736-84AB-C73CA4B196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grpSp>
      <p:pic>
        <p:nvPicPr>
          <p:cNvPr id="127" name="Picture 2">
            <a:extLst>
              <a:ext uri="{FF2B5EF4-FFF2-40B4-BE49-F238E27FC236}">
                <a16:creationId xmlns:a16="http://schemas.microsoft.com/office/drawing/2014/main" id="{FD8ABCF5-CC25-4369-8CA0-1016BADA2E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 xmlns:a16="http://schemas.microsoft.com/office/drawing/2014/main" xmlns:p14="http://schemas.microsoft.com/office/powerpoint/2010/main" xmlns:dgm="http://schemas.openxmlformats.org/drawingml/2006/diagram" xmlns:a14="http://schemas.microsoft.com/office/drawing/2010/main">
                <a:solidFill>
                  <a:srgbClr val="FFFFFF"/>
                </a:solidFill>
              </a14:hiddenFill>
            </a:ext>
          </a:extLst>
        </p:spPr>
      </p:pic>
      <p:sp>
        <p:nvSpPr>
          <p:cNvPr id="129" name="Rectangle 128">
            <a:extLst>
              <a:ext uri="{FF2B5EF4-FFF2-40B4-BE49-F238E27FC236}">
                <a16:creationId xmlns:a16="http://schemas.microsoft.com/office/drawing/2014/main" id="{9A6CAB08-AD55-4410-9A2A-31FA98F24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131" name="Group 130">
            <a:extLst>
              <a:ext uri="{FF2B5EF4-FFF2-40B4-BE49-F238E27FC236}">
                <a16:creationId xmlns:a16="http://schemas.microsoft.com/office/drawing/2014/main" id="{652DAC3A-4FD0-4A8F-92B6-435AA80392D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0" y="-9998"/>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132" name="Rectangle 5">
              <a:extLst>
                <a:ext uri="{FF2B5EF4-FFF2-40B4-BE49-F238E27FC236}">
                  <a16:creationId xmlns:a16="http://schemas.microsoft.com/office/drawing/2014/main" id="{B9D64E40-B368-413D-8A3E-FFCAA54D281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txBody>
            <a:bodyPr/>
            <a:lstStyle/>
            <a:p>
              <a:endParaRPr lang="en-GB"/>
            </a:p>
          </p:txBody>
        </p:sp>
        <p:sp>
          <p:nvSpPr>
            <p:cNvPr id="133" name="Freeform 6">
              <a:extLst>
                <a:ext uri="{FF2B5EF4-FFF2-40B4-BE49-F238E27FC236}">
                  <a16:creationId xmlns:a16="http://schemas.microsoft.com/office/drawing/2014/main" id="{5E116B13-6012-4840-AA3B-C716469FB5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34" name="Freeform 7">
              <a:extLst>
                <a:ext uri="{FF2B5EF4-FFF2-40B4-BE49-F238E27FC236}">
                  <a16:creationId xmlns:a16="http://schemas.microsoft.com/office/drawing/2014/main" id="{2EB1A2A7-7168-4A40-A825-DFEAE52C4D0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35" name="Freeform 8">
              <a:extLst>
                <a:ext uri="{FF2B5EF4-FFF2-40B4-BE49-F238E27FC236}">
                  <a16:creationId xmlns:a16="http://schemas.microsoft.com/office/drawing/2014/main" id="{90019991-73F1-47C6-A7D4-A9D2631279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36" name="Freeform 9">
              <a:extLst>
                <a:ext uri="{FF2B5EF4-FFF2-40B4-BE49-F238E27FC236}">
                  <a16:creationId xmlns:a16="http://schemas.microsoft.com/office/drawing/2014/main" id="{916C4EC5-59EA-4C75-AF70-4873CD1157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37" name="Freeform 10">
              <a:extLst>
                <a:ext uri="{FF2B5EF4-FFF2-40B4-BE49-F238E27FC236}">
                  <a16:creationId xmlns:a16="http://schemas.microsoft.com/office/drawing/2014/main" id="{C8961F09-0B82-40F7-B928-E5AF33930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38" name="Freeform 11">
              <a:extLst>
                <a:ext uri="{FF2B5EF4-FFF2-40B4-BE49-F238E27FC236}">
                  <a16:creationId xmlns:a16="http://schemas.microsoft.com/office/drawing/2014/main" id="{F71479E5-D9A2-476B-B2D2-F67D3478CD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39" name="Freeform 12">
              <a:extLst>
                <a:ext uri="{FF2B5EF4-FFF2-40B4-BE49-F238E27FC236}">
                  <a16:creationId xmlns:a16="http://schemas.microsoft.com/office/drawing/2014/main" id="{D6720850-6192-469B-B9BF-FB50183515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40" name="Freeform 13">
              <a:extLst>
                <a:ext uri="{FF2B5EF4-FFF2-40B4-BE49-F238E27FC236}">
                  <a16:creationId xmlns:a16="http://schemas.microsoft.com/office/drawing/2014/main" id="{C431C61F-33D7-4D0A-BBD2-B0FD71E696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41" name="Freeform 14">
              <a:extLst>
                <a:ext uri="{FF2B5EF4-FFF2-40B4-BE49-F238E27FC236}">
                  <a16:creationId xmlns:a16="http://schemas.microsoft.com/office/drawing/2014/main" id="{7EE14CC4-51E1-47A6-8808-25ED854E35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42" name="Freeform 15">
              <a:extLst>
                <a:ext uri="{FF2B5EF4-FFF2-40B4-BE49-F238E27FC236}">
                  <a16:creationId xmlns:a16="http://schemas.microsoft.com/office/drawing/2014/main" id="{38A3C423-01E5-46A5-85C7-AC8ADCEEE55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43" name="Line 16">
              <a:extLst>
                <a:ext uri="{FF2B5EF4-FFF2-40B4-BE49-F238E27FC236}">
                  <a16:creationId xmlns:a16="http://schemas.microsoft.com/office/drawing/2014/main" id="{041BAF2E-E821-41EC-A7B2-BEB2E18338FE}"/>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144" name="Freeform 17">
              <a:extLst>
                <a:ext uri="{FF2B5EF4-FFF2-40B4-BE49-F238E27FC236}">
                  <a16:creationId xmlns:a16="http://schemas.microsoft.com/office/drawing/2014/main" id="{1A05FB87-BE4B-4B1B-9A30-A3B243756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45" name="Freeform 18">
              <a:extLst>
                <a:ext uri="{FF2B5EF4-FFF2-40B4-BE49-F238E27FC236}">
                  <a16:creationId xmlns:a16="http://schemas.microsoft.com/office/drawing/2014/main" id="{75C9AE77-A22A-4D13-B947-08FBC68037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46" name="Freeform 19">
              <a:extLst>
                <a:ext uri="{FF2B5EF4-FFF2-40B4-BE49-F238E27FC236}">
                  <a16:creationId xmlns:a16="http://schemas.microsoft.com/office/drawing/2014/main" id="{E7BB7678-664B-4C81-B9BC-9B2C5D7E84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47" name="Freeform 20">
              <a:extLst>
                <a:ext uri="{FF2B5EF4-FFF2-40B4-BE49-F238E27FC236}">
                  <a16:creationId xmlns:a16="http://schemas.microsoft.com/office/drawing/2014/main" id="{1EA72C94-7B99-4B7C-BBD6-184C1DBEED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48" name="Rectangle 21">
              <a:extLst>
                <a:ext uri="{FF2B5EF4-FFF2-40B4-BE49-F238E27FC236}">
                  <a16:creationId xmlns:a16="http://schemas.microsoft.com/office/drawing/2014/main" id="{01875D0F-2424-4389-BB79-B7877502E24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txBody>
            <a:bodyPr/>
            <a:lstStyle/>
            <a:p>
              <a:endParaRPr lang="en-GB"/>
            </a:p>
          </p:txBody>
        </p:sp>
        <p:sp>
          <p:nvSpPr>
            <p:cNvPr id="149" name="Freeform 22">
              <a:extLst>
                <a:ext uri="{FF2B5EF4-FFF2-40B4-BE49-F238E27FC236}">
                  <a16:creationId xmlns:a16="http://schemas.microsoft.com/office/drawing/2014/main" id="{927F5A31-C681-4932-BEFD-B223D6F20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50" name="Freeform 23">
              <a:extLst>
                <a:ext uri="{FF2B5EF4-FFF2-40B4-BE49-F238E27FC236}">
                  <a16:creationId xmlns:a16="http://schemas.microsoft.com/office/drawing/2014/main" id="{DAD9D8E8-3E55-4DDA-80B0-6508DFC58C3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51" name="Freeform 24">
              <a:extLst>
                <a:ext uri="{FF2B5EF4-FFF2-40B4-BE49-F238E27FC236}">
                  <a16:creationId xmlns:a16="http://schemas.microsoft.com/office/drawing/2014/main" id="{D22A1C63-7C05-4DA9-8684-DC69A5D9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52" name="Freeform 25">
              <a:extLst>
                <a:ext uri="{FF2B5EF4-FFF2-40B4-BE49-F238E27FC236}">
                  <a16:creationId xmlns:a16="http://schemas.microsoft.com/office/drawing/2014/main" id="{A8B355B6-F766-4BB2-A54B-CE32BC49A9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53" name="Freeform 26">
              <a:extLst>
                <a:ext uri="{FF2B5EF4-FFF2-40B4-BE49-F238E27FC236}">
                  <a16:creationId xmlns:a16="http://schemas.microsoft.com/office/drawing/2014/main" id="{D8DD30D1-F2F5-4FCF-889A-5AC14EFF6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54" name="Freeform 27">
              <a:extLst>
                <a:ext uri="{FF2B5EF4-FFF2-40B4-BE49-F238E27FC236}">
                  <a16:creationId xmlns:a16="http://schemas.microsoft.com/office/drawing/2014/main" id="{CB2B0458-507D-43E8-B56C-F0CED4CAF2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55" name="Freeform 28">
              <a:extLst>
                <a:ext uri="{FF2B5EF4-FFF2-40B4-BE49-F238E27FC236}">
                  <a16:creationId xmlns:a16="http://schemas.microsoft.com/office/drawing/2014/main" id="{7675565E-26DD-486E-B047-99568C1FF2F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56" name="Freeform 29">
              <a:extLst>
                <a:ext uri="{FF2B5EF4-FFF2-40B4-BE49-F238E27FC236}">
                  <a16:creationId xmlns:a16="http://schemas.microsoft.com/office/drawing/2014/main" id="{5434B238-B1E6-469A-9A4E-26CC34BC3BE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57" name="Freeform 30">
              <a:extLst>
                <a:ext uri="{FF2B5EF4-FFF2-40B4-BE49-F238E27FC236}">
                  <a16:creationId xmlns:a16="http://schemas.microsoft.com/office/drawing/2014/main" id="{06B74BB5-A917-465D-92AF-7A24D0854E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58" name="Freeform 31">
              <a:extLst>
                <a:ext uri="{FF2B5EF4-FFF2-40B4-BE49-F238E27FC236}">
                  <a16:creationId xmlns:a16="http://schemas.microsoft.com/office/drawing/2014/main" id="{CADDD9FF-E0DA-4B0B-8004-2BDB7DA26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grpSp>
      <p:pic>
        <p:nvPicPr>
          <p:cNvPr id="160" name="Picture 2">
            <a:extLst>
              <a:ext uri="{FF2B5EF4-FFF2-40B4-BE49-F238E27FC236}">
                <a16:creationId xmlns:a16="http://schemas.microsoft.com/office/drawing/2014/main" id="{CB54E949-8598-44D5-95F6-C31D8E65002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1190" y="-13238"/>
            <a:ext cx="4062718" cy="6858001"/>
          </a:xfrm>
          <a:prstGeom prst="rect">
            <a:avLst/>
          </a:prstGeom>
          <a:noFill/>
          <a:extLst>
            <a:ext uri="{909E8E84-426E-40dd-AFC4-6F175D3DCCD1}">
              <a14:hiddenFill xmlns="" xmlns:a16="http://schemas.microsoft.com/office/drawing/2014/main" xmlns:p14="http://schemas.microsoft.com/office/powerpoint/2010/main" xmlns:dgm="http://schemas.openxmlformats.org/drawingml/2006/diagram"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DD85E3E-2788-6DCB-BD4C-1B06BBA4E7ED}"/>
              </a:ext>
            </a:extLst>
          </p:cNvPr>
          <p:cNvSpPr>
            <a:spLocks noGrp="1"/>
          </p:cNvSpPr>
          <p:nvPr>
            <p:ph type="ctrTitle"/>
          </p:nvPr>
        </p:nvSpPr>
        <p:spPr>
          <a:xfrm>
            <a:off x="853330" y="1134683"/>
            <a:ext cx="2743310" cy="4255024"/>
          </a:xfrm>
        </p:spPr>
        <p:txBody>
          <a:bodyPr vert="horz" lIns="91440" tIns="45720" rIns="91440" bIns="45720" rtlCol="0" anchor="ctr">
            <a:normAutofit/>
          </a:bodyPr>
          <a:lstStyle/>
          <a:p>
            <a:r>
              <a:rPr lang="en-US" sz="2500" b="1">
                <a:solidFill>
                  <a:srgbClr val="FFFFFF"/>
                </a:solidFill>
              </a:rPr>
              <a:t>Empowering the Older Person (BMHP6027_BIRM)</a:t>
            </a:r>
            <a:br>
              <a:rPr lang="en-US" sz="2500" b="1">
                <a:solidFill>
                  <a:srgbClr val="FFFFFF"/>
                </a:solidFill>
              </a:rPr>
            </a:br>
            <a:endParaRPr lang="en-US" sz="2500">
              <a:solidFill>
                <a:srgbClr val="FFFFFF"/>
              </a:solidFill>
            </a:endParaRPr>
          </a:p>
        </p:txBody>
      </p:sp>
      <p:graphicFrame>
        <p:nvGraphicFramePr>
          <p:cNvPr id="6" name="TextBox 3">
            <a:extLst>
              <a:ext uri="{FF2B5EF4-FFF2-40B4-BE49-F238E27FC236}">
                <a16:creationId xmlns:a16="http://schemas.microsoft.com/office/drawing/2014/main" id="{1C455F0D-DE79-8696-2AED-1ADC10298932}"/>
              </a:ext>
            </a:extLst>
          </p:cNvPr>
          <p:cNvGraphicFramePr/>
          <p:nvPr>
            <p:extLst>
              <p:ext uri="{D42A27DB-BD31-4B8C-83A1-F6EECF244321}">
                <p14:modId xmlns:p14="http://schemas.microsoft.com/office/powerpoint/2010/main" val="3880990244"/>
              </p:ext>
            </p:extLst>
          </p:nvPr>
        </p:nvGraphicFramePr>
        <p:xfrm>
          <a:off x="4662189" y="1134682"/>
          <a:ext cx="6692748" cy="425502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Recorded Sound">
            <a:hlinkClick r:id="" action="ppaction://media"/>
            <a:extLst>
              <a:ext uri="{FF2B5EF4-FFF2-40B4-BE49-F238E27FC236}">
                <a16:creationId xmlns:a16="http://schemas.microsoft.com/office/drawing/2014/main" id="{3C16D589-8403-A0FA-72E5-D286E343B03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28498158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7052"/>
    </mc:Choice>
    <mc:Fallback>
      <p:transition spd="slow" advTm="170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56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4">
            <a:duotone>
              <a:schemeClr val="bg2">
                <a:shade val="88000"/>
                <a:hueMod val="106000"/>
                <a:satMod val="140000"/>
                <a:lumMod val="54000"/>
              </a:schemeClr>
              <a:schemeClr val="bg2">
                <a:tint val="98000"/>
                <a:hueMod val="82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802DA-92AA-6A0B-A9D6-FD327B392A14}"/>
              </a:ext>
            </a:extLst>
          </p:cNvPr>
          <p:cNvSpPr>
            <a:spLocks noGrp="1"/>
          </p:cNvSpPr>
          <p:nvPr>
            <p:ph type="title"/>
          </p:nvPr>
        </p:nvSpPr>
        <p:spPr>
          <a:xfrm>
            <a:off x="1141413" y="618518"/>
            <a:ext cx="9905998" cy="1478570"/>
          </a:xfrm>
        </p:spPr>
        <p:txBody>
          <a:bodyPr>
            <a:normAutofit/>
          </a:bodyPr>
          <a:lstStyle/>
          <a:p>
            <a:pPr algn="ctr"/>
            <a:r>
              <a:rPr lang="en-GB" sz="2500" b="1"/>
              <a:t>Introduction:</a:t>
            </a:r>
            <a:br>
              <a:rPr lang="en-GB" sz="2500" b="1"/>
            </a:br>
            <a:r>
              <a:rPr lang="en-GB" sz="2500">
                <a:effectLst/>
              </a:rPr>
              <a:t> </a:t>
            </a:r>
            <a:r>
              <a:rPr lang="en-GB" sz="2500" b="1">
                <a:effectLst/>
              </a:rPr>
              <a:t>evaluating the care and support  of older people</a:t>
            </a:r>
            <a:br>
              <a:rPr lang="en-GB" sz="2500">
                <a:effectLst/>
              </a:rPr>
            </a:br>
            <a:br>
              <a:rPr lang="en-GB" sz="2500"/>
            </a:br>
            <a:endParaRPr lang="en-GB" sz="2500"/>
          </a:p>
        </p:txBody>
      </p:sp>
      <p:sp>
        <p:nvSpPr>
          <p:cNvPr id="3" name="Content Placeholder 2">
            <a:extLst>
              <a:ext uri="{FF2B5EF4-FFF2-40B4-BE49-F238E27FC236}">
                <a16:creationId xmlns:a16="http://schemas.microsoft.com/office/drawing/2014/main" id="{6C342F67-A0FC-64FE-42BF-A1035986C3E5}"/>
              </a:ext>
            </a:extLst>
          </p:cNvPr>
          <p:cNvSpPr>
            <a:spLocks noGrp="1"/>
          </p:cNvSpPr>
          <p:nvPr>
            <p:ph idx="1"/>
          </p:nvPr>
        </p:nvSpPr>
        <p:spPr>
          <a:xfrm>
            <a:off x="1141412" y="2249487"/>
            <a:ext cx="4844521" cy="3541714"/>
          </a:xfrm>
        </p:spPr>
        <p:txBody>
          <a:bodyPr anchor="ctr">
            <a:normAutofit lnSpcReduction="10000"/>
          </a:bodyPr>
          <a:lstStyle/>
          <a:p>
            <a:pPr>
              <a:lnSpc>
                <a:spcPct val="110000"/>
              </a:lnSpc>
            </a:pPr>
            <a:r>
              <a:rPr lang="en-GB" sz="1600" dirty="0">
                <a:solidFill>
                  <a:schemeClr val="bg1"/>
                </a:solidFill>
              </a:rPr>
              <a:t>This presentation views how older people are cared for, supported, and empowered in the UK, with an emphasis on how ageing is understood via theory, policy, and practice. Ageing is an ongoing procedure that includes biological, psychological, and social changes throughout time (Bowling,2005). Ageing theories, UK policy and legislation, care services, technological advancements, and a critical assessment of existing systems will all be covered in this presentation. Additionally, it will consider the effects of ageism and how social beliefs affect quality of life and care access(Li </a:t>
            </a:r>
            <a:r>
              <a:rPr lang="en-GB" sz="1600" i="1" dirty="0">
                <a:solidFill>
                  <a:schemeClr val="bg1"/>
                </a:solidFill>
              </a:rPr>
              <a:t>et., al</a:t>
            </a:r>
            <a:r>
              <a:rPr lang="en-GB" sz="1600" dirty="0">
                <a:solidFill>
                  <a:schemeClr val="bg1"/>
                </a:solidFill>
              </a:rPr>
              <a:t> 2024). The health and social care system is structured and integrated to avoid more serious issues as the population ages (Age UK,2024).</a:t>
            </a:r>
          </a:p>
          <a:p>
            <a:pPr>
              <a:lnSpc>
                <a:spcPct val="110000"/>
              </a:lnSpc>
            </a:pPr>
            <a:endParaRPr lang="en-GB" sz="1500" dirty="0"/>
          </a:p>
        </p:txBody>
      </p:sp>
      <p:pic>
        <p:nvPicPr>
          <p:cNvPr id="5" name="Picture 4">
            <a:extLst>
              <a:ext uri="{FF2B5EF4-FFF2-40B4-BE49-F238E27FC236}">
                <a16:creationId xmlns:a16="http://schemas.microsoft.com/office/drawing/2014/main" id="{6C4CA4E5-66A5-09B9-0D27-CECC58EBCCD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931" r="3" b="983"/>
          <a:stretch>
            <a:fillRect/>
          </a:stretch>
        </p:blipFill>
        <p:spPr>
          <a:xfrm>
            <a:off x="6392335" y="2497720"/>
            <a:ext cx="4655075" cy="3047892"/>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pic>
        <p:nvPicPr>
          <p:cNvPr id="6" name="tntroduction">
            <a:hlinkClick r:id="" action="ppaction://media"/>
            <a:extLst>
              <a:ext uri="{FF2B5EF4-FFF2-40B4-BE49-F238E27FC236}">
                <a16:creationId xmlns:a16="http://schemas.microsoft.com/office/drawing/2014/main" id="{7CF307F9-02A8-470E-A176-7D1C31004BF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607488790"/>
      </p:ext>
    </p:extLst>
  </p:cSld>
  <p:clrMapOvr>
    <a:masterClrMapping/>
  </p:clrMapOvr>
  <mc:AlternateContent xmlns:mc="http://schemas.openxmlformats.org/markup-compatibility/2006">
    <mc:Choice xmlns:p14="http://schemas.microsoft.com/office/powerpoint/2010/main" Requires="p14">
      <p:transition spd="slow" p14:dur="2000" advTm="65632"/>
    </mc:Choice>
    <mc:Fallback>
      <p:transition spd="slow" advTm="656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63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8000"/>
                <a:hueMod val="94000"/>
                <a:satMod val="148000"/>
                <a:lumMod val="150000"/>
              </a:schemeClr>
            </a:gs>
            <a:gs pos="100000">
              <a:schemeClr val="bg1">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p:nvSpPr>
          <p:cNvPr id="165" name="Rectangle: Rounded Corners 164">
            <a:extLst>
              <a:ext uri="{FF2B5EF4-FFF2-40B4-BE49-F238E27FC236}">
                <a16:creationId xmlns:a16="http://schemas.microsoft.com/office/drawing/2014/main" id="{57C468A2-F74B-C703-EBF2-FB7516F1B8AE}"/>
              </a:ext>
            </a:extLst>
          </p:cNvPr>
          <p:cNvSpPr/>
          <p:nvPr/>
        </p:nvSpPr>
        <p:spPr>
          <a:xfrm>
            <a:off x="2751909" y="711819"/>
            <a:ext cx="6618514" cy="65228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useBgFill="1">
        <p:nvSpPr>
          <p:cNvPr id="89" name="Rectangle 88">
            <a:extLst>
              <a:ext uri="{FF2B5EF4-FFF2-40B4-BE49-F238E27FC236}">
                <a16:creationId xmlns:a16="http://schemas.microsoft.com/office/drawing/2014/main" id="{E9B448F0-DA06-4165-AB5F-4330A20E06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0" name="Picture 2">
            <a:extLst>
              <a:ext uri="{FF2B5EF4-FFF2-40B4-BE49-F238E27FC236}">
                <a16:creationId xmlns:a16="http://schemas.microsoft.com/office/drawing/2014/main" id="{92D83638-A467-411A-9C31-FE9A111CD88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91" name="Group 90">
            <a:extLst>
              <a:ext uri="{FF2B5EF4-FFF2-40B4-BE49-F238E27FC236}">
                <a16:creationId xmlns:a16="http://schemas.microsoft.com/office/drawing/2014/main" id="{2576BCDF-119F-4EB5-83D7-ED823C93EB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solidFill>
            <a:schemeClr val="tx2">
              <a:alpha val="45000"/>
            </a:schemeClr>
          </a:solidFill>
        </p:grpSpPr>
        <p:sp>
          <p:nvSpPr>
            <p:cNvPr id="92" name="Rectangle 5">
              <a:extLst>
                <a:ext uri="{FF2B5EF4-FFF2-40B4-BE49-F238E27FC236}">
                  <a16:creationId xmlns:a16="http://schemas.microsoft.com/office/drawing/2014/main" id="{43D63E8F-FD8A-4CE3-B7C9-3E9E2B66B5F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93" name="Freeform 6">
              <a:extLst>
                <a:ext uri="{FF2B5EF4-FFF2-40B4-BE49-F238E27FC236}">
                  <a16:creationId xmlns:a16="http://schemas.microsoft.com/office/drawing/2014/main" id="{D107D890-1831-46D8-90FB-F2FC0B2884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4" name="Freeform 7">
              <a:extLst>
                <a:ext uri="{FF2B5EF4-FFF2-40B4-BE49-F238E27FC236}">
                  <a16:creationId xmlns:a16="http://schemas.microsoft.com/office/drawing/2014/main" id="{02440904-A4EC-4F72-8E22-AAF4D9DB5C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5" name="Freeform 8">
              <a:extLst>
                <a:ext uri="{FF2B5EF4-FFF2-40B4-BE49-F238E27FC236}">
                  <a16:creationId xmlns:a16="http://schemas.microsoft.com/office/drawing/2014/main" id="{625E9C1F-1569-416B-A85C-FA1434872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6" name="Freeform 9">
              <a:extLst>
                <a:ext uri="{FF2B5EF4-FFF2-40B4-BE49-F238E27FC236}">
                  <a16:creationId xmlns:a16="http://schemas.microsoft.com/office/drawing/2014/main" id="{3A186C77-43BF-4B1B-8170-48944F30575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7" name="Freeform 10">
              <a:extLst>
                <a:ext uri="{FF2B5EF4-FFF2-40B4-BE49-F238E27FC236}">
                  <a16:creationId xmlns:a16="http://schemas.microsoft.com/office/drawing/2014/main" id="{FA8D72C1-8526-44B4-9333-5E0057ECC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8" name="Freeform 11">
              <a:extLst>
                <a:ext uri="{FF2B5EF4-FFF2-40B4-BE49-F238E27FC236}">
                  <a16:creationId xmlns:a16="http://schemas.microsoft.com/office/drawing/2014/main" id="{790E4BA0-9C47-48B6-AA4A-8FC22DA954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9" name="Freeform 12">
              <a:extLst>
                <a:ext uri="{FF2B5EF4-FFF2-40B4-BE49-F238E27FC236}">
                  <a16:creationId xmlns:a16="http://schemas.microsoft.com/office/drawing/2014/main" id="{FD051475-431F-4B9D-94C6-7B49A69582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0" name="Freeform 13">
              <a:extLst>
                <a:ext uri="{FF2B5EF4-FFF2-40B4-BE49-F238E27FC236}">
                  <a16:creationId xmlns:a16="http://schemas.microsoft.com/office/drawing/2014/main" id="{82255D2F-85A1-4A19-8BC4-EB2715F36CC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1" name="Freeform 14">
              <a:extLst>
                <a:ext uri="{FF2B5EF4-FFF2-40B4-BE49-F238E27FC236}">
                  <a16:creationId xmlns:a16="http://schemas.microsoft.com/office/drawing/2014/main" id="{EBC3A004-9794-4EFA-83F0-989248797C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2" name="Freeform 15">
              <a:extLst>
                <a:ext uri="{FF2B5EF4-FFF2-40B4-BE49-F238E27FC236}">
                  <a16:creationId xmlns:a16="http://schemas.microsoft.com/office/drawing/2014/main" id="{6EFD9FC3-E11A-44E3-BCAC-A07F3C601F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3" name="Line 16">
              <a:extLst>
                <a:ext uri="{FF2B5EF4-FFF2-40B4-BE49-F238E27FC236}">
                  <a16:creationId xmlns:a16="http://schemas.microsoft.com/office/drawing/2014/main" id="{AB6AB6F7-6592-4028-B349-1C0E53A29CD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104" name="Freeform 17">
              <a:extLst>
                <a:ext uri="{FF2B5EF4-FFF2-40B4-BE49-F238E27FC236}">
                  <a16:creationId xmlns:a16="http://schemas.microsoft.com/office/drawing/2014/main" id="{6C2415E6-F914-4C11-B48B-4910AA6CA6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5" name="Freeform 18">
              <a:extLst>
                <a:ext uri="{FF2B5EF4-FFF2-40B4-BE49-F238E27FC236}">
                  <a16:creationId xmlns:a16="http://schemas.microsoft.com/office/drawing/2014/main" id="{2412013C-072A-489E-851A-CFEF91A9A6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6" name="Freeform 19">
              <a:extLst>
                <a:ext uri="{FF2B5EF4-FFF2-40B4-BE49-F238E27FC236}">
                  <a16:creationId xmlns:a16="http://schemas.microsoft.com/office/drawing/2014/main" id="{DE93DF9F-296F-4DE4-8813-D8C04DE4CF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7" name="Freeform 20">
              <a:extLst>
                <a:ext uri="{FF2B5EF4-FFF2-40B4-BE49-F238E27FC236}">
                  <a16:creationId xmlns:a16="http://schemas.microsoft.com/office/drawing/2014/main" id="{F440D966-5030-460C-9916-BF9B915421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8" name="Rectangle 21">
              <a:extLst>
                <a:ext uri="{FF2B5EF4-FFF2-40B4-BE49-F238E27FC236}">
                  <a16:creationId xmlns:a16="http://schemas.microsoft.com/office/drawing/2014/main" id="{1EFE245D-BA05-4F4D-A6E8-40739F48E76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109" name="Freeform 22">
              <a:extLst>
                <a:ext uri="{FF2B5EF4-FFF2-40B4-BE49-F238E27FC236}">
                  <a16:creationId xmlns:a16="http://schemas.microsoft.com/office/drawing/2014/main" id="{ED67811C-F735-441C-98A6-2517EC099A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10" name="Freeform 23">
              <a:extLst>
                <a:ext uri="{FF2B5EF4-FFF2-40B4-BE49-F238E27FC236}">
                  <a16:creationId xmlns:a16="http://schemas.microsoft.com/office/drawing/2014/main" id="{3070FC44-32F9-470F-A131-868F3F1DB7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11" name="Freeform 24">
              <a:extLst>
                <a:ext uri="{FF2B5EF4-FFF2-40B4-BE49-F238E27FC236}">
                  <a16:creationId xmlns:a16="http://schemas.microsoft.com/office/drawing/2014/main" id="{95FB52C7-C779-4E3F-978C-4595FEF868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12" name="Freeform 25">
              <a:extLst>
                <a:ext uri="{FF2B5EF4-FFF2-40B4-BE49-F238E27FC236}">
                  <a16:creationId xmlns:a16="http://schemas.microsoft.com/office/drawing/2014/main" id="{D4EB1759-62AC-4B24-9DC6-E4F8737E898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13" name="Freeform 26">
              <a:extLst>
                <a:ext uri="{FF2B5EF4-FFF2-40B4-BE49-F238E27FC236}">
                  <a16:creationId xmlns:a16="http://schemas.microsoft.com/office/drawing/2014/main" id="{7BF6FB39-864B-4F58-86E8-790E16FB3C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14" name="Freeform 27">
              <a:extLst>
                <a:ext uri="{FF2B5EF4-FFF2-40B4-BE49-F238E27FC236}">
                  <a16:creationId xmlns:a16="http://schemas.microsoft.com/office/drawing/2014/main" id="{5FE4FA46-B51C-43DA-87FC-2644ED117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15" name="Freeform 28">
              <a:extLst>
                <a:ext uri="{FF2B5EF4-FFF2-40B4-BE49-F238E27FC236}">
                  <a16:creationId xmlns:a16="http://schemas.microsoft.com/office/drawing/2014/main" id="{25DD1322-2D3A-4E7B-B23B-B4F96E02C29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16" name="Freeform 29">
              <a:extLst>
                <a:ext uri="{FF2B5EF4-FFF2-40B4-BE49-F238E27FC236}">
                  <a16:creationId xmlns:a16="http://schemas.microsoft.com/office/drawing/2014/main" id="{6E4FFBEB-52BB-494D-AD99-A0F072AB6F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5" name="Freeform 30">
              <a:extLst>
                <a:ext uri="{FF2B5EF4-FFF2-40B4-BE49-F238E27FC236}">
                  <a16:creationId xmlns:a16="http://schemas.microsoft.com/office/drawing/2014/main" id="{7DE92406-3F65-4333-BAAA-A9A7B5AEE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17" name="Freeform 31">
              <a:extLst>
                <a:ext uri="{FF2B5EF4-FFF2-40B4-BE49-F238E27FC236}">
                  <a16:creationId xmlns:a16="http://schemas.microsoft.com/office/drawing/2014/main" id="{B8B0FFC4-D1BB-4BB9-A224-BB78BFD338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sp>
        <p:nvSpPr>
          <p:cNvPr id="11" name="TextBox 10">
            <a:extLst>
              <a:ext uri="{FF2B5EF4-FFF2-40B4-BE49-F238E27FC236}">
                <a16:creationId xmlns:a16="http://schemas.microsoft.com/office/drawing/2014/main" id="{33E9A777-3165-A138-2880-756D09938203}"/>
              </a:ext>
            </a:extLst>
          </p:cNvPr>
          <p:cNvSpPr txBox="1"/>
          <p:nvPr/>
        </p:nvSpPr>
        <p:spPr>
          <a:xfrm>
            <a:off x="1141411" y="748240"/>
            <a:ext cx="9906000" cy="1117073"/>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4000" b="1" cap="all" dirty="0">
                <a:latin typeface="+mj-lt"/>
                <a:ea typeface="+mj-ea"/>
                <a:cs typeface="+mj-cs"/>
              </a:rPr>
              <a:t>Ageing population in Uk</a:t>
            </a:r>
            <a:endParaRPr lang="en-US" sz="4000" cap="all" dirty="0">
              <a:latin typeface="+mj-lt"/>
              <a:ea typeface="+mj-ea"/>
              <a:cs typeface="+mj-cs"/>
            </a:endParaRPr>
          </a:p>
          <a:p>
            <a:pPr algn="ctr" defTabSz="914400">
              <a:lnSpc>
                <a:spcPct val="90000"/>
              </a:lnSpc>
              <a:spcBef>
                <a:spcPct val="0"/>
              </a:spcBef>
              <a:spcAft>
                <a:spcPts val="600"/>
              </a:spcAft>
            </a:pPr>
            <a:endParaRPr lang="en-US" sz="4000" cap="all" dirty="0">
              <a:latin typeface="+mj-lt"/>
              <a:ea typeface="+mj-ea"/>
              <a:cs typeface="+mj-cs"/>
            </a:endParaRPr>
          </a:p>
        </p:txBody>
      </p:sp>
      <p:sp>
        <p:nvSpPr>
          <p:cNvPr id="40" name="TextBox 39">
            <a:extLst>
              <a:ext uri="{FF2B5EF4-FFF2-40B4-BE49-F238E27FC236}">
                <a16:creationId xmlns:a16="http://schemas.microsoft.com/office/drawing/2014/main" id="{D887A642-23A3-CEB5-6A2E-36D980E5F556}"/>
              </a:ext>
            </a:extLst>
          </p:cNvPr>
          <p:cNvSpPr txBox="1"/>
          <p:nvPr/>
        </p:nvSpPr>
        <p:spPr>
          <a:xfrm>
            <a:off x="1206501" y="2249487"/>
            <a:ext cx="5681710" cy="2806701"/>
          </a:xfrm>
          <a:prstGeom prst="rect">
            <a:avLst/>
          </a:prstGeom>
        </p:spPr>
        <p:txBody>
          <a:bodyPr vert="horz" lIns="91440" tIns="45720" rIns="91440" bIns="45720" rtlCol="0" anchor="t">
            <a:normAutofit fontScale="85000" lnSpcReduction="10000"/>
          </a:bodyPr>
          <a:lstStyle/>
          <a:p>
            <a:pPr indent="-228600" defTabSz="914400">
              <a:lnSpc>
                <a:spcPct val="120000"/>
              </a:lnSpc>
              <a:spcAft>
                <a:spcPts val="600"/>
              </a:spcAft>
              <a:buSzPct val="125000"/>
              <a:buFont typeface="Arial" panose="020B0604020202020204" pitchFamily="34" charset="0"/>
              <a:buChar char="•"/>
            </a:pPr>
            <a:r>
              <a:rPr lang="en-US" dirty="0"/>
              <a:t>The UK is experiencing a large surge in its ageing population, with a growing number of adults aged more than 65 (Office for National Statistics, 2023). This trend is driven by higher life expectancy and better healthcare outcomes. As a result, there is an increased demand for health and social care services, particularly for chronic disorders like dementia and mobility-related ailments. Loneliness, frailty, and limited independence are all physical, emotional, and psychological requirements among older people. This emphasizes the necessity of integrated care systems and new techniques to promote ageing properly (WHO,2025).</a:t>
            </a:r>
          </a:p>
        </p:txBody>
      </p:sp>
      <p:grpSp>
        <p:nvGrpSpPr>
          <p:cNvPr id="78" name="Group 77">
            <a:extLst>
              <a:ext uri="{FF2B5EF4-FFF2-40B4-BE49-F238E27FC236}">
                <a16:creationId xmlns:a16="http://schemas.microsoft.com/office/drawing/2014/main" id="{8DB4BB99-C854-45F9-BED1-63D15E3A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2">
              <a:alpha val="45000"/>
            </a:schemeClr>
          </a:solidFill>
        </p:grpSpPr>
        <p:sp>
          <p:nvSpPr>
            <p:cNvPr id="79" name="Freeform 32">
              <a:extLst>
                <a:ext uri="{FF2B5EF4-FFF2-40B4-BE49-F238E27FC236}">
                  <a16:creationId xmlns:a16="http://schemas.microsoft.com/office/drawing/2014/main" id="{5D1CCC4C-284C-4BF6-97D9-D97467463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0" name="Freeform 33">
              <a:extLst>
                <a:ext uri="{FF2B5EF4-FFF2-40B4-BE49-F238E27FC236}">
                  <a16:creationId xmlns:a16="http://schemas.microsoft.com/office/drawing/2014/main" id="{35D82D1B-EB09-4028-9107-D60B547C7B4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1" name="Freeform 34">
              <a:extLst>
                <a:ext uri="{FF2B5EF4-FFF2-40B4-BE49-F238E27FC236}">
                  <a16:creationId xmlns:a16="http://schemas.microsoft.com/office/drawing/2014/main" id="{1389EE93-8059-437E-8507-7557AD68FB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2" name="Freeform 35">
              <a:extLst>
                <a:ext uri="{FF2B5EF4-FFF2-40B4-BE49-F238E27FC236}">
                  <a16:creationId xmlns:a16="http://schemas.microsoft.com/office/drawing/2014/main" id="{377C05DC-75FF-4426-A34F-DBF0C7E7BE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3" name="Freeform 36">
              <a:extLst>
                <a:ext uri="{FF2B5EF4-FFF2-40B4-BE49-F238E27FC236}">
                  <a16:creationId xmlns:a16="http://schemas.microsoft.com/office/drawing/2014/main" id="{03D385C8-866D-437D-91B1-2E3ECDD88E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4" name="Freeform 37">
              <a:extLst>
                <a:ext uri="{FF2B5EF4-FFF2-40B4-BE49-F238E27FC236}">
                  <a16:creationId xmlns:a16="http://schemas.microsoft.com/office/drawing/2014/main" id="{3F649CBB-748F-4C79-A14F-C531C40B08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5" name="Freeform 38">
              <a:extLst>
                <a:ext uri="{FF2B5EF4-FFF2-40B4-BE49-F238E27FC236}">
                  <a16:creationId xmlns:a16="http://schemas.microsoft.com/office/drawing/2014/main" id="{7F4622C0-84AF-41F1-9128-FE73CADD36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6" name="Freeform 39">
              <a:extLst>
                <a:ext uri="{FF2B5EF4-FFF2-40B4-BE49-F238E27FC236}">
                  <a16:creationId xmlns:a16="http://schemas.microsoft.com/office/drawing/2014/main" id="{CC6F29C1-A471-4CDE-8C21-E4B15C5EF4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7" name="Freeform 40">
              <a:extLst>
                <a:ext uri="{FF2B5EF4-FFF2-40B4-BE49-F238E27FC236}">
                  <a16:creationId xmlns:a16="http://schemas.microsoft.com/office/drawing/2014/main" id="{67F5B7DA-86C7-4AE0-96B6-D7F5AA51E2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8" name="Rectangle 41">
              <a:extLst>
                <a:ext uri="{FF2B5EF4-FFF2-40B4-BE49-F238E27FC236}">
                  <a16:creationId xmlns:a16="http://schemas.microsoft.com/office/drawing/2014/main" id="{0FA481E3-0439-484A-AC9B-19D58B98E49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grpSp>
      <p:pic>
        <p:nvPicPr>
          <p:cNvPr id="172" name="Picture 171">
            <a:extLst>
              <a:ext uri="{FF2B5EF4-FFF2-40B4-BE49-F238E27FC236}">
                <a16:creationId xmlns:a16="http://schemas.microsoft.com/office/drawing/2014/main" id="{06A8FA52-D214-C5C3-D1E7-6EA6728271F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146973" y="1539875"/>
            <a:ext cx="4487813" cy="3963816"/>
          </a:xfrm>
          <a:prstGeom prst="rect">
            <a:avLst/>
          </a:prstGeom>
        </p:spPr>
      </p:pic>
      <p:pic>
        <p:nvPicPr>
          <p:cNvPr id="173" name="Recorded Sound">
            <a:hlinkClick r:id="" action="ppaction://media"/>
            <a:extLst>
              <a:ext uri="{FF2B5EF4-FFF2-40B4-BE49-F238E27FC236}">
                <a16:creationId xmlns:a16="http://schemas.microsoft.com/office/drawing/2014/main" id="{F55BFCC0-3E3A-51BD-0744-9BABF2D4305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87263409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2788"/>
    </mc:Choice>
    <mc:Fallback>
      <p:transition spd="slow" advTm="527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788" fill="hold"/>
                                        <p:tgtEl>
                                          <p:spTgt spid="17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7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8000"/>
                <a:hueMod val="94000"/>
                <a:satMod val="148000"/>
                <a:lumMod val="150000"/>
              </a:schemeClr>
            </a:gs>
            <a:gs pos="100000">
              <a:schemeClr val="bg1">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E9E08C1-61FB-D3B6-E3A7-535FEBCD1E52}"/>
              </a:ext>
            </a:extLst>
          </p:cNvPr>
          <p:cNvSpPr txBox="1"/>
          <p:nvPr/>
        </p:nvSpPr>
        <p:spPr>
          <a:xfrm>
            <a:off x="1370172" y="925899"/>
            <a:ext cx="9265920" cy="646331"/>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Theoretical structure:</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Ageing theories provide valuable insights into how people live in their later years.</a:t>
            </a:r>
          </a:p>
        </p:txBody>
      </p:sp>
      <p:sp>
        <p:nvSpPr>
          <p:cNvPr id="6" name="TextBox 5">
            <a:extLst>
              <a:ext uri="{FF2B5EF4-FFF2-40B4-BE49-F238E27FC236}">
                <a16:creationId xmlns:a16="http://schemas.microsoft.com/office/drawing/2014/main" id="{CCB4CF57-9F85-3250-31B5-240705066DFD}"/>
              </a:ext>
            </a:extLst>
          </p:cNvPr>
          <p:cNvSpPr txBox="1"/>
          <p:nvPr/>
        </p:nvSpPr>
        <p:spPr>
          <a:xfrm>
            <a:off x="6259422" y="1765400"/>
            <a:ext cx="4687977" cy="4339650"/>
          </a:xfrm>
          <a:prstGeom prst="rect">
            <a:avLst/>
          </a:prstGeom>
          <a:noFill/>
        </p:spPr>
        <p:txBody>
          <a:bodyPr wrap="square" rtlCol="0">
            <a:spAutoFit/>
          </a:bodyPr>
          <a:lstStyle/>
          <a:p>
            <a:r>
              <a:rPr lang="en-GB" sz="2400" b="1" dirty="0"/>
              <a:t>Continuity Theory:</a:t>
            </a:r>
          </a:p>
          <a:p>
            <a:r>
              <a:rPr lang="en-GB" dirty="0"/>
              <a:t>According to </a:t>
            </a:r>
            <a:r>
              <a:rPr lang="en-GB" b="1" dirty="0"/>
              <a:t>Continuity Theory</a:t>
            </a:r>
            <a:r>
              <a:rPr lang="en-GB" dirty="0"/>
              <a:t>, older persons adapt to ageing by keeping earlier-established patterns of behaviour, values, relationships, and lifestyles. This theory says that continuity gives stability, identity, and psychological well-being during times of change linked with ageing (Westwood, 2019). The theory has limits because it assumes that continuity is always manageable. Major life events such as loss, poor health, financial difficulties, or transferring into residential care established patterns and identities, making continuity difficult (Bowling, and Gabriel 2007).</a:t>
            </a:r>
          </a:p>
          <a:p>
            <a:endParaRPr lang="en-GB" dirty="0"/>
          </a:p>
        </p:txBody>
      </p:sp>
      <p:graphicFrame>
        <p:nvGraphicFramePr>
          <p:cNvPr id="8" name="TextBox 4">
            <a:extLst>
              <a:ext uri="{FF2B5EF4-FFF2-40B4-BE49-F238E27FC236}">
                <a16:creationId xmlns:a16="http://schemas.microsoft.com/office/drawing/2014/main" id="{1D418150-134D-88AD-E63F-FB092FFA5916}"/>
              </a:ext>
            </a:extLst>
          </p:cNvPr>
          <p:cNvGraphicFramePr/>
          <p:nvPr>
            <p:extLst>
              <p:ext uri="{D42A27DB-BD31-4B8C-83A1-F6EECF244321}">
                <p14:modId xmlns:p14="http://schemas.microsoft.com/office/powerpoint/2010/main" val="2916400439"/>
              </p:ext>
            </p:extLst>
          </p:nvPr>
        </p:nvGraphicFramePr>
        <p:xfrm>
          <a:off x="816428" y="1572230"/>
          <a:ext cx="5343297" cy="508982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1" name="Recorded Sound">
            <a:hlinkClick r:id="" action="ppaction://media"/>
            <a:extLst>
              <a:ext uri="{FF2B5EF4-FFF2-40B4-BE49-F238E27FC236}">
                <a16:creationId xmlns:a16="http://schemas.microsoft.com/office/drawing/2014/main" id="{7C168032-AE0B-22CF-7695-ECA5746FE3A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76399101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86004"/>
    </mc:Choice>
    <mc:Fallback>
      <p:transition spd="slow" advTm="860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6004"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8000"/>
                <a:hueMod val="94000"/>
                <a:satMod val="148000"/>
                <a:lumMod val="150000"/>
              </a:schemeClr>
            </a:gs>
            <a:gs pos="100000">
              <a:schemeClr val="bg1">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p:nvSpPr>
          <p:cNvPr id="58" name="TextBox 57">
            <a:extLst>
              <a:ext uri="{FF2B5EF4-FFF2-40B4-BE49-F238E27FC236}">
                <a16:creationId xmlns:a16="http://schemas.microsoft.com/office/drawing/2014/main" id="{1E101FDE-C0AC-E264-8E88-CAE038D1D1E5}"/>
              </a:ext>
            </a:extLst>
          </p:cNvPr>
          <p:cNvSpPr txBox="1"/>
          <p:nvPr/>
        </p:nvSpPr>
        <p:spPr>
          <a:xfrm>
            <a:off x="1427526" y="766354"/>
            <a:ext cx="8552497" cy="1224372"/>
          </a:xfrm>
          <a:prstGeom prst="rect">
            <a:avLst/>
          </a:prstGeom>
          <a:solidFill>
            <a:schemeClr val="tx2">
              <a:lumMod val="40000"/>
              <a:lumOff val="60000"/>
            </a:schemeClr>
          </a:solidFill>
        </p:spPr>
        <p:txBody>
          <a:bodyPr wrap="square" rtlCol="0">
            <a:spAutoFit/>
          </a:bodyPr>
          <a:lstStyle/>
          <a:p>
            <a:endParaRPr lang="en-GB" dirty="0"/>
          </a:p>
        </p:txBody>
      </p:sp>
      <p:sp>
        <p:nvSpPr>
          <p:cNvPr id="56" name="Rectangle: Rounded Corners 55">
            <a:extLst>
              <a:ext uri="{FF2B5EF4-FFF2-40B4-BE49-F238E27FC236}">
                <a16:creationId xmlns:a16="http://schemas.microsoft.com/office/drawing/2014/main" id="{8820F755-8803-25C4-BE3F-26F18F487E77}"/>
              </a:ext>
            </a:extLst>
          </p:cNvPr>
          <p:cNvSpPr/>
          <p:nvPr/>
        </p:nvSpPr>
        <p:spPr>
          <a:xfrm>
            <a:off x="1427526" y="903288"/>
            <a:ext cx="8857297" cy="10541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Rectangle: Rounded Corners 54">
            <a:extLst>
              <a:ext uri="{FF2B5EF4-FFF2-40B4-BE49-F238E27FC236}">
                <a16:creationId xmlns:a16="http://schemas.microsoft.com/office/drawing/2014/main" id="{1653A0F3-5DBA-2C11-4A8B-DC6FC612CB55}"/>
              </a:ext>
            </a:extLst>
          </p:cNvPr>
          <p:cNvSpPr/>
          <p:nvPr/>
        </p:nvSpPr>
        <p:spPr>
          <a:xfrm>
            <a:off x="1427526" y="975360"/>
            <a:ext cx="8746625" cy="110598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Rectangle: Rounded Corners 52">
            <a:extLst>
              <a:ext uri="{FF2B5EF4-FFF2-40B4-BE49-F238E27FC236}">
                <a16:creationId xmlns:a16="http://schemas.microsoft.com/office/drawing/2014/main" id="{B0BADCDC-72C4-6971-04B5-5FECC5BF638B}"/>
              </a:ext>
            </a:extLst>
          </p:cNvPr>
          <p:cNvSpPr/>
          <p:nvPr/>
        </p:nvSpPr>
        <p:spPr>
          <a:xfrm>
            <a:off x="1532709" y="975360"/>
            <a:ext cx="8689068" cy="1015366"/>
          </a:xfrm>
          <a:prstGeom prst="round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useBgFill="1">
        <p:nvSpPr>
          <p:cNvPr id="8" name="Rectangle 7">
            <a:extLst>
              <a:ext uri="{FF2B5EF4-FFF2-40B4-BE49-F238E27FC236}">
                <a16:creationId xmlns:a16="http://schemas.microsoft.com/office/drawing/2014/main" id="{E9B448F0-DA06-4165-AB5F-4330A20E06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2">
            <a:extLst>
              <a:ext uri="{FF2B5EF4-FFF2-40B4-BE49-F238E27FC236}">
                <a16:creationId xmlns:a16="http://schemas.microsoft.com/office/drawing/2014/main" id="{92D83638-A467-411A-9C31-FE9A111CD88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12" name="Group 11">
            <a:extLst>
              <a:ext uri="{FF2B5EF4-FFF2-40B4-BE49-F238E27FC236}">
                <a16:creationId xmlns:a16="http://schemas.microsoft.com/office/drawing/2014/main" id="{2576BCDF-119F-4EB5-83D7-ED823C93EB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solidFill>
            <a:schemeClr val="tx2">
              <a:alpha val="45000"/>
            </a:schemeClr>
          </a:solidFill>
        </p:grpSpPr>
        <p:sp>
          <p:nvSpPr>
            <p:cNvPr id="13" name="Rectangle 5">
              <a:extLst>
                <a:ext uri="{FF2B5EF4-FFF2-40B4-BE49-F238E27FC236}">
                  <a16:creationId xmlns:a16="http://schemas.microsoft.com/office/drawing/2014/main" id="{43D63E8F-FD8A-4CE3-B7C9-3E9E2B66B5F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14" name="Freeform 6">
              <a:extLst>
                <a:ext uri="{FF2B5EF4-FFF2-40B4-BE49-F238E27FC236}">
                  <a16:creationId xmlns:a16="http://schemas.microsoft.com/office/drawing/2014/main" id="{D107D890-1831-46D8-90FB-F2FC0B2884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5" name="Freeform 7">
              <a:extLst>
                <a:ext uri="{FF2B5EF4-FFF2-40B4-BE49-F238E27FC236}">
                  <a16:creationId xmlns:a16="http://schemas.microsoft.com/office/drawing/2014/main" id="{02440904-A4EC-4F72-8E22-AAF4D9DB5C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6" name="Freeform 8">
              <a:extLst>
                <a:ext uri="{FF2B5EF4-FFF2-40B4-BE49-F238E27FC236}">
                  <a16:creationId xmlns:a16="http://schemas.microsoft.com/office/drawing/2014/main" id="{625E9C1F-1569-416B-A85C-FA1434872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 name="Freeform 9">
              <a:extLst>
                <a:ext uri="{FF2B5EF4-FFF2-40B4-BE49-F238E27FC236}">
                  <a16:creationId xmlns:a16="http://schemas.microsoft.com/office/drawing/2014/main" id="{3A186C77-43BF-4B1B-8170-48944F30575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 name="Freeform 10">
              <a:extLst>
                <a:ext uri="{FF2B5EF4-FFF2-40B4-BE49-F238E27FC236}">
                  <a16:creationId xmlns:a16="http://schemas.microsoft.com/office/drawing/2014/main" id="{FA8D72C1-8526-44B4-9333-5E0057ECC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 name="Freeform 11">
              <a:extLst>
                <a:ext uri="{FF2B5EF4-FFF2-40B4-BE49-F238E27FC236}">
                  <a16:creationId xmlns:a16="http://schemas.microsoft.com/office/drawing/2014/main" id="{790E4BA0-9C47-48B6-AA4A-8FC22DA954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 name="Freeform 12">
              <a:extLst>
                <a:ext uri="{FF2B5EF4-FFF2-40B4-BE49-F238E27FC236}">
                  <a16:creationId xmlns:a16="http://schemas.microsoft.com/office/drawing/2014/main" id="{FD051475-431F-4B9D-94C6-7B49A69582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 name="Freeform 13">
              <a:extLst>
                <a:ext uri="{FF2B5EF4-FFF2-40B4-BE49-F238E27FC236}">
                  <a16:creationId xmlns:a16="http://schemas.microsoft.com/office/drawing/2014/main" id="{82255D2F-85A1-4A19-8BC4-EB2715F36CC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 name="Freeform 14">
              <a:extLst>
                <a:ext uri="{FF2B5EF4-FFF2-40B4-BE49-F238E27FC236}">
                  <a16:creationId xmlns:a16="http://schemas.microsoft.com/office/drawing/2014/main" id="{EBC3A004-9794-4EFA-83F0-989248797C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 name="Freeform 15">
              <a:extLst>
                <a:ext uri="{FF2B5EF4-FFF2-40B4-BE49-F238E27FC236}">
                  <a16:creationId xmlns:a16="http://schemas.microsoft.com/office/drawing/2014/main" id="{6EFD9FC3-E11A-44E3-BCAC-A07F3C601F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4" name="Line 16">
              <a:extLst>
                <a:ext uri="{FF2B5EF4-FFF2-40B4-BE49-F238E27FC236}">
                  <a16:creationId xmlns:a16="http://schemas.microsoft.com/office/drawing/2014/main" id="{AB6AB6F7-6592-4028-B349-1C0E53A29CD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25" name="Freeform 17">
              <a:extLst>
                <a:ext uri="{FF2B5EF4-FFF2-40B4-BE49-F238E27FC236}">
                  <a16:creationId xmlns:a16="http://schemas.microsoft.com/office/drawing/2014/main" id="{6C2415E6-F914-4C11-B48B-4910AA6CA6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6" name="Freeform 18">
              <a:extLst>
                <a:ext uri="{FF2B5EF4-FFF2-40B4-BE49-F238E27FC236}">
                  <a16:creationId xmlns:a16="http://schemas.microsoft.com/office/drawing/2014/main" id="{2412013C-072A-489E-851A-CFEF91A9A6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7" name="Freeform 19">
              <a:extLst>
                <a:ext uri="{FF2B5EF4-FFF2-40B4-BE49-F238E27FC236}">
                  <a16:creationId xmlns:a16="http://schemas.microsoft.com/office/drawing/2014/main" id="{DE93DF9F-296F-4DE4-8813-D8C04DE4CF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8" name="Freeform 20">
              <a:extLst>
                <a:ext uri="{FF2B5EF4-FFF2-40B4-BE49-F238E27FC236}">
                  <a16:creationId xmlns:a16="http://schemas.microsoft.com/office/drawing/2014/main" id="{F440D966-5030-460C-9916-BF9B915421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9" name="Rectangle 21">
              <a:extLst>
                <a:ext uri="{FF2B5EF4-FFF2-40B4-BE49-F238E27FC236}">
                  <a16:creationId xmlns:a16="http://schemas.microsoft.com/office/drawing/2014/main" id="{1EFE245D-BA05-4F4D-A6E8-40739F48E76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30" name="Freeform 22">
              <a:extLst>
                <a:ext uri="{FF2B5EF4-FFF2-40B4-BE49-F238E27FC236}">
                  <a16:creationId xmlns:a16="http://schemas.microsoft.com/office/drawing/2014/main" id="{ED67811C-F735-441C-98A6-2517EC099A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1" name="Freeform 23">
              <a:extLst>
                <a:ext uri="{FF2B5EF4-FFF2-40B4-BE49-F238E27FC236}">
                  <a16:creationId xmlns:a16="http://schemas.microsoft.com/office/drawing/2014/main" id="{3070FC44-32F9-470F-A131-868F3F1DB7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2" name="Freeform 24">
              <a:extLst>
                <a:ext uri="{FF2B5EF4-FFF2-40B4-BE49-F238E27FC236}">
                  <a16:creationId xmlns:a16="http://schemas.microsoft.com/office/drawing/2014/main" id="{95FB52C7-C779-4E3F-978C-4595FEF868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3" name="Freeform 25">
              <a:extLst>
                <a:ext uri="{FF2B5EF4-FFF2-40B4-BE49-F238E27FC236}">
                  <a16:creationId xmlns:a16="http://schemas.microsoft.com/office/drawing/2014/main" id="{D4EB1759-62AC-4B24-9DC6-E4F8737E898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4" name="Freeform 26">
              <a:extLst>
                <a:ext uri="{FF2B5EF4-FFF2-40B4-BE49-F238E27FC236}">
                  <a16:creationId xmlns:a16="http://schemas.microsoft.com/office/drawing/2014/main" id="{7BF6FB39-864B-4F58-86E8-790E16FB3C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5" name="Freeform 27">
              <a:extLst>
                <a:ext uri="{FF2B5EF4-FFF2-40B4-BE49-F238E27FC236}">
                  <a16:creationId xmlns:a16="http://schemas.microsoft.com/office/drawing/2014/main" id="{5FE4FA46-B51C-43DA-87FC-2644ED117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6" name="Freeform 28">
              <a:extLst>
                <a:ext uri="{FF2B5EF4-FFF2-40B4-BE49-F238E27FC236}">
                  <a16:creationId xmlns:a16="http://schemas.microsoft.com/office/drawing/2014/main" id="{25DD1322-2D3A-4E7B-B23B-B4F96E02C29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7" name="Freeform 29">
              <a:extLst>
                <a:ext uri="{FF2B5EF4-FFF2-40B4-BE49-F238E27FC236}">
                  <a16:creationId xmlns:a16="http://schemas.microsoft.com/office/drawing/2014/main" id="{6E4FFBEB-52BB-494D-AD99-A0F072AB6F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8" name="Freeform 30">
              <a:extLst>
                <a:ext uri="{FF2B5EF4-FFF2-40B4-BE49-F238E27FC236}">
                  <a16:creationId xmlns:a16="http://schemas.microsoft.com/office/drawing/2014/main" id="{7DE92406-3F65-4333-BAAA-A9A7B5AEE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9" name="Freeform 31">
              <a:extLst>
                <a:ext uri="{FF2B5EF4-FFF2-40B4-BE49-F238E27FC236}">
                  <a16:creationId xmlns:a16="http://schemas.microsoft.com/office/drawing/2014/main" id="{B8B0FFC4-D1BB-4BB9-A224-BB78BFD338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grpSp>
        <p:nvGrpSpPr>
          <p:cNvPr id="41" name="Group 40">
            <a:extLst>
              <a:ext uri="{FF2B5EF4-FFF2-40B4-BE49-F238E27FC236}">
                <a16:creationId xmlns:a16="http://schemas.microsoft.com/office/drawing/2014/main" id="{8DB4BB99-C854-45F9-BED1-63D15E3A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2">
              <a:alpha val="45000"/>
            </a:schemeClr>
          </a:solidFill>
        </p:grpSpPr>
        <p:sp>
          <p:nvSpPr>
            <p:cNvPr id="42" name="Freeform 32">
              <a:extLst>
                <a:ext uri="{FF2B5EF4-FFF2-40B4-BE49-F238E27FC236}">
                  <a16:creationId xmlns:a16="http://schemas.microsoft.com/office/drawing/2014/main" id="{5D1CCC4C-284C-4BF6-97D9-D97467463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3" name="Freeform 33">
              <a:extLst>
                <a:ext uri="{FF2B5EF4-FFF2-40B4-BE49-F238E27FC236}">
                  <a16:creationId xmlns:a16="http://schemas.microsoft.com/office/drawing/2014/main" id="{35D82D1B-EB09-4028-9107-D60B547C7B4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4" name="Freeform 34">
              <a:extLst>
                <a:ext uri="{FF2B5EF4-FFF2-40B4-BE49-F238E27FC236}">
                  <a16:creationId xmlns:a16="http://schemas.microsoft.com/office/drawing/2014/main" id="{1389EE93-8059-437E-8507-7557AD68FB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5" name="Freeform 35">
              <a:extLst>
                <a:ext uri="{FF2B5EF4-FFF2-40B4-BE49-F238E27FC236}">
                  <a16:creationId xmlns:a16="http://schemas.microsoft.com/office/drawing/2014/main" id="{377C05DC-75FF-4426-A34F-DBF0C7E7BE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6" name="Freeform 36">
              <a:extLst>
                <a:ext uri="{FF2B5EF4-FFF2-40B4-BE49-F238E27FC236}">
                  <a16:creationId xmlns:a16="http://schemas.microsoft.com/office/drawing/2014/main" id="{03D385C8-866D-437D-91B1-2E3ECDD88E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7" name="Freeform 37">
              <a:extLst>
                <a:ext uri="{FF2B5EF4-FFF2-40B4-BE49-F238E27FC236}">
                  <a16:creationId xmlns:a16="http://schemas.microsoft.com/office/drawing/2014/main" id="{3F649CBB-748F-4C79-A14F-C531C40B08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8" name="Freeform 38">
              <a:extLst>
                <a:ext uri="{FF2B5EF4-FFF2-40B4-BE49-F238E27FC236}">
                  <a16:creationId xmlns:a16="http://schemas.microsoft.com/office/drawing/2014/main" id="{7F4622C0-84AF-41F1-9128-FE73CADD36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9" name="Freeform 39">
              <a:extLst>
                <a:ext uri="{FF2B5EF4-FFF2-40B4-BE49-F238E27FC236}">
                  <a16:creationId xmlns:a16="http://schemas.microsoft.com/office/drawing/2014/main" id="{CC6F29C1-A471-4CDE-8C21-E4B15C5EF4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0" name="Freeform 40">
              <a:extLst>
                <a:ext uri="{FF2B5EF4-FFF2-40B4-BE49-F238E27FC236}">
                  <a16:creationId xmlns:a16="http://schemas.microsoft.com/office/drawing/2014/main" id="{67F5B7DA-86C7-4AE0-96B6-D7F5AA51E2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1" name="Rectangle 41">
              <a:extLst>
                <a:ext uri="{FF2B5EF4-FFF2-40B4-BE49-F238E27FC236}">
                  <a16:creationId xmlns:a16="http://schemas.microsoft.com/office/drawing/2014/main" id="{0FA481E3-0439-484A-AC9B-19D58B98E49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grpSp>
      <p:sp>
        <p:nvSpPr>
          <p:cNvPr id="4" name="TextBox 3">
            <a:extLst>
              <a:ext uri="{FF2B5EF4-FFF2-40B4-BE49-F238E27FC236}">
                <a16:creationId xmlns:a16="http://schemas.microsoft.com/office/drawing/2014/main" id="{9467C97D-3462-C71C-941D-01FC0A247F2F}"/>
              </a:ext>
            </a:extLst>
          </p:cNvPr>
          <p:cNvSpPr txBox="1"/>
          <p:nvPr/>
        </p:nvSpPr>
        <p:spPr>
          <a:xfrm>
            <a:off x="1432288" y="910432"/>
            <a:ext cx="7950926" cy="1908215"/>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Policy and Legislation:</a:t>
            </a:r>
          </a:p>
          <a:p>
            <a:r>
              <a:rPr lang="en-GB" dirty="0"/>
              <a:t>Policy and laws are essential for ensuring that older people receive safe, effective, and person-centred care while safeguarding their rights.</a:t>
            </a:r>
          </a:p>
          <a:p>
            <a:endParaRPr lang="en-GB" sz="3200" dirty="0">
              <a:latin typeface="Arial" panose="020B0604020202020204" pitchFamily="34" charset="0"/>
              <a:cs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B20B2027-3DB9-FBF9-2FAD-AC96F6BF8933}"/>
              </a:ext>
            </a:extLst>
          </p:cNvPr>
          <p:cNvSpPr txBox="1"/>
          <p:nvPr/>
        </p:nvSpPr>
        <p:spPr>
          <a:xfrm>
            <a:off x="1427526" y="2684826"/>
            <a:ext cx="4776923" cy="2031325"/>
          </a:xfrm>
          <a:prstGeom prst="rect">
            <a:avLst/>
          </a:prstGeom>
          <a:noFill/>
        </p:spPr>
        <p:txBody>
          <a:bodyPr wrap="square" rtlCol="0">
            <a:spAutoFit/>
          </a:bodyPr>
          <a:lstStyle/>
          <a:p>
            <a:r>
              <a:rPr lang="en-GB" b="1" dirty="0"/>
              <a:t>The Care Act of 2014</a:t>
            </a:r>
            <a:r>
              <a:rPr lang="en-GB" dirty="0"/>
              <a:t> is the fundamental legislation governing adult social care in England. It sets legal responsibilities on local authorities to promote wellness, provide customised support based on individual evaluations (Penhale et al.,2017).</a:t>
            </a:r>
          </a:p>
          <a:p>
            <a:endParaRPr lang="en-GB" dirty="0"/>
          </a:p>
        </p:txBody>
      </p:sp>
      <p:sp>
        <p:nvSpPr>
          <p:cNvPr id="9" name="TextBox 8">
            <a:extLst>
              <a:ext uri="{FF2B5EF4-FFF2-40B4-BE49-F238E27FC236}">
                <a16:creationId xmlns:a16="http://schemas.microsoft.com/office/drawing/2014/main" id="{5E3202E3-A165-DCD1-A722-BCA626FF6ED0}"/>
              </a:ext>
            </a:extLst>
          </p:cNvPr>
          <p:cNvSpPr txBox="1"/>
          <p:nvPr/>
        </p:nvSpPr>
        <p:spPr>
          <a:xfrm>
            <a:off x="6217920" y="2733763"/>
            <a:ext cx="3821021" cy="2031325"/>
          </a:xfrm>
          <a:prstGeom prst="rect">
            <a:avLst/>
          </a:prstGeom>
          <a:noFill/>
        </p:spPr>
        <p:txBody>
          <a:bodyPr wrap="square" rtlCol="0">
            <a:spAutoFit/>
          </a:bodyPr>
          <a:lstStyle/>
          <a:p>
            <a:r>
              <a:rPr lang="en-GB" b="1" dirty="0"/>
              <a:t>The Equality Act of 2010</a:t>
            </a:r>
            <a:r>
              <a:rPr lang="en-GB" dirty="0"/>
              <a:t> guarantees equal access to opportunities and assistance by helping to protect senior citizens from age discrimination in social care, employment, and healthcare (Equality Act 2010).</a:t>
            </a:r>
          </a:p>
          <a:p>
            <a:endParaRPr lang="en-GB" dirty="0"/>
          </a:p>
        </p:txBody>
      </p:sp>
      <p:sp>
        <p:nvSpPr>
          <p:cNvPr id="11" name="TextBox 10">
            <a:extLst>
              <a:ext uri="{FF2B5EF4-FFF2-40B4-BE49-F238E27FC236}">
                <a16:creationId xmlns:a16="http://schemas.microsoft.com/office/drawing/2014/main" id="{5C67AAAC-B05B-1023-F77F-5A04716E3C27}"/>
              </a:ext>
            </a:extLst>
          </p:cNvPr>
          <p:cNvSpPr txBox="1"/>
          <p:nvPr/>
        </p:nvSpPr>
        <p:spPr>
          <a:xfrm>
            <a:off x="1663337" y="4867275"/>
            <a:ext cx="8316686" cy="1200329"/>
          </a:xfrm>
          <a:prstGeom prst="rect">
            <a:avLst/>
          </a:prstGeom>
          <a:noFill/>
        </p:spPr>
        <p:txBody>
          <a:bodyPr wrap="square" rtlCol="0">
            <a:spAutoFit/>
          </a:bodyPr>
          <a:lstStyle/>
          <a:p>
            <a:r>
              <a:rPr lang="en-GB" b="1" dirty="0"/>
              <a:t>The NHS Long Term Plan</a:t>
            </a:r>
            <a:r>
              <a:rPr lang="en-GB" dirty="0"/>
              <a:t> is about improving integrated health and social care services, strengthening support for people with long-term diseases, and encouraging preventative approaches to healthcare (Burki, 2019).</a:t>
            </a:r>
          </a:p>
          <a:p>
            <a:endParaRPr lang="en-GB" dirty="0"/>
          </a:p>
        </p:txBody>
      </p:sp>
      <p:sp>
        <p:nvSpPr>
          <p:cNvPr id="59" name="Rectangle: Rounded Corners 58">
            <a:extLst>
              <a:ext uri="{FF2B5EF4-FFF2-40B4-BE49-F238E27FC236}">
                <a16:creationId xmlns:a16="http://schemas.microsoft.com/office/drawing/2014/main" id="{8AFD16FC-6B4A-921E-4938-D56365FAC875}"/>
              </a:ext>
            </a:extLst>
          </p:cNvPr>
          <p:cNvSpPr/>
          <p:nvPr/>
        </p:nvSpPr>
        <p:spPr>
          <a:xfrm>
            <a:off x="1323703" y="5954713"/>
            <a:ext cx="9998347" cy="81006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Rectangle: Rounded Corners 59">
            <a:extLst>
              <a:ext uri="{FF2B5EF4-FFF2-40B4-BE49-F238E27FC236}">
                <a16:creationId xmlns:a16="http://schemas.microsoft.com/office/drawing/2014/main" id="{3286DE35-E5A8-63EA-8671-3BB62BDCD039}"/>
              </a:ext>
            </a:extLst>
          </p:cNvPr>
          <p:cNvSpPr/>
          <p:nvPr/>
        </p:nvSpPr>
        <p:spPr>
          <a:xfrm>
            <a:off x="1323703" y="174171"/>
            <a:ext cx="9876109" cy="76785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4" name="Picture 63">
            <a:extLst>
              <a:ext uri="{FF2B5EF4-FFF2-40B4-BE49-F238E27FC236}">
                <a16:creationId xmlns:a16="http://schemas.microsoft.com/office/drawing/2014/main" id="{1673CA2D-52E9-23FB-F00E-FBA30A1C4E2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396685" y="987762"/>
            <a:ext cx="2628900" cy="1821025"/>
          </a:xfrm>
          <a:prstGeom prst="rect">
            <a:avLst/>
          </a:prstGeom>
        </p:spPr>
      </p:pic>
      <p:pic>
        <p:nvPicPr>
          <p:cNvPr id="65" name="Recorded Sound">
            <a:hlinkClick r:id="" action="ppaction://media"/>
            <a:extLst>
              <a:ext uri="{FF2B5EF4-FFF2-40B4-BE49-F238E27FC236}">
                <a16:creationId xmlns:a16="http://schemas.microsoft.com/office/drawing/2014/main" id="{39357309-2026-334D-65EE-4901E83F9C4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50698503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60261"/>
    </mc:Choice>
    <mc:Fallback>
      <p:transition spd="slow" advTm="602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261" fill="hold"/>
                                        <p:tgtEl>
                                          <p:spTgt spid="6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8000"/>
                <a:hueMod val="94000"/>
                <a:satMod val="148000"/>
                <a:lumMod val="150000"/>
              </a:schemeClr>
            </a:gs>
            <a:gs pos="100000">
              <a:schemeClr val="bg1">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E9B448F0-DA06-4165-AB5F-4330A20E06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8" name="Picture 2">
            <a:extLst>
              <a:ext uri="{FF2B5EF4-FFF2-40B4-BE49-F238E27FC236}">
                <a16:creationId xmlns:a16="http://schemas.microsoft.com/office/drawing/2014/main" id="{92D83638-A467-411A-9C31-FE9A111CD88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60" name="Group 59">
            <a:extLst>
              <a:ext uri="{FF2B5EF4-FFF2-40B4-BE49-F238E27FC236}">
                <a16:creationId xmlns:a16="http://schemas.microsoft.com/office/drawing/2014/main" id="{2576BCDF-119F-4EB5-83D7-ED823C93EB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solidFill>
            <a:schemeClr val="tx2">
              <a:alpha val="45000"/>
            </a:schemeClr>
          </a:solidFill>
        </p:grpSpPr>
        <p:sp>
          <p:nvSpPr>
            <p:cNvPr id="61" name="Rectangle 5">
              <a:extLst>
                <a:ext uri="{FF2B5EF4-FFF2-40B4-BE49-F238E27FC236}">
                  <a16:creationId xmlns:a16="http://schemas.microsoft.com/office/drawing/2014/main" id="{43D63E8F-FD8A-4CE3-B7C9-3E9E2B66B5F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62" name="Freeform 6">
              <a:extLst>
                <a:ext uri="{FF2B5EF4-FFF2-40B4-BE49-F238E27FC236}">
                  <a16:creationId xmlns:a16="http://schemas.microsoft.com/office/drawing/2014/main" id="{D107D890-1831-46D8-90FB-F2FC0B2884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3" name="Freeform 7">
              <a:extLst>
                <a:ext uri="{FF2B5EF4-FFF2-40B4-BE49-F238E27FC236}">
                  <a16:creationId xmlns:a16="http://schemas.microsoft.com/office/drawing/2014/main" id="{02440904-A4EC-4F72-8E22-AAF4D9DB5C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4" name="Freeform 8">
              <a:extLst>
                <a:ext uri="{FF2B5EF4-FFF2-40B4-BE49-F238E27FC236}">
                  <a16:creationId xmlns:a16="http://schemas.microsoft.com/office/drawing/2014/main" id="{625E9C1F-1569-416B-A85C-FA1434872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5" name="Freeform 9">
              <a:extLst>
                <a:ext uri="{FF2B5EF4-FFF2-40B4-BE49-F238E27FC236}">
                  <a16:creationId xmlns:a16="http://schemas.microsoft.com/office/drawing/2014/main" id="{3A186C77-43BF-4B1B-8170-48944F30575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6" name="Freeform 10">
              <a:extLst>
                <a:ext uri="{FF2B5EF4-FFF2-40B4-BE49-F238E27FC236}">
                  <a16:creationId xmlns:a16="http://schemas.microsoft.com/office/drawing/2014/main" id="{FA8D72C1-8526-44B4-9333-5E0057ECC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7" name="Freeform 11">
              <a:extLst>
                <a:ext uri="{FF2B5EF4-FFF2-40B4-BE49-F238E27FC236}">
                  <a16:creationId xmlns:a16="http://schemas.microsoft.com/office/drawing/2014/main" id="{790E4BA0-9C47-48B6-AA4A-8FC22DA954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8" name="Freeform 12">
              <a:extLst>
                <a:ext uri="{FF2B5EF4-FFF2-40B4-BE49-F238E27FC236}">
                  <a16:creationId xmlns:a16="http://schemas.microsoft.com/office/drawing/2014/main" id="{FD051475-431F-4B9D-94C6-7B49A69582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9" name="Freeform 13">
              <a:extLst>
                <a:ext uri="{FF2B5EF4-FFF2-40B4-BE49-F238E27FC236}">
                  <a16:creationId xmlns:a16="http://schemas.microsoft.com/office/drawing/2014/main" id="{82255D2F-85A1-4A19-8BC4-EB2715F36CC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0" name="Freeform 14">
              <a:extLst>
                <a:ext uri="{FF2B5EF4-FFF2-40B4-BE49-F238E27FC236}">
                  <a16:creationId xmlns:a16="http://schemas.microsoft.com/office/drawing/2014/main" id="{EBC3A004-9794-4EFA-83F0-989248797C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1" name="Freeform 15">
              <a:extLst>
                <a:ext uri="{FF2B5EF4-FFF2-40B4-BE49-F238E27FC236}">
                  <a16:creationId xmlns:a16="http://schemas.microsoft.com/office/drawing/2014/main" id="{6EFD9FC3-E11A-44E3-BCAC-A07F3C601F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2" name="Line 16">
              <a:extLst>
                <a:ext uri="{FF2B5EF4-FFF2-40B4-BE49-F238E27FC236}">
                  <a16:creationId xmlns:a16="http://schemas.microsoft.com/office/drawing/2014/main" id="{AB6AB6F7-6592-4028-B349-1C0E53A29CD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73" name="Freeform 17">
              <a:extLst>
                <a:ext uri="{FF2B5EF4-FFF2-40B4-BE49-F238E27FC236}">
                  <a16:creationId xmlns:a16="http://schemas.microsoft.com/office/drawing/2014/main" id="{6C2415E6-F914-4C11-B48B-4910AA6CA6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4" name="Freeform 18">
              <a:extLst>
                <a:ext uri="{FF2B5EF4-FFF2-40B4-BE49-F238E27FC236}">
                  <a16:creationId xmlns:a16="http://schemas.microsoft.com/office/drawing/2014/main" id="{2412013C-072A-489E-851A-CFEF91A9A6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5" name="Freeform 19">
              <a:extLst>
                <a:ext uri="{FF2B5EF4-FFF2-40B4-BE49-F238E27FC236}">
                  <a16:creationId xmlns:a16="http://schemas.microsoft.com/office/drawing/2014/main" id="{DE93DF9F-296F-4DE4-8813-D8C04DE4CF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6" name="Freeform 20">
              <a:extLst>
                <a:ext uri="{FF2B5EF4-FFF2-40B4-BE49-F238E27FC236}">
                  <a16:creationId xmlns:a16="http://schemas.microsoft.com/office/drawing/2014/main" id="{F440D966-5030-460C-9916-BF9B915421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7" name="Rectangle 21">
              <a:extLst>
                <a:ext uri="{FF2B5EF4-FFF2-40B4-BE49-F238E27FC236}">
                  <a16:creationId xmlns:a16="http://schemas.microsoft.com/office/drawing/2014/main" id="{1EFE245D-BA05-4F4D-A6E8-40739F48E76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78" name="Freeform 22">
              <a:extLst>
                <a:ext uri="{FF2B5EF4-FFF2-40B4-BE49-F238E27FC236}">
                  <a16:creationId xmlns:a16="http://schemas.microsoft.com/office/drawing/2014/main" id="{ED67811C-F735-441C-98A6-2517EC099A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9" name="Freeform 23">
              <a:extLst>
                <a:ext uri="{FF2B5EF4-FFF2-40B4-BE49-F238E27FC236}">
                  <a16:creationId xmlns:a16="http://schemas.microsoft.com/office/drawing/2014/main" id="{3070FC44-32F9-470F-A131-868F3F1DB7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0" name="Freeform 24">
              <a:extLst>
                <a:ext uri="{FF2B5EF4-FFF2-40B4-BE49-F238E27FC236}">
                  <a16:creationId xmlns:a16="http://schemas.microsoft.com/office/drawing/2014/main" id="{95FB52C7-C779-4E3F-978C-4595FEF868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1" name="Freeform 25">
              <a:extLst>
                <a:ext uri="{FF2B5EF4-FFF2-40B4-BE49-F238E27FC236}">
                  <a16:creationId xmlns:a16="http://schemas.microsoft.com/office/drawing/2014/main" id="{D4EB1759-62AC-4B24-9DC6-E4F8737E898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2" name="Freeform 26">
              <a:extLst>
                <a:ext uri="{FF2B5EF4-FFF2-40B4-BE49-F238E27FC236}">
                  <a16:creationId xmlns:a16="http://schemas.microsoft.com/office/drawing/2014/main" id="{7BF6FB39-864B-4F58-86E8-790E16FB3C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3" name="Freeform 27">
              <a:extLst>
                <a:ext uri="{FF2B5EF4-FFF2-40B4-BE49-F238E27FC236}">
                  <a16:creationId xmlns:a16="http://schemas.microsoft.com/office/drawing/2014/main" id="{5FE4FA46-B51C-43DA-87FC-2644ED117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4" name="Freeform 28">
              <a:extLst>
                <a:ext uri="{FF2B5EF4-FFF2-40B4-BE49-F238E27FC236}">
                  <a16:creationId xmlns:a16="http://schemas.microsoft.com/office/drawing/2014/main" id="{25DD1322-2D3A-4E7B-B23B-B4F96E02C29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5" name="Freeform 29">
              <a:extLst>
                <a:ext uri="{FF2B5EF4-FFF2-40B4-BE49-F238E27FC236}">
                  <a16:creationId xmlns:a16="http://schemas.microsoft.com/office/drawing/2014/main" id="{6E4FFBEB-52BB-494D-AD99-A0F072AB6F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6" name="Freeform 30">
              <a:extLst>
                <a:ext uri="{FF2B5EF4-FFF2-40B4-BE49-F238E27FC236}">
                  <a16:creationId xmlns:a16="http://schemas.microsoft.com/office/drawing/2014/main" id="{7DE92406-3F65-4333-BAAA-A9A7B5AEE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7" name="Freeform 31">
              <a:extLst>
                <a:ext uri="{FF2B5EF4-FFF2-40B4-BE49-F238E27FC236}">
                  <a16:creationId xmlns:a16="http://schemas.microsoft.com/office/drawing/2014/main" id="{B8B0FFC4-D1BB-4BB9-A224-BB78BFD338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grpSp>
        <p:nvGrpSpPr>
          <p:cNvPr id="89" name="Group 88">
            <a:extLst>
              <a:ext uri="{FF2B5EF4-FFF2-40B4-BE49-F238E27FC236}">
                <a16:creationId xmlns:a16="http://schemas.microsoft.com/office/drawing/2014/main" id="{8DB4BB99-C854-45F9-BED1-63D15E3A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2">
              <a:alpha val="45000"/>
            </a:schemeClr>
          </a:solidFill>
        </p:grpSpPr>
        <p:sp>
          <p:nvSpPr>
            <p:cNvPr id="90" name="Freeform 32">
              <a:extLst>
                <a:ext uri="{FF2B5EF4-FFF2-40B4-BE49-F238E27FC236}">
                  <a16:creationId xmlns:a16="http://schemas.microsoft.com/office/drawing/2014/main" id="{5D1CCC4C-284C-4BF6-97D9-D97467463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1" name="Freeform 33">
              <a:extLst>
                <a:ext uri="{FF2B5EF4-FFF2-40B4-BE49-F238E27FC236}">
                  <a16:creationId xmlns:a16="http://schemas.microsoft.com/office/drawing/2014/main" id="{35D82D1B-EB09-4028-9107-D60B547C7B4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2" name="Freeform 34">
              <a:extLst>
                <a:ext uri="{FF2B5EF4-FFF2-40B4-BE49-F238E27FC236}">
                  <a16:creationId xmlns:a16="http://schemas.microsoft.com/office/drawing/2014/main" id="{1389EE93-8059-437E-8507-7557AD68FB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3" name="Freeform 35">
              <a:extLst>
                <a:ext uri="{FF2B5EF4-FFF2-40B4-BE49-F238E27FC236}">
                  <a16:creationId xmlns:a16="http://schemas.microsoft.com/office/drawing/2014/main" id="{377C05DC-75FF-4426-A34F-DBF0C7E7BE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4" name="Freeform 36">
              <a:extLst>
                <a:ext uri="{FF2B5EF4-FFF2-40B4-BE49-F238E27FC236}">
                  <a16:creationId xmlns:a16="http://schemas.microsoft.com/office/drawing/2014/main" id="{03D385C8-866D-437D-91B1-2E3ECDD88E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5" name="Freeform 37">
              <a:extLst>
                <a:ext uri="{FF2B5EF4-FFF2-40B4-BE49-F238E27FC236}">
                  <a16:creationId xmlns:a16="http://schemas.microsoft.com/office/drawing/2014/main" id="{3F649CBB-748F-4C79-A14F-C531C40B08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6" name="Freeform 38">
              <a:extLst>
                <a:ext uri="{FF2B5EF4-FFF2-40B4-BE49-F238E27FC236}">
                  <a16:creationId xmlns:a16="http://schemas.microsoft.com/office/drawing/2014/main" id="{7F4622C0-84AF-41F1-9128-FE73CADD36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7" name="Freeform 39">
              <a:extLst>
                <a:ext uri="{FF2B5EF4-FFF2-40B4-BE49-F238E27FC236}">
                  <a16:creationId xmlns:a16="http://schemas.microsoft.com/office/drawing/2014/main" id="{CC6F29C1-A471-4CDE-8C21-E4B15C5EF4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8" name="Freeform 40">
              <a:extLst>
                <a:ext uri="{FF2B5EF4-FFF2-40B4-BE49-F238E27FC236}">
                  <a16:creationId xmlns:a16="http://schemas.microsoft.com/office/drawing/2014/main" id="{67F5B7DA-86C7-4AE0-96B6-D7F5AA51E2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9" name="Rectangle 41">
              <a:extLst>
                <a:ext uri="{FF2B5EF4-FFF2-40B4-BE49-F238E27FC236}">
                  <a16:creationId xmlns:a16="http://schemas.microsoft.com/office/drawing/2014/main" id="{0FA481E3-0439-484A-AC9B-19D58B98E49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grpSp>
      <p:sp>
        <p:nvSpPr>
          <p:cNvPr id="9" name="Rectangle: Rounded Corners 8">
            <a:extLst>
              <a:ext uri="{FF2B5EF4-FFF2-40B4-BE49-F238E27FC236}">
                <a16:creationId xmlns:a16="http://schemas.microsoft.com/office/drawing/2014/main" id="{C7A40B57-8110-1F46-558F-3F867A60B33F}"/>
              </a:ext>
            </a:extLst>
          </p:cNvPr>
          <p:cNvSpPr/>
          <p:nvPr/>
        </p:nvSpPr>
        <p:spPr>
          <a:xfrm>
            <a:off x="1558834" y="766354"/>
            <a:ext cx="8151223" cy="773521"/>
          </a:xfrm>
          <a:prstGeom prst="roundRec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35CBF00E-8F1B-FAD4-CBC7-C0D2FBD540BB}"/>
              </a:ext>
            </a:extLst>
          </p:cNvPr>
          <p:cNvSpPr txBox="1"/>
          <p:nvPr/>
        </p:nvSpPr>
        <p:spPr>
          <a:xfrm>
            <a:off x="1558834" y="766354"/>
            <a:ext cx="6679475" cy="1661993"/>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An evaluation of care services in the UK </a:t>
            </a:r>
          </a:p>
          <a:p>
            <a:r>
              <a:rPr lang="en-GB" dirty="0"/>
              <a:t>The United Kingdom offers a variety of services for elderly persons</a:t>
            </a:r>
          </a:p>
          <a:p>
            <a:endParaRPr lang="en-GB" sz="2400" b="1" dirty="0">
              <a:latin typeface="Arial" panose="020B0604020202020204" pitchFamily="34" charset="0"/>
              <a:cs typeface="Arial" panose="020B0604020202020204" pitchFamily="34" charset="0"/>
            </a:endParaRPr>
          </a:p>
          <a:p>
            <a:endParaRPr lang="en-GB" b="1" dirty="0"/>
          </a:p>
          <a:p>
            <a:endParaRPr lang="en-GB" dirty="0"/>
          </a:p>
        </p:txBody>
      </p:sp>
      <p:sp>
        <p:nvSpPr>
          <p:cNvPr id="7" name="TextBox 6">
            <a:extLst>
              <a:ext uri="{FF2B5EF4-FFF2-40B4-BE49-F238E27FC236}">
                <a16:creationId xmlns:a16="http://schemas.microsoft.com/office/drawing/2014/main" id="{7620842B-F66F-60C6-5392-33A19319EE4B}"/>
              </a:ext>
            </a:extLst>
          </p:cNvPr>
          <p:cNvSpPr txBox="1"/>
          <p:nvPr/>
        </p:nvSpPr>
        <p:spPr>
          <a:xfrm>
            <a:off x="1379447" y="1529636"/>
            <a:ext cx="8550455" cy="4801314"/>
          </a:xfrm>
          <a:prstGeom prst="rect">
            <a:avLst/>
          </a:prstGeom>
          <a:noFill/>
        </p:spPr>
        <p:txBody>
          <a:bodyPr wrap="square" rtlCol="0">
            <a:spAutoFit/>
          </a:bodyPr>
          <a:lstStyle/>
          <a:p>
            <a:r>
              <a:rPr lang="en-GB" b="1" dirty="0"/>
              <a:t>domiciliary care,</a:t>
            </a:r>
            <a:r>
              <a:rPr lang="en-GB" dirty="0"/>
              <a:t> Support and care given to an elderly person in their own home, personal care, and everyday tasks</a:t>
            </a:r>
          </a:p>
          <a:p>
            <a:r>
              <a:rPr lang="en-GB" dirty="0"/>
              <a:t> </a:t>
            </a:r>
            <a:r>
              <a:rPr lang="en-GB" b="1" dirty="0"/>
              <a:t>residential care homes,</a:t>
            </a:r>
            <a:r>
              <a:rPr lang="en-GB" dirty="0"/>
              <a:t> accommodations that give elderly persons who are unable to live independently personal care, assistance, meals, and supervision.</a:t>
            </a:r>
          </a:p>
          <a:p>
            <a:r>
              <a:rPr lang="en-GB" dirty="0"/>
              <a:t> </a:t>
            </a:r>
            <a:r>
              <a:rPr lang="en-GB" b="1" dirty="0"/>
              <a:t>nursing care</a:t>
            </a:r>
            <a:r>
              <a:rPr lang="en-GB" dirty="0"/>
              <a:t>, Residential care for people with extensive medical requirements that includes ongoing support from professional nurses.</a:t>
            </a:r>
          </a:p>
          <a:p>
            <a:r>
              <a:rPr lang="en-GB" dirty="0"/>
              <a:t> </a:t>
            </a:r>
            <a:r>
              <a:rPr lang="en-GB" b="1" dirty="0"/>
              <a:t>day centres,</a:t>
            </a:r>
            <a:r>
              <a:rPr lang="en-GB" dirty="0"/>
              <a:t> Community-based facilities that provide food, social activities and  health support.</a:t>
            </a:r>
          </a:p>
          <a:p>
            <a:r>
              <a:rPr lang="en-GB" b="1" dirty="0"/>
              <a:t>hospice services</a:t>
            </a:r>
            <a:r>
              <a:rPr lang="en-GB" dirty="0"/>
              <a:t>. specialised care that offers patients with serious medical conditions emotional support, and end-of-life care ( Howse, 2012).</a:t>
            </a:r>
          </a:p>
          <a:p>
            <a:r>
              <a:rPr lang="en-GB" dirty="0"/>
              <a:t>These services have both advantages and disadvantages, especially when it comes to workforce issues, financial constraints, and accessibility. Demand is also increased by the ageing population, challenging already overburdened systems.</a:t>
            </a:r>
          </a:p>
          <a:p>
            <a:r>
              <a:rPr lang="en-GB" dirty="0"/>
              <a:t>Here, theories like continuity theory and activity theory used to highlight how crucial it is to ensure individual identity and independence in care environments.</a:t>
            </a:r>
          </a:p>
          <a:p>
            <a:endParaRPr lang="en-GB" dirty="0"/>
          </a:p>
          <a:p>
            <a:endParaRPr lang="en-GB" dirty="0"/>
          </a:p>
        </p:txBody>
      </p:sp>
      <p:sp>
        <p:nvSpPr>
          <p:cNvPr id="38" name="Rectangle: Rounded Corners 37">
            <a:extLst>
              <a:ext uri="{FF2B5EF4-FFF2-40B4-BE49-F238E27FC236}">
                <a16:creationId xmlns:a16="http://schemas.microsoft.com/office/drawing/2014/main" id="{25523350-CDDE-9BDB-8ED3-F568B5914F5B}"/>
              </a:ext>
            </a:extLst>
          </p:cNvPr>
          <p:cNvSpPr/>
          <p:nvPr/>
        </p:nvSpPr>
        <p:spPr>
          <a:xfrm>
            <a:off x="1369922" y="5764213"/>
            <a:ext cx="8340135" cy="84137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0" name="Recorded Sound">
            <a:hlinkClick r:id="" action="ppaction://media"/>
            <a:extLst>
              <a:ext uri="{FF2B5EF4-FFF2-40B4-BE49-F238E27FC236}">
                <a16:creationId xmlns:a16="http://schemas.microsoft.com/office/drawing/2014/main" id="{4DEE302A-C7EC-73EF-715A-B019B4DF0CB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87250534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86540"/>
    </mc:Choice>
    <mc:Fallback>
      <p:transition spd="slow" advTm="865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6540" fill="hold"/>
                                        <p:tgtEl>
                                          <p:spTgt spid="4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04D02B2-0CF7-407E-A7F3-CEB52ABEB2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C6DDA51F-AA5F-45C8-84DC-CEAE96F27A8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0" y="-11384"/>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5" name="Rectangle 5">
              <a:extLst>
                <a:ext uri="{FF2B5EF4-FFF2-40B4-BE49-F238E27FC236}">
                  <a16:creationId xmlns:a16="http://schemas.microsoft.com/office/drawing/2014/main" id="{BF34871E-B64D-47C9-ABC1-518F49729EE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txBody>
            <a:bodyPr/>
            <a:lstStyle/>
            <a:p>
              <a:endParaRPr lang="en-GB"/>
            </a:p>
          </p:txBody>
        </p:sp>
        <p:sp>
          <p:nvSpPr>
            <p:cNvPr id="16" name="Freeform 6">
              <a:extLst>
                <a:ext uri="{FF2B5EF4-FFF2-40B4-BE49-F238E27FC236}">
                  <a16:creationId xmlns:a16="http://schemas.microsoft.com/office/drawing/2014/main" id="{2EFC3199-B82F-435F-A30D-F593CBD580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7" name="Freeform 7">
              <a:extLst>
                <a:ext uri="{FF2B5EF4-FFF2-40B4-BE49-F238E27FC236}">
                  <a16:creationId xmlns:a16="http://schemas.microsoft.com/office/drawing/2014/main" id="{38E53882-1F61-43E0-B79A-ACED338478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8" name="Freeform 8">
              <a:extLst>
                <a:ext uri="{FF2B5EF4-FFF2-40B4-BE49-F238E27FC236}">
                  <a16:creationId xmlns:a16="http://schemas.microsoft.com/office/drawing/2014/main" id="{F52A5BC5-6859-40F8-8B67-F512117D6C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19" name="Freeform 9">
              <a:extLst>
                <a:ext uri="{FF2B5EF4-FFF2-40B4-BE49-F238E27FC236}">
                  <a16:creationId xmlns:a16="http://schemas.microsoft.com/office/drawing/2014/main" id="{CEB5A396-50E3-4BD8-8963-F88BE3D591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20" name="Freeform 10">
              <a:extLst>
                <a:ext uri="{FF2B5EF4-FFF2-40B4-BE49-F238E27FC236}">
                  <a16:creationId xmlns:a16="http://schemas.microsoft.com/office/drawing/2014/main" id="{1188D78F-BD3C-404E-A542-863D7DE02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21" name="Freeform 11">
              <a:extLst>
                <a:ext uri="{FF2B5EF4-FFF2-40B4-BE49-F238E27FC236}">
                  <a16:creationId xmlns:a16="http://schemas.microsoft.com/office/drawing/2014/main" id="{C5F2E59C-EE00-47F4-94B8-5DF072AE5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22" name="Freeform 12">
              <a:extLst>
                <a:ext uri="{FF2B5EF4-FFF2-40B4-BE49-F238E27FC236}">
                  <a16:creationId xmlns:a16="http://schemas.microsoft.com/office/drawing/2014/main" id="{E953844C-2F95-4BCB-925D-89BCF13255E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23" name="Freeform 13">
              <a:extLst>
                <a:ext uri="{FF2B5EF4-FFF2-40B4-BE49-F238E27FC236}">
                  <a16:creationId xmlns:a16="http://schemas.microsoft.com/office/drawing/2014/main" id="{16DFAD72-0B21-43D6-BAD6-901CC99407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24" name="Freeform 14">
              <a:extLst>
                <a:ext uri="{FF2B5EF4-FFF2-40B4-BE49-F238E27FC236}">
                  <a16:creationId xmlns:a16="http://schemas.microsoft.com/office/drawing/2014/main" id="{9C3588CC-2440-440D-A141-9206C65A20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25" name="Freeform 15">
              <a:extLst>
                <a:ext uri="{FF2B5EF4-FFF2-40B4-BE49-F238E27FC236}">
                  <a16:creationId xmlns:a16="http://schemas.microsoft.com/office/drawing/2014/main" id="{0A71A2F7-613C-41A9-B808-A8E1BDC2339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26" name="Line 16">
              <a:extLst>
                <a:ext uri="{FF2B5EF4-FFF2-40B4-BE49-F238E27FC236}">
                  <a16:creationId xmlns:a16="http://schemas.microsoft.com/office/drawing/2014/main" id="{CCC8072C-0F4A-440E-85F8-21BD6CFCBBF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27" name="Freeform 17">
              <a:extLst>
                <a:ext uri="{FF2B5EF4-FFF2-40B4-BE49-F238E27FC236}">
                  <a16:creationId xmlns:a16="http://schemas.microsoft.com/office/drawing/2014/main" id="{4B4C9869-76AD-4C59-8DD5-6B58C2D714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28" name="Freeform 18">
              <a:extLst>
                <a:ext uri="{FF2B5EF4-FFF2-40B4-BE49-F238E27FC236}">
                  <a16:creationId xmlns:a16="http://schemas.microsoft.com/office/drawing/2014/main" id="{87FF3E02-500A-4F64-8848-E736A2C77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29" name="Freeform 19">
              <a:extLst>
                <a:ext uri="{FF2B5EF4-FFF2-40B4-BE49-F238E27FC236}">
                  <a16:creationId xmlns:a16="http://schemas.microsoft.com/office/drawing/2014/main" id="{60D3FC48-EA2B-469C-AA24-76B0D7DAE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30" name="Freeform 20">
              <a:extLst>
                <a:ext uri="{FF2B5EF4-FFF2-40B4-BE49-F238E27FC236}">
                  <a16:creationId xmlns:a16="http://schemas.microsoft.com/office/drawing/2014/main" id="{457EFF6D-A151-4B71-A304-9746BCC3F7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31" name="Rectangle 21">
              <a:extLst>
                <a:ext uri="{FF2B5EF4-FFF2-40B4-BE49-F238E27FC236}">
                  <a16:creationId xmlns:a16="http://schemas.microsoft.com/office/drawing/2014/main" id="{5272A688-3CE0-4825-B9B5-94092DCF49E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txBody>
            <a:bodyPr/>
            <a:lstStyle/>
            <a:p>
              <a:endParaRPr lang="en-GB"/>
            </a:p>
          </p:txBody>
        </p:sp>
        <p:sp>
          <p:nvSpPr>
            <p:cNvPr id="32" name="Freeform 22">
              <a:extLst>
                <a:ext uri="{FF2B5EF4-FFF2-40B4-BE49-F238E27FC236}">
                  <a16:creationId xmlns:a16="http://schemas.microsoft.com/office/drawing/2014/main" id="{92B0BB5B-58FA-47AA-A7CF-6811E1B03C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33" name="Freeform 23">
              <a:extLst>
                <a:ext uri="{FF2B5EF4-FFF2-40B4-BE49-F238E27FC236}">
                  <a16:creationId xmlns:a16="http://schemas.microsoft.com/office/drawing/2014/main" id="{5540DDDF-6A7E-4CE4-905A-8D4B83A070E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34" name="Freeform 24">
              <a:extLst>
                <a:ext uri="{FF2B5EF4-FFF2-40B4-BE49-F238E27FC236}">
                  <a16:creationId xmlns:a16="http://schemas.microsoft.com/office/drawing/2014/main" id="{809F7269-5CA1-46CB-948C-13787BC475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35" name="Freeform 25">
              <a:extLst>
                <a:ext uri="{FF2B5EF4-FFF2-40B4-BE49-F238E27FC236}">
                  <a16:creationId xmlns:a16="http://schemas.microsoft.com/office/drawing/2014/main" id="{3709D6DA-015F-4C16-94DD-ABEEA131AF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36" name="Freeform 26">
              <a:extLst>
                <a:ext uri="{FF2B5EF4-FFF2-40B4-BE49-F238E27FC236}">
                  <a16:creationId xmlns:a16="http://schemas.microsoft.com/office/drawing/2014/main" id="{8B93C08E-CD79-46A8-BA96-3702505C4D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37" name="Freeform 27">
              <a:extLst>
                <a:ext uri="{FF2B5EF4-FFF2-40B4-BE49-F238E27FC236}">
                  <a16:creationId xmlns:a16="http://schemas.microsoft.com/office/drawing/2014/main" id="{04FE9491-C10F-4913-B24A-676F284C16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38" name="Freeform 28">
              <a:extLst>
                <a:ext uri="{FF2B5EF4-FFF2-40B4-BE49-F238E27FC236}">
                  <a16:creationId xmlns:a16="http://schemas.microsoft.com/office/drawing/2014/main" id="{913C482B-C5FC-45AD-8C72-73C16C9395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39" name="Freeform 29">
              <a:extLst>
                <a:ext uri="{FF2B5EF4-FFF2-40B4-BE49-F238E27FC236}">
                  <a16:creationId xmlns:a16="http://schemas.microsoft.com/office/drawing/2014/main" id="{6C188634-D7BC-4AA4-AE9A-84AD81BBAC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40" name="Freeform 30">
              <a:extLst>
                <a:ext uri="{FF2B5EF4-FFF2-40B4-BE49-F238E27FC236}">
                  <a16:creationId xmlns:a16="http://schemas.microsoft.com/office/drawing/2014/main" id="{8E7875E7-9177-4B5A-9E27-0112064F80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41" name="Freeform 31">
              <a:extLst>
                <a:ext uri="{FF2B5EF4-FFF2-40B4-BE49-F238E27FC236}">
                  <a16:creationId xmlns:a16="http://schemas.microsoft.com/office/drawing/2014/main" id="{59B8ABC3-D670-4736-84AB-C73CA4B196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grpSp>
      <p:pic>
        <p:nvPicPr>
          <p:cNvPr id="43" name="Picture 2">
            <a:extLst>
              <a:ext uri="{FF2B5EF4-FFF2-40B4-BE49-F238E27FC236}">
                <a16:creationId xmlns:a16="http://schemas.microsoft.com/office/drawing/2014/main" id="{FD8ABCF5-CC25-4369-8CA0-1016BADA2E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 xmlns:a16="http://schemas.microsoft.com/office/drawing/2014/main" xmlns:p14="http://schemas.microsoft.com/office/powerpoint/2010/main" xmlns:dgm="http://schemas.openxmlformats.org/drawingml/2006/diagram" xmlns:a14="http://schemas.microsoft.com/office/drawing/2010/main">
                <a:solidFill>
                  <a:srgbClr val="FFFFFF"/>
                </a:solidFill>
              </a14:hiddenFill>
            </a:ext>
          </a:extLst>
        </p:spPr>
      </p:pic>
      <p:sp>
        <p:nvSpPr>
          <p:cNvPr id="45" name="Rectangle 44">
            <a:extLst>
              <a:ext uri="{FF2B5EF4-FFF2-40B4-BE49-F238E27FC236}">
                <a16:creationId xmlns:a16="http://schemas.microsoft.com/office/drawing/2014/main" id="{9A6CAB08-AD55-4410-9A2A-31FA98F24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47" name="Group 46">
            <a:extLst>
              <a:ext uri="{FF2B5EF4-FFF2-40B4-BE49-F238E27FC236}">
                <a16:creationId xmlns:a16="http://schemas.microsoft.com/office/drawing/2014/main" id="{652DAC3A-4FD0-4A8F-92B6-435AA80392D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0" y="-9998"/>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48" name="Rectangle 5">
              <a:extLst>
                <a:ext uri="{FF2B5EF4-FFF2-40B4-BE49-F238E27FC236}">
                  <a16:creationId xmlns:a16="http://schemas.microsoft.com/office/drawing/2014/main" id="{B9D64E40-B368-413D-8A3E-FFCAA54D281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txBody>
            <a:bodyPr/>
            <a:lstStyle/>
            <a:p>
              <a:endParaRPr lang="en-GB"/>
            </a:p>
          </p:txBody>
        </p:sp>
        <p:sp>
          <p:nvSpPr>
            <p:cNvPr id="49" name="Freeform 6">
              <a:extLst>
                <a:ext uri="{FF2B5EF4-FFF2-40B4-BE49-F238E27FC236}">
                  <a16:creationId xmlns:a16="http://schemas.microsoft.com/office/drawing/2014/main" id="{5E116B13-6012-4840-AA3B-C716469FB5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50" name="Freeform 7">
              <a:extLst>
                <a:ext uri="{FF2B5EF4-FFF2-40B4-BE49-F238E27FC236}">
                  <a16:creationId xmlns:a16="http://schemas.microsoft.com/office/drawing/2014/main" id="{2EB1A2A7-7168-4A40-A825-DFEAE52C4D0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51" name="Freeform 8">
              <a:extLst>
                <a:ext uri="{FF2B5EF4-FFF2-40B4-BE49-F238E27FC236}">
                  <a16:creationId xmlns:a16="http://schemas.microsoft.com/office/drawing/2014/main" id="{90019991-73F1-47C6-A7D4-A9D2631279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52" name="Freeform 9">
              <a:extLst>
                <a:ext uri="{FF2B5EF4-FFF2-40B4-BE49-F238E27FC236}">
                  <a16:creationId xmlns:a16="http://schemas.microsoft.com/office/drawing/2014/main" id="{916C4EC5-59EA-4C75-AF70-4873CD1157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53" name="Freeform 10">
              <a:extLst>
                <a:ext uri="{FF2B5EF4-FFF2-40B4-BE49-F238E27FC236}">
                  <a16:creationId xmlns:a16="http://schemas.microsoft.com/office/drawing/2014/main" id="{C8961F09-0B82-40F7-B928-E5AF33930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54" name="Freeform 11">
              <a:extLst>
                <a:ext uri="{FF2B5EF4-FFF2-40B4-BE49-F238E27FC236}">
                  <a16:creationId xmlns:a16="http://schemas.microsoft.com/office/drawing/2014/main" id="{F71479E5-D9A2-476B-B2D2-F67D3478CD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55" name="Freeform 12">
              <a:extLst>
                <a:ext uri="{FF2B5EF4-FFF2-40B4-BE49-F238E27FC236}">
                  <a16:creationId xmlns:a16="http://schemas.microsoft.com/office/drawing/2014/main" id="{D6720850-6192-469B-B9BF-FB50183515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56" name="Freeform 13">
              <a:extLst>
                <a:ext uri="{FF2B5EF4-FFF2-40B4-BE49-F238E27FC236}">
                  <a16:creationId xmlns:a16="http://schemas.microsoft.com/office/drawing/2014/main" id="{C431C61F-33D7-4D0A-BBD2-B0FD71E696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57" name="Freeform 14">
              <a:extLst>
                <a:ext uri="{FF2B5EF4-FFF2-40B4-BE49-F238E27FC236}">
                  <a16:creationId xmlns:a16="http://schemas.microsoft.com/office/drawing/2014/main" id="{7EE14CC4-51E1-47A6-8808-25ED854E35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58" name="Freeform 15">
              <a:extLst>
                <a:ext uri="{FF2B5EF4-FFF2-40B4-BE49-F238E27FC236}">
                  <a16:creationId xmlns:a16="http://schemas.microsoft.com/office/drawing/2014/main" id="{38A3C423-01E5-46A5-85C7-AC8ADCEEE55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59" name="Line 16">
              <a:extLst>
                <a:ext uri="{FF2B5EF4-FFF2-40B4-BE49-F238E27FC236}">
                  <a16:creationId xmlns:a16="http://schemas.microsoft.com/office/drawing/2014/main" id="{041BAF2E-E821-41EC-A7B2-BEB2E18338FE}"/>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60" name="Freeform 17">
              <a:extLst>
                <a:ext uri="{FF2B5EF4-FFF2-40B4-BE49-F238E27FC236}">
                  <a16:creationId xmlns:a16="http://schemas.microsoft.com/office/drawing/2014/main" id="{1A05FB87-BE4B-4B1B-9A30-A3B243756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61" name="Freeform 18">
              <a:extLst>
                <a:ext uri="{FF2B5EF4-FFF2-40B4-BE49-F238E27FC236}">
                  <a16:creationId xmlns:a16="http://schemas.microsoft.com/office/drawing/2014/main" id="{75C9AE77-A22A-4D13-B947-08FBC68037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62" name="Freeform 19">
              <a:extLst>
                <a:ext uri="{FF2B5EF4-FFF2-40B4-BE49-F238E27FC236}">
                  <a16:creationId xmlns:a16="http://schemas.microsoft.com/office/drawing/2014/main" id="{E7BB7678-664B-4C81-B9BC-9B2C5D7E84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63" name="Freeform 20">
              <a:extLst>
                <a:ext uri="{FF2B5EF4-FFF2-40B4-BE49-F238E27FC236}">
                  <a16:creationId xmlns:a16="http://schemas.microsoft.com/office/drawing/2014/main" id="{1EA72C94-7B99-4B7C-BBD6-184C1DBEED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64" name="Rectangle 21">
              <a:extLst>
                <a:ext uri="{FF2B5EF4-FFF2-40B4-BE49-F238E27FC236}">
                  <a16:creationId xmlns:a16="http://schemas.microsoft.com/office/drawing/2014/main" id="{01875D0F-2424-4389-BB79-B7877502E24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txBody>
            <a:bodyPr/>
            <a:lstStyle/>
            <a:p>
              <a:endParaRPr lang="en-GB"/>
            </a:p>
          </p:txBody>
        </p:sp>
        <p:sp>
          <p:nvSpPr>
            <p:cNvPr id="65" name="Freeform 22">
              <a:extLst>
                <a:ext uri="{FF2B5EF4-FFF2-40B4-BE49-F238E27FC236}">
                  <a16:creationId xmlns:a16="http://schemas.microsoft.com/office/drawing/2014/main" id="{927F5A31-C681-4932-BEFD-B223D6F20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66" name="Freeform 23">
              <a:extLst>
                <a:ext uri="{FF2B5EF4-FFF2-40B4-BE49-F238E27FC236}">
                  <a16:creationId xmlns:a16="http://schemas.microsoft.com/office/drawing/2014/main" id="{DAD9D8E8-3E55-4DDA-80B0-6508DFC58C3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67" name="Freeform 24">
              <a:extLst>
                <a:ext uri="{FF2B5EF4-FFF2-40B4-BE49-F238E27FC236}">
                  <a16:creationId xmlns:a16="http://schemas.microsoft.com/office/drawing/2014/main" id="{D22A1C63-7C05-4DA9-8684-DC69A5D9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68" name="Freeform 25">
              <a:extLst>
                <a:ext uri="{FF2B5EF4-FFF2-40B4-BE49-F238E27FC236}">
                  <a16:creationId xmlns:a16="http://schemas.microsoft.com/office/drawing/2014/main" id="{A8B355B6-F766-4BB2-A54B-CE32BC49A9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69" name="Freeform 26">
              <a:extLst>
                <a:ext uri="{FF2B5EF4-FFF2-40B4-BE49-F238E27FC236}">
                  <a16:creationId xmlns:a16="http://schemas.microsoft.com/office/drawing/2014/main" id="{D8DD30D1-F2F5-4FCF-889A-5AC14EFF6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70" name="Freeform 27">
              <a:extLst>
                <a:ext uri="{FF2B5EF4-FFF2-40B4-BE49-F238E27FC236}">
                  <a16:creationId xmlns:a16="http://schemas.microsoft.com/office/drawing/2014/main" id="{CB2B0458-507D-43E8-B56C-F0CED4CAF2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71" name="Freeform 28">
              <a:extLst>
                <a:ext uri="{FF2B5EF4-FFF2-40B4-BE49-F238E27FC236}">
                  <a16:creationId xmlns:a16="http://schemas.microsoft.com/office/drawing/2014/main" id="{7675565E-26DD-486E-B047-99568C1FF2F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72" name="Freeform 29">
              <a:extLst>
                <a:ext uri="{FF2B5EF4-FFF2-40B4-BE49-F238E27FC236}">
                  <a16:creationId xmlns:a16="http://schemas.microsoft.com/office/drawing/2014/main" id="{5434B238-B1E6-469A-9A4E-26CC34BC3BE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73" name="Freeform 30">
              <a:extLst>
                <a:ext uri="{FF2B5EF4-FFF2-40B4-BE49-F238E27FC236}">
                  <a16:creationId xmlns:a16="http://schemas.microsoft.com/office/drawing/2014/main" id="{06B74BB5-A917-465D-92AF-7A24D0854E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sp>
          <p:nvSpPr>
            <p:cNvPr id="74" name="Freeform 31">
              <a:extLst>
                <a:ext uri="{FF2B5EF4-FFF2-40B4-BE49-F238E27FC236}">
                  <a16:creationId xmlns:a16="http://schemas.microsoft.com/office/drawing/2014/main" id="{CADDD9FF-E0DA-4B0B-8004-2BDB7DA26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GB"/>
            </a:p>
          </p:txBody>
        </p:sp>
      </p:grpSp>
      <p:pic>
        <p:nvPicPr>
          <p:cNvPr id="76" name="Picture 2">
            <a:extLst>
              <a:ext uri="{FF2B5EF4-FFF2-40B4-BE49-F238E27FC236}">
                <a16:creationId xmlns:a16="http://schemas.microsoft.com/office/drawing/2014/main" id="{CB54E949-8598-44D5-95F6-C31D8E65002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1190" y="-13238"/>
            <a:ext cx="4062718" cy="6858001"/>
          </a:xfrm>
          <a:prstGeom prst="rect">
            <a:avLst/>
          </a:prstGeom>
          <a:noFill/>
          <a:extLst>
            <a:ext uri="{909E8E84-426E-40dd-AFC4-6F175D3DCCD1}">
              <a14:hiddenFill xmlns="" xmlns:a16="http://schemas.microsoft.com/office/drawing/2014/main" xmlns:p14="http://schemas.microsoft.com/office/powerpoint/2010/main" xmlns:dgm="http://schemas.openxmlformats.org/drawingml/2006/diagram"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BA2A4C4-9134-B671-9DE9-D00C49F76670}"/>
              </a:ext>
            </a:extLst>
          </p:cNvPr>
          <p:cNvSpPr txBox="1"/>
          <p:nvPr/>
        </p:nvSpPr>
        <p:spPr>
          <a:xfrm>
            <a:off x="129778" y="1737139"/>
            <a:ext cx="3536065" cy="3063984"/>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600" b="1" cap="all" dirty="0">
                <a:solidFill>
                  <a:srgbClr val="FFFFFF"/>
                </a:solidFill>
                <a:effectLst>
                  <a:outerShdw blurRad="177800" dist="38100" dir="2700000" algn="tl">
                    <a:srgbClr val="000000">
                      <a:alpha val="24000"/>
                    </a:srgbClr>
                  </a:outerShdw>
                </a:effectLst>
                <a:latin typeface="+mj-lt"/>
                <a:ea typeface="+mj-ea"/>
                <a:cs typeface="+mj-cs"/>
              </a:rPr>
              <a:t>Innovations in Technology for Elder Care</a:t>
            </a:r>
            <a:endParaRPr lang="en-US" sz="3600" cap="all" dirty="0">
              <a:solidFill>
                <a:srgbClr val="FFFFFF"/>
              </a:solidFill>
              <a:effectLst>
                <a:outerShdw blurRad="177800" dist="38100" dir="2700000" algn="tl">
                  <a:srgbClr val="000000">
                    <a:alpha val="24000"/>
                  </a:srgbClr>
                </a:outerShdw>
              </a:effectLst>
              <a:latin typeface="+mj-lt"/>
              <a:ea typeface="+mj-ea"/>
              <a:cs typeface="+mj-cs"/>
            </a:endParaRPr>
          </a:p>
          <a:p>
            <a:pPr defTabSz="914400">
              <a:lnSpc>
                <a:spcPct val="90000"/>
              </a:lnSpc>
              <a:spcBef>
                <a:spcPct val="0"/>
              </a:spcBef>
              <a:spcAft>
                <a:spcPts val="600"/>
              </a:spcAft>
            </a:pPr>
            <a:endParaRPr lang="en-US" sz="3600" cap="all" dirty="0">
              <a:solidFill>
                <a:srgbClr val="FFFFFF"/>
              </a:solidFill>
              <a:effectLst>
                <a:outerShdw blurRad="177800" dist="38100" dir="2700000" algn="tl">
                  <a:srgbClr val="000000">
                    <a:alpha val="24000"/>
                  </a:srgbClr>
                </a:outerShdw>
              </a:effectLst>
              <a:latin typeface="+mj-lt"/>
              <a:ea typeface="+mj-ea"/>
              <a:cs typeface="+mj-cs"/>
            </a:endParaRPr>
          </a:p>
        </p:txBody>
      </p:sp>
      <p:graphicFrame>
        <p:nvGraphicFramePr>
          <p:cNvPr id="8" name="TextBox 5">
            <a:extLst>
              <a:ext uri="{FF2B5EF4-FFF2-40B4-BE49-F238E27FC236}">
                <a16:creationId xmlns:a16="http://schemas.microsoft.com/office/drawing/2014/main" id="{3B498704-20BC-CAF4-B1A0-5A8A08117FF9}"/>
              </a:ext>
            </a:extLst>
          </p:cNvPr>
          <p:cNvGraphicFramePr/>
          <p:nvPr>
            <p:extLst>
              <p:ext uri="{D42A27DB-BD31-4B8C-83A1-F6EECF244321}">
                <p14:modId xmlns:p14="http://schemas.microsoft.com/office/powerpoint/2010/main" val="2798721491"/>
              </p:ext>
            </p:extLst>
          </p:nvPr>
        </p:nvGraphicFramePr>
        <p:xfrm>
          <a:off x="4662189" y="1134682"/>
          <a:ext cx="6692748" cy="425502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Recorded Sound">
            <a:hlinkClick r:id="" action="ppaction://media"/>
            <a:extLst>
              <a:ext uri="{FF2B5EF4-FFF2-40B4-BE49-F238E27FC236}">
                <a16:creationId xmlns:a16="http://schemas.microsoft.com/office/drawing/2014/main" id="{497EE082-B72C-C086-147E-9211C662158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55804411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60757"/>
    </mc:Choice>
    <mc:Fallback>
      <p:transition spd="slow" advTm="607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75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49392-F9BC-A821-8433-5964ACE39293}"/>
              </a:ext>
            </a:extLst>
          </p:cNvPr>
          <p:cNvSpPr>
            <a:spLocks noGrp="1"/>
          </p:cNvSpPr>
          <p:nvPr>
            <p:ph type="title"/>
          </p:nvPr>
        </p:nvSpPr>
        <p:spPr/>
        <p:txBody>
          <a:bodyPr>
            <a:normAutofit/>
          </a:bodyPr>
          <a:lstStyle/>
          <a:p>
            <a:r>
              <a:rPr lang="en-GB" sz="2200" b="1" dirty="0">
                <a:solidFill>
                  <a:schemeClr val="bg1"/>
                </a:solidFill>
                <a:latin typeface="Arial" panose="020B0604020202020204" pitchFamily="34" charset="0"/>
                <a:cs typeface="Arial" panose="020B0604020202020204" pitchFamily="34" charset="0"/>
              </a:rPr>
              <a:t>Case Study 1:</a:t>
            </a:r>
            <a:r>
              <a:rPr lang="en-GB" sz="2200" b="1" dirty="0">
                <a:solidFill>
                  <a:schemeClr val="bg1"/>
                </a:solidFill>
                <a:effectLst/>
                <a:latin typeface="Arial" panose="020B0604020202020204" pitchFamily="34" charset="0"/>
                <a:cs typeface="Arial" panose="020B0604020202020204" pitchFamily="34" charset="0"/>
              </a:rPr>
              <a:t> Technology Improving Individual Independence (NHS England Remote Monitoring Programs)</a:t>
            </a:r>
            <a:br>
              <a:rPr lang="en-GB" dirty="0">
                <a:effectLst/>
              </a:rPr>
            </a:br>
            <a:endParaRPr lang="en-GB" dirty="0"/>
          </a:p>
        </p:txBody>
      </p:sp>
      <p:sp>
        <p:nvSpPr>
          <p:cNvPr id="3" name="Content Placeholder 2">
            <a:extLst>
              <a:ext uri="{FF2B5EF4-FFF2-40B4-BE49-F238E27FC236}">
                <a16:creationId xmlns:a16="http://schemas.microsoft.com/office/drawing/2014/main" id="{EF83051C-9015-A901-82ED-1BC88DFFF9BC}"/>
              </a:ext>
            </a:extLst>
          </p:cNvPr>
          <p:cNvSpPr>
            <a:spLocks noGrp="1"/>
          </p:cNvSpPr>
          <p:nvPr>
            <p:ph idx="1"/>
          </p:nvPr>
        </p:nvSpPr>
        <p:spPr>
          <a:xfrm>
            <a:off x="1141413" y="2249487"/>
            <a:ext cx="3709262" cy="3541714"/>
          </a:xfrm>
        </p:spPr>
        <p:txBody>
          <a:bodyPr>
            <a:normAutofit fontScale="92500"/>
          </a:bodyPr>
          <a:lstStyle/>
          <a:p>
            <a:r>
              <a:rPr lang="en-GB" sz="1800" dirty="0">
                <a:solidFill>
                  <a:schemeClr val="bg1"/>
                </a:solidFill>
                <a:effectLst/>
                <a:latin typeface="Arial" panose="020B0604020202020204" pitchFamily="34" charset="0"/>
                <a:cs typeface="Arial" panose="020B0604020202020204" pitchFamily="34" charset="0"/>
              </a:rPr>
              <a:t>Remote monitoring and telehealth services provided by the NHS are a realistic representation of technology in senior care. Many Integrated care systems in England use digital equipment to monitor older people with long-term medical conditions like heart failure, diabetes, and respiratory diseases while they are still at home.</a:t>
            </a:r>
          </a:p>
          <a:p>
            <a:endParaRPr lang="en-GB" dirty="0"/>
          </a:p>
        </p:txBody>
      </p:sp>
      <p:sp>
        <p:nvSpPr>
          <p:cNvPr id="5" name="TextBox 4">
            <a:extLst>
              <a:ext uri="{FF2B5EF4-FFF2-40B4-BE49-F238E27FC236}">
                <a16:creationId xmlns:a16="http://schemas.microsoft.com/office/drawing/2014/main" id="{01252D39-3A2C-16E1-951E-31724F3C186B}"/>
              </a:ext>
            </a:extLst>
          </p:cNvPr>
          <p:cNvSpPr txBox="1"/>
          <p:nvPr/>
        </p:nvSpPr>
        <p:spPr>
          <a:xfrm>
            <a:off x="5799909" y="2342606"/>
            <a:ext cx="4415245" cy="286232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Continuity theory. The ability of elderly individuals to continue living their regular lives and staying in familiar environments while getting assistance is a clear example of continuity theory. But this case also draws attention to issues like data protection, digital literacy, and access to dependable internet services</a:t>
            </a:r>
            <a:r>
              <a:rPr lang="en-GB" dirty="0"/>
              <a:t> </a:t>
            </a:r>
            <a:r>
              <a:rPr lang="en-GB" dirty="0">
                <a:solidFill>
                  <a:schemeClr val="bg1"/>
                </a:solidFill>
              </a:rPr>
              <a:t>(Wright, and Hamblin 2023).</a:t>
            </a:r>
            <a:endParaRPr lang="en-GB" dirty="0">
              <a:solidFill>
                <a:schemeClr val="bg1"/>
              </a:solidFill>
              <a:latin typeface="Arial" panose="020B0604020202020204" pitchFamily="34" charset="0"/>
              <a:cs typeface="Arial" panose="020B0604020202020204" pitchFamily="34" charset="0"/>
            </a:endParaRPr>
          </a:p>
          <a:p>
            <a:endParaRPr lang="en-GB" dirty="0"/>
          </a:p>
        </p:txBody>
      </p:sp>
      <p:pic>
        <p:nvPicPr>
          <p:cNvPr id="7" name="Recorded Sound">
            <a:hlinkClick r:id="" action="ppaction://media"/>
            <a:extLst>
              <a:ext uri="{FF2B5EF4-FFF2-40B4-BE49-F238E27FC236}">
                <a16:creationId xmlns:a16="http://schemas.microsoft.com/office/drawing/2014/main" id="{9811BF7A-3FEB-7F87-5505-0790C627802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354951950"/>
      </p:ext>
    </p:extLst>
  </p:cSld>
  <p:clrMapOvr>
    <a:masterClrMapping/>
  </p:clrMapOvr>
  <mc:AlternateContent xmlns:mc="http://schemas.openxmlformats.org/markup-compatibility/2006">
    <mc:Choice xmlns:p14="http://schemas.microsoft.com/office/powerpoint/2010/main" Requires="p14">
      <p:transition spd="slow" p14:dur="2000" advTm="72928"/>
    </mc:Choice>
    <mc:Fallback>
      <p:transition spd="slow" advTm="729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92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8000"/>
                <a:hueMod val="94000"/>
                <a:satMod val="148000"/>
                <a:lumMod val="150000"/>
              </a:schemeClr>
            </a:gs>
            <a:gs pos="100000">
              <a:schemeClr val="bg1">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CD5E7CF6-97CE-51E9-2A84-8BB2B124A541}"/>
              </a:ext>
            </a:extLst>
          </p:cNvPr>
          <p:cNvSpPr txBox="1"/>
          <p:nvPr/>
        </p:nvSpPr>
        <p:spPr>
          <a:xfrm>
            <a:off x="1402080" y="2090057"/>
            <a:ext cx="3418112" cy="3693319"/>
          </a:xfrm>
          <a:prstGeom prst="rect">
            <a:avLst/>
          </a:prstGeom>
          <a:solidFill>
            <a:schemeClr val="bg2">
              <a:lumMod val="50000"/>
            </a:schemeClr>
          </a:solidFill>
        </p:spPr>
        <p:txBody>
          <a:bodyPr wrap="square" rtlCol="0">
            <a:spAutoFit/>
          </a:bodyPr>
          <a:lstStyle/>
          <a:p>
            <a:endParaRPr lang="en-GB" dirty="0"/>
          </a:p>
        </p:txBody>
      </p:sp>
      <p:sp useBgFill="1">
        <p:nvSpPr>
          <p:cNvPr id="8" name="Rectangle 7">
            <a:extLst>
              <a:ext uri="{FF2B5EF4-FFF2-40B4-BE49-F238E27FC236}">
                <a16:creationId xmlns:a16="http://schemas.microsoft.com/office/drawing/2014/main" id="{E9B448F0-DA06-4165-AB5F-4330A20E06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2">
            <a:extLst>
              <a:ext uri="{FF2B5EF4-FFF2-40B4-BE49-F238E27FC236}">
                <a16:creationId xmlns:a16="http://schemas.microsoft.com/office/drawing/2014/main" id="{92D83638-A467-411A-9C31-FE9A111CD88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12" name="Group 11">
            <a:extLst>
              <a:ext uri="{FF2B5EF4-FFF2-40B4-BE49-F238E27FC236}">
                <a16:creationId xmlns:a16="http://schemas.microsoft.com/office/drawing/2014/main" id="{2576BCDF-119F-4EB5-83D7-ED823C93EB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solidFill>
            <a:schemeClr val="tx2">
              <a:alpha val="45000"/>
            </a:schemeClr>
          </a:solidFill>
        </p:grpSpPr>
        <p:sp>
          <p:nvSpPr>
            <p:cNvPr id="13" name="Rectangle 5">
              <a:extLst>
                <a:ext uri="{FF2B5EF4-FFF2-40B4-BE49-F238E27FC236}">
                  <a16:creationId xmlns:a16="http://schemas.microsoft.com/office/drawing/2014/main" id="{43D63E8F-FD8A-4CE3-B7C9-3E9E2B66B5F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14" name="Freeform 6">
              <a:extLst>
                <a:ext uri="{FF2B5EF4-FFF2-40B4-BE49-F238E27FC236}">
                  <a16:creationId xmlns:a16="http://schemas.microsoft.com/office/drawing/2014/main" id="{D107D890-1831-46D8-90FB-F2FC0B2884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5" name="Freeform 7">
              <a:extLst>
                <a:ext uri="{FF2B5EF4-FFF2-40B4-BE49-F238E27FC236}">
                  <a16:creationId xmlns:a16="http://schemas.microsoft.com/office/drawing/2014/main" id="{02440904-A4EC-4F72-8E22-AAF4D9DB5C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6" name="Freeform 8">
              <a:extLst>
                <a:ext uri="{FF2B5EF4-FFF2-40B4-BE49-F238E27FC236}">
                  <a16:creationId xmlns:a16="http://schemas.microsoft.com/office/drawing/2014/main" id="{625E9C1F-1569-416B-A85C-FA1434872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 name="Freeform 9">
              <a:extLst>
                <a:ext uri="{FF2B5EF4-FFF2-40B4-BE49-F238E27FC236}">
                  <a16:creationId xmlns:a16="http://schemas.microsoft.com/office/drawing/2014/main" id="{3A186C77-43BF-4B1B-8170-48944F30575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 name="Freeform 10">
              <a:extLst>
                <a:ext uri="{FF2B5EF4-FFF2-40B4-BE49-F238E27FC236}">
                  <a16:creationId xmlns:a16="http://schemas.microsoft.com/office/drawing/2014/main" id="{FA8D72C1-8526-44B4-9333-5E0057ECC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 name="Freeform 11">
              <a:extLst>
                <a:ext uri="{FF2B5EF4-FFF2-40B4-BE49-F238E27FC236}">
                  <a16:creationId xmlns:a16="http://schemas.microsoft.com/office/drawing/2014/main" id="{790E4BA0-9C47-48B6-AA4A-8FC22DA954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 name="Freeform 12">
              <a:extLst>
                <a:ext uri="{FF2B5EF4-FFF2-40B4-BE49-F238E27FC236}">
                  <a16:creationId xmlns:a16="http://schemas.microsoft.com/office/drawing/2014/main" id="{FD051475-431F-4B9D-94C6-7B49A69582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 name="Freeform 13">
              <a:extLst>
                <a:ext uri="{FF2B5EF4-FFF2-40B4-BE49-F238E27FC236}">
                  <a16:creationId xmlns:a16="http://schemas.microsoft.com/office/drawing/2014/main" id="{82255D2F-85A1-4A19-8BC4-EB2715F36CC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 name="Freeform 14">
              <a:extLst>
                <a:ext uri="{FF2B5EF4-FFF2-40B4-BE49-F238E27FC236}">
                  <a16:creationId xmlns:a16="http://schemas.microsoft.com/office/drawing/2014/main" id="{EBC3A004-9794-4EFA-83F0-989248797C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 name="Freeform 15">
              <a:extLst>
                <a:ext uri="{FF2B5EF4-FFF2-40B4-BE49-F238E27FC236}">
                  <a16:creationId xmlns:a16="http://schemas.microsoft.com/office/drawing/2014/main" id="{6EFD9FC3-E11A-44E3-BCAC-A07F3C601F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4" name="Line 16">
              <a:extLst>
                <a:ext uri="{FF2B5EF4-FFF2-40B4-BE49-F238E27FC236}">
                  <a16:creationId xmlns:a16="http://schemas.microsoft.com/office/drawing/2014/main" id="{AB6AB6F7-6592-4028-B349-1C0E53A29CD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25" name="Freeform 17">
              <a:extLst>
                <a:ext uri="{FF2B5EF4-FFF2-40B4-BE49-F238E27FC236}">
                  <a16:creationId xmlns:a16="http://schemas.microsoft.com/office/drawing/2014/main" id="{6C2415E6-F914-4C11-B48B-4910AA6CA6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6" name="Freeform 18">
              <a:extLst>
                <a:ext uri="{FF2B5EF4-FFF2-40B4-BE49-F238E27FC236}">
                  <a16:creationId xmlns:a16="http://schemas.microsoft.com/office/drawing/2014/main" id="{2412013C-072A-489E-851A-CFEF91A9A6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7" name="Freeform 19">
              <a:extLst>
                <a:ext uri="{FF2B5EF4-FFF2-40B4-BE49-F238E27FC236}">
                  <a16:creationId xmlns:a16="http://schemas.microsoft.com/office/drawing/2014/main" id="{DE93DF9F-296F-4DE4-8813-D8C04DE4CF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8" name="Freeform 20">
              <a:extLst>
                <a:ext uri="{FF2B5EF4-FFF2-40B4-BE49-F238E27FC236}">
                  <a16:creationId xmlns:a16="http://schemas.microsoft.com/office/drawing/2014/main" id="{F440D966-5030-460C-9916-BF9B915421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9" name="Rectangle 21">
              <a:extLst>
                <a:ext uri="{FF2B5EF4-FFF2-40B4-BE49-F238E27FC236}">
                  <a16:creationId xmlns:a16="http://schemas.microsoft.com/office/drawing/2014/main" id="{1EFE245D-BA05-4F4D-A6E8-40739F48E76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30" name="Freeform 22">
              <a:extLst>
                <a:ext uri="{FF2B5EF4-FFF2-40B4-BE49-F238E27FC236}">
                  <a16:creationId xmlns:a16="http://schemas.microsoft.com/office/drawing/2014/main" id="{ED67811C-F735-441C-98A6-2517EC099A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1" name="Freeform 23">
              <a:extLst>
                <a:ext uri="{FF2B5EF4-FFF2-40B4-BE49-F238E27FC236}">
                  <a16:creationId xmlns:a16="http://schemas.microsoft.com/office/drawing/2014/main" id="{3070FC44-32F9-470F-A131-868F3F1DB7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2" name="Freeform 24">
              <a:extLst>
                <a:ext uri="{FF2B5EF4-FFF2-40B4-BE49-F238E27FC236}">
                  <a16:creationId xmlns:a16="http://schemas.microsoft.com/office/drawing/2014/main" id="{95FB52C7-C779-4E3F-978C-4595FEF868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3" name="Freeform 25">
              <a:extLst>
                <a:ext uri="{FF2B5EF4-FFF2-40B4-BE49-F238E27FC236}">
                  <a16:creationId xmlns:a16="http://schemas.microsoft.com/office/drawing/2014/main" id="{D4EB1759-62AC-4B24-9DC6-E4F8737E898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4" name="Freeform 26">
              <a:extLst>
                <a:ext uri="{FF2B5EF4-FFF2-40B4-BE49-F238E27FC236}">
                  <a16:creationId xmlns:a16="http://schemas.microsoft.com/office/drawing/2014/main" id="{7BF6FB39-864B-4F58-86E8-790E16FB3C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5" name="Freeform 27">
              <a:extLst>
                <a:ext uri="{FF2B5EF4-FFF2-40B4-BE49-F238E27FC236}">
                  <a16:creationId xmlns:a16="http://schemas.microsoft.com/office/drawing/2014/main" id="{5FE4FA46-B51C-43DA-87FC-2644ED117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6" name="Freeform 28">
              <a:extLst>
                <a:ext uri="{FF2B5EF4-FFF2-40B4-BE49-F238E27FC236}">
                  <a16:creationId xmlns:a16="http://schemas.microsoft.com/office/drawing/2014/main" id="{25DD1322-2D3A-4E7B-B23B-B4F96E02C29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7" name="Freeform 29">
              <a:extLst>
                <a:ext uri="{FF2B5EF4-FFF2-40B4-BE49-F238E27FC236}">
                  <a16:creationId xmlns:a16="http://schemas.microsoft.com/office/drawing/2014/main" id="{6E4FFBEB-52BB-494D-AD99-A0F072AB6F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8" name="Freeform 30">
              <a:extLst>
                <a:ext uri="{FF2B5EF4-FFF2-40B4-BE49-F238E27FC236}">
                  <a16:creationId xmlns:a16="http://schemas.microsoft.com/office/drawing/2014/main" id="{7DE92406-3F65-4333-BAAA-A9A7B5AEE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9" name="Freeform 31">
              <a:extLst>
                <a:ext uri="{FF2B5EF4-FFF2-40B4-BE49-F238E27FC236}">
                  <a16:creationId xmlns:a16="http://schemas.microsoft.com/office/drawing/2014/main" id="{B8B0FFC4-D1BB-4BB9-A224-BB78BFD338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sp>
        <p:nvSpPr>
          <p:cNvPr id="2" name="Title 1">
            <a:extLst>
              <a:ext uri="{FF2B5EF4-FFF2-40B4-BE49-F238E27FC236}">
                <a16:creationId xmlns:a16="http://schemas.microsoft.com/office/drawing/2014/main" id="{51522CCD-4AA7-F89B-DC88-0D455449EA4D}"/>
              </a:ext>
            </a:extLst>
          </p:cNvPr>
          <p:cNvSpPr>
            <a:spLocks noGrp="1"/>
          </p:cNvSpPr>
          <p:nvPr>
            <p:ph type="title"/>
          </p:nvPr>
        </p:nvSpPr>
        <p:spPr>
          <a:xfrm>
            <a:off x="1141411" y="748240"/>
            <a:ext cx="9906000" cy="1117073"/>
          </a:xfrm>
        </p:spPr>
        <p:txBody>
          <a:bodyPr>
            <a:normAutofit fontScale="90000"/>
          </a:bodyPr>
          <a:lstStyle/>
          <a:p>
            <a:pPr algn="ctr"/>
            <a:r>
              <a:rPr lang="en-GB" sz="3100" b="1" dirty="0">
                <a:effectLst/>
                <a:latin typeface="Arial" panose="020B0604020202020204" pitchFamily="34" charset="0"/>
                <a:cs typeface="Arial" panose="020B0604020202020204" pitchFamily="34" charset="0"/>
              </a:rPr>
              <a:t>Case Study : Active Ageing and the Age UK Men in Sheds Programme</a:t>
            </a:r>
            <a:br>
              <a:rPr lang="en-GB" dirty="0">
                <a:effectLst/>
              </a:rPr>
            </a:br>
            <a:endParaRPr lang="en-GB" sz="4000" dirty="0"/>
          </a:p>
        </p:txBody>
      </p:sp>
      <p:grpSp>
        <p:nvGrpSpPr>
          <p:cNvPr id="41" name="Group 40">
            <a:extLst>
              <a:ext uri="{FF2B5EF4-FFF2-40B4-BE49-F238E27FC236}">
                <a16:creationId xmlns:a16="http://schemas.microsoft.com/office/drawing/2014/main" id="{8DB4BB99-C854-45F9-BED1-63D15E3A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2">
              <a:alpha val="45000"/>
            </a:schemeClr>
          </a:solidFill>
        </p:grpSpPr>
        <p:sp>
          <p:nvSpPr>
            <p:cNvPr id="42" name="Freeform 32">
              <a:extLst>
                <a:ext uri="{FF2B5EF4-FFF2-40B4-BE49-F238E27FC236}">
                  <a16:creationId xmlns:a16="http://schemas.microsoft.com/office/drawing/2014/main" id="{5D1CCC4C-284C-4BF6-97D9-D97467463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3" name="Freeform 33">
              <a:extLst>
                <a:ext uri="{FF2B5EF4-FFF2-40B4-BE49-F238E27FC236}">
                  <a16:creationId xmlns:a16="http://schemas.microsoft.com/office/drawing/2014/main" id="{35D82D1B-EB09-4028-9107-D60B547C7B4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4" name="Freeform 34">
              <a:extLst>
                <a:ext uri="{FF2B5EF4-FFF2-40B4-BE49-F238E27FC236}">
                  <a16:creationId xmlns:a16="http://schemas.microsoft.com/office/drawing/2014/main" id="{1389EE93-8059-437E-8507-7557AD68FB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5" name="Freeform 35">
              <a:extLst>
                <a:ext uri="{FF2B5EF4-FFF2-40B4-BE49-F238E27FC236}">
                  <a16:creationId xmlns:a16="http://schemas.microsoft.com/office/drawing/2014/main" id="{377C05DC-75FF-4426-A34F-DBF0C7E7BE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6" name="Freeform 36">
              <a:extLst>
                <a:ext uri="{FF2B5EF4-FFF2-40B4-BE49-F238E27FC236}">
                  <a16:creationId xmlns:a16="http://schemas.microsoft.com/office/drawing/2014/main" id="{03D385C8-866D-437D-91B1-2E3ECDD88E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7" name="Freeform 37">
              <a:extLst>
                <a:ext uri="{FF2B5EF4-FFF2-40B4-BE49-F238E27FC236}">
                  <a16:creationId xmlns:a16="http://schemas.microsoft.com/office/drawing/2014/main" id="{3F649CBB-748F-4C79-A14F-C531C40B08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8" name="Freeform 38">
              <a:extLst>
                <a:ext uri="{FF2B5EF4-FFF2-40B4-BE49-F238E27FC236}">
                  <a16:creationId xmlns:a16="http://schemas.microsoft.com/office/drawing/2014/main" id="{7F4622C0-84AF-41F1-9128-FE73CADD36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9" name="Freeform 39">
              <a:extLst>
                <a:ext uri="{FF2B5EF4-FFF2-40B4-BE49-F238E27FC236}">
                  <a16:creationId xmlns:a16="http://schemas.microsoft.com/office/drawing/2014/main" id="{CC6F29C1-A471-4CDE-8C21-E4B15C5EF4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0" name="Freeform 40">
              <a:extLst>
                <a:ext uri="{FF2B5EF4-FFF2-40B4-BE49-F238E27FC236}">
                  <a16:creationId xmlns:a16="http://schemas.microsoft.com/office/drawing/2014/main" id="{67F5B7DA-86C7-4AE0-96B6-D7F5AA51E2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1" name="Rectangle 41">
              <a:extLst>
                <a:ext uri="{FF2B5EF4-FFF2-40B4-BE49-F238E27FC236}">
                  <a16:creationId xmlns:a16="http://schemas.microsoft.com/office/drawing/2014/main" id="{0FA481E3-0439-484A-AC9B-19D58B98E49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grpSp>
      <p:sp>
        <p:nvSpPr>
          <p:cNvPr id="4" name="TextBox 3">
            <a:extLst>
              <a:ext uri="{FF2B5EF4-FFF2-40B4-BE49-F238E27FC236}">
                <a16:creationId xmlns:a16="http://schemas.microsoft.com/office/drawing/2014/main" id="{890A5603-ADB9-B97B-5BE9-BEC0EF4AB5F5}"/>
              </a:ext>
            </a:extLst>
          </p:cNvPr>
          <p:cNvSpPr txBox="1"/>
          <p:nvPr/>
        </p:nvSpPr>
        <p:spPr>
          <a:xfrm>
            <a:off x="1402080" y="2185988"/>
            <a:ext cx="3570514" cy="3323987"/>
          </a:xfrm>
          <a:prstGeom prst="rect">
            <a:avLst/>
          </a:prstGeom>
          <a:solidFill>
            <a:schemeClr val="tx2">
              <a:lumMod val="40000"/>
              <a:lumOff val="60000"/>
            </a:schemeClr>
          </a:solidFill>
        </p:spPr>
        <p:txBody>
          <a:bodyPr wrap="square" rtlCol="0">
            <a:spAutoFit/>
          </a:bodyPr>
          <a:lstStyle/>
          <a:p>
            <a:r>
              <a:rPr lang="en-GB" sz="1600" dirty="0">
                <a:latin typeface="Arial" panose="020B0604020202020204" pitchFamily="34" charset="0"/>
                <a:cs typeface="Arial" panose="020B0604020202020204" pitchFamily="34" charset="0"/>
              </a:rPr>
              <a:t>The Age UK Men in Sheds program, which works in numerous UK areas. The program offers a common area where senior citizens can engage in useful hobbies including gardening, woodworking, fixing things, and interacting with others. The program seeks to help reduce loneliness, enhance mental health, and promote social engagement among senior citizens (Wieczorek, and </a:t>
            </a:r>
            <a:r>
              <a:rPr lang="en-GB" sz="1600" dirty="0" err="1">
                <a:latin typeface="Arial" panose="020B0604020202020204" pitchFamily="34" charset="0"/>
                <a:cs typeface="Arial" panose="020B0604020202020204" pitchFamily="34" charset="0"/>
              </a:rPr>
              <a:t>Stecuła</a:t>
            </a:r>
            <a:r>
              <a:rPr lang="en-GB" sz="1600" dirty="0">
                <a:latin typeface="Arial" panose="020B0604020202020204" pitchFamily="34" charset="0"/>
                <a:cs typeface="Arial" panose="020B0604020202020204" pitchFamily="34" charset="0"/>
              </a:rPr>
              <a:t> 2025).</a:t>
            </a:r>
          </a:p>
          <a:p>
            <a:endParaRPr lang="en-GB" dirty="0"/>
          </a:p>
        </p:txBody>
      </p:sp>
      <p:sp>
        <p:nvSpPr>
          <p:cNvPr id="5" name="Arrow: Right 4">
            <a:extLst>
              <a:ext uri="{FF2B5EF4-FFF2-40B4-BE49-F238E27FC236}">
                <a16:creationId xmlns:a16="http://schemas.microsoft.com/office/drawing/2014/main" id="{7EDF1660-B689-4BAB-C645-CEAA896D5DEC}"/>
              </a:ext>
            </a:extLst>
          </p:cNvPr>
          <p:cNvSpPr/>
          <p:nvPr/>
        </p:nvSpPr>
        <p:spPr>
          <a:xfrm>
            <a:off x="4972594" y="3767251"/>
            <a:ext cx="1680754" cy="34834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TextBox 39">
            <a:extLst>
              <a:ext uri="{FF2B5EF4-FFF2-40B4-BE49-F238E27FC236}">
                <a16:creationId xmlns:a16="http://schemas.microsoft.com/office/drawing/2014/main" id="{BCE3889D-C100-E6B8-5C7C-FFB9626F8B55}"/>
              </a:ext>
            </a:extLst>
          </p:cNvPr>
          <p:cNvSpPr txBox="1"/>
          <p:nvPr/>
        </p:nvSpPr>
        <p:spPr>
          <a:xfrm>
            <a:off x="7015786" y="2678431"/>
            <a:ext cx="4141163" cy="2831544"/>
          </a:xfrm>
          <a:prstGeom prst="rect">
            <a:avLst/>
          </a:prstGeom>
          <a:solidFill>
            <a:schemeClr val="accent5">
              <a:lumMod val="60000"/>
              <a:lumOff val="40000"/>
            </a:schemeClr>
          </a:solidFill>
        </p:spPr>
        <p:txBody>
          <a:bodyPr wrap="square" rtlCol="0">
            <a:spAutoFit/>
          </a:bodyPr>
          <a:lstStyle/>
          <a:p>
            <a:r>
              <a:rPr lang="en-GB" sz="1600" b="1" dirty="0">
                <a:latin typeface="Arial" panose="020B0604020202020204" pitchFamily="34" charset="0"/>
                <a:cs typeface="Arial" panose="020B0604020202020204" pitchFamily="34" charset="0"/>
              </a:rPr>
              <a:t>Activity Theory</a:t>
            </a:r>
            <a:r>
              <a:rPr lang="en-GB" sz="1600" dirty="0">
                <a:latin typeface="Arial" panose="020B0604020202020204" pitchFamily="34" charset="0"/>
                <a:cs typeface="Arial" panose="020B0604020202020204" pitchFamily="34" charset="0"/>
              </a:rPr>
              <a:t>, which believes that sustaining meaningful activities and social interaction promotes successful ageing and enhanced wellbeing (Teles, and Ribeiro 2022). Additionally, the program supports government goals for community-based care, social inclusion, and healthy ageing. Although health issues, lack of knowledge about available services, or transportation issues may restrict participation.</a:t>
            </a:r>
          </a:p>
          <a:p>
            <a:endParaRPr lang="en-GB" dirty="0"/>
          </a:p>
        </p:txBody>
      </p:sp>
      <p:pic>
        <p:nvPicPr>
          <p:cNvPr id="52" name="Recorded Sound">
            <a:hlinkClick r:id="" action="ppaction://media"/>
            <a:extLst>
              <a:ext uri="{FF2B5EF4-FFF2-40B4-BE49-F238E27FC236}">
                <a16:creationId xmlns:a16="http://schemas.microsoft.com/office/drawing/2014/main" id="{EEB7F214-78FE-C44F-EA85-AE12D505A36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99252368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71150"/>
    </mc:Choice>
    <mc:Fallback>
      <p:transition spd="slow" advTm="711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1150" fill="hold"/>
                                        <p:tgtEl>
                                          <p:spTgt spid="5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DBB57723-E890-369E-0448-42C19E12ACFA}"/>
              </a:ext>
            </a:extLst>
          </p:cNvPr>
          <p:cNvSpPr/>
          <p:nvPr/>
        </p:nvSpPr>
        <p:spPr>
          <a:xfrm>
            <a:off x="2751909" y="679269"/>
            <a:ext cx="5738948" cy="104502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highlight>
                  <a:srgbClr val="000080"/>
                </a:highlight>
              </a:rPr>
              <a:t>Challenges to establishing Independence care and support to older people</a:t>
            </a:r>
            <a:endParaRPr lang="en-GB" dirty="0">
              <a:highlight>
                <a:srgbClr val="000080"/>
              </a:highlight>
            </a:endParaRPr>
          </a:p>
          <a:p>
            <a:pPr algn="ctr"/>
            <a:endParaRPr lang="en-GB" dirty="0"/>
          </a:p>
        </p:txBody>
      </p:sp>
      <p:sp>
        <p:nvSpPr>
          <p:cNvPr id="9" name="TextBox 8">
            <a:extLst>
              <a:ext uri="{FF2B5EF4-FFF2-40B4-BE49-F238E27FC236}">
                <a16:creationId xmlns:a16="http://schemas.microsoft.com/office/drawing/2014/main" id="{1E6C9E56-2C03-6FB1-F75A-2DFD9A1F2DE8}"/>
              </a:ext>
            </a:extLst>
          </p:cNvPr>
          <p:cNvSpPr txBox="1"/>
          <p:nvPr/>
        </p:nvSpPr>
        <p:spPr>
          <a:xfrm>
            <a:off x="940526" y="2029097"/>
            <a:ext cx="3169920" cy="2308324"/>
          </a:xfrm>
          <a:prstGeom prst="rect">
            <a:avLst/>
          </a:prstGeom>
          <a:solidFill>
            <a:schemeClr val="bg2">
              <a:lumMod val="20000"/>
              <a:lumOff val="80000"/>
            </a:schemeClr>
          </a:solidFill>
        </p:spPr>
        <p:txBody>
          <a:bodyPr wrap="square" rtlCol="0">
            <a:spAutoFit/>
          </a:bodyPr>
          <a:lstStyle/>
          <a:p>
            <a:r>
              <a:rPr lang="en-GB" dirty="0">
                <a:solidFill>
                  <a:schemeClr val="bg1"/>
                </a:solidFill>
              </a:rPr>
              <a:t>Financial barrier, they present major barriers since some elderly individuals may find it difficult to pay for the care services, home modifications, or assistive technology required to preserve their independence.</a:t>
            </a:r>
          </a:p>
          <a:p>
            <a:endParaRPr lang="en-GB" dirty="0"/>
          </a:p>
        </p:txBody>
      </p:sp>
      <p:sp>
        <p:nvSpPr>
          <p:cNvPr id="10" name="TextBox 9">
            <a:extLst>
              <a:ext uri="{FF2B5EF4-FFF2-40B4-BE49-F238E27FC236}">
                <a16:creationId xmlns:a16="http://schemas.microsoft.com/office/drawing/2014/main" id="{8F71CA8C-9B5A-19A3-4B90-C68374EA2885}"/>
              </a:ext>
            </a:extLst>
          </p:cNvPr>
          <p:cNvSpPr txBox="1"/>
          <p:nvPr/>
        </p:nvSpPr>
        <p:spPr>
          <a:xfrm>
            <a:off x="4458788" y="2029097"/>
            <a:ext cx="3021874" cy="2308324"/>
          </a:xfrm>
          <a:prstGeom prst="rect">
            <a:avLst/>
          </a:prstGeom>
          <a:solidFill>
            <a:schemeClr val="bg1">
              <a:lumMod val="65000"/>
              <a:lumOff val="35000"/>
            </a:schemeClr>
          </a:solidFill>
        </p:spPr>
        <p:txBody>
          <a:bodyPr wrap="square" rtlCol="0">
            <a:spAutoFit/>
          </a:bodyPr>
          <a:lstStyle/>
          <a:p>
            <a:r>
              <a:rPr lang="en-GB" dirty="0"/>
              <a:t>Digital isolation occurs when older persons don't have the knowledge, self-assurance, or access necessary to properly use online banking, communication, and healthcare services.</a:t>
            </a:r>
          </a:p>
          <a:p>
            <a:endParaRPr lang="en-GB" dirty="0"/>
          </a:p>
        </p:txBody>
      </p:sp>
      <p:sp>
        <p:nvSpPr>
          <p:cNvPr id="11" name="TextBox 10">
            <a:extLst>
              <a:ext uri="{FF2B5EF4-FFF2-40B4-BE49-F238E27FC236}">
                <a16:creationId xmlns:a16="http://schemas.microsoft.com/office/drawing/2014/main" id="{EE1FE422-CF60-CCD8-AB41-054085E4BD4B}"/>
              </a:ext>
            </a:extLst>
          </p:cNvPr>
          <p:cNvSpPr txBox="1"/>
          <p:nvPr/>
        </p:nvSpPr>
        <p:spPr>
          <a:xfrm>
            <a:off x="7802880" y="2029097"/>
            <a:ext cx="2812869" cy="2862322"/>
          </a:xfrm>
          <a:prstGeom prst="rect">
            <a:avLst/>
          </a:prstGeom>
          <a:solidFill>
            <a:schemeClr val="accent1">
              <a:lumMod val="60000"/>
              <a:lumOff val="40000"/>
            </a:schemeClr>
          </a:solidFill>
        </p:spPr>
        <p:txBody>
          <a:bodyPr wrap="square" rtlCol="0">
            <a:spAutoFit/>
          </a:bodyPr>
          <a:lstStyle/>
          <a:p>
            <a:r>
              <a:rPr lang="en-GB" dirty="0">
                <a:solidFill>
                  <a:schemeClr val="bg1"/>
                </a:solidFill>
              </a:rPr>
              <a:t>Physical weakness can make it more difficult for a person to carry out daily tasks on their own. This includes decreased mobility, frailty, and long-term medical illnesses like diabetes, cardiovascular disease, and arthritis.</a:t>
            </a:r>
          </a:p>
          <a:p>
            <a:endParaRPr lang="en-GB" dirty="0"/>
          </a:p>
        </p:txBody>
      </p:sp>
      <p:sp>
        <p:nvSpPr>
          <p:cNvPr id="12" name="Rectangle: Rounded Corners 11">
            <a:extLst>
              <a:ext uri="{FF2B5EF4-FFF2-40B4-BE49-F238E27FC236}">
                <a16:creationId xmlns:a16="http://schemas.microsoft.com/office/drawing/2014/main" id="{6A654A45-8426-5392-A653-B17842F20618}"/>
              </a:ext>
            </a:extLst>
          </p:cNvPr>
          <p:cNvSpPr/>
          <p:nvPr/>
        </p:nvSpPr>
        <p:spPr>
          <a:xfrm>
            <a:off x="1654629" y="4815840"/>
            <a:ext cx="5155474" cy="181138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Cognitive disorders, Memory, decision-making, and communication can all be impacted by cognitive problems, especially diseases like dementia, which increases the need for assistance and supervision.</a:t>
            </a:r>
          </a:p>
          <a:p>
            <a:pPr algn="ctr"/>
            <a:endParaRPr lang="en-GB" dirty="0"/>
          </a:p>
        </p:txBody>
      </p:sp>
      <p:sp>
        <p:nvSpPr>
          <p:cNvPr id="13" name="TextBox 12">
            <a:extLst>
              <a:ext uri="{FF2B5EF4-FFF2-40B4-BE49-F238E27FC236}">
                <a16:creationId xmlns:a16="http://schemas.microsoft.com/office/drawing/2014/main" id="{E533A029-5DA8-BCD4-044F-D4A4313D6E25}"/>
              </a:ext>
            </a:extLst>
          </p:cNvPr>
          <p:cNvSpPr txBox="1"/>
          <p:nvPr/>
        </p:nvSpPr>
        <p:spPr>
          <a:xfrm>
            <a:off x="7289074" y="5329646"/>
            <a:ext cx="2603863" cy="369332"/>
          </a:xfrm>
          <a:prstGeom prst="rect">
            <a:avLst/>
          </a:prstGeom>
          <a:noFill/>
        </p:spPr>
        <p:txBody>
          <a:bodyPr wrap="square" rtlCol="0">
            <a:spAutoFit/>
          </a:bodyPr>
          <a:lstStyle/>
          <a:p>
            <a:r>
              <a:rPr lang="en-GB" dirty="0"/>
              <a:t>(Cheek </a:t>
            </a:r>
            <a:r>
              <a:rPr lang="en-GB" dirty="0" err="1"/>
              <a:t>et.,al</a:t>
            </a:r>
            <a:r>
              <a:rPr lang="en-GB" dirty="0"/>
              <a:t> 2006)</a:t>
            </a:r>
          </a:p>
        </p:txBody>
      </p:sp>
      <p:pic>
        <p:nvPicPr>
          <p:cNvPr id="14" name="Recorded Sound">
            <a:hlinkClick r:id="" action="ppaction://media"/>
            <a:extLst>
              <a:ext uri="{FF2B5EF4-FFF2-40B4-BE49-F238E27FC236}">
                <a16:creationId xmlns:a16="http://schemas.microsoft.com/office/drawing/2014/main" id="{7F3BF592-0413-E0AB-E021-0D05EDF7CA0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702808752"/>
      </p:ext>
    </p:extLst>
  </p:cSld>
  <p:clrMapOvr>
    <a:masterClrMapping/>
  </p:clrMapOvr>
  <mc:AlternateContent xmlns:mc="http://schemas.openxmlformats.org/markup-compatibility/2006">
    <mc:Choice xmlns:p14="http://schemas.microsoft.com/office/powerpoint/2010/main" Requires="p14">
      <p:transition spd="slow" p14:dur="2000" advTm="82453"/>
    </mc:Choice>
    <mc:Fallback>
      <p:transition spd="slow" advTm="824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2453"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8000"/>
                <a:hueMod val="94000"/>
                <a:satMod val="148000"/>
                <a:lumMod val="150000"/>
              </a:schemeClr>
            </a:gs>
            <a:gs pos="100000">
              <a:schemeClr val="bg1">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9FBB3149-8289-4060-BB01-ED3047C531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a14="http://schemas.microsoft.com/office/drawing/2010/main">
                <a:solidFill>
                  <a:srgbClr val="FFFFFF"/>
                </a:solidFill>
              </a14:hiddenFill>
            </a:ext>
          </a:extLst>
        </p:spPr>
      </p:pic>
      <p:grpSp>
        <p:nvGrpSpPr>
          <p:cNvPr id="10" name="Group 9">
            <a:extLst>
              <a:ext uri="{FF2B5EF4-FFF2-40B4-BE49-F238E27FC236}">
                <a16:creationId xmlns:a16="http://schemas.microsoft.com/office/drawing/2014/main" id="{3BAEF7DA-43C4-4736-B5A3-B48E6125AB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1" name="Group 10">
              <a:extLst>
                <a:ext uri="{FF2B5EF4-FFF2-40B4-BE49-F238E27FC236}">
                  <a16:creationId xmlns:a16="http://schemas.microsoft.com/office/drawing/2014/main" id="{A909436B-313B-4D27-BD55-E8303EF4510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3" name="Rectangle 5">
                <a:extLst>
                  <a:ext uri="{FF2B5EF4-FFF2-40B4-BE49-F238E27FC236}">
                    <a16:creationId xmlns:a16="http://schemas.microsoft.com/office/drawing/2014/main" id="{758BC0E2-32D9-41ED-907C-DA3C4A698EF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sp>
            <p:nvSpPr>
              <p:cNvPr id="24" name="Freeform 6">
                <a:extLst>
                  <a:ext uri="{FF2B5EF4-FFF2-40B4-BE49-F238E27FC236}">
                    <a16:creationId xmlns:a16="http://schemas.microsoft.com/office/drawing/2014/main" id="{41E486E5-1757-4896-A762-4D0BE33091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5" name="Freeform 7">
                <a:extLst>
                  <a:ext uri="{FF2B5EF4-FFF2-40B4-BE49-F238E27FC236}">
                    <a16:creationId xmlns:a16="http://schemas.microsoft.com/office/drawing/2014/main" id="{5812B4BD-11B4-43E6-B3D0-1F424A9FD8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6" name="Freeform 8">
                <a:extLst>
                  <a:ext uri="{FF2B5EF4-FFF2-40B4-BE49-F238E27FC236}">
                    <a16:creationId xmlns:a16="http://schemas.microsoft.com/office/drawing/2014/main" id="{6A0E1D38-C2A3-42C9-920D-F40319CE16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7" name="Freeform 9">
                <a:extLst>
                  <a:ext uri="{FF2B5EF4-FFF2-40B4-BE49-F238E27FC236}">
                    <a16:creationId xmlns:a16="http://schemas.microsoft.com/office/drawing/2014/main" id="{3FAF6AF3-9B01-4BEB-BB6B-08B3485119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8" name="Freeform 10">
                <a:extLst>
                  <a:ext uri="{FF2B5EF4-FFF2-40B4-BE49-F238E27FC236}">
                    <a16:creationId xmlns:a16="http://schemas.microsoft.com/office/drawing/2014/main" id="{53F7FADA-61E9-4AAB-BED8-D6FD1BB54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9" name="Freeform 11">
                <a:extLst>
                  <a:ext uri="{FF2B5EF4-FFF2-40B4-BE49-F238E27FC236}">
                    <a16:creationId xmlns:a16="http://schemas.microsoft.com/office/drawing/2014/main" id="{46419F9F-3EEC-45FF-98BB-4F20D5347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0" name="Freeform 12">
                <a:extLst>
                  <a:ext uri="{FF2B5EF4-FFF2-40B4-BE49-F238E27FC236}">
                    <a16:creationId xmlns:a16="http://schemas.microsoft.com/office/drawing/2014/main" id="{1E081BCD-31AF-4E94-966D-497357D221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1" name="Freeform 13">
                <a:extLst>
                  <a:ext uri="{FF2B5EF4-FFF2-40B4-BE49-F238E27FC236}">
                    <a16:creationId xmlns:a16="http://schemas.microsoft.com/office/drawing/2014/main" id="{5082EAA7-B95F-462F-8307-2C9EC1C35A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2" name="Freeform 14">
                <a:extLst>
                  <a:ext uri="{FF2B5EF4-FFF2-40B4-BE49-F238E27FC236}">
                    <a16:creationId xmlns:a16="http://schemas.microsoft.com/office/drawing/2014/main" id="{E9A57125-4B73-448E-B7B7-94380A92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3" name="Freeform 15">
                <a:extLst>
                  <a:ext uri="{FF2B5EF4-FFF2-40B4-BE49-F238E27FC236}">
                    <a16:creationId xmlns:a16="http://schemas.microsoft.com/office/drawing/2014/main" id="{7290E834-81F0-42A1-B66B-33D4580573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4" name="Line 16">
                <a:extLst>
                  <a:ext uri="{FF2B5EF4-FFF2-40B4-BE49-F238E27FC236}">
                    <a16:creationId xmlns:a16="http://schemas.microsoft.com/office/drawing/2014/main" id="{C9FA5563-6ED2-4EAC-A8ED-DF71850ACD99}"/>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5" name="Freeform 17">
                <a:extLst>
                  <a:ext uri="{FF2B5EF4-FFF2-40B4-BE49-F238E27FC236}">
                    <a16:creationId xmlns:a16="http://schemas.microsoft.com/office/drawing/2014/main" id="{50479572-5CA3-41F4-8BDC-F039335C2C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6" name="Freeform 18">
                <a:extLst>
                  <a:ext uri="{FF2B5EF4-FFF2-40B4-BE49-F238E27FC236}">
                    <a16:creationId xmlns:a16="http://schemas.microsoft.com/office/drawing/2014/main" id="{4156CB6F-DF65-4A51-A840-7A4177BDF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7" name="Freeform 19">
                <a:extLst>
                  <a:ext uri="{FF2B5EF4-FFF2-40B4-BE49-F238E27FC236}">
                    <a16:creationId xmlns:a16="http://schemas.microsoft.com/office/drawing/2014/main" id="{9252974F-88C0-4CAA-A42D-E94E2B7A6D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8" name="Freeform 20">
                <a:extLst>
                  <a:ext uri="{FF2B5EF4-FFF2-40B4-BE49-F238E27FC236}">
                    <a16:creationId xmlns:a16="http://schemas.microsoft.com/office/drawing/2014/main" id="{DE3974B2-2875-4AFE-A30A-6EE823E579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9" name="Rectangle 21">
                <a:extLst>
                  <a:ext uri="{FF2B5EF4-FFF2-40B4-BE49-F238E27FC236}">
                    <a16:creationId xmlns:a16="http://schemas.microsoft.com/office/drawing/2014/main" id="{948A52FE-E1B0-4297-BBBE-C860B4E3D3F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sp>
            <p:nvSpPr>
              <p:cNvPr id="40" name="Freeform 22">
                <a:extLst>
                  <a:ext uri="{FF2B5EF4-FFF2-40B4-BE49-F238E27FC236}">
                    <a16:creationId xmlns:a16="http://schemas.microsoft.com/office/drawing/2014/main" id="{C6E71B5D-6B02-417C-A0CF-4447C55F27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1" name="Freeform 23">
                <a:extLst>
                  <a:ext uri="{FF2B5EF4-FFF2-40B4-BE49-F238E27FC236}">
                    <a16:creationId xmlns:a16="http://schemas.microsoft.com/office/drawing/2014/main" id="{0FB94710-B373-451B-84A2-947DDB4564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2" name="Freeform 24">
                <a:extLst>
                  <a:ext uri="{FF2B5EF4-FFF2-40B4-BE49-F238E27FC236}">
                    <a16:creationId xmlns:a16="http://schemas.microsoft.com/office/drawing/2014/main" id="{4E47778B-FD55-4A2C-A53F-E548158C89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3" name="Freeform 25">
                <a:extLst>
                  <a:ext uri="{FF2B5EF4-FFF2-40B4-BE49-F238E27FC236}">
                    <a16:creationId xmlns:a16="http://schemas.microsoft.com/office/drawing/2014/main" id="{DA2A4F49-8FC4-4F12-8707-A6CC117E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4" name="Freeform 26">
                <a:extLst>
                  <a:ext uri="{FF2B5EF4-FFF2-40B4-BE49-F238E27FC236}">
                    <a16:creationId xmlns:a16="http://schemas.microsoft.com/office/drawing/2014/main" id="{2293D140-51FA-484D-8464-785D8FD3D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5" name="Freeform 27">
                <a:extLst>
                  <a:ext uri="{FF2B5EF4-FFF2-40B4-BE49-F238E27FC236}">
                    <a16:creationId xmlns:a16="http://schemas.microsoft.com/office/drawing/2014/main" id="{AA66B21A-3C7F-426E-9C38-C0D6AEF130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6" name="Freeform 28">
                <a:extLst>
                  <a:ext uri="{FF2B5EF4-FFF2-40B4-BE49-F238E27FC236}">
                    <a16:creationId xmlns:a16="http://schemas.microsoft.com/office/drawing/2014/main" id="{F22F8B0E-04B8-4D29-9E19-CACDAE6ABD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7" name="Freeform 29">
                <a:extLst>
                  <a:ext uri="{FF2B5EF4-FFF2-40B4-BE49-F238E27FC236}">
                    <a16:creationId xmlns:a16="http://schemas.microsoft.com/office/drawing/2014/main" id="{E0D8C2CC-1759-4605-B3C9-DA4B1EF250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8" name="Freeform 30">
                <a:extLst>
                  <a:ext uri="{FF2B5EF4-FFF2-40B4-BE49-F238E27FC236}">
                    <a16:creationId xmlns:a16="http://schemas.microsoft.com/office/drawing/2014/main" id="{547A4BC3-AA95-4A78-AC23-65A4CE843B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9" name="Freeform 31">
                <a:extLst>
                  <a:ext uri="{FF2B5EF4-FFF2-40B4-BE49-F238E27FC236}">
                    <a16:creationId xmlns:a16="http://schemas.microsoft.com/office/drawing/2014/main" id="{93059BC9-C7C3-41F9-8BBA-7BF49FF602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grpSp>
        <p:grpSp>
          <p:nvGrpSpPr>
            <p:cNvPr id="12" name="Group 11">
              <a:extLst>
                <a:ext uri="{FF2B5EF4-FFF2-40B4-BE49-F238E27FC236}">
                  <a16:creationId xmlns:a16="http://schemas.microsoft.com/office/drawing/2014/main" id="{F335FE01-8192-4D2A-93F8-2F680F728C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3" name="Freeform 32">
                <a:extLst>
                  <a:ext uri="{FF2B5EF4-FFF2-40B4-BE49-F238E27FC236}">
                    <a16:creationId xmlns:a16="http://schemas.microsoft.com/office/drawing/2014/main" id="{A150A82A-9896-4D5B-BAA5-0A7ECD078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4" name="Freeform 33">
                <a:extLst>
                  <a:ext uri="{FF2B5EF4-FFF2-40B4-BE49-F238E27FC236}">
                    <a16:creationId xmlns:a16="http://schemas.microsoft.com/office/drawing/2014/main" id="{82641EF7-9CDB-40BE-A964-13F866165C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5" name="Freeform 34">
                <a:extLst>
                  <a:ext uri="{FF2B5EF4-FFF2-40B4-BE49-F238E27FC236}">
                    <a16:creationId xmlns:a16="http://schemas.microsoft.com/office/drawing/2014/main" id="{A1D1CF16-B5BD-4021-9BA9-637569FC80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6" name="Freeform 35">
                <a:extLst>
                  <a:ext uri="{FF2B5EF4-FFF2-40B4-BE49-F238E27FC236}">
                    <a16:creationId xmlns:a16="http://schemas.microsoft.com/office/drawing/2014/main" id="{FF13F72C-CC27-48A0-AC55-686AB9153E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 name="Freeform 36">
                <a:extLst>
                  <a:ext uri="{FF2B5EF4-FFF2-40B4-BE49-F238E27FC236}">
                    <a16:creationId xmlns:a16="http://schemas.microsoft.com/office/drawing/2014/main" id="{0EC3BA8B-33ED-483D-935C-170AD0C4DC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8" name="Freeform 37">
                <a:extLst>
                  <a:ext uri="{FF2B5EF4-FFF2-40B4-BE49-F238E27FC236}">
                    <a16:creationId xmlns:a16="http://schemas.microsoft.com/office/drawing/2014/main" id="{C4C451E6-48CE-4642-B51D-FE4484087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9" name="Freeform 38">
                <a:extLst>
                  <a:ext uri="{FF2B5EF4-FFF2-40B4-BE49-F238E27FC236}">
                    <a16:creationId xmlns:a16="http://schemas.microsoft.com/office/drawing/2014/main" id="{0F88F098-E44C-4A45-AE2B-595A7B85275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0" name="Freeform 39">
                <a:extLst>
                  <a:ext uri="{FF2B5EF4-FFF2-40B4-BE49-F238E27FC236}">
                    <a16:creationId xmlns:a16="http://schemas.microsoft.com/office/drawing/2014/main" id="{5B782B5D-8B67-4CD5-A0B3-8067BBB3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1" name="Freeform 40">
                <a:extLst>
                  <a:ext uri="{FF2B5EF4-FFF2-40B4-BE49-F238E27FC236}">
                    <a16:creationId xmlns:a16="http://schemas.microsoft.com/office/drawing/2014/main" id="{897A4906-0942-4CD6-840D-0915E0C4D0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2" name="Rectangle 41">
                <a:extLst>
                  <a:ext uri="{FF2B5EF4-FFF2-40B4-BE49-F238E27FC236}">
                    <a16:creationId xmlns:a16="http://schemas.microsoft.com/office/drawing/2014/main" id="{D1131789-2DD5-462E-9FC9-E25021F5CFB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grpSp>
      </p:grpSp>
      <p:sp useBgFill="1">
        <p:nvSpPr>
          <p:cNvPr id="51" name="Rectangle 50">
            <a:extLst>
              <a:ext uri="{FF2B5EF4-FFF2-40B4-BE49-F238E27FC236}">
                <a16:creationId xmlns:a16="http://schemas.microsoft.com/office/drawing/2014/main" id="{E9B448F0-DA06-4165-AB5F-4330A20E06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3" name="Picture 2">
            <a:extLst>
              <a:ext uri="{FF2B5EF4-FFF2-40B4-BE49-F238E27FC236}">
                <a16:creationId xmlns:a16="http://schemas.microsoft.com/office/drawing/2014/main" id="{92D83638-A467-411A-9C31-FE9A111CD88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55" name="Group 54">
            <a:extLst>
              <a:ext uri="{FF2B5EF4-FFF2-40B4-BE49-F238E27FC236}">
                <a16:creationId xmlns:a16="http://schemas.microsoft.com/office/drawing/2014/main" id="{2576BCDF-119F-4EB5-83D7-ED823C93EB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solidFill>
            <a:schemeClr val="tx2">
              <a:alpha val="45000"/>
            </a:schemeClr>
          </a:solidFill>
        </p:grpSpPr>
        <p:sp>
          <p:nvSpPr>
            <p:cNvPr id="56" name="Rectangle 5">
              <a:extLst>
                <a:ext uri="{FF2B5EF4-FFF2-40B4-BE49-F238E27FC236}">
                  <a16:creationId xmlns:a16="http://schemas.microsoft.com/office/drawing/2014/main" id="{43D63E8F-FD8A-4CE3-B7C9-3E9E2B66B5F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57" name="Freeform 6">
              <a:extLst>
                <a:ext uri="{FF2B5EF4-FFF2-40B4-BE49-F238E27FC236}">
                  <a16:creationId xmlns:a16="http://schemas.microsoft.com/office/drawing/2014/main" id="{D107D890-1831-46D8-90FB-F2FC0B2884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8" name="Freeform 7">
              <a:extLst>
                <a:ext uri="{FF2B5EF4-FFF2-40B4-BE49-F238E27FC236}">
                  <a16:creationId xmlns:a16="http://schemas.microsoft.com/office/drawing/2014/main" id="{02440904-A4EC-4F72-8E22-AAF4D9DB5C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9" name="Freeform 8">
              <a:extLst>
                <a:ext uri="{FF2B5EF4-FFF2-40B4-BE49-F238E27FC236}">
                  <a16:creationId xmlns:a16="http://schemas.microsoft.com/office/drawing/2014/main" id="{625E9C1F-1569-416B-A85C-FA1434872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0" name="Freeform 9">
              <a:extLst>
                <a:ext uri="{FF2B5EF4-FFF2-40B4-BE49-F238E27FC236}">
                  <a16:creationId xmlns:a16="http://schemas.microsoft.com/office/drawing/2014/main" id="{3A186C77-43BF-4B1B-8170-48944F30575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1" name="Freeform 10">
              <a:extLst>
                <a:ext uri="{FF2B5EF4-FFF2-40B4-BE49-F238E27FC236}">
                  <a16:creationId xmlns:a16="http://schemas.microsoft.com/office/drawing/2014/main" id="{FA8D72C1-8526-44B4-9333-5E0057ECC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2" name="Freeform 11">
              <a:extLst>
                <a:ext uri="{FF2B5EF4-FFF2-40B4-BE49-F238E27FC236}">
                  <a16:creationId xmlns:a16="http://schemas.microsoft.com/office/drawing/2014/main" id="{790E4BA0-9C47-48B6-AA4A-8FC22DA954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3" name="Freeform 12">
              <a:extLst>
                <a:ext uri="{FF2B5EF4-FFF2-40B4-BE49-F238E27FC236}">
                  <a16:creationId xmlns:a16="http://schemas.microsoft.com/office/drawing/2014/main" id="{FD051475-431F-4B9D-94C6-7B49A69582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4" name="Freeform 13">
              <a:extLst>
                <a:ext uri="{FF2B5EF4-FFF2-40B4-BE49-F238E27FC236}">
                  <a16:creationId xmlns:a16="http://schemas.microsoft.com/office/drawing/2014/main" id="{82255D2F-85A1-4A19-8BC4-EB2715F36CC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5" name="Freeform 14">
              <a:extLst>
                <a:ext uri="{FF2B5EF4-FFF2-40B4-BE49-F238E27FC236}">
                  <a16:creationId xmlns:a16="http://schemas.microsoft.com/office/drawing/2014/main" id="{EBC3A004-9794-4EFA-83F0-989248797C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6" name="Freeform 15">
              <a:extLst>
                <a:ext uri="{FF2B5EF4-FFF2-40B4-BE49-F238E27FC236}">
                  <a16:creationId xmlns:a16="http://schemas.microsoft.com/office/drawing/2014/main" id="{6EFD9FC3-E11A-44E3-BCAC-A07F3C601F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7" name="Line 16">
              <a:extLst>
                <a:ext uri="{FF2B5EF4-FFF2-40B4-BE49-F238E27FC236}">
                  <a16:creationId xmlns:a16="http://schemas.microsoft.com/office/drawing/2014/main" id="{AB6AB6F7-6592-4028-B349-1C0E53A29CD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68" name="Freeform 17">
              <a:extLst>
                <a:ext uri="{FF2B5EF4-FFF2-40B4-BE49-F238E27FC236}">
                  <a16:creationId xmlns:a16="http://schemas.microsoft.com/office/drawing/2014/main" id="{6C2415E6-F914-4C11-B48B-4910AA6CA6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9" name="Freeform 18">
              <a:extLst>
                <a:ext uri="{FF2B5EF4-FFF2-40B4-BE49-F238E27FC236}">
                  <a16:creationId xmlns:a16="http://schemas.microsoft.com/office/drawing/2014/main" id="{2412013C-072A-489E-851A-CFEF91A9A6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0" name="Freeform 19">
              <a:extLst>
                <a:ext uri="{FF2B5EF4-FFF2-40B4-BE49-F238E27FC236}">
                  <a16:creationId xmlns:a16="http://schemas.microsoft.com/office/drawing/2014/main" id="{DE93DF9F-296F-4DE4-8813-D8C04DE4CF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1" name="Freeform 20">
              <a:extLst>
                <a:ext uri="{FF2B5EF4-FFF2-40B4-BE49-F238E27FC236}">
                  <a16:creationId xmlns:a16="http://schemas.microsoft.com/office/drawing/2014/main" id="{F440D966-5030-460C-9916-BF9B915421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2" name="Rectangle 21">
              <a:extLst>
                <a:ext uri="{FF2B5EF4-FFF2-40B4-BE49-F238E27FC236}">
                  <a16:creationId xmlns:a16="http://schemas.microsoft.com/office/drawing/2014/main" id="{1EFE245D-BA05-4F4D-A6E8-40739F48E76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73" name="Freeform 22">
              <a:extLst>
                <a:ext uri="{FF2B5EF4-FFF2-40B4-BE49-F238E27FC236}">
                  <a16:creationId xmlns:a16="http://schemas.microsoft.com/office/drawing/2014/main" id="{ED67811C-F735-441C-98A6-2517EC099A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4" name="Freeform 23">
              <a:extLst>
                <a:ext uri="{FF2B5EF4-FFF2-40B4-BE49-F238E27FC236}">
                  <a16:creationId xmlns:a16="http://schemas.microsoft.com/office/drawing/2014/main" id="{3070FC44-32F9-470F-A131-868F3F1DB7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5" name="Freeform 24">
              <a:extLst>
                <a:ext uri="{FF2B5EF4-FFF2-40B4-BE49-F238E27FC236}">
                  <a16:creationId xmlns:a16="http://schemas.microsoft.com/office/drawing/2014/main" id="{95FB52C7-C779-4E3F-978C-4595FEF868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6" name="Freeform 25">
              <a:extLst>
                <a:ext uri="{FF2B5EF4-FFF2-40B4-BE49-F238E27FC236}">
                  <a16:creationId xmlns:a16="http://schemas.microsoft.com/office/drawing/2014/main" id="{D4EB1759-62AC-4B24-9DC6-E4F8737E898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7" name="Freeform 26">
              <a:extLst>
                <a:ext uri="{FF2B5EF4-FFF2-40B4-BE49-F238E27FC236}">
                  <a16:creationId xmlns:a16="http://schemas.microsoft.com/office/drawing/2014/main" id="{7BF6FB39-864B-4F58-86E8-790E16FB3C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8" name="Freeform 27">
              <a:extLst>
                <a:ext uri="{FF2B5EF4-FFF2-40B4-BE49-F238E27FC236}">
                  <a16:creationId xmlns:a16="http://schemas.microsoft.com/office/drawing/2014/main" id="{5FE4FA46-B51C-43DA-87FC-2644ED117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9" name="Freeform 28">
              <a:extLst>
                <a:ext uri="{FF2B5EF4-FFF2-40B4-BE49-F238E27FC236}">
                  <a16:creationId xmlns:a16="http://schemas.microsoft.com/office/drawing/2014/main" id="{25DD1322-2D3A-4E7B-B23B-B4F96E02C29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0" name="Freeform 29">
              <a:extLst>
                <a:ext uri="{FF2B5EF4-FFF2-40B4-BE49-F238E27FC236}">
                  <a16:creationId xmlns:a16="http://schemas.microsoft.com/office/drawing/2014/main" id="{6E4FFBEB-52BB-494D-AD99-A0F072AB6F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1" name="Freeform 30">
              <a:extLst>
                <a:ext uri="{FF2B5EF4-FFF2-40B4-BE49-F238E27FC236}">
                  <a16:creationId xmlns:a16="http://schemas.microsoft.com/office/drawing/2014/main" id="{7DE92406-3F65-4333-BAAA-A9A7B5AEE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2" name="Freeform 31">
              <a:extLst>
                <a:ext uri="{FF2B5EF4-FFF2-40B4-BE49-F238E27FC236}">
                  <a16:creationId xmlns:a16="http://schemas.microsoft.com/office/drawing/2014/main" id="{B8B0FFC4-D1BB-4BB9-A224-BB78BFD338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sp>
        <p:nvSpPr>
          <p:cNvPr id="2" name="TextBox 1">
            <a:extLst>
              <a:ext uri="{FF2B5EF4-FFF2-40B4-BE49-F238E27FC236}">
                <a16:creationId xmlns:a16="http://schemas.microsoft.com/office/drawing/2014/main" id="{92AFEDAC-0427-8BC8-3897-DD35BD8B39D5}"/>
              </a:ext>
            </a:extLst>
          </p:cNvPr>
          <p:cNvSpPr txBox="1"/>
          <p:nvPr/>
        </p:nvSpPr>
        <p:spPr>
          <a:xfrm>
            <a:off x="1141411" y="748240"/>
            <a:ext cx="9906000" cy="1117073"/>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endParaRPr lang="en-US" sz="4000" cap="all" dirty="0">
              <a:latin typeface="+mj-lt"/>
              <a:ea typeface="+mj-ea"/>
              <a:cs typeface="+mj-cs"/>
            </a:endParaRPr>
          </a:p>
        </p:txBody>
      </p:sp>
      <p:sp>
        <p:nvSpPr>
          <p:cNvPr id="3" name="TextBox 2">
            <a:extLst>
              <a:ext uri="{FF2B5EF4-FFF2-40B4-BE49-F238E27FC236}">
                <a16:creationId xmlns:a16="http://schemas.microsoft.com/office/drawing/2014/main" id="{3743CDE9-CA5B-337B-4AA7-E15AA5BD7BBF}"/>
              </a:ext>
            </a:extLst>
          </p:cNvPr>
          <p:cNvSpPr txBox="1"/>
          <p:nvPr/>
        </p:nvSpPr>
        <p:spPr>
          <a:xfrm>
            <a:off x="1206500" y="2249487"/>
            <a:ext cx="9840911" cy="3541714"/>
          </a:xfrm>
          <a:prstGeom prst="rect">
            <a:avLst/>
          </a:prstGeom>
        </p:spPr>
        <p:txBody>
          <a:bodyPr vert="horz" lIns="91440" tIns="45720" rIns="91440" bIns="45720" rtlCol="0" anchor="t">
            <a:normAutofit/>
          </a:bodyPr>
          <a:lstStyle/>
          <a:p>
            <a:pPr indent="-228600" defTabSz="914400">
              <a:lnSpc>
                <a:spcPct val="110000"/>
              </a:lnSpc>
              <a:spcAft>
                <a:spcPts val="600"/>
              </a:spcAft>
              <a:buSzPct val="125000"/>
              <a:buFont typeface="Arial" panose="020B0604020202020204" pitchFamily="34" charset="0"/>
              <a:buChar char="•"/>
            </a:pPr>
            <a:r>
              <a:rPr lang="en-US" sz="1700"/>
              <a:t>Increasing accessibility, quality, and service integration should be the main goals of improvements to senior care in the UK.</a:t>
            </a:r>
          </a:p>
          <a:p>
            <a:pPr indent="-228600" defTabSz="914400">
              <a:lnSpc>
                <a:spcPct val="110000"/>
              </a:lnSpc>
              <a:spcAft>
                <a:spcPts val="600"/>
              </a:spcAft>
              <a:buSzPct val="125000"/>
              <a:buFont typeface="Arial" panose="020B0604020202020204" pitchFamily="34" charset="0"/>
              <a:buChar char="•"/>
            </a:pPr>
            <a:r>
              <a:rPr lang="en-US" sz="1700"/>
              <a:t>To solve the labour gaps and enhance service consistency, social care must receive more funds.</a:t>
            </a:r>
          </a:p>
          <a:p>
            <a:pPr indent="-228600" defTabSz="914400">
              <a:lnSpc>
                <a:spcPct val="110000"/>
              </a:lnSpc>
              <a:spcAft>
                <a:spcPts val="600"/>
              </a:spcAft>
              <a:buSzPct val="125000"/>
              <a:buFont typeface="Arial" panose="020B0604020202020204" pitchFamily="34" charset="0"/>
              <a:buChar char="•"/>
            </a:pPr>
            <a:r>
              <a:rPr lang="en-US" sz="1700"/>
              <a:t>Prioritising care worker training and recruiting is essential for providing high-quality, person-centred care.</a:t>
            </a:r>
          </a:p>
          <a:p>
            <a:pPr indent="-228600" defTabSz="914400">
              <a:lnSpc>
                <a:spcPct val="110000"/>
              </a:lnSpc>
              <a:spcAft>
                <a:spcPts val="600"/>
              </a:spcAft>
              <a:buSzPct val="125000"/>
              <a:buFont typeface="Arial" panose="020B0604020202020204" pitchFamily="34" charset="0"/>
              <a:buChar char="•"/>
            </a:pPr>
            <a:r>
              <a:rPr lang="en-US" sz="1700"/>
              <a:t>To reduce inequality among older persons, technology integration should be increased, but it must be allied with digital literacy initiatives.</a:t>
            </a:r>
          </a:p>
          <a:p>
            <a:pPr indent="-228600" defTabSz="914400">
              <a:lnSpc>
                <a:spcPct val="110000"/>
              </a:lnSpc>
              <a:spcAft>
                <a:spcPts val="600"/>
              </a:spcAft>
              <a:buSzPct val="125000"/>
              <a:buFont typeface="Arial" panose="020B0604020202020204" pitchFamily="34" charset="0"/>
              <a:buChar char="•"/>
            </a:pPr>
            <a:r>
              <a:rPr lang="en-US" sz="1700"/>
              <a:t>To encourage participation and independence in care settings, theories like activity theory needed to be used more frequently.</a:t>
            </a:r>
          </a:p>
          <a:p>
            <a:pPr indent="-228600" defTabSz="914400">
              <a:lnSpc>
                <a:spcPct val="110000"/>
              </a:lnSpc>
              <a:spcAft>
                <a:spcPts val="600"/>
              </a:spcAft>
              <a:buSzPct val="125000"/>
              <a:buFont typeface="Arial" panose="020B0604020202020204" pitchFamily="34" charset="0"/>
              <a:buChar char="•"/>
            </a:pPr>
            <a:r>
              <a:rPr lang="en-US" sz="1700"/>
              <a:t>To guarantee coordinated support, policy initiatives should concentrate on enhancing integration between the health and social care sectors (Goldman et., al 2001).</a:t>
            </a:r>
          </a:p>
        </p:txBody>
      </p:sp>
      <p:sp>
        <p:nvSpPr>
          <p:cNvPr id="4" name="TextBox 3">
            <a:extLst>
              <a:ext uri="{FF2B5EF4-FFF2-40B4-BE49-F238E27FC236}">
                <a16:creationId xmlns:a16="http://schemas.microsoft.com/office/drawing/2014/main" id="{35B866EB-65F8-6EE5-2B78-0CC5D5A45676}"/>
              </a:ext>
            </a:extLst>
          </p:cNvPr>
          <p:cNvSpPr txBox="1"/>
          <p:nvPr/>
        </p:nvSpPr>
        <p:spPr>
          <a:xfrm>
            <a:off x="3782719" y="714377"/>
            <a:ext cx="4430485" cy="861774"/>
          </a:xfrm>
          <a:prstGeom prst="rect">
            <a:avLst/>
          </a:prstGeom>
          <a:solidFill>
            <a:schemeClr val="accent1"/>
          </a:solidFill>
        </p:spPr>
        <p:txBody>
          <a:bodyPr wrap="square" rtlCol="0">
            <a:spAutoFit/>
          </a:bodyPr>
          <a:lstStyle/>
          <a:p>
            <a:r>
              <a:rPr lang="en-US" sz="3200" b="1" cap="all" dirty="0"/>
              <a:t>Recommendations</a:t>
            </a:r>
          </a:p>
          <a:p>
            <a:endParaRPr lang="en-GB" sz="1600" dirty="0">
              <a:solidFill>
                <a:schemeClr val="bg2">
                  <a:lumMod val="50000"/>
                </a:schemeClr>
              </a:solidFill>
            </a:endParaRPr>
          </a:p>
        </p:txBody>
      </p:sp>
      <p:grpSp>
        <p:nvGrpSpPr>
          <p:cNvPr id="84" name="Group 83">
            <a:extLst>
              <a:ext uri="{FF2B5EF4-FFF2-40B4-BE49-F238E27FC236}">
                <a16:creationId xmlns:a16="http://schemas.microsoft.com/office/drawing/2014/main" id="{8DB4BB99-C854-45F9-BED1-63D15E3A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2">
              <a:alpha val="45000"/>
            </a:schemeClr>
          </a:solidFill>
        </p:grpSpPr>
        <p:sp>
          <p:nvSpPr>
            <p:cNvPr id="85" name="Freeform 32">
              <a:extLst>
                <a:ext uri="{FF2B5EF4-FFF2-40B4-BE49-F238E27FC236}">
                  <a16:creationId xmlns:a16="http://schemas.microsoft.com/office/drawing/2014/main" id="{5D1CCC4C-284C-4BF6-97D9-D97467463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6" name="Freeform 33">
              <a:extLst>
                <a:ext uri="{FF2B5EF4-FFF2-40B4-BE49-F238E27FC236}">
                  <a16:creationId xmlns:a16="http://schemas.microsoft.com/office/drawing/2014/main" id="{35D82D1B-EB09-4028-9107-D60B547C7B4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7" name="Freeform 34">
              <a:extLst>
                <a:ext uri="{FF2B5EF4-FFF2-40B4-BE49-F238E27FC236}">
                  <a16:creationId xmlns:a16="http://schemas.microsoft.com/office/drawing/2014/main" id="{1389EE93-8059-437E-8507-7557AD68FB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8" name="Freeform 35">
              <a:extLst>
                <a:ext uri="{FF2B5EF4-FFF2-40B4-BE49-F238E27FC236}">
                  <a16:creationId xmlns:a16="http://schemas.microsoft.com/office/drawing/2014/main" id="{377C05DC-75FF-4426-A34F-DBF0C7E7BE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9" name="Freeform 36">
              <a:extLst>
                <a:ext uri="{FF2B5EF4-FFF2-40B4-BE49-F238E27FC236}">
                  <a16:creationId xmlns:a16="http://schemas.microsoft.com/office/drawing/2014/main" id="{03D385C8-866D-437D-91B1-2E3ECDD88E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0" name="Freeform 37">
              <a:extLst>
                <a:ext uri="{FF2B5EF4-FFF2-40B4-BE49-F238E27FC236}">
                  <a16:creationId xmlns:a16="http://schemas.microsoft.com/office/drawing/2014/main" id="{3F649CBB-748F-4C79-A14F-C531C40B08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1" name="Freeform 38">
              <a:extLst>
                <a:ext uri="{FF2B5EF4-FFF2-40B4-BE49-F238E27FC236}">
                  <a16:creationId xmlns:a16="http://schemas.microsoft.com/office/drawing/2014/main" id="{7F4622C0-84AF-41F1-9128-FE73CADD36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2" name="Freeform 39">
              <a:extLst>
                <a:ext uri="{FF2B5EF4-FFF2-40B4-BE49-F238E27FC236}">
                  <a16:creationId xmlns:a16="http://schemas.microsoft.com/office/drawing/2014/main" id="{CC6F29C1-A471-4CDE-8C21-E4B15C5EF4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3" name="Freeform 40">
              <a:extLst>
                <a:ext uri="{FF2B5EF4-FFF2-40B4-BE49-F238E27FC236}">
                  <a16:creationId xmlns:a16="http://schemas.microsoft.com/office/drawing/2014/main" id="{67F5B7DA-86C7-4AE0-96B6-D7F5AA51E2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4" name="Rectangle 41">
              <a:extLst>
                <a:ext uri="{FF2B5EF4-FFF2-40B4-BE49-F238E27FC236}">
                  <a16:creationId xmlns:a16="http://schemas.microsoft.com/office/drawing/2014/main" id="{0FA481E3-0439-484A-AC9B-19D58B98E49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grpSp>
      <p:sp>
        <p:nvSpPr>
          <p:cNvPr id="5" name="Rectangle: Rounded Corners 4">
            <a:extLst>
              <a:ext uri="{FF2B5EF4-FFF2-40B4-BE49-F238E27FC236}">
                <a16:creationId xmlns:a16="http://schemas.microsoft.com/office/drawing/2014/main" id="{8A7C274D-A67C-83EF-917B-79E4BC99D276}"/>
              </a:ext>
            </a:extLst>
          </p:cNvPr>
          <p:cNvSpPr/>
          <p:nvPr/>
        </p:nvSpPr>
        <p:spPr>
          <a:xfrm>
            <a:off x="1428751" y="5954713"/>
            <a:ext cx="9721848" cy="709612"/>
          </a:xfrm>
          <a:prstGeom prst="round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Recorded Sound">
            <a:hlinkClick r:id="" action="ppaction://media"/>
            <a:extLst>
              <a:ext uri="{FF2B5EF4-FFF2-40B4-BE49-F238E27FC236}">
                <a16:creationId xmlns:a16="http://schemas.microsoft.com/office/drawing/2014/main" id="{A53D3A36-F692-9D5D-8F81-5F47CB1A3DD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10040363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67323"/>
    </mc:Choice>
    <mc:Fallback>
      <p:transition spd="slow" advTm="673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732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8000"/>
                <a:hueMod val="94000"/>
                <a:satMod val="148000"/>
                <a:lumMod val="150000"/>
              </a:schemeClr>
            </a:gs>
            <a:gs pos="100000">
              <a:schemeClr val="bg1">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9FBB3149-8289-4060-BB01-ED3047C531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a14="http://schemas.microsoft.com/office/drawing/2010/main">
                <a:solidFill>
                  <a:srgbClr val="FFFFFF"/>
                </a:solidFill>
              </a14:hiddenFill>
            </a:ext>
          </a:extLst>
        </p:spPr>
      </p:pic>
      <p:grpSp>
        <p:nvGrpSpPr>
          <p:cNvPr id="10" name="Group 9">
            <a:extLst>
              <a:ext uri="{FF2B5EF4-FFF2-40B4-BE49-F238E27FC236}">
                <a16:creationId xmlns:a16="http://schemas.microsoft.com/office/drawing/2014/main" id="{3BAEF7DA-43C4-4736-B5A3-B48E6125AB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61" name="Group 160">
              <a:extLst>
                <a:ext uri="{FF2B5EF4-FFF2-40B4-BE49-F238E27FC236}">
                  <a16:creationId xmlns:a16="http://schemas.microsoft.com/office/drawing/2014/main" id="{A909436B-313B-4D27-BD55-E8303EF4510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62" name="Rectangle 5">
                <a:extLst>
                  <a:ext uri="{FF2B5EF4-FFF2-40B4-BE49-F238E27FC236}">
                    <a16:creationId xmlns:a16="http://schemas.microsoft.com/office/drawing/2014/main" id="{758BC0E2-32D9-41ED-907C-DA3C4A698EF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sp>
            <p:nvSpPr>
              <p:cNvPr id="163" name="Freeform 6">
                <a:extLst>
                  <a:ext uri="{FF2B5EF4-FFF2-40B4-BE49-F238E27FC236}">
                    <a16:creationId xmlns:a16="http://schemas.microsoft.com/office/drawing/2014/main" id="{41E486E5-1757-4896-A762-4D0BE33091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64" name="Freeform 7">
                <a:extLst>
                  <a:ext uri="{FF2B5EF4-FFF2-40B4-BE49-F238E27FC236}">
                    <a16:creationId xmlns:a16="http://schemas.microsoft.com/office/drawing/2014/main" id="{5812B4BD-11B4-43E6-B3D0-1F424A9FD8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65" name="Freeform 8">
                <a:extLst>
                  <a:ext uri="{FF2B5EF4-FFF2-40B4-BE49-F238E27FC236}">
                    <a16:creationId xmlns:a16="http://schemas.microsoft.com/office/drawing/2014/main" id="{6A0E1D38-C2A3-42C9-920D-F40319CE16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66" name="Freeform 9">
                <a:extLst>
                  <a:ext uri="{FF2B5EF4-FFF2-40B4-BE49-F238E27FC236}">
                    <a16:creationId xmlns:a16="http://schemas.microsoft.com/office/drawing/2014/main" id="{3FAF6AF3-9B01-4BEB-BB6B-08B3485119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67" name="Freeform 10">
                <a:extLst>
                  <a:ext uri="{FF2B5EF4-FFF2-40B4-BE49-F238E27FC236}">
                    <a16:creationId xmlns:a16="http://schemas.microsoft.com/office/drawing/2014/main" id="{53F7FADA-61E9-4AAB-BED8-D6FD1BB54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68" name="Freeform 11">
                <a:extLst>
                  <a:ext uri="{FF2B5EF4-FFF2-40B4-BE49-F238E27FC236}">
                    <a16:creationId xmlns:a16="http://schemas.microsoft.com/office/drawing/2014/main" id="{46419F9F-3EEC-45FF-98BB-4F20D5347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69" name="Freeform 12">
                <a:extLst>
                  <a:ext uri="{FF2B5EF4-FFF2-40B4-BE49-F238E27FC236}">
                    <a16:creationId xmlns:a16="http://schemas.microsoft.com/office/drawing/2014/main" id="{1E081BCD-31AF-4E94-966D-497357D221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0" name="Freeform 13">
                <a:extLst>
                  <a:ext uri="{FF2B5EF4-FFF2-40B4-BE49-F238E27FC236}">
                    <a16:creationId xmlns:a16="http://schemas.microsoft.com/office/drawing/2014/main" id="{5082EAA7-B95F-462F-8307-2C9EC1C35A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1" name="Freeform 14">
                <a:extLst>
                  <a:ext uri="{FF2B5EF4-FFF2-40B4-BE49-F238E27FC236}">
                    <a16:creationId xmlns:a16="http://schemas.microsoft.com/office/drawing/2014/main" id="{E9A57125-4B73-448E-B7B7-94380A92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2" name="Freeform 15">
                <a:extLst>
                  <a:ext uri="{FF2B5EF4-FFF2-40B4-BE49-F238E27FC236}">
                    <a16:creationId xmlns:a16="http://schemas.microsoft.com/office/drawing/2014/main" id="{7290E834-81F0-42A1-B66B-33D4580573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3" name="Line 16">
                <a:extLst>
                  <a:ext uri="{FF2B5EF4-FFF2-40B4-BE49-F238E27FC236}">
                    <a16:creationId xmlns:a16="http://schemas.microsoft.com/office/drawing/2014/main" id="{C9FA5563-6ED2-4EAC-A8ED-DF71850ACD99}"/>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174" name="Freeform 17">
                <a:extLst>
                  <a:ext uri="{FF2B5EF4-FFF2-40B4-BE49-F238E27FC236}">
                    <a16:creationId xmlns:a16="http://schemas.microsoft.com/office/drawing/2014/main" id="{50479572-5CA3-41F4-8BDC-F039335C2C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5" name="Freeform 18">
                <a:extLst>
                  <a:ext uri="{FF2B5EF4-FFF2-40B4-BE49-F238E27FC236}">
                    <a16:creationId xmlns:a16="http://schemas.microsoft.com/office/drawing/2014/main" id="{4156CB6F-DF65-4A51-A840-7A4177BDF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6" name="Freeform 19">
                <a:extLst>
                  <a:ext uri="{FF2B5EF4-FFF2-40B4-BE49-F238E27FC236}">
                    <a16:creationId xmlns:a16="http://schemas.microsoft.com/office/drawing/2014/main" id="{9252974F-88C0-4CAA-A42D-E94E2B7A6D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7" name="Freeform 20">
                <a:extLst>
                  <a:ext uri="{FF2B5EF4-FFF2-40B4-BE49-F238E27FC236}">
                    <a16:creationId xmlns:a16="http://schemas.microsoft.com/office/drawing/2014/main" id="{DE3974B2-2875-4AFE-A30A-6EE823E579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8" name="Rectangle 21">
                <a:extLst>
                  <a:ext uri="{FF2B5EF4-FFF2-40B4-BE49-F238E27FC236}">
                    <a16:creationId xmlns:a16="http://schemas.microsoft.com/office/drawing/2014/main" id="{948A52FE-E1B0-4297-BBBE-C860B4E3D3F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sp>
            <p:nvSpPr>
              <p:cNvPr id="179" name="Freeform 22">
                <a:extLst>
                  <a:ext uri="{FF2B5EF4-FFF2-40B4-BE49-F238E27FC236}">
                    <a16:creationId xmlns:a16="http://schemas.microsoft.com/office/drawing/2014/main" id="{C6E71B5D-6B02-417C-A0CF-4447C55F27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80" name="Freeform 23">
                <a:extLst>
                  <a:ext uri="{FF2B5EF4-FFF2-40B4-BE49-F238E27FC236}">
                    <a16:creationId xmlns:a16="http://schemas.microsoft.com/office/drawing/2014/main" id="{0FB94710-B373-451B-84A2-947DDB4564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81" name="Freeform 24">
                <a:extLst>
                  <a:ext uri="{FF2B5EF4-FFF2-40B4-BE49-F238E27FC236}">
                    <a16:creationId xmlns:a16="http://schemas.microsoft.com/office/drawing/2014/main" id="{4E47778B-FD55-4A2C-A53F-E548158C89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82" name="Freeform 25">
                <a:extLst>
                  <a:ext uri="{FF2B5EF4-FFF2-40B4-BE49-F238E27FC236}">
                    <a16:creationId xmlns:a16="http://schemas.microsoft.com/office/drawing/2014/main" id="{DA2A4F49-8FC4-4F12-8707-A6CC117E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83" name="Freeform 26">
                <a:extLst>
                  <a:ext uri="{FF2B5EF4-FFF2-40B4-BE49-F238E27FC236}">
                    <a16:creationId xmlns:a16="http://schemas.microsoft.com/office/drawing/2014/main" id="{2293D140-51FA-484D-8464-785D8FD3D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84" name="Freeform 27">
                <a:extLst>
                  <a:ext uri="{FF2B5EF4-FFF2-40B4-BE49-F238E27FC236}">
                    <a16:creationId xmlns:a16="http://schemas.microsoft.com/office/drawing/2014/main" id="{AA66B21A-3C7F-426E-9C38-C0D6AEF130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85" name="Freeform 28">
                <a:extLst>
                  <a:ext uri="{FF2B5EF4-FFF2-40B4-BE49-F238E27FC236}">
                    <a16:creationId xmlns:a16="http://schemas.microsoft.com/office/drawing/2014/main" id="{F22F8B0E-04B8-4D29-9E19-CACDAE6ABD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86" name="Freeform 29">
                <a:extLst>
                  <a:ext uri="{FF2B5EF4-FFF2-40B4-BE49-F238E27FC236}">
                    <a16:creationId xmlns:a16="http://schemas.microsoft.com/office/drawing/2014/main" id="{E0D8C2CC-1759-4605-B3C9-DA4B1EF250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87" name="Freeform 30">
                <a:extLst>
                  <a:ext uri="{FF2B5EF4-FFF2-40B4-BE49-F238E27FC236}">
                    <a16:creationId xmlns:a16="http://schemas.microsoft.com/office/drawing/2014/main" id="{547A4BC3-AA95-4A78-AC23-65A4CE843B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88" name="Freeform 31">
                <a:extLst>
                  <a:ext uri="{FF2B5EF4-FFF2-40B4-BE49-F238E27FC236}">
                    <a16:creationId xmlns:a16="http://schemas.microsoft.com/office/drawing/2014/main" id="{93059BC9-C7C3-41F9-8BBA-7BF49FF602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grpSp>
        <p:grpSp>
          <p:nvGrpSpPr>
            <p:cNvPr id="12" name="Group 11">
              <a:extLst>
                <a:ext uri="{FF2B5EF4-FFF2-40B4-BE49-F238E27FC236}">
                  <a16:creationId xmlns:a16="http://schemas.microsoft.com/office/drawing/2014/main" id="{F335FE01-8192-4D2A-93F8-2F680F728C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3" name="Freeform 32">
                <a:extLst>
                  <a:ext uri="{FF2B5EF4-FFF2-40B4-BE49-F238E27FC236}">
                    <a16:creationId xmlns:a16="http://schemas.microsoft.com/office/drawing/2014/main" id="{A150A82A-9896-4D5B-BAA5-0A7ECD078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89" name="Freeform 33">
                <a:extLst>
                  <a:ext uri="{FF2B5EF4-FFF2-40B4-BE49-F238E27FC236}">
                    <a16:creationId xmlns:a16="http://schemas.microsoft.com/office/drawing/2014/main" id="{82641EF7-9CDB-40BE-A964-13F866165C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90" name="Freeform 34">
                <a:extLst>
                  <a:ext uri="{FF2B5EF4-FFF2-40B4-BE49-F238E27FC236}">
                    <a16:creationId xmlns:a16="http://schemas.microsoft.com/office/drawing/2014/main" id="{A1D1CF16-B5BD-4021-9BA9-637569FC80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91" name="Freeform 35">
                <a:extLst>
                  <a:ext uri="{FF2B5EF4-FFF2-40B4-BE49-F238E27FC236}">
                    <a16:creationId xmlns:a16="http://schemas.microsoft.com/office/drawing/2014/main" id="{FF13F72C-CC27-48A0-AC55-686AB9153E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92" name="Freeform 36">
                <a:extLst>
                  <a:ext uri="{FF2B5EF4-FFF2-40B4-BE49-F238E27FC236}">
                    <a16:creationId xmlns:a16="http://schemas.microsoft.com/office/drawing/2014/main" id="{0EC3BA8B-33ED-483D-935C-170AD0C4DC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93" name="Freeform 37">
                <a:extLst>
                  <a:ext uri="{FF2B5EF4-FFF2-40B4-BE49-F238E27FC236}">
                    <a16:creationId xmlns:a16="http://schemas.microsoft.com/office/drawing/2014/main" id="{C4C451E6-48CE-4642-B51D-FE4484087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94" name="Freeform 38">
                <a:extLst>
                  <a:ext uri="{FF2B5EF4-FFF2-40B4-BE49-F238E27FC236}">
                    <a16:creationId xmlns:a16="http://schemas.microsoft.com/office/drawing/2014/main" id="{0F88F098-E44C-4A45-AE2B-595A7B85275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95" name="Freeform 39">
                <a:extLst>
                  <a:ext uri="{FF2B5EF4-FFF2-40B4-BE49-F238E27FC236}">
                    <a16:creationId xmlns:a16="http://schemas.microsoft.com/office/drawing/2014/main" id="{5B782B5D-8B67-4CD5-A0B3-8067BBB3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96" name="Freeform 40">
                <a:extLst>
                  <a:ext uri="{FF2B5EF4-FFF2-40B4-BE49-F238E27FC236}">
                    <a16:creationId xmlns:a16="http://schemas.microsoft.com/office/drawing/2014/main" id="{897A4906-0942-4CD6-840D-0915E0C4D0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97" name="Rectangle 41">
                <a:extLst>
                  <a:ext uri="{FF2B5EF4-FFF2-40B4-BE49-F238E27FC236}">
                    <a16:creationId xmlns:a16="http://schemas.microsoft.com/office/drawing/2014/main" id="{D1131789-2DD5-462E-9FC9-E25021F5CFB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grpSp>
      </p:grpSp>
      <p:sp useBgFill="1">
        <p:nvSpPr>
          <p:cNvPr id="51" name="Rectangle 50">
            <a:extLst>
              <a:ext uri="{FF2B5EF4-FFF2-40B4-BE49-F238E27FC236}">
                <a16:creationId xmlns:a16="http://schemas.microsoft.com/office/drawing/2014/main" id="{E9B448F0-DA06-4165-AB5F-4330A20E06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3" name="Picture 2">
            <a:extLst>
              <a:ext uri="{FF2B5EF4-FFF2-40B4-BE49-F238E27FC236}">
                <a16:creationId xmlns:a16="http://schemas.microsoft.com/office/drawing/2014/main" id="{92D83638-A467-411A-9C31-FE9A111CD88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55" name="Group 54">
            <a:extLst>
              <a:ext uri="{FF2B5EF4-FFF2-40B4-BE49-F238E27FC236}">
                <a16:creationId xmlns:a16="http://schemas.microsoft.com/office/drawing/2014/main" id="{2576BCDF-119F-4EB5-83D7-ED823C93EB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solidFill>
            <a:schemeClr val="tx2">
              <a:alpha val="45000"/>
            </a:schemeClr>
          </a:solidFill>
        </p:grpSpPr>
        <p:sp>
          <p:nvSpPr>
            <p:cNvPr id="56" name="Rectangle 5">
              <a:extLst>
                <a:ext uri="{FF2B5EF4-FFF2-40B4-BE49-F238E27FC236}">
                  <a16:creationId xmlns:a16="http://schemas.microsoft.com/office/drawing/2014/main" id="{43D63E8F-FD8A-4CE3-B7C9-3E9E2B66B5F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198" name="Freeform 6">
              <a:extLst>
                <a:ext uri="{FF2B5EF4-FFF2-40B4-BE49-F238E27FC236}">
                  <a16:creationId xmlns:a16="http://schemas.microsoft.com/office/drawing/2014/main" id="{D107D890-1831-46D8-90FB-F2FC0B2884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9" name="Freeform 7">
              <a:extLst>
                <a:ext uri="{FF2B5EF4-FFF2-40B4-BE49-F238E27FC236}">
                  <a16:creationId xmlns:a16="http://schemas.microsoft.com/office/drawing/2014/main" id="{02440904-A4EC-4F72-8E22-AAF4D9DB5C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0" name="Freeform 8">
              <a:extLst>
                <a:ext uri="{FF2B5EF4-FFF2-40B4-BE49-F238E27FC236}">
                  <a16:creationId xmlns:a16="http://schemas.microsoft.com/office/drawing/2014/main" id="{625E9C1F-1569-416B-A85C-FA1434872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1" name="Freeform 9">
              <a:extLst>
                <a:ext uri="{FF2B5EF4-FFF2-40B4-BE49-F238E27FC236}">
                  <a16:creationId xmlns:a16="http://schemas.microsoft.com/office/drawing/2014/main" id="{3A186C77-43BF-4B1B-8170-48944F30575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2" name="Freeform 10">
              <a:extLst>
                <a:ext uri="{FF2B5EF4-FFF2-40B4-BE49-F238E27FC236}">
                  <a16:creationId xmlns:a16="http://schemas.microsoft.com/office/drawing/2014/main" id="{FA8D72C1-8526-44B4-9333-5E0057ECC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3" name="Freeform 11">
              <a:extLst>
                <a:ext uri="{FF2B5EF4-FFF2-40B4-BE49-F238E27FC236}">
                  <a16:creationId xmlns:a16="http://schemas.microsoft.com/office/drawing/2014/main" id="{790E4BA0-9C47-48B6-AA4A-8FC22DA954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4" name="Freeform 12">
              <a:extLst>
                <a:ext uri="{FF2B5EF4-FFF2-40B4-BE49-F238E27FC236}">
                  <a16:creationId xmlns:a16="http://schemas.microsoft.com/office/drawing/2014/main" id="{FD051475-431F-4B9D-94C6-7B49A69582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5" name="Freeform 13">
              <a:extLst>
                <a:ext uri="{FF2B5EF4-FFF2-40B4-BE49-F238E27FC236}">
                  <a16:creationId xmlns:a16="http://schemas.microsoft.com/office/drawing/2014/main" id="{82255D2F-85A1-4A19-8BC4-EB2715F36CC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6" name="Freeform 14">
              <a:extLst>
                <a:ext uri="{FF2B5EF4-FFF2-40B4-BE49-F238E27FC236}">
                  <a16:creationId xmlns:a16="http://schemas.microsoft.com/office/drawing/2014/main" id="{EBC3A004-9794-4EFA-83F0-989248797C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7" name="Freeform 15">
              <a:extLst>
                <a:ext uri="{FF2B5EF4-FFF2-40B4-BE49-F238E27FC236}">
                  <a16:creationId xmlns:a16="http://schemas.microsoft.com/office/drawing/2014/main" id="{6EFD9FC3-E11A-44E3-BCAC-A07F3C601F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8" name="Line 16">
              <a:extLst>
                <a:ext uri="{FF2B5EF4-FFF2-40B4-BE49-F238E27FC236}">
                  <a16:creationId xmlns:a16="http://schemas.microsoft.com/office/drawing/2014/main" id="{AB6AB6F7-6592-4028-B349-1C0E53A29CD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209" name="Freeform 17">
              <a:extLst>
                <a:ext uri="{FF2B5EF4-FFF2-40B4-BE49-F238E27FC236}">
                  <a16:creationId xmlns:a16="http://schemas.microsoft.com/office/drawing/2014/main" id="{6C2415E6-F914-4C11-B48B-4910AA6CA6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0" name="Freeform 18">
              <a:extLst>
                <a:ext uri="{FF2B5EF4-FFF2-40B4-BE49-F238E27FC236}">
                  <a16:creationId xmlns:a16="http://schemas.microsoft.com/office/drawing/2014/main" id="{2412013C-072A-489E-851A-CFEF91A9A6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1" name="Freeform 19">
              <a:extLst>
                <a:ext uri="{FF2B5EF4-FFF2-40B4-BE49-F238E27FC236}">
                  <a16:creationId xmlns:a16="http://schemas.microsoft.com/office/drawing/2014/main" id="{DE93DF9F-296F-4DE4-8813-D8C04DE4CF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2" name="Freeform 20">
              <a:extLst>
                <a:ext uri="{FF2B5EF4-FFF2-40B4-BE49-F238E27FC236}">
                  <a16:creationId xmlns:a16="http://schemas.microsoft.com/office/drawing/2014/main" id="{F440D966-5030-460C-9916-BF9B915421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3" name="Rectangle 21">
              <a:extLst>
                <a:ext uri="{FF2B5EF4-FFF2-40B4-BE49-F238E27FC236}">
                  <a16:creationId xmlns:a16="http://schemas.microsoft.com/office/drawing/2014/main" id="{1EFE245D-BA05-4F4D-A6E8-40739F48E76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214" name="Freeform 22">
              <a:extLst>
                <a:ext uri="{FF2B5EF4-FFF2-40B4-BE49-F238E27FC236}">
                  <a16:creationId xmlns:a16="http://schemas.microsoft.com/office/drawing/2014/main" id="{ED67811C-F735-441C-98A6-2517EC099A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5" name="Freeform 23">
              <a:extLst>
                <a:ext uri="{FF2B5EF4-FFF2-40B4-BE49-F238E27FC236}">
                  <a16:creationId xmlns:a16="http://schemas.microsoft.com/office/drawing/2014/main" id="{3070FC44-32F9-470F-A131-868F3F1DB7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6" name="Freeform 24">
              <a:extLst>
                <a:ext uri="{FF2B5EF4-FFF2-40B4-BE49-F238E27FC236}">
                  <a16:creationId xmlns:a16="http://schemas.microsoft.com/office/drawing/2014/main" id="{95FB52C7-C779-4E3F-978C-4595FEF868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7" name="Freeform 25">
              <a:extLst>
                <a:ext uri="{FF2B5EF4-FFF2-40B4-BE49-F238E27FC236}">
                  <a16:creationId xmlns:a16="http://schemas.microsoft.com/office/drawing/2014/main" id="{D4EB1759-62AC-4B24-9DC6-E4F8737E898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8" name="Freeform 26">
              <a:extLst>
                <a:ext uri="{FF2B5EF4-FFF2-40B4-BE49-F238E27FC236}">
                  <a16:creationId xmlns:a16="http://schemas.microsoft.com/office/drawing/2014/main" id="{7BF6FB39-864B-4F58-86E8-790E16FB3C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9" name="Freeform 27">
              <a:extLst>
                <a:ext uri="{FF2B5EF4-FFF2-40B4-BE49-F238E27FC236}">
                  <a16:creationId xmlns:a16="http://schemas.microsoft.com/office/drawing/2014/main" id="{5FE4FA46-B51C-43DA-87FC-2644ED117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0" name="Freeform 28">
              <a:extLst>
                <a:ext uri="{FF2B5EF4-FFF2-40B4-BE49-F238E27FC236}">
                  <a16:creationId xmlns:a16="http://schemas.microsoft.com/office/drawing/2014/main" id="{25DD1322-2D3A-4E7B-B23B-B4F96E02C29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1" name="Freeform 29">
              <a:extLst>
                <a:ext uri="{FF2B5EF4-FFF2-40B4-BE49-F238E27FC236}">
                  <a16:creationId xmlns:a16="http://schemas.microsoft.com/office/drawing/2014/main" id="{6E4FFBEB-52BB-494D-AD99-A0F072AB6F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2" name="Freeform 30">
              <a:extLst>
                <a:ext uri="{FF2B5EF4-FFF2-40B4-BE49-F238E27FC236}">
                  <a16:creationId xmlns:a16="http://schemas.microsoft.com/office/drawing/2014/main" id="{7DE92406-3F65-4333-BAAA-A9A7B5AEE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3" name="Freeform 31">
              <a:extLst>
                <a:ext uri="{FF2B5EF4-FFF2-40B4-BE49-F238E27FC236}">
                  <a16:creationId xmlns:a16="http://schemas.microsoft.com/office/drawing/2014/main" id="{B8B0FFC4-D1BB-4BB9-A224-BB78BFD338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sp>
        <p:nvSpPr>
          <p:cNvPr id="2" name="TextBox 1">
            <a:extLst>
              <a:ext uri="{FF2B5EF4-FFF2-40B4-BE49-F238E27FC236}">
                <a16:creationId xmlns:a16="http://schemas.microsoft.com/office/drawing/2014/main" id="{625DA514-8B86-5DE7-B8E5-12FF89DE4252}"/>
              </a:ext>
            </a:extLst>
          </p:cNvPr>
          <p:cNvSpPr txBox="1"/>
          <p:nvPr/>
        </p:nvSpPr>
        <p:spPr>
          <a:xfrm>
            <a:off x="1141411" y="748240"/>
            <a:ext cx="9906000" cy="1117073"/>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endParaRPr lang="en-US" sz="4000" cap="all" dirty="0">
              <a:latin typeface="+mj-lt"/>
              <a:ea typeface="+mj-ea"/>
              <a:cs typeface="+mj-cs"/>
            </a:endParaRPr>
          </a:p>
        </p:txBody>
      </p:sp>
      <p:sp>
        <p:nvSpPr>
          <p:cNvPr id="224" name="TextBox 223">
            <a:extLst>
              <a:ext uri="{FF2B5EF4-FFF2-40B4-BE49-F238E27FC236}">
                <a16:creationId xmlns:a16="http://schemas.microsoft.com/office/drawing/2014/main" id="{54F04826-1639-1FED-B0A0-CCF4AD9411D1}"/>
              </a:ext>
            </a:extLst>
          </p:cNvPr>
          <p:cNvSpPr txBox="1"/>
          <p:nvPr/>
        </p:nvSpPr>
        <p:spPr>
          <a:xfrm>
            <a:off x="1662112" y="2249487"/>
            <a:ext cx="9840911" cy="3541714"/>
          </a:xfrm>
          <a:prstGeom prst="rect">
            <a:avLst/>
          </a:prstGeom>
        </p:spPr>
        <p:txBody>
          <a:bodyPr vert="horz" lIns="91440" tIns="45720" rIns="91440" bIns="45720" rtlCol="0" anchor="t">
            <a:normAutofit/>
          </a:bodyPr>
          <a:lstStyle/>
          <a:p>
            <a:pPr indent="-228600" defTabSz="914400">
              <a:lnSpc>
                <a:spcPct val="120000"/>
              </a:lnSpc>
              <a:spcAft>
                <a:spcPts val="600"/>
              </a:spcAft>
              <a:buSzPct val="125000"/>
              <a:buFont typeface="Arial" panose="020B0604020202020204" pitchFamily="34" charset="0"/>
              <a:buChar char="•"/>
            </a:pPr>
            <a:r>
              <a:rPr lang="en-US" dirty="0"/>
              <a:t>In conclusion, due to an ageing population and different health circumstances, the care and support requirements of senior citizens in the UK are becoming more complicated. Funding </a:t>
            </a:r>
            <a:r>
              <a:rPr lang="en-US" dirty="0" err="1"/>
              <a:t>labour</a:t>
            </a:r>
            <a:r>
              <a:rPr lang="en-US" dirty="0"/>
              <a:t> capacity, and consistency of care are major barriers for present care services and policies, even though they offer fundamental support. While technical advancements present new chances to promote safety and independence, the introduction of theoretical frameworks aids in better understanding ageing and care services. The future of senior care depends on sustained innovation, increased legislative backing, and a dedication to enabling elderly people to have respectable, healthy, independent, and satisfying lives.</a:t>
            </a:r>
          </a:p>
          <a:p>
            <a:pPr indent="-228600" defTabSz="914400">
              <a:lnSpc>
                <a:spcPct val="120000"/>
              </a:lnSpc>
              <a:spcAft>
                <a:spcPts val="600"/>
              </a:spcAft>
              <a:buSzPct val="125000"/>
              <a:buFont typeface="Arial" panose="020B0604020202020204" pitchFamily="34" charset="0"/>
              <a:buChar char="•"/>
            </a:pPr>
            <a:endParaRPr lang="en-US" dirty="0"/>
          </a:p>
        </p:txBody>
      </p:sp>
      <p:grpSp>
        <p:nvGrpSpPr>
          <p:cNvPr id="225" name="Group 224">
            <a:extLst>
              <a:ext uri="{FF2B5EF4-FFF2-40B4-BE49-F238E27FC236}">
                <a16:creationId xmlns:a16="http://schemas.microsoft.com/office/drawing/2014/main" id="{8DB4BB99-C854-45F9-BED1-63D15E3A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2">
              <a:alpha val="45000"/>
            </a:schemeClr>
          </a:solidFill>
        </p:grpSpPr>
        <p:sp>
          <p:nvSpPr>
            <p:cNvPr id="226" name="Freeform 32">
              <a:extLst>
                <a:ext uri="{FF2B5EF4-FFF2-40B4-BE49-F238E27FC236}">
                  <a16:creationId xmlns:a16="http://schemas.microsoft.com/office/drawing/2014/main" id="{5D1CCC4C-284C-4BF6-97D9-D97467463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7" name="Freeform 33">
              <a:extLst>
                <a:ext uri="{FF2B5EF4-FFF2-40B4-BE49-F238E27FC236}">
                  <a16:creationId xmlns:a16="http://schemas.microsoft.com/office/drawing/2014/main" id="{35D82D1B-EB09-4028-9107-D60B547C7B4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8" name="Freeform 34">
              <a:extLst>
                <a:ext uri="{FF2B5EF4-FFF2-40B4-BE49-F238E27FC236}">
                  <a16:creationId xmlns:a16="http://schemas.microsoft.com/office/drawing/2014/main" id="{1389EE93-8059-437E-8507-7557AD68FB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9" name="Freeform 35">
              <a:extLst>
                <a:ext uri="{FF2B5EF4-FFF2-40B4-BE49-F238E27FC236}">
                  <a16:creationId xmlns:a16="http://schemas.microsoft.com/office/drawing/2014/main" id="{377C05DC-75FF-4426-A34F-DBF0C7E7BE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0" name="Freeform 36">
              <a:extLst>
                <a:ext uri="{FF2B5EF4-FFF2-40B4-BE49-F238E27FC236}">
                  <a16:creationId xmlns:a16="http://schemas.microsoft.com/office/drawing/2014/main" id="{03D385C8-866D-437D-91B1-2E3ECDD88E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1" name="Freeform 37">
              <a:extLst>
                <a:ext uri="{FF2B5EF4-FFF2-40B4-BE49-F238E27FC236}">
                  <a16:creationId xmlns:a16="http://schemas.microsoft.com/office/drawing/2014/main" id="{3F649CBB-748F-4C79-A14F-C531C40B08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2" name="Freeform 38">
              <a:extLst>
                <a:ext uri="{FF2B5EF4-FFF2-40B4-BE49-F238E27FC236}">
                  <a16:creationId xmlns:a16="http://schemas.microsoft.com/office/drawing/2014/main" id="{7F4622C0-84AF-41F1-9128-FE73CADD36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3" name="Freeform 39">
              <a:extLst>
                <a:ext uri="{FF2B5EF4-FFF2-40B4-BE49-F238E27FC236}">
                  <a16:creationId xmlns:a16="http://schemas.microsoft.com/office/drawing/2014/main" id="{CC6F29C1-A471-4CDE-8C21-E4B15C5EF4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4" name="Freeform 40">
              <a:extLst>
                <a:ext uri="{FF2B5EF4-FFF2-40B4-BE49-F238E27FC236}">
                  <a16:creationId xmlns:a16="http://schemas.microsoft.com/office/drawing/2014/main" id="{67F5B7DA-86C7-4AE0-96B6-D7F5AA51E2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4" name="Rectangle 41">
              <a:extLst>
                <a:ext uri="{FF2B5EF4-FFF2-40B4-BE49-F238E27FC236}">
                  <a16:creationId xmlns:a16="http://schemas.microsoft.com/office/drawing/2014/main" id="{0FA481E3-0439-484A-AC9B-19D58B98E49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grpSp>
      <p:sp>
        <p:nvSpPr>
          <p:cNvPr id="4" name="Rectangle: Rounded Corners 3">
            <a:extLst>
              <a:ext uri="{FF2B5EF4-FFF2-40B4-BE49-F238E27FC236}">
                <a16:creationId xmlns:a16="http://schemas.microsoft.com/office/drawing/2014/main" id="{8F9BB39B-252F-B531-7EDE-C7D866B3BF8B}"/>
              </a:ext>
            </a:extLst>
          </p:cNvPr>
          <p:cNvSpPr/>
          <p:nvPr/>
        </p:nvSpPr>
        <p:spPr>
          <a:xfrm>
            <a:off x="3239589" y="801189"/>
            <a:ext cx="4754880" cy="105777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cap="all" dirty="0">
                <a:solidFill>
                  <a:schemeClr val="tx1"/>
                </a:solidFill>
              </a:rPr>
              <a:t>Conclusion</a:t>
            </a:r>
          </a:p>
          <a:p>
            <a:pPr algn="ctr"/>
            <a:endParaRPr lang="en-GB" dirty="0"/>
          </a:p>
        </p:txBody>
      </p:sp>
      <p:sp>
        <p:nvSpPr>
          <p:cNvPr id="6" name="Rectangle: Rounded Corners 5">
            <a:extLst>
              <a:ext uri="{FF2B5EF4-FFF2-40B4-BE49-F238E27FC236}">
                <a16:creationId xmlns:a16="http://schemas.microsoft.com/office/drawing/2014/main" id="{B25999F1-EAE8-51CB-DADC-2B4458081A18}"/>
              </a:ext>
            </a:extLst>
          </p:cNvPr>
          <p:cNvSpPr/>
          <p:nvPr/>
        </p:nvSpPr>
        <p:spPr>
          <a:xfrm>
            <a:off x="1402080" y="5341938"/>
            <a:ext cx="9792968" cy="107473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Recorded Sound">
            <a:hlinkClick r:id="" action="ppaction://media"/>
            <a:extLst>
              <a:ext uri="{FF2B5EF4-FFF2-40B4-BE49-F238E27FC236}">
                <a16:creationId xmlns:a16="http://schemas.microsoft.com/office/drawing/2014/main" id="{D4F49263-4289-AA15-C385-00C2E8CEC91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64976587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72267"/>
    </mc:Choice>
    <mc:Fallback>
      <p:transition spd="slow" advTm="722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26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8000"/>
                <a:hueMod val="94000"/>
                <a:satMod val="148000"/>
                <a:lumMod val="150000"/>
              </a:schemeClr>
            </a:gs>
            <a:gs pos="100000">
              <a:schemeClr val="bg1">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9FBB3149-8289-4060-BB01-ED3047C531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a14="http://schemas.microsoft.com/office/drawing/2010/main">
                <a:solidFill>
                  <a:srgbClr val="FFFFFF"/>
                </a:solidFill>
              </a14:hiddenFill>
            </a:ext>
          </a:extLst>
        </p:spPr>
      </p:pic>
      <p:grpSp>
        <p:nvGrpSpPr>
          <p:cNvPr id="11" name="Group 10">
            <a:extLst>
              <a:ext uri="{FF2B5EF4-FFF2-40B4-BE49-F238E27FC236}">
                <a16:creationId xmlns:a16="http://schemas.microsoft.com/office/drawing/2014/main" id="{3BAEF7DA-43C4-4736-B5A3-B48E6125AB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2" name="Group 11">
              <a:extLst>
                <a:ext uri="{FF2B5EF4-FFF2-40B4-BE49-F238E27FC236}">
                  <a16:creationId xmlns:a16="http://schemas.microsoft.com/office/drawing/2014/main" id="{A909436B-313B-4D27-BD55-E8303EF4510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4" name="Rectangle 5">
                <a:extLst>
                  <a:ext uri="{FF2B5EF4-FFF2-40B4-BE49-F238E27FC236}">
                    <a16:creationId xmlns:a16="http://schemas.microsoft.com/office/drawing/2014/main" id="{758BC0E2-32D9-41ED-907C-DA3C4A698EF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sp>
            <p:nvSpPr>
              <p:cNvPr id="25" name="Freeform 6">
                <a:extLst>
                  <a:ext uri="{FF2B5EF4-FFF2-40B4-BE49-F238E27FC236}">
                    <a16:creationId xmlns:a16="http://schemas.microsoft.com/office/drawing/2014/main" id="{41E486E5-1757-4896-A762-4D0BE33091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6" name="Freeform 7">
                <a:extLst>
                  <a:ext uri="{FF2B5EF4-FFF2-40B4-BE49-F238E27FC236}">
                    <a16:creationId xmlns:a16="http://schemas.microsoft.com/office/drawing/2014/main" id="{5812B4BD-11B4-43E6-B3D0-1F424A9FD8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7" name="Freeform 8">
                <a:extLst>
                  <a:ext uri="{FF2B5EF4-FFF2-40B4-BE49-F238E27FC236}">
                    <a16:creationId xmlns:a16="http://schemas.microsoft.com/office/drawing/2014/main" id="{6A0E1D38-C2A3-42C9-920D-F40319CE16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8" name="Freeform 9">
                <a:extLst>
                  <a:ext uri="{FF2B5EF4-FFF2-40B4-BE49-F238E27FC236}">
                    <a16:creationId xmlns:a16="http://schemas.microsoft.com/office/drawing/2014/main" id="{3FAF6AF3-9B01-4BEB-BB6B-08B3485119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9" name="Freeform 10">
                <a:extLst>
                  <a:ext uri="{FF2B5EF4-FFF2-40B4-BE49-F238E27FC236}">
                    <a16:creationId xmlns:a16="http://schemas.microsoft.com/office/drawing/2014/main" id="{53F7FADA-61E9-4AAB-BED8-D6FD1BB54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0" name="Freeform 11">
                <a:extLst>
                  <a:ext uri="{FF2B5EF4-FFF2-40B4-BE49-F238E27FC236}">
                    <a16:creationId xmlns:a16="http://schemas.microsoft.com/office/drawing/2014/main" id="{46419F9F-3EEC-45FF-98BB-4F20D5347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1" name="Freeform 12">
                <a:extLst>
                  <a:ext uri="{FF2B5EF4-FFF2-40B4-BE49-F238E27FC236}">
                    <a16:creationId xmlns:a16="http://schemas.microsoft.com/office/drawing/2014/main" id="{1E081BCD-31AF-4E94-966D-497357D221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2" name="Freeform 13">
                <a:extLst>
                  <a:ext uri="{FF2B5EF4-FFF2-40B4-BE49-F238E27FC236}">
                    <a16:creationId xmlns:a16="http://schemas.microsoft.com/office/drawing/2014/main" id="{5082EAA7-B95F-462F-8307-2C9EC1C35A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3" name="Freeform 14">
                <a:extLst>
                  <a:ext uri="{FF2B5EF4-FFF2-40B4-BE49-F238E27FC236}">
                    <a16:creationId xmlns:a16="http://schemas.microsoft.com/office/drawing/2014/main" id="{E9A57125-4B73-448E-B7B7-94380A92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4" name="Freeform 15">
                <a:extLst>
                  <a:ext uri="{FF2B5EF4-FFF2-40B4-BE49-F238E27FC236}">
                    <a16:creationId xmlns:a16="http://schemas.microsoft.com/office/drawing/2014/main" id="{7290E834-81F0-42A1-B66B-33D4580573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5" name="Line 16">
                <a:extLst>
                  <a:ext uri="{FF2B5EF4-FFF2-40B4-BE49-F238E27FC236}">
                    <a16:creationId xmlns:a16="http://schemas.microsoft.com/office/drawing/2014/main" id="{C9FA5563-6ED2-4EAC-A8ED-DF71850ACD99}"/>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6" name="Freeform 17">
                <a:extLst>
                  <a:ext uri="{FF2B5EF4-FFF2-40B4-BE49-F238E27FC236}">
                    <a16:creationId xmlns:a16="http://schemas.microsoft.com/office/drawing/2014/main" id="{50479572-5CA3-41F4-8BDC-F039335C2C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7" name="Freeform 18">
                <a:extLst>
                  <a:ext uri="{FF2B5EF4-FFF2-40B4-BE49-F238E27FC236}">
                    <a16:creationId xmlns:a16="http://schemas.microsoft.com/office/drawing/2014/main" id="{4156CB6F-DF65-4A51-A840-7A4177BDF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8" name="Freeform 19">
                <a:extLst>
                  <a:ext uri="{FF2B5EF4-FFF2-40B4-BE49-F238E27FC236}">
                    <a16:creationId xmlns:a16="http://schemas.microsoft.com/office/drawing/2014/main" id="{9252974F-88C0-4CAA-A42D-E94E2B7A6D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9" name="Freeform 20">
                <a:extLst>
                  <a:ext uri="{FF2B5EF4-FFF2-40B4-BE49-F238E27FC236}">
                    <a16:creationId xmlns:a16="http://schemas.microsoft.com/office/drawing/2014/main" id="{DE3974B2-2875-4AFE-A30A-6EE823E579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0" name="Rectangle 21">
                <a:extLst>
                  <a:ext uri="{FF2B5EF4-FFF2-40B4-BE49-F238E27FC236}">
                    <a16:creationId xmlns:a16="http://schemas.microsoft.com/office/drawing/2014/main" id="{948A52FE-E1B0-4297-BBBE-C860B4E3D3F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sp>
            <p:nvSpPr>
              <p:cNvPr id="41" name="Freeform 22">
                <a:extLst>
                  <a:ext uri="{FF2B5EF4-FFF2-40B4-BE49-F238E27FC236}">
                    <a16:creationId xmlns:a16="http://schemas.microsoft.com/office/drawing/2014/main" id="{C6E71B5D-6B02-417C-A0CF-4447C55F27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2" name="Freeform 23">
                <a:extLst>
                  <a:ext uri="{FF2B5EF4-FFF2-40B4-BE49-F238E27FC236}">
                    <a16:creationId xmlns:a16="http://schemas.microsoft.com/office/drawing/2014/main" id="{0FB94710-B373-451B-84A2-947DDB4564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3" name="Freeform 24">
                <a:extLst>
                  <a:ext uri="{FF2B5EF4-FFF2-40B4-BE49-F238E27FC236}">
                    <a16:creationId xmlns:a16="http://schemas.microsoft.com/office/drawing/2014/main" id="{4E47778B-FD55-4A2C-A53F-E548158C89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4" name="Freeform 25">
                <a:extLst>
                  <a:ext uri="{FF2B5EF4-FFF2-40B4-BE49-F238E27FC236}">
                    <a16:creationId xmlns:a16="http://schemas.microsoft.com/office/drawing/2014/main" id="{DA2A4F49-8FC4-4F12-8707-A6CC117E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5" name="Freeform 26">
                <a:extLst>
                  <a:ext uri="{FF2B5EF4-FFF2-40B4-BE49-F238E27FC236}">
                    <a16:creationId xmlns:a16="http://schemas.microsoft.com/office/drawing/2014/main" id="{2293D140-51FA-484D-8464-785D8FD3D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6" name="Freeform 27">
                <a:extLst>
                  <a:ext uri="{FF2B5EF4-FFF2-40B4-BE49-F238E27FC236}">
                    <a16:creationId xmlns:a16="http://schemas.microsoft.com/office/drawing/2014/main" id="{AA66B21A-3C7F-426E-9C38-C0D6AEF130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7" name="Freeform 28">
                <a:extLst>
                  <a:ext uri="{FF2B5EF4-FFF2-40B4-BE49-F238E27FC236}">
                    <a16:creationId xmlns:a16="http://schemas.microsoft.com/office/drawing/2014/main" id="{F22F8B0E-04B8-4D29-9E19-CACDAE6ABD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8" name="Freeform 29">
                <a:extLst>
                  <a:ext uri="{FF2B5EF4-FFF2-40B4-BE49-F238E27FC236}">
                    <a16:creationId xmlns:a16="http://schemas.microsoft.com/office/drawing/2014/main" id="{E0D8C2CC-1759-4605-B3C9-DA4B1EF250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9" name="Freeform 30">
                <a:extLst>
                  <a:ext uri="{FF2B5EF4-FFF2-40B4-BE49-F238E27FC236}">
                    <a16:creationId xmlns:a16="http://schemas.microsoft.com/office/drawing/2014/main" id="{547A4BC3-AA95-4A78-AC23-65A4CE843B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50" name="Freeform 31">
                <a:extLst>
                  <a:ext uri="{FF2B5EF4-FFF2-40B4-BE49-F238E27FC236}">
                    <a16:creationId xmlns:a16="http://schemas.microsoft.com/office/drawing/2014/main" id="{93059BC9-C7C3-41F9-8BBA-7BF49FF602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grpSp>
        <p:grpSp>
          <p:nvGrpSpPr>
            <p:cNvPr id="13" name="Group 12">
              <a:extLst>
                <a:ext uri="{FF2B5EF4-FFF2-40B4-BE49-F238E27FC236}">
                  <a16:creationId xmlns:a16="http://schemas.microsoft.com/office/drawing/2014/main" id="{F335FE01-8192-4D2A-93F8-2F680F728C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4" name="Freeform 32">
                <a:extLst>
                  <a:ext uri="{FF2B5EF4-FFF2-40B4-BE49-F238E27FC236}">
                    <a16:creationId xmlns:a16="http://schemas.microsoft.com/office/drawing/2014/main" id="{A150A82A-9896-4D5B-BAA5-0A7ECD078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5" name="Freeform 33">
                <a:extLst>
                  <a:ext uri="{FF2B5EF4-FFF2-40B4-BE49-F238E27FC236}">
                    <a16:creationId xmlns:a16="http://schemas.microsoft.com/office/drawing/2014/main" id="{82641EF7-9CDB-40BE-A964-13F866165C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6" name="Freeform 34">
                <a:extLst>
                  <a:ext uri="{FF2B5EF4-FFF2-40B4-BE49-F238E27FC236}">
                    <a16:creationId xmlns:a16="http://schemas.microsoft.com/office/drawing/2014/main" id="{A1D1CF16-B5BD-4021-9BA9-637569FC80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 name="Freeform 35">
                <a:extLst>
                  <a:ext uri="{FF2B5EF4-FFF2-40B4-BE49-F238E27FC236}">
                    <a16:creationId xmlns:a16="http://schemas.microsoft.com/office/drawing/2014/main" id="{FF13F72C-CC27-48A0-AC55-686AB9153E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8" name="Freeform 36">
                <a:extLst>
                  <a:ext uri="{FF2B5EF4-FFF2-40B4-BE49-F238E27FC236}">
                    <a16:creationId xmlns:a16="http://schemas.microsoft.com/office/drawing/2014/main" id="{0EC3BA8B-33ED-483D-935C-170AD0C4DC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9" name="Freeform 37">
                <a:extLst>
                  <a:ext uri="{FF2B5EF4-FFF2-40B4-BE49-F238E27FC236}">
                    <a16:creationId xmlns:a16="http://schemas.microsoft.com/office/drawing/2014/main" id="{C4C451E6-48CE-4642-B51D-FE4484087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0" name="Freeform 38">
                <a:extLst>
                  <a:ext uri="{FF2B5EF4-FFF2-40B4-BE49-F238E27FC236}">
                    <a16:creationId xmlns:a16="http://schemas.microsoft.com/office/drawing/2014/main" id="{0F88F098-E44C-4A45-AE2B-595A7B85275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1" name="Freeform 39">
                <a:extLst>
                  <a:ext uri="{FF2B5EF4-FFF2-40B4-BE49-F238E27FC236}">
                    <a16:creationId xmlns:a16="http://schemas.microsoft.com/office/drawing/2014/main" id="{5B782B5D-8B67-4CD5-A0B3-8067BBB3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2" name="Freeform 40">
                <a:extLst>
                  <a:ext uri="{FF2B5EF4-FFF2-40B4-BE49-F238E27FC236}">
                    <a16:creationId xmlns:a16="http://schemas.microsoft.com/office/drawing/2014/main" id="{897A4906-0942-4CD6-840D-0915E0C4D0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3" name="Rectangle 41">
                <a:extLst>
                  <a:ext uri="{FF2B5EF4-FFF2-40B4-BE49-F238E27FC236}">
                    <a16:creationId xmlns:a16="http://schemas.microsoft.com/office/drawing/2014/main" id="{D1131789-2DD5-462E-9FC9-E25021F5CFB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grpSp>
      </p:grpSp>
      <p:sp useBgFill="1">
        <p:nvSpPr>
          <p:cNvPr id="52" name="Rectangle 51">
            <a:extLst>
              <a:ext uri="{FF2B5EF4-FFF2-40B4-BE49-F238E27FC236}">
                <a16:creationId xmlns:a16="http://schemas.microsoft.com/office/drawing/2014/main" id="{E9B448F0-DA06-4165-AB5F-4330A20E06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4" name="Picture 2">
            <a:extLst>
              <a:ext uri="{FF2B5EF4-FFF2-40B4-BE49-F238E27FC236}">
                <a16:creationId xmlns:a16="http://schemas.microsoft.com/office/drawing/2014/main" id="{92D83638-A467-411A-9C31-FE9A111CD88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56" name="Group 55">
            <a:extLst>
              <a:ext uri="{FF2B5EF4-FFF2-40B4-BE49-F238E27FC236}">
                <a16:creationId xmlns:a16="http://schemas.microsoft.com/office/drawing/2014/main" id="{2576BCDF-119F-4EB5-83D7-ED823C93EB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solidFill>
            <a:schemeClr val="tx2">
              <a:alpha val="45000"/>
            </a:schemeClr>
          </a:solidFill>
        </p:grpSpPr>
        <p:sp>
          <p:nvSpPr>
            <p:cNvPr id="57" name="Rectangle 5">
              <a:extLst>
                <a:ext uri="{FF2B5EF4-FFF2-40B4-BE49-F238E27FC236}">
                  <a16:creationId xmlns:a16="http://schemas.microsoft.com/office/drawing/2014/main" id="{43D63E8F-FD8A-4CE3-B7C9-3E9E2B66B5F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58" name="Freeform 6">
              <a:extLst>
                <a:ext uri="{FF2B5EF4-FFF2-40B4-BE49-F238E27FC236}">
                  <a16:creationId xmlns:a16="http://schemas.microsoft.com/office/drawing/2014/main" id="{D107D890-1831-46D8-90FB-F2FC0B2884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9" name="Freeform 7">
              <a:extLst>
                <a:ext uri="{FF2B5EF4-FFF2-40B4-BE49-F238E27FC236}">
                  <a16:creationId xmlns:a16="http://schemas.microsoft.com/office/drawing/2014/main" id="{02440904-A4EC-4F72-8E22-AAF4D9DB5C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0" name="Freeform 8">
              <a:extLst>
                <a:ext uri="{FF2B5EF4-FFF2-40B4-BE49-F238E27FC236}">
                  <a16:creationId xmlns:a16="http://schemas.microsoft.com/office/drawing/2014/main" id="{625E9C1F-1569-416B-A85C-FA1434872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1" name="Freeform 9">
              <a:extLst>
                <a:ext uri="{FF2B5EF4-FFF2-40B4-BE49-F238E27FC236}">
                  <a16:creationId xmlns:a16="http://schemas.microsoft.com/office/drawing/2014/main" id="{3A186C77-43BF-4B1B-8170-48944F30575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2" name="Freeform 10">
              <a:extLst>
                <a:ext uri="{FF2B5EF4-FFF2-40B4-BE49-F238E27FC236}">
                  <a16:creationId xmlns:a16="http://schemas.microsoft.com/office/drawing/2014/main" id="{FA8D72C1-8526-44B4-9333-5E0057ECC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3" name="Freeform 11">
              <a:extLst>
                <a:ext uri="{FF2B5EF4-FFF2-40B4-BE49-F238E27FC236}">
                  <a16:creationId xmlns:a16="http://schemas.microsoft.com/office/drawing/2014/main" id="{790E4BA0-9C47-48B6-AA4A-8FC22DA954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4" name="Freeform 12">
              <a:extLst>
                <a:ext uri="{FF2B5EF4-FFF2-40B4-BE49-F238E27FC236}">
                  <a16:creationId xmlns:a16="http://schemas.microsoft.com/office/drawing/2014/main" id="{FD051475-431F-4B9D-94C6-7B49A69582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5" name="Freeform 13">
              <a:extLst>
                <a:ext uri="{FF2B5EF4-FFF2-40B4-BE49-F238E27FC236}">
                  <a16:creationId xmlns:a16="http://schemas.microsoft.com/office/drawing/2014/main" id="{82255D2F-85A1-4A19-8BC4-EB2715F36CC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6" name="Freeform 14">
              <a:extLst>
                <a:ext uri="{FF2B5EF4-FFF2-40B4-BE49-F238E27FC236}">
                  <a16:creationId xmlns:a16="http://schemas.microsoft.com/office/drawing/2014/main" id="{EBC3A004-9794-4EFA-83F0-989248797C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7" name="Freeform 15">
              <a:extLst>
                <a:ext uri="{FF2B5EF4-FFF2-40B4-BE49-F238E27FC236}">
                  <a16:creationId xmlns:a16="http://schemas.microsoft.com/office/drawing/2014/main" id="{6EFD9FC3-E11A-44E3-BCAC-A07F3C601F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8" name="Line 16">
              <a:extLst>
                <a:ext uri="{FF2B5EF4-FFF2-40B4-BE49-F238E27FC236}">
                  <a16:creationId xmlns:a16="http://schemas.microsoft.com/office/drawing/2014/main" id="{AB6AB6F7-6592-4028-B349-1C0E53A29CD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69" name="Freeform 17">
              <a:extLst>
                <a:ext uri="{FF2B5EF4-FFF2-40B4-BE49-F238E27FC236}">
                  <a16:creationId xmlns:a16="http://schemas.microsoft.com/office/drawing/2014/main" id="{6C2415E6-F914-4C11-B48B-4910AA6CA6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0" name="Freeform 18">
              <a:extLst>
                <a:ext uri="{FF2B5EF4-FFF2-40B4-BE49-F238E27FC236}">
                  <a16:creationId xmlns:a16="http://schemas.microsoft.com/office/drawing/2014/main" id="{2412013C-072A-489E-851A-CFEF91A9A6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1" name="Freeform 19">
              <a:extLst>
                <a:ext uri="{FF2B5EF4-FFF2-40B4-BE49-F238E27FC236}">
                  <a16:creationId xmlns:a16="http://schemas.microsoft.com/office/drawing/2014/main" id="{DE93DF9F-296F-4DE4-8813-D8C04DE4CF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2" name="Freeform 20">
              <a:extLst>
                <a:ext uri="{FF2B5EF4-FFF2-40B4-BE49-F238E27FC236}">
                  <a16:creationId xmlns:a16="http://schemas.microsoft.com/office/drawing/2014/main" id="{F440D966-5030-460C-9916-BF9B915421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3" name="Rectangle 21">
              <a:extLst>
                <a:ext uri="{FF2B5EF4-FFF2-40B4-BE49-F238E27FC236}">
                  <a16:creationId xmlns:a16="http://schemas.microsoft.com/office/drawing/2014/main" id="{1EFE245D-BA05-4F4D-A6E8-40739F48E76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74" name="Freeform 22">
              <a:extLst>
                <a:ext uri="{FF2B5EF4-FFF2-40B4-BE49-F238E27FC236}">
                  <a16:creationId xmlns:a16="http://schemas.microsoft.com/office/drawing/2014/main" id="{ED67811C-F735-441C-98A6-2517EC099A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5" name="Freeform 23">
              <a:extLst>
                <a:ext uri="{FF2B5EF4-FFF2-40B4-BE49-F238E27FC236}">
                  <a16:creationId xmlns:a16="http://schemas.microsoft.com/office/drawing/2014/main" id="{3070FC44-32F9-470F-A131-868F3F1DB7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6" name="Freeform 24">
              <a:extLst>
                <a:ext uri="{FF2B5EF4-FFF2-40B4-BE49-F238E27FC236}">
                  <a16:creationId xmlns:a16="http://schemas.microsoft.com/office/drawing/2014/main" id="{95FB52C7-C779-4E3F-978C-4595FEF868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7" name="Freeform 25">
              <a:extLst>
                <a:ext uri="{FF2B5EF4-FFF2-40B4-BE49-F238E27FC236}">
                  <a16:creationId xmlns:a16="http://schemas.microsoft.com/office/drawing/2014/main" id="{D4EB1759-62AC-4B24-9DC6-E4F8737E898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8" name="Freeform 26">
              <a:extLst>
                <a:ext uri="{FF2B5EF4-FFF2-40B4-BE49-F238E27FC236}">
                  <a16:creationId xmlns:a16="http://schemas.microsoft.com/office/drawing/2014/main" id="{7BF6FB39-864B-4F58-86E8-790E16FB3C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9" name="Freeform 27">
              <a:extLst>
                <a:ext uri="{FF2B5EF4-FFF2-40B4-BE49-F238E27FC236}">
                  <a16:creationId xmlns:a16="http://schemas.microsoft.com/office/drawing/2014/main" id="{5FE4FA46-B51C-43DA-87FC-2644ED117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0" name="Freeform 28">
              <a:extLst>
                <a:ext uri="{FF2B5EF4-FFF2-40B4-BE49-F238E27FC236}">
                  <a16:creationId xmlns:a16="http://schemas.microsoft.com/office/drawing/2014/main" id="{25DD1322-2D3A-4E7B-B23B-B4F96E02C29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1" name="Freeform 29">
              <a:extLst>
                <a:ext uri="{FF2B5EF4-FFF2-40B4-BE49-F238E27FC236}">
                  <a16:creationId xmlns:a16="http://schemas.microsoft.com/office/drawing/2014/main" id="{6E4FFBEB-52BB-494D-AD99-A0F072AB6F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2" name="Freeform 30">
              <a:extLst>
                <a:ext uri="{FF2B5EF4-FFF2-40B4-BE49-F238E27FC236}">
                  <a16:creationId xmlns:a16="http://schemas.microsoft.com/office/drawing/2014/main" id="{7DE92406-3F65-4333-BAAA-A9A7B5AEE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3" name="Freeform 31">
              <a:extLst>
                <a:ext uri="{FF2B5EF4-FFF2-40B4-BE49-F238E27FC236}">
                  <a16:creationId xmlns:a16="http://schemas.microsoft.com/office/drawing/2014/main" id="{B8B0FFC4-D1BB-4BB9-A224-BB78BFD338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sp>
        <p:nvSpPr>
          <p:cNvPr id="2" name="TextBox 1">
            <a:extLst>
              <a:ext uri="{FF2B5EF4-FFF2-40B4-BE49-F238E27FC236}">
                <a16:creationId xmlns:a16="http://schemas.microsoft.com/office/drawing/2014/main" id="{8685E8CA-422E-9A0A-8D3D-FA02D2F42698}"/>
              </a:ext>
            </a:extLst>
          </p:cNvPr>
          <p:cNvSpPr txBox="1"/>
          <p:nvPr/>
        </p:nvSpPr>
        <p:spPr>
          <a:xfrm>
            <a:off x="1141411" y="748240"/>
            <a:ext cx="9906000" cy="1117073"/>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4000" b="1" cap="all">
                <a:latin typeface="+mj-lt"/>
                <a:ea typeface="+mj-ea"/>
                <a:cs typeface="+mj-cs"/>
              </a:rPr>
              <a:t>References</a:t>
            </a:r>
            <a:endParaRPr lang="en-US" sz="4000" cap="all">
              <a:latin typeface="+mj-lt"/>
              <a:ea typeface="+mj-ea"/>
              <a:cs typeface="+mj-cs"/>
            </a:endParaRPr>
          </a:p>
          <a:p>
            <a:pPr algn="ctr" defTabSz="914400">
              <a:lnSpc>
                <a:spcPct val="90000"/>
              </a:lnSpc>
              <a:spcBef>
                <a:spcPct val="0"/>
              </a:spcBef>
              <a:spcAft>
                <a:spcPts val="600"/>
              </a:spcAft>
            </a:pPr>
            <a:endParaRPr lang="en-US" sz="4000" cap="all">
              <a:latin typeface="+mj-lt"/>
              <a:ea typeface="+mj-ea"/>
              <a:cs typeface="+mj-cs"/>
            </a:endParaRPr>
          </a:p>
        </p:txBody>
      </p:sp>
      <p:sp>
        <p:nvSpPr>
          <p:cNvPr id="4" name="TextBox 3">
            <a:extLst>
              <a:ext uri="{FF2B5EF4-FFF2-40B4-BE49-F238E27FC236}">
                <a16:creationId xmlns:a16="http://schemas.microsoft.com/office/drawing/2014/main" id="{DD3A9903-E6CB-1968-A747-DAB082E1B9ED}"/>
              </a:ext>
            </a:extLst>
          </p:cNvPr>
          <p:cNvSpPr txBox="1"/>
          <p:nvPr/>
        </p:nvSpPr>
        <p:spPr>
          <a:xfrm>
            <a:off x="1154907" y="1325561"/>
            <a:ext cx="9840911" cy="4030210"/>
          </a:xfrm>
          <a:prstGeom prst="rect">
            <a:avLst/>
          </a:prstGeom>
        </p:spPr>
        <p:txBody>
          <a:bodyPr vert="horz" lIns="91440" tIns="45720" rIns="91440" bIns="45720" rtlCol="0" anchor="t">
            <a:normAutofit fontScale="92500" lnSpcReduction="10000"/>
          </a:bodyPr>
          <a:lstStyle/>
          <a:p>
            <a:pPr defTabSz="914400">
              <a:lnSpc>
                <a:spcPct val="110000"/>
              </a:lnSpc>
              <a:spcAft>
                <a:spcPts val="600"/>
              </a:spcAft>
              <a:buSzPct val="125000"/>
            </a:pPr>
            <a:r>
              <a:rPr lang="en-US" sz="1500" dirty="0"/>
              <a:t>Age UK (2024) state of health and care of older people in England. Available at: </a:t>
            </a:r>
            <a:r>
              <a:rPr lang="en-US" sz="1500" u="sng" dirty="0">
                <a:hlinkClick r:id="rId3"/>
              </a:rPr>
              <a:t>https://www.ageuk.org.uk/discover/2024/september/state-of-health-and-care-of-older-people-in-england-2024/</a:t>
            </a:r>
            <a:r>
              <a:rPr lang="en-US" sz="1500" dirty="0"/>
              <a:t> (Accessed: 5 June 2026).</a:t>
            </a:r>
          </a:p>
          <a:p>
            <a:pPr defTabSz="914400">
              <a:lnSpc>
                <a:spcPct val="110000"/>
              </a:lnSpc>
              <a:spcAft>
                <a:spcPts val="600"/>
              </a:spcAft>
              <a:buSzPct val="125000"/>
            </a:pPr>
            <a:r>
              <a:rPr lang="en-US" sz="1500" dirty="0"/>
              <a:t>Bowling, A. (2005) </a:t>
            </a:r>
            <a:r>
              <a:rPr lang="en-US" sz="1500" i="1" dirty="0"/>
              <a:t>Ageing well</a:t>
            </a:r>
            <a:r>
              <a:rPr lang="en-US" sz="1500" dirty="0"/>
              <a:t>. </a:t>
            </a:r>
            <a:r>
              <a:rPr lang="en-US" sz="1500" dirty="0" err="1"/>
              <a:t>McGraw-hill</a:t>
            </a:r>
            <a:r>
              <a:rPr lang="en-US" sz="1500" dirty="0"/>
              <a:t> education (UK).</a:t>
            </a:r>
          </a:p>
          <a:p>
            <a:pPr defTabSz="914400">
              <a:lnSpc>
                <a:spcPct val="110000"/>
              </a:lnSpc>
              <a:spcAft>
                <a:spcPts val="600"/>
              </a:spcAft>
              <a:buSzPct val="125000"/>
            </a:pPr>
            <a:r>
              <a:rPr lang="en-US" sz="1500" dirty="0"/>
              <a:t>Bowling, A. and Gabriel, Z.(2007) Lay theories of quality of life in older age. </a:t>
            </a:r>
            <a:r>
              <a:rPr lang="en-US" sz="1500" i="1" dirty="0"/>
              <a:t>Ageing &amp; Society</a:t>
            </a:r>
            <a:r>
              <a:rPr lang="en-US" sz="1500" dirty="0"/>
              <a:t>, </a:t>
            </a:r>
            <a:r>
              <a:rPr lang="en-US" sz="1500" i="1" dirty="0"/>
              <a:t>27</a:t>
            </a:r>
            <a:r>
              <a:rPr lang="en-US" sz="1500" dirty="0"/>
              <a:t>(6), pp.827-848.</a:t>
            </a:r>
          </a:p>
          <a:p>
            <a:pPr defTabSz="914400">
              <a:lnSpc>
                <a:spcPct val="110000"/>
              </a:lnSpc>
              <a:spcAft>
                <a:spcPts val="600"/>
              </a:spcAft>
              <a:buSzPct val="125000"/>
            </a:pPr>
            <a:r>
              <a:rPr lang="en-US" sz="1500" dirty="0"/>
              <a:t>Burki, T.K. (2019) NHS England statistics and long-term plan. </a:t>
            </a:r>
            <a:r>
              <a:rPr lang="en-US" sz="1500" i="1" dirty="0"/>
              <a:t>The Lancet Oncology</a:t>
            </a:r>
            <a:r>
              <a:rPr lang="en-US" sz="1500" dirty="0"/>
              <a:t>, </a:t>
            </a:r>
            <a:r>
              <a:rPr lang="en-US" sz="1500" i="1" dirty="0"/>
              <a:t>20</a:t>
            </a:r>
            <a:r>
              <a:rPr lang="en-US" sz="1500" dirty="0"/>
              <a:t>(2), p.187.</a:t>
            </a:r>
          </a:p>
          <a:p>
            <a:pPr defTabSz="914400">
              <a:lnSpc>
                <a:spcPct val="110000"/>
              </a:lnSpc>
              <a:spcAft>
                <a:spcPts val="600"/>
              </a:spcAft>
              <a:buSzPct val="125000"/>
            </a:pPr>
            <a:r>
              <a:rPr lang="en-GB" sz="1500" dirty="0"/>
              <a:t> Cheek, J., Ballantyne, A., Gillham, D., </a:t>
            </a:r>
            <a:r>
              <a:rPr lang="en-GB" sz="1500" dirty="0" err="1"/>
              <a:t>Mussared</a:t>
            </a:r>
            <a:r>
              <a:rPr lang="en-GB" sz="1500" dirty="0"/>
              <a:t>, J., Flett, P., Lewin, G., Walker, M., </a:t>
            </a:r>
            <a:r>
              <a:rPr lang="en-GB" sz="1500" dirty="0" err="1"/>
              <a:t>Roder</a:t>
            </a:r>
            <a:r>
              <a:rPr lang="en-GB" sz="1500" dirty="0"/>
              <a:t>‐Allen, G., Quan, J. and Vandermeulen, S. (2006) Improving care transitions of older people: challenges for today and tomorrow. </a:t>
            </a:r>
            <a:r>
              <a:rPr lang="en-GB" sz="1500" i="1" dirty="0"/>
              <a:t>Quality in Ageing and Older Adults</a:t>
            </a:r>
            <a:r>
              <a:rPr lang="en-GB" sz="1500" dirty="0"/>
              <a:t>, </a:t>
            </a:r>
            <a:r>
              <a:rPr lang="en-GB" sz="1500" i="1" dirty="0"/>
              <a:t>7</a:t>
            </a:r>
            <a:r>
              <a:rPr lang="en-GB" sz="1500" dirty="0"/>
              <a:t>(4), pp.18-26.</a:t>
            </a:r>
          </a:p>
          <a:p>
            <a:pPr defTabSz="914400">
              <a:lnSpc>
                <a:spcPct val="110000"/>
              </a:lnSpc>
              <a:spcAft>
                <a:spcPts val="600"/>
              </a:spcAft>
              <a:buSzPct val="125000"/>
            </a:pPr>
            <a:endParaRPr lang="en-US" sz="1500" dirty="0"/>
          </a:p>
          <a:p>
            <a:pPr defTabSz="914400">
              <a:lnSpc>
                <a:spcPct val="110000"/>
              </a:lnSpc>
              <a:spcAft>
                <a:spcPts val="600"/>
              </a:spcAft>
              <a:buSzPct val="125000"/>
            </a:pPr>
            <a:r>
              <a:rPr lang="en-US" sz="1500" dirty="0"/>
              <a:t>Equality Act 2010 (c. 15) (2010) </a:t>
            </a:r>
            <a:r>
              <a:rPr lang="en-US" sz="1500" i="1" dirty="0"/>
              <a:t>Equality Act 2010</a:t>
            </a:r>
            <a:r>
              <a:rPr lang="en-US" sz="1500" dirty="0"/>
              <a:t>. Available at: </a:t>
            </a:r>
            <a:r>
              <a:rPr lang="en-US" sz="1500" u="sng" dirty="0">
                <a:hlinkClick r:id="rId4"/>
              </a:rPr>
              <a:t>https://www.legislation.gov.uk/ukpga/2010/15/pdfs/ukpga_20100015_en.pdf</a:t>
            </a:r>
            <a:r>
              <a:rPr lang="en-US" sz="1500" dirty="0"/>
              <a:t> (Accessed: 5 June 2026).</a:t>
            </a:r>
          </a:p>
          <a:p>
            <a:pPr defTabSz="914400">
              <a:lnSpc>
                <a:spcPct val="110000"/>
              </a:lnSpc>
              <a:spcAft>
                <a:spcPts val="600"/>
              </a:spcAft>
              <a:buSzPct val="125000"/>
            </a:pPr>
            <a:r>
              <a:rPr lang="en-US" sz="1500" dirty="0"/>
              <a:t>Goldman, H.H., </a:t>
            </a:r>
            <a:r>
              <a:rPr lang="en-US" sz="1500" dirty="0" err="1"/>
              <a:t>Ganju</a:t>
            </a:r>
            <a:r>
              <a:rPr lang="en-US" sz="1500" dirty="0"/>
              <a:t>, V., Drake, R.E., Gorman, P., Hogan, M., Hyde, P.S. and Morgan, O.(2001)Policy implications for implementing evidence-based practices. </a:t>
            </a:r>
            <a:r>
              <a:rPr lang="en-US" sz="1500" i="1" dirty="0"/>
              <a:t>Psychiatric Services</a:t>
            </a:r>
            <a:r>
              <a:rPr lang="en-US" sz="1500" dirty="0"/>
              <a:t>, </a:t>
            </a:r>
            <a:r>
              <a:rPr lang="en-US" sz="1500" i="1" dirty="0"/>
              <a:t>52</a:t>
            </a:r>
            <a:r>
              <a:rPr lang="en-US" sz="1500" dirty="0"/>
              <a:t>(12), pp.1591-1597.</a:t>
            </a:r>
          </a:p>
          <a:p>
            <a:pPr defTabSz="914400">
              <a:lnSpc>
                <a:spcPct val="110000"/>
              </a:lnSpc>
              <a:spcAft>
                <a:spcPts val="600"/>
              </a:spcAft>
              <a:buSzPct val="125000"/>
            </a:pPr>
            <a:r>
              <a:rPr lang="en-US" sz="1500" dirty="0"/>
              <a:t>Howse, K.(2012) Healthy ageing: the role of health care services. </a:t>
            </a:r>
            <a:r>
              <a:rPr lang="en-US" sz="1500" i="1" dirty="0"/>
              <a:t>Perspectives in Public Health</a:t>
            </a:r>
            <a:r>
              <a:rPr lang="en-US" sz="1500" dirty="0"/>
              <a:t>, </a:t>
            </a:r>
            <a:r>
              <a:rPr lang="en-US" sz="1500" i="1" dirty="0"/>
              <a:t>132</a:t>
            </a:r>
            <a:r>
              <a:rPr lang="en-US" sz="1500" dirty="0"/>
              <a:t>(4), pp.171-177.</a:t>
            </a:r>
          </a:p>
          <a:p>
            <a:pPr indent="-228600" defTabSz="914400">
              <a:lnSpc>
                <a:spcPct val="110000"/>
              </a:lnSpc>
              <a:spcAft>
                <a:spcPts val="600"/>
              </a:spcAft>
              <a:buSzPct val="125000"/>
              <a:buFont typeface="Arial" panose="020B0604020202020204" pitchFamily="34" charset="0"/>
              <a:buChar char="•"/>
            </a:pPr>
            <a:endParaRPr lang="en-US" sz="1500" dirty="0"/>
          </a:p>
        </p:txBody>
      </p:sp>
      <p:grpSp>
        <p:nvGrpSpPr>
          <p:cNvPr id="85" name="Group 84">
            <a:extLst>
              <a:ext uri="{FF2B5EF4-FFF2-40B4-BE49-F238E27FC236}">
                <a16:creationId xmlns:a16="http://schemas.microsoft.com/office/drawing/2014/main" id="{8DB4BB99-C854-45F9-BED1-63D15E3A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2">
              <a:alpha val="45000"/>
            </a:schemeClr>
          </a:solidFill>
        </p:grpSpPr>
        <p:sp>
          <p:nvSpPr>
            <p:cNvPr id="86" name="Freeform 32">
              <a:extLst>
                <a:ext uri="{FF2B5EF4-FFF2-40B4-BE49-F238E27FC236}">
                  <a16:creationId xmlns:a16="http://schemas.microsoft.com/office/drawing/2014/main" id="{5D1CCC4C-284C-4BF6-97D9-D97467463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7" name="Freeform 33">
              <a:extLst>
                <a:ext uri="{FF2B5EF4-FFF2-40B4-BE49-F238E27FC236}">
                  <a16:creationId xmlns:a16="http://schemas.microsoft.com/office/drawing/2014/main" id="{35D82D1B-EB09-4028-9107-D60B547C7B4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8" name="Freeform 34">
              <a:extLst>
                <a:ext uri="{FF2B5EF4-FFF2-40B4-BE49-F238E27FC236}">
                  <a16:creationId xmlns:a16="http://schemas.microsoft.com/office/drawing/2014/main" id="{1389EE93-8059-437E-8507-7557AD68FB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9" name="Freeform 35">
              <a:extLst>
                <a:ext uri="{FF2B5EF4-FFF2-40B4-BE49-F238E27FC236}">
                  <a16:creationId xmlns:a16="http://schemas.microsoft.com/office/drawing/2014/main" id="{377C05DC-75FF-4426-A34F-DBF0C7E7BE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0" name="Freeform 36">
              <a:extLst>
                <a:ext uri="{FF2B5EF4-FFF2-40B4-BE49-F238E27FC236}">
                  <a16:creationId xmlns:a16="http://schemas.microsoft.com/office/drawing/2014/main" id="{03D385C8-866D-437D-91B1-2E3ECDD88E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1" name="Freeform 37">
              <a:extLst>
                <a:ext uri="{FF2B5EF4-FFF2-40B4-BE49-F238E27FC236}">
                  <a16:creationId xmlns:a16="http://schemas.microsoft.com/office/drawing/2014/main" id="{3F649CBB-748F-4C79-A14F-C531C40B08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2" name="Freeform 38">
              <a:extLst>
                <a:ext uri="{FF2B5EF4-FFF2-40B4-BE49-F238E27FC236}">
                  <a16:creationId xmlns:a16="http://schemas.microsoft.com/office/drawing/2014/main" id="{7F4622C0-84AF-41F1-9128-FE73CADD36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3" name="Freeform 39">
              <a:extLst>
                <a:ext uri="{FF2B5EF4-FFF2-40B4-BE49-F238E27FC236}">
                  <a16:creationId xmlns:a16="http://schemas.microsoft.com/office/drawing/2014/main" id="{CC6F29C1-A471-4CDE-8C21-E4B15C5EF4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4" name="Freeform 40">
              <a:extLst>
                <a:ext uri="{FF2B5EF4-FFF2-40B4-BE49-F238E27FC236}">
                  <a16:creationId xmlns:a16="http://schemas.microsoft.com/office/drawing/2014/main" id="{67F5B7DA-86C7-4AE0-96B6-D7F5AA51E2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5" name="Rectangle 41">
              <a:extLst>
                <a:ext uri="{FF2B5EF4-FFF2-40B4-BE49-F238E27FC236}">
                  <a16:creationId xmlns:a16="http://schemas.microsoft.com/office/drawing/2014/main" id="{0FA481E3-0439-484A-AC9B-19D58B98E49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grpSp>
      <p:sp>
        <p:nvSpPr>
          <p:cNvPr id="5" name="Rectangle: Rounded Corners 4">
            <a:extLst>
              <a:ext uri="{FF2B5EF4-FFF2-40B4-BE49-F238E27FC236}">
                <a16:creationId xmlns:a16="http://schemas.microsoft.com/office/drawing/2014/main" id="{1EE157A8-A76C-659C-CBA3-810165ADB366}"/>
              </a:ext>
            </a:extLst>
          </p:cNvPr>
          <p:cNvSpPr/>
          <p:nvPr/>
        </p:nvSpPr>
        <p:spPr>
          <a:xfrm>
            <a:off x="1410789" y="5954713"/>
            <a:ext cx="9417548" cy="65087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06893824"/>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8000"/>
                <a:hueMod val="94000"/>
                <a:satMod val="148000"/>
                <a:lumMod val="150000"/>
              </a:schemeClr>
            </a:gs>
            <a:gs pos="100000">
              <a:schemeClr val="bg1">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pic>
        <p:nvPicPr>
          <p:cNvPr id="7" name="Picture 2">
            <a:extLst>
              <a:ext uri="{FF2B5EF4-FFF2-40B4-BE49-F238E27FC236}">
                <a16:creationId xmlns:a16="http://schemas.microsoft.com/office/drawing/2014/main" id="{9FBB3149-8289-4060-BB01-ED3047C531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a14="http://schemas.microsoft.com/office/drawing/2010/main">
                <a:solidFill>
                  <a:srgbClr val="FFFFFF"/>
                </a:solidFill>
              </a14:hiddenFill>
            </a:ext>
          </a:extLst>
        </p:spPr>
      </p:pic>
      <p:grpSp>
        <p:nvGrpSpPr>
          <p:cNvPr id="9" name="Group 8">
            <a:extLst>
              <a:ext uri="{FF2B5EF4-FFF2-40B4-BE49-F238E27FC236}">
                <a16:creationId xmlns:a16="http://schemas.microsoft.com/office/drawing/2014/main" id="{3BAEF7DA-43C4-4736-B5A3-B48E6125AB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0" name="Group 9">
              <a:extLst>
                <a:ext uri="{FF2B5EF4-FFF2-40B4-BE49-F238E27FC236}">
                  <a16:creationId xmlns:a16="http://schemas.microsoft.com/office/drawing/2014/main" id="{A909436B-313B-4D27-BD55-E8303EF4510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2" name="Rectangle 5">
                <a:extLst>
                  <a:ext uri="{FF2B5EF4-FFF2-40B4-BE49-F238E27FC236}">
                    <a16:creationId xmlns:a16="http://schemas.microsoft.com/office/drawing/2014/main" id="{758BC0E2-32D9-41ED-907C-DA3C4A698EF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sp>
            <p:nvSpPr>
              <p:cNvPr id="23" name="Freeform 6">
                <a:extLst>
                  <a:ext uri="{FF2B5EF4-FFF2-40B4-BE49-F238E27FC236}">
                    <a16:creationId xmlns:a16="http://schemas.microsoft.com/office/drawing/2014/main" id="{41E486E5-1757-4896-A762-4D0BE33091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4" name="Freeform 7">
                <a:extLst>
                  <a:ext uri="{FF2B5EF4-FFF2-40B4-BE49-F238E27FC236}">
                    <a16:creationId xmlns:a16="http://schemas.microsoft.com/office/drawing/2014/main" id="{5812B4BD-11B4-43E6-B3D0-1F424A9FD8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5" name="Freeform 8">
                <a:extLst>
                  <a:ext uri="{FF2B5EF4-FFF2-40B4-BE49-F238E27FC236}">
                    <a16:creationId xmlns:a16="http://schemas.microsoft.com/office/drawing/2014/main" id="{6A0E1D38-C2A3-42C9-920D-F40319CE16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6" name="Freeform 9">
                <a:extLst>
                  <a:ext uri="{FF2B5EF4-FFF2-40B4-BE49-F238E27FC236}">
                    <a16:creationId xmlns:a16="http://schemas.microsoft.com/office/drawing/2014/main" id="{3FAF6AF3-9B01-4BEB-BB6B-08B3485119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7" name="Freeform 10">
                <a:extLst>
                  <a:ext uri="{FF2B5EF4-FFF2-40B4-BE49-F238E27FC236}">
                    <a16:creationId xmlns:a16="http://schemas.microsoft.com/office/drawing/2014/main" id="{53F7FADA-61E9-4AAB-BED8-D6FD1BB54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8" name="Freeform 11">
                <a:extLst>
                  <a:ext uri="{FF2B5EF4-FFF2-40B4-BE49-F238E27FC236}">
                    <a16:creationId xmlns:a16="http://schemas.microsoft.com/office/drawing/2014/main" id="{46419F9F-3EEC-45FF-98BB-4F20D5347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9" name="Freeform 12">
                <a:extLst>
                  <a:ext uri="{FF2B5EF4-FFF2-40B4-BE49-F238E27FC236}">
                    <a16:creationId xmlns:a16="http://schemas.microsoft.com/office/drawing/2014/main" id="{1E081BCD-31AF-4E94-966D-497357D221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0" name="Freeform 13">
                <a:extLst>
                  <a:ext uri="{FF2B5EF4-FFF2-40B4-BE49-F238E27FC236}">
                    <a16:creationId xmlns:a16="http://schemas.microsoft.com/office/drawing/2014/main" id="{5082EAA7-B95F-462F-8307-2C9EC1C35A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1" name="Freeform 14">
                <a:extLst>
                  <a:ext uri="{FF2B5EF4-FFF2-40B4-BE49-F238E27FC236}">
                    <a16:creationId xmlns:a16="http://schemas.microsoft.com/office/drawing/2014/main" id="{E9A57125-4B73-448E-B7B7-94380A92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2" name="Freeform 15">
                <a:extLst>
                  <a:ext uri="{FF2B5EF4-FFF2-40B4-BE49-F238E27FC236}">
                    <a16:creationId xmlns:a16="http://schemas.microsoft.com/office/drawing/2014/main" id="{7290E834-81F0-42A1-B66B-33D4580573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3" name="Line 16">
                <a:extLst>
                  <a:ext uri="{FF2B5EF4-FFF2-40B4-BE49-F238E27FC236}">
                    <a16:creationId xmlns:a16="http://schemas.microsoft.com/office/drawing/2014/main" id="{C9FA5563-6ED2-4EAC-A8ED-DF71850ACD99}"/>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4" name="Freeform 17">
                <a:extLst>
                  <a:ext uri="{FF2B5EF4-FFF2-40B4-BE49-F238E27FC236}">
                    <a16:creationId xmlns:a16="http://schemas.microsoft.com/office/drawing/2014/main" id="{50479572-5CA3-41F4-8BDC-F039335C2C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5" name="Freeform 18">
                <a:extLst>
                  <a:ext uri="{FF2B5EF4-FFF2-40B4-BE49-F238E27FC236}">
                    <a16:creationId xmlns:a16="http://schemas.microsoft.com/office/drawing/2014/main" id="{4156CB6F-DF65-4A51-A840-7A4177BDF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6" name="Freeform 19">
                <a:extLst>
                  <a:ext uri="{FF2B5EF4-FFF2-40B4-BE49-F238E27FC236}">
                    <a16:creationId xmlns:a16="http://schemas.microsoft.com/office/drawing/2014/main" id="{9252974F-88C0-4CAA-A42D-E94E2B7A6D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7" name="Freeform 20">
                <a:extLst>
                  <a:ext uri="{FF2B5EF4-FFF2-40B4-BE49-F238E27FC236}">
                    <a16:creationId xmlns:a16="http://schemas.microsoft.com/office/drawing/2014/main" id="{DE3974B2-2875-4AFE-A30A-6EE823E579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8" name="Rectangle 21">
                <a:extLst>
                  <a:ext uri="{FF2B5EF4-FFF2-40B4-BE49-F238E27FC236}">
                    <a16:creationId xmlns:a16="http://schemas.microsoft.com/office/drawing/2014/main" id="{948A52FE-E1B0-4297-BBBE-C860B4E3D3F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sp>
            <p:nvSpPr>
              <p:cNvPr id="39" name="Freeform 22">
                <a:extLst>
                  <a:ext uri="{FF2B5EF4-FFF2-40B4-BE49-F238E27FC236}">
                    <a16:creationId xmlns:a16="http://schemas.microsoft.com/office/drawing/2014/main" id="{C6E71B5D-6B02-417C-A0CF-4447C55F27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0" name="Freeform 23">
                <a:extLst>
                  <a:ext uri="{FF2B5EF4-FFF2-40B4-BE49-F238E27FC236}">
                    <a16:creationId xmlns:a16="http://schemas.microsoft.com/office/drawing/2014/main" id="{0FB94710-B373-451B-84A2-947DDB4564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1" name="Freeform 24">
                <a:extLst>
                  <a:ext uri="{FF2B5EF4-FFF2-40B4-BE49-F238E27FC236}">
                    <a16:creationId xmlns:a16="http://schemas.microsoft.com/office/drawing/2014/main" id="{4E47778B-FD55-4A2C-A53F-E548158C89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2" name="Freeform 25">
                <a:extLst>
                  <a:ext uri="{FF2B5EF4-FFF2-40B4-BE49-F238E27FC236}">
                    <a16:creationId xmlns:a16="http://schemas.microsoft.com/office/drawing/2014/main" id="{DA2A4F49-8FC4-4F12-8707-A6CC117E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3" name="Freeform 26">
                <a:extLst>
                  <a:ext uri="{FF2B5EF4-FFF2-40B4-BE49-F238E27FC236}">
                    <a16:creationId xmlns:a16="http://schemas.microsoft.com/office/drawing/2014/main" id="{2293D140-51FA-484D-8464-785D8FD3D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4" name="Freeform 27">
                <a:extLst>
                  <a:ext uri="{FF2B5EF4-FFF2-40B4-BE49-F238E27FC236}">
                    <a16:creationId xmlns:a16="http://schemas.microsoft.com/office/drawing/2014/main" id="{AA66B21A-3C7F-426E-9C38-C0D6AEF130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5" name="Freeform 28">
                <a:extLst>
                  <a:ext uri="{FF2B5EF4-FFF2-40B4-BE49-F238E27FC236}">
                    <a16:creationId xmlns:a16="http://schemas.microsoft.com/office/drawing/2014/main" id="{F22F8B0E-04B8-4D29-9E19-CACDAE6ABD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6" name="Freeform 29">
                <a:extLst>
                  <a:ext uri="{FF2B5EF4-FFF2-40B4-BE49-F238E27FC236}">
                    <a16:creationId xmlns:a16="http://schemas.microsoft.com/office/drawing/2014/main" id="{E0D8C2CC-1759-4605-B3C9-DA4B1EF250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7" name="Freeform 30">
                <a:extLst>
                  <a:ext uri="{FF2B5EF4-FFF2-40B4-BE49-F238E27FC236}">
                    <a16:creationId xmlns:a16="http://schemas.microsoft.com/office/drawing/2014/main" id="{547A4BC3-AA95-4A78-AC23-65A4CE843B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8" name="Freeform 31">
                <a:extLst>
                  <a:ext uri="{FF2B5EF4-FFF2-40B4-BE49-F238E27FC236}">
                    <a16:creationId xmlns:a16="http://schemas.microsoft.com/office/drawing/2014/main" id="{93059BC9-C7C3-41F9-8BBA-7BF49FF602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grpSp>
        <p:grpSp>
          <p:nvGrpSpPr>
            <p:cNvPr id="11" name="Group 10">
              <a:extLst>
                <a:ext uri="{FF2B5EF4-FFF2-40B4-BE49-F238E27FC236}">
                  <a16:creationId xmlns:a16="http://schemas.microsoft.com/office/drawing/2014/main" id="{F335FE01-8192-4D2A-93F8-2F680F728C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2" name="Freeform 32">
                <a:extLst>
                  <a:ext uri="{FF2B5EF4-FFF2-40B4-BE49-F238E27FC236}">
                    <a16:creationId xmlns:a16="http://schemas.microsoft.com/office/drawing/2014/main" id="{A150A82A-9896-4D5B-BAA5-0A7ECD078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3" name="Freeform 33">
                <a:extLst>
                  <a:ext uri="{FF2B5EF4-FFF2-40B4-BE49-F238E27FC236}">
                    <a16:creationId xmlns:a16="http://schemas.microsoft.com/office/drawing/2014/main" id="{82641EF7-9CDB-40BE-A964-13F866165C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4" name="Freeform 34">
                <a:extLst>
                  <a:ext uri="{FF2B5EF4-FFF2-40B4-BE49-F238E27FC236}">
                    <a16:creationId xmlns:a16="http://schemas.microsoft.com/office/drawing/2014/main" id="{A1D1CF16-B5BD-4021-9BA9-637569FC80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5" name="Freeform 35">
                <a:extLst>
                  <a:ext uri="{FF2B5EF4-FFF2-40B4-BE49-F238E27FC236}">
                    <a16:creationId xmlns:a16="http://schemas.microsoft.com/office/drawing/2014/main" id="{FF13F72C-CC27-48A0-AC55-686AB9153E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6" name="Freeform 36">
                <a:extLst>
                  <a:ext uri="{FF2B5EF4-FFF2-40B4-BE49-F238E27FC236}">
                    <a16:creationId xmlns:a16="http://schemas.microsoft.com/office/drawing/2014/main" id="{0EC3BA8B-33ED-483D-935C-170AD0C4DC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 name="Freeform 37">
                <a:extLst>
                  <a:ext uri="{FF2B5EF4-FFF2-40B4-BE49-F238E27FC236}">
                    <a16:creationId xmlns:a16="http://schemas.microsoft.com/office/drawing/2014/main" id="{C4C451E6-48CE-4642-B51D-FE4484087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8" name="Freeform 38">
                <a:extLst>
                  <a:ext uri="{FF2B5EF4-FFF2-40B4-BE49-F238E27FC236}">
                    <a16:creationId xmlns:a16="http://schemas.microsoft.com/office/drawing/2014/main" id="{0F88F098-E44C-4A45-AE2B-595A7B85275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9" name="Freeform 39">
                <a:extLst>
                  <a:ext uri="{FF2B5EF4-FFF2-40B4-BE49-F238E27FC236}">
                    <a16:creationId xmlns:a16="http://schemas.microsoft.com/office/drawing/2014/main" id="{5B782B5D-8B67-4CD5-A0B3-8067BBB3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0" name="Freeform 40">
                <a:extLst>
                  <a:ext uri="{FF2B5EF4-FFF2-40B4-BE49-F238E27FC236}">
                    <a16:creationId xmlns:a16="http://schemas.microsoft.com/office/drawing/2014/main" id="{897A4906-0942-4CD6-840D-0915E0C4D0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1" name="Rectangle 41">
                <a:extLst>
                  <a:ext uri="{FF2B5EF4-FFF2-40B4-BE49-F238E27FC236}">
                    <a16:creationId xmlns:a16="http://schemas.microsoft.com/office/drawing/2014/main" id="{D1131789-2DD5-462E-9FC9-E25021F5CFB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grpSp>
      </p:grpSp>
      <p:sp useBgFill="1">
        <p:nvSpPr>
          <p:cNvPr id="50" name="Rectangle 49">
            <a:extLst>
              <a:ext uri="{FF2B5EF4-FFF2-40B4-BE49-F238E27FC236}">
                <a16:creationId xmlns:a16="http://schemas.microsoft.com/office/drawing/2014/main" id="{E9B448F0-DA06-4165-AB5F-4330A20E06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2" name="Picture 2">
            <a:extLst>
              <a:ext uri="{FF2B5EF4-FFF2-40B4-BE49-F238E27FC236}">
                <a16:creationId xmlns:a16="http://schemas.microsoft.com/office/drawing/2014/main" id="{92D83638-A467-411A-9C31-FE9A111CD88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54" name="Group 53">
            <a:extLst>
              <a:ext uri="{FF2B5EF4-FFF2-40B4-BE49-F238E27FC236}">
                <a16:creationId xmlns:a16="http://schemas.microsoft.com/office/drawing/2014/main" id="{2576BCDF-119F-4EB5-83D7-ED823C93EB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solidFill>
            <a:schemeClr val="tx2">
              <a:alpha val="45000"/>
            </a:schemeClr>
          </a:solidFill>
        </p:grpSpPr>
        <p:sp>
          <p:nvSpPr>
            <p:cNvPr id="55" name="Rectangle 5">
              <a:extLst>
                <a:ext uri="{FF2B5EF4-FFF2-40B4-BE49-F238E27FC236}">
                  <a16:creationId xmlns:a16="http://schemas.microsoft.com/office/drawing/2014/main" id="{43D63E8F-FD8A-4CE3-B7C9-3E9E2B66B5F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56" name="Freeform 6">
              <a:extLst>
                <a:ext uri="{FF2B5EF4-FFF2-40B4-BE49-F238E27FC236}">
                  <a16:creationId xmlns:a16="http://schemas.microsoft.com/office/drawing/2014/main" id="{D107D890-1831-46D8-90FB-F2FC0B2884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7" name="Freeform 7">
              <a:extLst>
                <a:ext uri="{FF2B5EF4-FFF2-40B4-BE49-F238E27FC236}">
                  <a16:creationId xmlns:a16="http://schemas.microsoft.com/office/drawing/2014/main" id="{02440904-A4EC-4F72-8E22-AAF4D9DB5C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8" name="Freeform 8">
              <a:extLst>
                <a:ext uri="{FF2B5EF4-FFF2-40B4-BE49-F238E27FC236}">
                  <a16:creationId xmlns:a16="http://schemas.microsoft.com/office/drawing/2014/main" id="{625E9C1F-1569-416B-A85C-FA1434872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9" name="Freeform 9">
              <a:extLst>
                <a:ext uri="{FF2B5EF4-FFF2-40B4-BE49-F238E27FC236}">
                  <a16:creationId xmlns:a16="http://schemas.microsoft.com/office/drawing/2014/main" id="{3A186C77-43BF-4B1B-8170-48944F30575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0" name="Freeform 10">
              <a:extLst>
                <a:ext uri="{FF2B5EF4-FFF2-40B4-BE49-F238E27FC236}">
                  <a16:creationId xmlns:a16="http://schemas.microsoft.com/office/drawing/2014/main" id="{FA8D72C1-8526-44B4-9333-5E0057ECC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1" name="Freeform 11">
              <a:extLst>
                <a:ext uri="{FF2B5EF4-FFF2-40B4-BE49-F238E27FC236}">
                  <a16:creationId xmlns:a16="http://schemas.microsoft.com/office/drawing/2014/main" id="{790E4BA0-9C47-48B6-AA4A-8FC22DA954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2" name="Freeform 12">
              <a:extLst>
                <a:ext uri="{FF2B5EF4-FFF2-40B4-BE49-F238E27FC236}">
                  <a16:creationId xmlns:a16="http://schemas.microsoft.com/office/drawing/2014/main" id="{FD051475-431F-4B9D-94C6-7B49A69582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3" name="Freeform 13">
              <a:extLst>
                <a:ext uri="{FF2B5EF4-FFF2-40B4-BE49-F238E27FC236}">
                  <a16:creationId xmlns:a16="http://schemas.microsoft.com/office/drawing/2014/main" id="{82255D2F-85A1-4A19-8BC4-EB2715F36CC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4" name="Freeform 14">
              <a:extLst>
                <a:ext uri="{FF2B5EF4-FFF2-40B4-BE49-F238E27FC236}">
                  <a16:creationId xmlns:a16="http://schemas.microsoft.com/office/drawing/2014/main" id="{EBC3A004-9794-4EFA-83F0-989248797C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5" name="Freeform 15">
              <a:extLst>
                <a:ext uri="{FF2B5EF4-FFF2-40B4-BE49-F238E27FC236}">
                  <a16:creationId xmlns:a16="http://schemas.microsoft.com/office/drawing/2014/main" id="{6EFD9FC3-E11A-44E3-BCAC-A07F3C601F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6" name="Line 16">
              <a:extLst>
                <a:ext uri="{FF2B5EF4-FFF2-40B4-BE49-F238E27FC236}">
                  <a16:creationId xmlns:a16="http://schemas.microsoft.com/office/drawing/2014/main" id="{AB6AB6F7-6592-4028-B349-1C0E53A29CD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67" name="Freeform 17">
              <a:extLst>
                <a:ext uri="{FF2B5EF4-FFF2-40B4-BE49-F238E27FC236}">
                  <a16:creationId xmlns:a16="http://schemas.microsoft.com/office/drawing/2014/main" id="{6C2415E6-F914-4C11-B48B-4910AA6CA6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8" name="Freeform 18">
              <a:extLst>
                <a:ext uri="{FF2B5EF4-FFF2-40B4-BE49-F238E27FC236}">
                  <a16:creationId xmlns:a16="http://schemas.microsoft.com/office/drawing/2014/main" id="{2412013C-072A-489E-851A-CFEF91A9A6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9" name="Freeform 19">
              <a:extLst>
                <a:ext uri="{FF2B5EF4-FFF2-40B4-BE49-F238E27FC236}">
                  <a16:creationId xmlns:a16="http://schemas.microsoft.com/office/drawing/2014/main" id="{DE93DF9F-296F-4DE4-8813-D8C04DE4CF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0" name="Freeform 20">
              <a:extLst>
                <a:ext uri="{FF2B5EF4-FFF2-40B4-BE49-F238E27FC236}">
                  <a16:creationId xmlns:a16="http://schemas.microsoft.com/office/drawing/2014/main" id="{F440D966-5030-460C-9916-BF9B915421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1" name="Rectangle 21">
              <a:extLst>
                <a:ext uri="{FF2B5EF4-FFF2-40B4-BE49-F238E27FC236}">
                  <a16:creationId xmlns:a16="http://schemas.microsoft.com/office/drawing/2014/main" id="{1EFE245D-BA05-4F4D-A6E8-40739F48E76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72" name="Freeform 22">
              <a:extLst>
                <a:ext uri="{FF2B5EF4-FFF2-40B4-BE49-F238E27FC236}">
                  <a16:creationId xmlns:a16="http://schemas.microsoft.com/office/drawing/2014/main" id="{ED67811C-F735-441C-98A6-2517EC099A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3" name="Freeform 23">
              <a:extLst>
                <a:ext uri="{FF2B5EF4-FFF2-40B4-BE49-F238E27FC236}">
                  <a16:creationId xmlns:a16="http://schemas.microsoft.com/office/drawing/2014/main" id="{3070FC44-32F9-470F-A131-868F3F1DB7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4" name="Freeform 24">
              <a:extLst>
                <a:ext uri="{FF2B5EF4-FFF2-40B4-BE49-F238E27FC236}">
                  <a16:creationId xmlns:a16="http://schemas.microsoft.com/office/drawing/2014/main" id="{95FB52C7-C779-4E3F-978C-4595FEF868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5" name="Freeform 25">
              <a:extLst>
                <a:ext uri="{FF2B5EF4-FFF2-40B4-BE49-F238E27FC236}">
                  <a16:creationId xmlns:a16="http://schemas.microsoft.com/office/drawing/2014/main" id="{D4EB1759-62AC-4B24-9DC6-E4F8737E898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6" name="Freeform 26">
              <a:extLst>
                <a:ext uri="{FF2B5EF4-FFF2-40B4-BE49-F238E27FC236}">
                  <a16:creationId xmlns:a16="http://schemas.microsoft.com/office/drawing/2014/main" id="{7BF6FB39-864B-4F58-86E8-790E16FB3C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7" name="Freeform 27">
              <a:extLst>
                <a:ext uri="{FF2B5EF4-FFF2-40B4-BE49-F238E27FC236}">
                  <a16:creationId xmlns:a16="http://schemas.microsoft.com/office/drawing/2014/main" id="{5FE4FA46-B51C-43DA-87FC-2644ED117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8" name="Freeform 28">
              <a:extLst>
                <a:ext uri="{FF2B5EF4-FFF2-40B4-BE49-F238E27FC236}">
                  <a16:creationId xmlns:a16="http://schemas.microsoft.com/office/drawing/2014/main" id="{25DD1322-2D3A-4E7B-B23B-B4F96E02C29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9" name="Freeform 29">
              <a:extLst>
                <a:ext uri="{FF2B5EF4-FFF2-40B4-BE49-F238E27FC236}">
                  <a16:creationId xmlns:a16="http://schemas.microsoft.com/office/drawing/2014/main" id="{6E4FFBEB-52BB-494D-AD99-A0F072AB6F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0" name="Freeform 30">
              <a:extLst>
                <a:ext uri="{FF2B5EF4-FFF2-40B4-BE49-F238E27FC236}">
                  <a16:creationId xmlns:a16="http://schemas.microsoft.com/office/drawing/2014/main" id="{7DE92406-3F65-4333-BAAA-A9A7B5AEE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1" name="Freeform 31">
              <a:extLst>
                <a:ext uri="{FF2B5EF4-FFF2-40B4-BE49-F238E27FC236}">
                  <a16:creationId xmlns:a16="http://schemas.microsoft.com/office/drawing/2014/main" id="{B8B0FFC4-D1BB-4BB9-A224-BB78BFD338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sp>
        <p:nvSpPr>
          <p:cNvPr id="2" name="TextBox 1">
            <a:extLst>
              <a:ext uri="{FF2B5EF4-FFF2-40B4-BE49-F238E27FC236}">
                <a16:creationId xmlns:a16="http://schemas.microsoft.com/office/drawing/2014/main" id="{1FB8BBD1-92CB-D786-D989-1BFC43431527}"/>
              </a:ext>
            </a:extLst>
          </p:cNvPr>
          <p:cNvSpPr txBox="1"/>
          <p:nvPr/>
        </p:nvSpPr>
        <p:spPr>
          <a:xfrm>
            <a:off x="1206500" y="488949"/>
            <a:ext cx="9840911" cy="5732462"/>
          </a:xfrm>
          <a:prstGeom prst="rect">
            <a:avLst/>
          </a:prstGeom>
        </p:spPr>
        <p:txBody>
          <a:bodyPr vert="horz" lIns="91440" tIns="45720" rIns="91440" bIns="45720" rtlCol="0" anchor="t">
            <a:normAutofit fontScale="92500" lnSpcReduction="20000"/>
          </a:bodyPr>
          <a:lstStyle/>
          <a:p>
            <a:pPr indent="-228600" defTabSz="914400">
              <a:lnSpc>
                <a:spcPct val="110000"/>
              </a:lnSpc>
              <a:spcAft>
                <a:spcPts val="600"/>
              </a:spcAft>
              <a:buSzPct val="125000"/>
              <a:buFont typeface="Arial" panose="020B0604020202020204" pitchFamily="34" charset="0"/>
              <a:buChar char="•"/>
            </a:pPr>
            <a:r>
              <a:rPr lang="en-US" sz="1700" dirty="0"/>
              <a:t>Li, C., Li, X., Zhang, Y., &amp; Lao, W. (2024) Interpersonal interactions, sense of loneliness and perceived depressive emotions among older adults: A cultural-psychological perspective from heterogeneous roles of different relationships. </a:t>
            </a:r>
            <a:r>
              <a:rPr lang="en-US" sz="1700" i="1" dirty="0"/>
              <a:t>SSM - Population Health</a:t>
            </a:r>
            <a:r>
              <a:rPr lang="en-US" sz="1700" dirty="0"/>
              <a:t>, </a:t>
            </a:r>
            <a:r>
              <a:rPr lang="en-US" sz="1700" i="1" dirty="0"/>
              <a:t>27</a:t>
            </a:r>
            <a:r>
              <a:rPr lang="en-US" sz="1700" dirty="0"/>
              <a:t>, Article 101703. </a:t>
            </a:r>
            <a:r>
              <a:rPr lang="en-US" sz="1700" u="sng" dirty="0">
                <a:hlinkClick r:id="rId3"/>
              </a:rPr>
              <a:t>https://doi.org/10.1016/j.ssmph.2024.101703</a:t>
            </a:r>
            <a:r>
              <a:rPr lang="en-US" sz="1700" dirty="0"/>
              <a:t> </a:t>
            </a:r>
          </a:p>
          <a:p>
            <a:pPr indent="-228600" defTabSz="914400">
              <a:lnSpc>
                <a:spcPct val="110000"/>
              </a:lnSpc>
              <a:spcAft>
                <a:spcPts val="600"/>
              </a:spcAft>
              <a:buSzPct val="125000"/>
              <a:buFont typeface="Arial" panose="020B0604020202020204" pitchFamily="34" charset="0"/>
              <a:buChar char="•"/>
            </a:pPr>
            <a:r>
              <a:rPr lang="en-US" sz="1700" dirty="0"/>
              <a:t>NHS England (2023) Digital transformation. Available at: </a:t>
            </a:r>
            <a:r>
              <a:rPr lang="en-US" sz="1700" u="sng" dirty="0">
                <a:hlinkClick r:id="rId4"/>
              </a:rPr>
              <a:t>https://www.england.nhs.uk/digitaltechnology/</a:t>
            </a:r>
            <a:r>
              <a:rPr lang="en-US" sz="1700" dirty="0"/>
              <a:t> (Accessed: 5 June 2026).</a:t>
            </a:r>
          </a:p>
          <a:p>
            <a:pPr indent="-228600" defTabSz="914400">
              <a:lnSpc>
                <a:spcPct val="110000"/>
              </a:lnSpc>
              <a:spcAft>
                <a:spcPts val="600"/>
              </a:spcAft>
              <a:buSzPct val="125000"/>
              <a:buFont typeface="Arial" panose="020B0604020202020204" pitchFamily="34" charset="0"/>
              <a:buChar char="•"/>
            </a:pPr>
            <a:r>
              <a:rPr lang="en-US" sz="1700" dirty="0"/>
              <a:t>Office for National Statistics (ONS) (2023) </a:t>
            </a:r>
            <a:r>
              <a:rPr lang="en-US" sz="1700" i="1" dirty="0"/>
              <a:t>Ageing.</a:t>
            </a:r>
            <a:r>
              <a:rPr lang="en-US" sz="1700" dirty="0"/>
              <a:t>  Available at: </a:t>
            </a:r>
            <a:r>
              <a:rPr lang="en-US" sz="1700" u="sng" dirty="0">
                <a:hlinkClick r:id="rId5"/>
              </a:rPr>
              <a:t>https://www.ons.gov.uk/peoplepopulationandcommunity/birthsdeathsandmarriages/ageing</a:t>
            </a:r>
            <a:r>
              <a:rPr lang="en-US" sz="1700" dirty="0"/>
              <a:t> (Accessed: 5 June 2026).</a:t>
            </a:r>
          </a:p>
          <a:p>
            <a:pPr indent="-228600" defTabSz="914400">
              <a:lnSpc>
                <a:spcPct val="110000"/>
              </a:lnSpc>
              <a:spcAft>
                <a:spcPts val="600"/>
              </a:spcAft>
              <a:buSzPct val="125000"/>
              <a:buFont typeface="Arial" panose="020B0604020202020204" pitchFamily="34" charset="0"/>
              <a:buChar char="•"/>
            </a:pPr>
            <a:r>
              <a:rPr lang="en-US" sz="1700" dirty="0"/>
              <a:t>Penhale, B., Brammer, A., Morgan, P., Kingston, P. and Preston-Shoot, M. (2017) The Care Act 2014: a new legal framework for safeguarding adults in civil society. </a:t>
            </a:r>
            <a:r>
              <a:rPr lang="en-US" sz="1700" i="1" dirty="0"/>
              <a:t>The Journal of Adult Protection</a:t>
            </a:r>
            <a:r>
              <a:rPr lang="en-US" sz="1700" dirty="0"/>
              <a:t>, </a:t>
            </a:r>
            <a:r>
              <a:rPr lang="en-US" sz="1700" i="1" dirty="0"/>
              <a:t>19</a:t>
            </a:r>
            <a:r>
              <a:rPr lang="en-US" sz="1700" dirty="0"/>
              <a:t>(4), pp.169-174.</a:t>
            </a:r>
          </a:p>
          <a:p>
            <a:pPr indent="-228600" defTabSz="914400">
              <a:lnSpc>
                <a:spcPct val="110000"/>
              </a:lnSpc>
              <a:spcAft>
                <a:spcPts val="600"/>
              </a:spcAft>
              <a:buSzPct val="125000"/>
              <a:buFont typeface="Arial" panose="020B0604020202020204" pitchFamily="34" charset="0"/>
              <a:buChar char="•"/>
            </a:pPr>
            <a:r>
              <a:rPr lang="en-US" sz="1700" dirty="0"/>
              <a:t>Teles, S. and Ribeiro, O.(2022) Activity theory. In </a:t>
            </a:r>
            <a:r>
              <a:rPr lang="en-US" sz="1700" i="1" dirty="0"/>
              <a:t>Encyclopedia of gerontology and population aging</a:t>
            </a:r>
            <a:r>
              <a:rPr lang="en-US" sz="1700" dirty="0"/>
              <a:t> (pp. 36-44). Cham: Springer International Publishing.</a:t>
            </a:r>
          </a:p>
          <a:p>
            <a:pPr indent="-228600" defTabSz="914400">
              <a:lnSpc>
                <a:spcPct val="110000"/>
              </a:lnSpc>
              <a:spcAft>
                <a:spcPts val="600"/>
              </a:spcAft>
              <a:buSzPct val="125000"/>
              <a:buFont typeface="Arial" panose="020B0604020202020204" pitchFamily="34" charset="0"/>
              <a:buChar char="•"/>
            </a:pPr>
            <a:r>
              <a:rPr lang="en-US" sz="1700" dirty="0"/>
              <a:t>Wang, M. (ed.) (2013) </a:t>
            </a:r>
            <a:r>
              <a:rPr lang="en-US" sz="1700" i="1" dirty="0"/>
              <a:t>The Oxford handbook of retirement</a:t>
            </a:r>
            <a:r>
              <a:rPr lang="en-US" sz="1700" dirty="0"/>
              <a:t>. Oxford University Press.</a:t>
            </a:r>
          </a:p>
          <a:p>
            <a:pPr indent="-228600" defTabSz="914400">
              <a:lnSpc>
                <a:spcPct val="110000"/>
              </a:lnSpc>
              <a:spcAft>
                <a:spcPts val="600"/>
              </a:spcAft>
              <a:buSzPct val="125000"/>
              <a:buFont typeface="Arial" panose="020B0604020202020204" pitchFamily="34" charset="0"/>
              <a:buChar char="•"/>
            </a:pPr>
            <a:r>
              <a:rPr lang="en-US" sz="1700" dirty="0"/>
              <a:t>Westwood, S.(ed.) (2019) Ageing</a:t>
            </a:r>
            <a:r>
              <a:rPr lang="en-US" sz="1700" i="1" dirty="0"/>
              <a:t>, diversity and equality: Social justice perspectives</a:t>
            </a:r>
            <a:r>
              <a:rPr lang="en-US" sz="1700" dirty="0"/>
              <a:t>. London: Routledge.</a:t>
            </a:r>
          </a:p>
          <a:p>
            <a:pPr indent="-228600" defTabSz="914400">
              <a:lnSpc>
                <a:spcPct val="110000"/>
              </a:lnSpc>
              <a:spcAft>
                <a:spcPts val="600"/>
              </a:spcAft>
              <a:buSzPct val="125000"/>
              <a:buFont typeface="Arial" panose="020B0604020202020204" pitchFamily="34" charset="0"/>
              <a:buChar char="•"/>
            </a:pPr>
            <a:r>
              <a:rPr lang="en-US" sz="1700" dirty="0"/>
              <a:t>Wieczorek, A. and </a:t>
            </a:r>
            <a:r>
              <a:rPr lang="en-US" sz="1700" dirty="0" err="1"/>
              <a:t>Stecuła</a:t>
            </a:r>
            <a:r>
              <a:rPr lang="en-US" sz="1700" dirty="0"/>
              <a:t>, K.( 2025) Supporting Sustainable Demographic Change: Augmented Reality in Men’s Sheds as a Concept for Active Aging. </a:t>
            </a:r>
            <a:r>
              <a:rPr lang="en-US" sz="1700" i="1" dirty="0"/>
              <a:t>Sustainability</a:t>
            </a:r>
            <a:r>
              <a:rPr lang="en-US" sz="1700" dirty="0"/>
              <a:t>, </a:t>
            </a:r>
            <a:r>
              <a:rPr lang="en-US" sz="1700" i="1" dirty="0"/>
              <a:t>17</a:t>
            </a:r>
            <a:r>
              <a:rPr lang="en-US" sz="1700" dirty="0"/>
              <a:t>(18), p.8345.</a:t>
            </a:r>
          </a:p>
          <a:p>
            <a:pPr indent="-228600" defTabSz="914400">
              <a:lnSpc>
                <a:spcPct val="110000"/>
              </a:lnSpc>
              <a:spcAft>
                <a:spcPts val="600"/>
              </a:spcAft>
              <a:buSzPct val="125000"/>
              <a:buFont typeface="Arial" panose="020B0604020202020204" pitchFamily="34" charset="0"/>
              <a:buChar char="•"/>
            </a:pPr>
            <a:r>
              <a:rPr lang="en-US" sz="1700" dirty="0"/>
              <a:t>Woll, A. and </a:t>
            </a:r>
            <a:r>
              <a:rPr lang="en-US" sz="1700" dirty="0" err="1"/>
              <a:t>Bratteteig</a:t>
            </a:r>
            <a:r>
              <a:rPr lang="en-US" sz="1700" dirty="0"/>
              <a:t>, T. (2018) Activity theory as a framework to analyze technology-mediated elderly care. </a:t>
            </a:r>
            <a:r>
              <a:rPr lang="en-US" sz="1700" i="1" dirty="0"/>
              <a:t>Mind, Culture, and Activity</a:t>
            </a:r>
            <a:r>
              <a:rPr lang="en-US" sz="1700" dirty="0"/>
              <a:t>, </a:t>
            </a:r>
            <a:r>
              <a:rPr lang="en-US" sz="1700" i="1" dirty="0"/>
              <a:t>25</a:t>
            </a:r>
            <a:r>
              <a:rPr lang="en-US" sz="1700" dirty="0"/>
              <a:t>(1), pp.6-21.</a:t>
            </a:r>
          </a:p>
          <a:p>
            <a:pPr indent="-228600" defTabSz="914400">
              <a:lnSpc>
                <a:spcPct val="110000"/>
              </a:lnSpc>
              <a:spcAft>
                <a:spcPts val="600"/>
              </a:spcAft>
              <a:buSzPct val="125000"/>
              <a:buFont typeface="Arial" panose="020B0604020202020204" pitchFamily="34" charset="0"/>
              <a:buChar char="•"/>
            </a:pPr>
            <a:r>
              <a:rPr lang="en-US" sz="1700" dirty="0"/>
              <a:t>World Health Organization (2025) </a:t>
            </a:r>
            <a:r>
              <a:rPr lang="en-US" sz="1700" i="1" dirty="0"/>
              <a:t>Ageing and Health</a:t>
            </a:r>
            <a:r>
              <a:rPr lang="en-US" sz="1700" dirty="0"/>
              <a:t>. Available at: </a:t>
            </a:r>
            <a:r>
              <a:rPr lang="en-US" sz="1700" u="sng" dirty="0">
                <a:hlinkClick r:id="rId6"/>
              </a:rPr>
              <a:t>https://www.who.int/news-room/fact-sheets/detail/ageing-and-health</a:t>
            </a:r>
            <a:r>
              <a:rPr lang="en-US" sz="1700" dirty="0"/>
              <a:t> (Accessed: 5 June 2026).</a:t>
            </a:r>
          </a:p>
          <a:p>
            <a:pPr indent="-228600" defTabSz="914400">
              <a:lnSpc>
                <a:spcPct val="110000"/>
              </a:lnSpc>
              <a:spcAft>
                <a:spcPts val="600"/>
              </a:spcAft>
              <a:buSzPct val="125000"/>
              <a:buFont typeface="Arial" panose="020B0604020202020204" pitchFamily="34" charset="0"/>
              <a:buChar char="•"/>
            </a:pPr>
            <a:r>
              <a:rPr lang="en-GB" sz="1700" dirty="0"/>
              <a:t>Wright, J. and Hamblin, K. (2023) Technology and adult social care in England. In </a:t>
            </a:r>
            <a:r>
              <a:rPr lang="en-GB" sz="1700" i="1" dirty="0"/>
              <a:t>Care Technologies for Ageing Societies</a:t>
            </a:r>
            <a:r>
              <a:rPr lang="en-GB" sz="1700" dirty="0"/>
              <a:t> (pp. 18-48). Policy Press.</a:t>
            </a:r>
          </a:p>
          <a:p>
            <a:pPr indent="-228600" defTabSz="914400">
              <a:lnSpc>
                <a:spcPct val="110000"/>
              </a:lnSpc>
              <a:spcAft>
                <a:spcPts val="600"/>
              </a:spcAft>
              <a:buSzPct val="125000"/>
              <a:buFont typeface="Arial" panose="020B0604020202020204" pitchFamily="34" charset="0"/>
              <a:buChar char="•"/>
            </a:pPr>
            <a:endParaRPr lang="en-US" sz="1600" dirty="0"/>
          </a:p>
          <a:p>
            <a:pPr indent="-228600" defTabSz="914400">
              <a:lnSpc>
                <a:spcPct val="110000"/>
              </a:lnSpc>
              <a:spcAft>
                <a:spcPts val="600"/>
              </a:spcAft>
              <a:buSzPct val="125000"/>
              <a:buFont typeface="Arial" panose="020B0604020202020204" pitchFamily="34" charset="0"/>
              <a:buChar char="•"/>
            </a:pPr>
            <a:endParaRPr lang="en-US" sz="1100" dirty="0"/>
          </a:p>
        </p:txBody>
      </p:sp>
      <p:grpSp>
        <p:nvGrpSpPr>
          <p:cNvPr id="83" name="Group 82">
            <a:extLst>
              <a:ext uri="{FF2B5EF4-FFF2-40B4-BE49-F238E27FC236}">
                <a16:creationId xmlns:a16="http://schemas.microsoft.com/office/drawing/2014/main" id="{8DB4BB99-C854-45F9-BED1-63D15E3A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2">
              <a:alpha val="45000"/>
            </a:schemeClr>
          </a:solidFill>
        </p:grpSpPr>
        <p:sp>
          <p:nvSpPr>
            <p:cNvPr id="84" name="Freeform 32">
              <a:extLst>
                <a:ext uri="{FF2B5EF4-FFF2-40B4-BE49-F238E27FC236}">
                  <a16:creationId xmlns:a16="http://schemas.microsoft.com/office/drawing/2014/main" id="{5D1CCC4C-284C-4BF6-97D9-D97467463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5" name="Freeform 33">
              <a:extLst>
                <a:ext uri="{FF2B5EF4-FFF2-40B4-BE49-F238E27FC236}">
                  <a16:creationId xmlns:a16="http://schemas.microsoft.com/office/drawing/2014/main" id="{35D82D1B-EB09-4028-9107-D60B547C7B4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6" name="Freeform 34">
              <a:extLst>
                <a:ext uri="{FF2B5EF4-FFF2-40B4-BE49-F238E27FC236}">
                  <a16:creationId xmlns:a16="http://schemas.microsoft.com/office/drawing/2014/main" id="{1389EE93-8059-437E-8507-7557AD68FB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7" name="Freeform 35">
              <a:extLst>
                <a:ext uri="{FF2B5EF4-FFF2-40B4-BE49-F238E27FC236}">
                  <a16:creationId xmlns:a16="http://schemas.microsoft.com/office/drawing/2014/main" id="{377C05DC-75FF-4426-A34F-DBF0C7E7BE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8" name="Freeform 36">
              <a:extLst>
                <a:ext uri="{FF2B5EF4-FFF2-40B4-BE49-F238E27FC236}">
                  <a16:creationId xmlns:a16="http://schemas.microsoft.com/office/drawing/2014/main" id="{03D385C8-866D-437D-91B1-2E3ECDD88E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9" name="Freeform 37">
              <a:extLst>
                <a:ext uri="{FF2B5EF4-FFF2-40B4-BE49-F238E27FC236}">
                  <a16:creationId xmlns:a16="http://schemas.microsoft.com/office/drawing/2014/main" id="{3F649CBB-748F-4C79-A14F-C531C40B08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0" name="Freeform 38">
              <a:extLst>
                <a:ext uri="{FF2B5EF4-FFF2-40B4-BE49-F238E27FC236}">
                  <a16:creationId xmlns:a16="http://schemas.microsoft.com/office/drawing/2014/main" id="{7F4622C0-84AF-41F1-9128-FE73CADD36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1" name="Freeform 39">
              <a:extLst>
                <a:ext uri="{FF2B5EF4-FFF2-40B4-BE49-F238E27FC236}">
                  <a16:creationId xmlns:a16="http://schemas.microsoft.com/office/drawing/2014/main" id="{CC6F29C1-A471-4CDE-8C21-E4B15C5EF4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2" name="Freeform 40">
              <a:extLst>
                <a:ext uri="{FF2B5EF4-FFF2-40B4-BE49-F238E27FC236}">
                  <a16:creationId xmlns:a16="http://schemas.microsoft.com/office/drawing/2014/main" id="{67F5B7DA-86C7-4AE0-96B6-D7F5AA51E2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3" name="Rectangle 41">
              <a:extLst>
                <a:ext uri="{FF2B5EF4-FFF2-40B4-BE49-F238E27FC236}">
                  <a16:creationId xmlns:a16="http://schemas.microsoft.com/office/drawing/2014/main" id="{0FA481E3-0439-484A-AC9B-19D58B98E49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grpSp>
      <p:sp>
        <p:nvSpPr>
          <p:cNvPr id="3" name="Rectangle: Rounded Corners 2">
            <a:extLst>
              <a:ext uri="{FF2B5EF4-FFF2-40B4-BE49-F238E27FC236}">
                <a16:creationId xmlns:a16="http://schemas.microsoft.com/office/drawing/2014/main" id="{D7D2BE31-DE81-E7BC-0700-4F8F2509B843}"/>
              </a:ext>
            </a:extLst>
          </p:cNvPr>
          <p:cNvSpPr/>
          <p:nvPr/>
        </p:nvSpPr>
        <p:spPr>
          <a:xfrm>
            <a:off x="1567543" y="6487886"/>
            <a:ext cx="9222694" cy="23513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0403822"/>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88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82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97ECCC31-8429-4523-BE8D-8F09B7A4D4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TM04033919[[fn=Circuit]]</Template>
  <TotalTime>14138</TotalTime>
  <Words>2306</Words>
  <Application>Microsoft Office PowerPoint</Application>
  <PresentationFormat>Widescreen</PresentationFormat>
  <Paragraphs>77</Paragraphs>
  <Slides>14</Slides>
  <Notes>1</Notes>
  <HiddenSlides>0</HiddenSlides>
  <MMClips>12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Arial</vt:lpstr>
      <vt:lpstr>Tw Cen MT</vt:lpstr>
      <vt:lpstr>Circuit</vt:lpstr>
      <vt:lpstr>Empowering the Older Person (BMHP6027_BIRM) </vt:lpstr>
      <vt:lpstr>Introduction:  evaluating the care and support  of older people  </vt:lpstr>
      <vt:lpstr>PowerPoint Presentation</vt:lpstr>
      <vt:lpstr>PowerPoint Presentation</vt:lpstr>
      <vt:lpstr>PowerPoint Presentation</vt:lpstr>
      <vt:lpstr>PowerPoint Presentation</vt:lpstr>
      <vt:lpstr>PowerPoint Presentation</vt:lpstr>
      <vt:lpstr>Case Study 1: Technology Improving Individual Independence (NHS England Remote Monitoring Programs) </vt:lpstr>
      <vt:lpstr>Case Study : Active Ageing and the Age UK Men in Sheds Programme </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Mahmoona Sadaqat</dc:creator>
  <cp:lastModifiedBy>Mahmoona Sadaqat</cp:lastModifiedBy>
  <cp:revision>3</cp:revision>
  <dcterms:created xsi:type="dcterms:W3CDTF">2026-06-15T22:29:23Z</dcterms:created>
  <dcterms:modified xsi:type="dcterms:W3CDTF">2026-06-25T18:07:40Z</dcterms:modified>
</cp:coreProperties>
</file>