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4"/>
  </p:notesMasterIdLst>
  <p:sldIdLst>
    <p:sldId id="719" r:id="rId7"/>
    <p:sldId id="301" r:id="rId8"/>
    <p:sldId id="302" r:id="rId9"/>
    <p:sldId id="458" r:id="rId10"/>
    <p:sldId id="759" r:id="rId11"/>
    <p:sldId id="760" r:id="rId12"/>
    <p:sldId id="761" r:id="rId13"/>
    <p:sldId id="762" r:id="rId14"/>
    <p:sldId id="763" r:id="rId15"/>
    <p:sldId id="764" r:id="rId16"/>
    <p:sldId id="765" r:id="rId17"/>
    <p:sldId id="766" r:id="rId18"/>
    <p:sldId id="767" r:id="rId19"/>
    <p:sldId id="768" r:id="rId20"/>
    <p:sldId id="769" r:id="rId21"/>
    <p:sldId id="724" r:id="rId22"/>
    <p:sldId id="72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97BDBB-9751-4E8E-A935-57E7DEA3739F}" v="3" dt="2026-10-27T10:05:17.1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7253"/>
  </p:normalViewPr>
  <p:slideViewPr>
    <p:cSldViewPr snapToGrid="0">
      <p:cViewPr varScale="1">
        <p:scale>
          <a:sx n="45" d="100"/>
          <a:sy n="45" d="100"/>
        </p:scale>
        <p:origin x="180" y="31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modSld">
      <pc:chgData name="Stalin Jacob Wilson Packia Dhas" userId="050d7d71-3621-4503-95e8-1c9a9d962492" providerId="ADAL" clId="{3FBC77E1-FE42-4F9E-B4B2-3759F3328945}" dt="2026-10-27T10:05:40.890" v="1" actId="6549"/>
      <pc:docMkLst>
        <pc:docMk/>
      </pc:docMkLst>
      <pc:sldChg chg="modNotesTx">
        <pc:chgData name="Stalin Jacob Wilson Packia Dhas" userId="050d7d71-3621-4503-95e8-1c9a9d962492" providerId="ADAL" clId="{3FBC77E1-FE42-4F9E-B4B2-3759F3328945}" dt="2026-10-27T10:05:22.616" v="0" actId="6549"/>
        <pc:sldMkLst>
          <pc:docMk/>
          <pc:sldMk cId="3869709600" sldId="764"/>
        </pc:sldMkLst>
      </pc:sldChg>
      <pc:sldChg chg="modNotesTx">
        <pc:chgData name="Stalin Jacob Wilson Packia Dhas" userId="050d7d71-3621-4503-95e8-1c9a9d962492" providerId="ADAL" clId="{3FBC77E1-FE42-4F9E-B4B2-3759F3328945}" dt="2026-10-27T10:05:40.890" v="1" actId="6549"/>
        <pc:sldMkLst>
          <pc:docMk/>
          <pc:sldMk cId="2282168663" sldId="7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90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079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ar-AE" dirty="0"/>
                  <a:t>.</a:t>
                </a:r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Because we take the </a:t>
                </a:r>
                <a:r>
                  <a:rPr lang="en-GB" b="1" dirty="0"/>
                  <a:t>voltage phasor as the reference along the +X axis</a:t>
                </a:r>
                <a:r>
                  <a:rPr lang="en-GB" dirty="0"/>
                  <a:t>.</a:t>
                </a:r>
                <a:br>
                  <a:rPr lang="en-GB" dirty="0"/>
                </a:br>
                <a:r>
                  <a:rPr lang="en-GB" dirty="0"/>
                  <a:t>The current phasor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 ⃗</a:t>
                </a:r>
                <a:r>
                  <a:rPr lang="en-GB" dirty="0"/>
                  <a:t>sits at an angle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𝜙</a:t>
                </a:r>
                <a:r>
                  <a:rPr lang="en-GB" dirty="0"/>
                  <a:t>to that axis. When you resolve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 ⃗</a:t>
                </a:r>
                <a:r>
                  <a:rPr lang="en-GB" dirty="0"/>
                  <a:t>into rectangular components:</a:t>
                </a:r>
              </a:p>
              <a:p>
                <a:r>
                  <a:rPr lang="en-GB" b="1" dirty="0"/>
                  <a:t>X-component (in phase with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</a:t>
                </a:r>
                <a:r>
                  <a:rPr lang="en-GB" b="1" dirty="0"/>
                  <a:t>)</a:t>
                </a:r>
                <a:r>
                  <a:rPr lang="en-GB" dirty="0"/>
                  <a:t> is the projection of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 ⃗</a:t>
                </a:r>
                <a:r>
                  <a:rPr lang="en-GB" dirty="0"/>
                  <a:t>onto the X axis:</a:t>
                </a:r>
                <a:br>
                  <a:rPr lang="en-GB" dirty="0"/>
                </a:b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𝐼_𝑥=∣𝐼 ⃗∣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</a:t>
                </a:r>
                <a:r>
                  <a:rPr lang="ar-AE" dirty="0"/>
                  <a:t>.</a:t>
                </a:r>
                <a:br>
                  <a:rPr lang="ar-AE" dirty="0"/>
                </a:br>
                <a:r>
                  <a:rPr lang="ar-AE" dirty="0"/>
                  <a:t>(</a:t>
                </a:r>
                <a:r>
                  <a:rPr lang="en-GB" dirty="0"/>
                  <a:t>Cosine = adjacent/hypotenuse.)</a:t>
                </a:r>
              </a:p>
              <a:p>
                <a:r>
                  <a:rPr lang="en-GB" b="1" dirty="0"/>
                  <a:t>Y-component (quadrature, ±90° to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</a:t>
                </a:r>
                <a:r>
                  <a:rPr lang="en-GB" b="1" dirty="0"/>
                  <a:t>)</a:t>
                </a:r>
                <a:r>
                  <a:rPr lang="en-GB" dirty="0"/>
                  <a:t> is the projection onto the Y axis:</a:t>
                </a:r>
                <a:br>
                  <a:rPr lang="en-GB" dirty="0"/>
                </a:b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𝐼_𝑦=∣𝐼 ⃗∣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</a:t>
                </a:r>
                <a:r>
                  <a:rPr lang="ar-AE" dirty="0"/>
                  <a:t>.</a:t>
                </a:r>
              </a:p>
              <a:p>
                <a:r>
                  <a:rPr lang="en-GB" b="1" dirty="0"/>
                  <a:t>Euler/phasors:</a:t>
                </a:r>
                <a:br>
                  <a:rPr lang="en-GB" dirty="0"/>
                </a:b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𝑒^𝑗𝜙=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⁡𝜙+𝑗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</a:t>
                </a:r>
                <a:r>
                  <a:rPr lang="ar-AE" dirty="0"/>
                  <a:t>. </a:t>
                </a:r>
                <a:r>
                  <a:rPr lang="en-GB" dirty="0"/>
                  <a:t>With voltage taken as the reference on the real (X) axis, the current phasor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𝐼∠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(−𝜙)</a:t>
                </a:r>
                <a:r>
                  <a:rPr lang="en-GB" dirty="0"/>
                  <a:t>gives</a:t>
                </a:r>
                <a:br>
                  <a:rPr lang="en-GB" dirty="0"/>
                </a:b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‾𝑆=𝑉𝐼^∗=𝑉𝐼(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⁡𝜙+𝑗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 )</a:t>
                </a:r>
                <a:r>
                  <a:rPr lang="ar-AE" dirty="0"/>
                  <a:t>.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761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/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sin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"opp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"hyp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,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 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"adj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"hyp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,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 tan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"opp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"adj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sin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 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08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/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sin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"opp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"hyp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,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 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"adj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"hyp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,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 tan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"opp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"adj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sin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 </a:t>
                </a:r>
                <a:endParaRPr lang="en-IN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07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317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957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676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7521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08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BCB92-4AE5-7A87-A371-58E89612E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B75A82-E098-E457-71DB-096688192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3A20CA-FFFE-C50C-4E23-24B40ECD21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3A692AC-B9FC-5338-45F5-7DB4D9CF2A6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CEB20-A637-72CE-168A-BCCFBFDBB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ADBF8-2686-B21B-A0B6-7BF665901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1081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65E3F-9551-4A97-96F9-8689021F0873}" type="datetime1">
              <a:rPr lang="en-GB" smtClean="0"/>
              <a:t>27/10/2026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169061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b="1" dirty="0"/>
              <a:t>Polar Co-ordinates</a:t>
            </a:r>
          </a:p>
          <a:p>
            <a:pPr marL="536575" indent="-536575" algn="just"/>
            <a:r>
              <a:rPr lang="en-IN" sz="3200" b="1" dirty="0"/>
              <a:t>Rectangular Co-</a:t>
            </a:r>
            <a:r>
              <a:rPr lang="en-IN" sz="3200" b="1" dirty="0" err="1"/>
              <a:t>ordiantes</a:t>
            </a:r>
            <a:endParaRPr lang="en-IN" sz="3200" b="1" dirty="0"/>
          </a:p>
          <a:p>
            <a:pPr marL="536575" indent="-536575" algn="just"/>
            <a:r>
              <a:rPr lang="en-IN" sz="3200" b="1" dirty="0"/>
              <a:t>Polar to Rectangular Coordinates.</a:t>
            </a:r>
          </a:p>
          <a:p>
            <a:pPr marL="536575" indent="-536575" algn="just"/>
            <a:r>
              <a:rPr lang="en-IN" sz="3200" b="1" dirty="0"/>
              <a:t>Rectangular to Polar Coordinates</a:t>
            </a:r>
          </a:p>
          <a:p>
            <a:pPr marL="536575" indent="-536575" algn="just"/>
            <a:r>
              <a:rPr lang="en-IN" sz="3200" b="1" dirty="0"/>
              <a:t>Addition and Subtraction of Alternating Quantities</a:t>
            </a:r>
          </a:p>
          <a:p>
            <a:pPr marL="536575" indent="-536575" algn="just"/>
            <a:r>
              <a:rPr lang="en-IN" sz="3200" b="1" dirty="0"/>
              <a:t>Multiplication and division of Alternating Quantities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4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pPr marL="719138" indent="-630238"/>
            <a:r>
              <a:rPr lang="en-IN" sz="3200" dirty="0"/>
              <a:t>Demonstrate the ability to apply Complex numbers in Alternating quantities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4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Mathematical Representation of Phasor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Any Phasor can be represented mathematically in two ways</a:t>
            </a:r>
          </a:p>
          <a:p>
            <a:pPr marL="514350" indent="-514350">
              <a:buAutoNum type="arabicParenR"/>
            </a:pPr>
            <a:r>
              <a:rPr lang="en-IN" dirty="0"/>
              <a:t>Polar Co-ordinate system</a:t>
            </a:r>
          </a:p>
          <a:p>
            <a:pPr marL="514350" indent="-514350">
              <a:buAutoNum type="arabicParenR"/>
            </a:pPr>
            <a:r>
              <a:rPr lang="en-IN" dirty="0"/>
              <a:t>Rectangular Co-ordinate system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6668" y="-4863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98544" y="1400265"/>
                <a:ext cx="11194912" cy="505729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Consider an alternating Current </a:t>
                </a:r>
                <a:r>
                  <a:rPr lang="en-IN" b="1" dirty="0"/>
                  <a:t>, </a:t>
                </a: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𝒎</m:t>
                          </m:r>
                        </m:sub>
                      </m:sSub>
                      <m:func>
                        <m:funcPr>
                          <m:ctrlPr>
                            <a:rPr lang="en-IN" b="1" i="0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IN" b="1" i="0" smtClean="0">
                              <a:latin typeface="Cambria Math" panose="02040503050406030204" pitchFamily="18" charset="0"/>
                            </a:rPr>
                            <m:t>𝐬𝐢𝐧</m:t>
                          </m:r>
                        </m:fName>
                        <m:e>
                          <m:d>
                            <m:d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𝒕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l-GR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𝝓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ea typeface="Cambria Math" panose="02040503050406030204" pitchFamily="18" charset="0"/>
                  </a:rPr>
                  <a:t>Where,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nor/>
                      </m:rPr>
                      <a:rPr lang="en-IN" b="1" i="0" dirty="0"/>
                      <m:t>Maximum value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nor/>
                      </m:rPr>
                      <a:rPr lang="en-IN" b="1" i="0" dirty="0"/>
                      <m:t>Phase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(</a:t>
                </a:r>
                <a:r>
                  <a:rPr lang="en-IN" i="1" dirty="0"/>
                  <a:t>measured with respect to positive </a:t>
                </a:r>
                <a:r>
                  <a:rPr lang="en-IN" b="1" i="1" dirty="0"/>
                  <a:t>X- axis direction)</a:t>
                </a:r>
                <a:r>
                  <a:rPr lang="en-IN" i="1" dirty="0"/>
                  <a:t>.</a:t>
                </a:r>
              </a:p>
              <a:p>
                <a:pPr marL="0" indent="0">
                  <a:buNone/>
                </a:pPr>
                <a:r>
                  <a:rPr lang="en-IN" b="1" dirty="0"/>
                  <a:t>Representing by polar system:</a:t>
                </a:r>
                <a:r>
                  <a:rPr lang="en-IN" dirty="0"/>
                  <a:t> </a:t>
                </a:r>
              </a:p>
              <a:p>
                <a:r>
                  <a:rPr lang="en-IN" dirty="0"/>
                  <a:t>It is represented as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b="1" dirty="0"/>
                  <a:t>.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IN" i="0" dirty="0"/>
                      <m:t>magnitude of the phasor</m:t>
                    </m:r>
                  </m:oMath>
                </a14:m>
                <a:r>
                  <a:rPr lang="en-IN" dirty="0"/>
                  <a:t>  </a:t>
                </a:r>
                <a:r>
                  <a:rPr lang="en-IN" i="1" dirty="0"/>
                  <a:t>(It is positive, </a:t>
                </a:r>
                <a:r>
                  <a:rPr lang="en-IN" i="1" dirty="0" err="1"/>
                  <a:t>Eg</a:t>
                </a:r>
                <a:r>
                  <a:rPr lang="en-IN" i="1" dirty="0"/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IN" b="0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IN" i="1" dirty="0"/>
                  <a:t>) </a:t>
                </a:r>
              </a:p>
              <a:p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 </a:t>
                </a:r>
              </a:p>
              <a:p>
                <a:r>
                  <a:rPr lang="en-IN" dirty="0"/>
                  <a:t>The  </a:t>
                </a:r>
                <a:r>
                  <a:rPr lang="en-IN" b="1" dirty="0"/>
                  <a:t>positive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anticlockwise direction </a:t>
                </a:r>
                <a:r>
                  <a:rPr lang="en-IN" dirty="0"/>
                  <a:t>while the </a:t>
                </a:r>
                <a:r>
                  <a:rPr lang="en-IN" b="1" dirty="0"/>
                  <a:t>negative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clockwise direction</a:t>
                </a:r>
                <a:r>
                  <a:rPr lang="en-IN" dirty="0"/>
                  <a:t>.</a:t>
                </a:r>
              </a:p>
              <a:p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8544" y="1400265"/>
                <a:ext cx="11194912" cy="5057291"/>
              </a:xfrm>
              <a:blipFill>
                <a:blip r:embed="rId3"/>
                <a:stretch>
                  <a:fillRect l="-1144" t="-2774" r="-545" b="-7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29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0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If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I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IN" b="0" i="0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±</m:t>
                            </m:r>
                            <m:r>
                              <m:rPr>
                                <m:sty m:val="p"/>
                              </m:rPr>
                              <a:rPr lang="el-GR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ϕ</m:t>
                            </m:r>
                          </m:e>
                        </m:d>
                      </m:e>
                    </m:func>
                  </m:oMath>
                </a14:m>
                <a:r>
                  <a:rPr lang="en-IN" dirty="0"/>
                  <a:t> then the polar form is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∠±</m:t>
                    </m:r>
                    <m:r>
                      <a:rPr lang="el-GR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IN" dirty="0"/>
                  <a:t>, </a:t>
                </a:r>
              </a:p>
              <a:p>
                <a:r>
                  <a:rPr lang="en-IN" dirty="0"/>
                  <a:t>Where,</a:t>
                </a:r>
                <a:r>
                  <a:rPr lang="en-IN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𝒎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e>
                        </m:rad>
                      </m:den>
                    </m:f>
                  </m:oMath>
                </a14:m>
                <a:endParaRPr lang="en-IN" dirty="0"/>
              </a:p>
              <a:p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103D0B-E0CC-E637-6A22-602C9D4EE1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3466" y="3663777"/>
            <a:ext cx="2458972" cy="254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57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b="1" dirty="0"/>
                  <a:t>Alternating quantity </a:t>
                </a:r>
                <a:r>
                  <a:rPr lang="en-IN" dirty="0"/>
                  <a:t>can be divided into two components </a:t>
                </a:r>
                <a:r>
                  <a:rPr lang="en-IN" b="1" dirty="0"/>
                  <a:t>X- Component and Y- Component.</a:t>
                </a:r>
              </a:p>
              <a:p>
                <a:r>
                  <a:rPr lang="en-IN" dirty="0"/>
                  <a:t>If an Alternating Current is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d>
                          <m:d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𝒕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l-GR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𝝓</m:t>
                            </m:r>
                          </m:e>
                        </m:d>
                      </m:e>
                    </m:func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r>
                  <a:rPr lang="en-IN" dirty="0"/>
                  <a:t>X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func>
                      <m:funcPr>
                        <m:ctrlPr>
                          <a:rPr lang="en-GB" b="1" i="0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𝐜𝐨𝐬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</a:t>
                </a:r>
              </a:p>
              <a:p>
                <a:r>
                  <a:rPr lang="en-IN" dirty="0"/>
                  <a:t>Y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func>
                      <m:funcPr>
                        <m:ctrlPr>
                          <a:rPr lang="en-GB" b="1" i="0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𝐒𝐢𝐧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dirty="0"/>
                  <a:t> </a:t>
                </a:r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DB4E92-865A-EB87-B077-F687935EB4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9678" y="3886568"/>
            <a:ext cx="6938206" cy="2653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099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X and Y component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To indicate that </a:t>
                </a:r>
                <a:r>
                  <a:rPr lang="en-IN" b="1" dirty="0"/>
                  <a:t>X and Y components</a:t>
                </a:r>
                <a:r>
                  <a:rPr lang="en-IN" dirty="0"/>
                  <a:t> are </a:t>
                </a:r>
                <a:r>
                  <a:rPr lang="en-IN" b="1" dirty="0"/>
                  <a:t>perpendicular</a:t>
                </a:r>
                <a:r>
                  <a:rPr lang="en-IN" dirty="0"/>
                  <a:t> to each other, the operator ‘</a:t>
                </a:r>
                <a:r>
                  <a:rPr lang="en-IN" b="1" dirty="0"/>
                  <a:t>j’ is used.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e>
                    </m:rad>
                  </m:oMath>
                </a14:m>
                <a:r>
                  <a:rPr lang="en-IN" dirty="0"/>
                  <a:t>, </a:t>
                </a:r>
              </a:p>
              <a:p>
                <a:r>
                  <a:rPr lang="en-IN" dirty="0"/>
                  <a:t>In phasor representation, </a:t>
                </a:r>
                <a:r>
                  <a:rPr lang="en-IN" b="1" dirty="0"/>
                  <a:t>j indicates rotation through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endParaRPr lang="en-IN" b="1" dirty="0"/>
              </a:p>
              <a:p>
                <a:r>
                  <a:rPr lang="en-IN" dirty="0"/>
                  <a:t>The rectangular representation of phasor is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±</m:t>
                    </m:r>
                    <m:r>
                      <a:rPr lang="en-IN" b="1" i="1" dirty="0" err="1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 r="-19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674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to Rectangular</a:t>
            </a:r>
            <a:br>
              <a:rPr lang="en-IN" dirty="0">
                <a:solidFill>
                  <a:schemeClr val="bg1"/>
                </a:solidFill>
                <a:latin typeface="+mn-lt"/>
              </a:rPr>
            </a:br>
            <a:r>
              <a:rPr lang="en-IN" dirty="0">
                <a:solidFill>
                  <a:schemeClr val="bg1"/>
                </a:solidFill>
                <a:latin typeface="+mn-lt"/>
              </a:rPr>
              <a:t>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Given,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 </a:t>
                </a:r>
                <a:r>
                  <a:rPr lang="en-IN" i="1" dirty="0"/>
                  <a:t>X</a:t>
                </a:r>
                <a:r>
                  <a:rPr lang="en-IN" dirty="0"/>
                  <a:t> 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</a:t>
                </a:r>
                <a:r>
                  <a:rPr lang="en-IN" dirty="0"/>
                  <a:t>and  </a:t>
                </a:r>
                <a:r>
                  <a:rPr lang="en-IN" i="1" dirty="0"/>
                  <a:t>Y</a:t>
                </a:r>
                <a:r>
                  <a:rPr lang="en-IN" dirty="0"/>
                  <a:t> 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Rectangular representation 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+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5C8786-3D5D-BFD0-1A7F-838510C672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7024" y="3183921"/>
            <a:ext cx="3417951" cy="280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6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to 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Given, 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i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d>
                      <m:d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</m:num>
                          <m:den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den>
                        </m:f>
                      </m:e>
                    </m:d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Polar Representation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den>
                    </m:f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709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Addition and Subtraction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7" y="1417566"/>
                <a:ext cx="1058130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addition and subtraction of phasors is called Vector addition or vector subtraction.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Adding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Subtracting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While adding or subtracting, use </a:t>
                </a:r>
                <a:r>
                  <a:rPr lang="en-IN" b="1" dirty="0"/>
                  <a:t>rectangular form of representation of phasor.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7" y="1417566"/>
                <a:ext cx="10581305" cy="4454533"/>
              </a:xfrm>
              <a:blipFill>
                <a:blip r:embed="rId3"/>
                <a:stretch>
                  <a:fillRect l="-1210" t="-2329" r="-7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997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Multiplication and division of phasors is performed using polar form of representation.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Multiplication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l-GR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l-GR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l-GR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l-GR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]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∠</m:t>
                      </m:r>
                      <m:sSub>
                        <m:sSubPr>
                          <m:ctrlPr>
                            <a:rPr lang="el-GR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l-GR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IN" dirty="0"/>
                  <a:t>Magnitudes will be multiplied and angles will be added.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157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104741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i="1" dirty="0">
                    <a:latin typeface="Cambria Math" panose="02040503050406030204" pitchFamily="18" charset="0"/>
                  </a:rPr>
                  <a:t>Division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∠</m:t>
                            </m:r>
                            <m:sSub>
                              <m:sSubPr>
                                <m:ctrlPr>
                                  <a:rPr lang="el-GR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l-GR" b="1" i="1">
                                    <a:latin typeface="Cambria Math" panose="02040503050406030204" pitchFamily="18" charset="0"/>
                                  </a:rPr>
                                  <m:t>𝝓</m:t>
                                </m:r>
                              </m:e>
                              <m:sub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∠</m:t>
                        </m:r>
                        <m:sSub>
                          <m:sSubPr>
                            <m:ctrlPr>
                              <a:rPr lang="el-GR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l-GR" b="1" i="1">
                                <a:latin typeface="Cambria Math" panose="02040503050406030204" pitchFamily="18" charset="0"/>
                              </a:rPr>
                              <m:t>𝝓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l-GR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IN" dirty="0"/>
                  <a:t>Magnitudes will be divided, and angles will be subtracted.</a:t>
                </a:r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10474100" cy="4454533"/>
              </a:xfrm>
              <a:blipFill>
                <a:blip r:embed="rId3"/>
                <a:stretch>
                  <a:fillRect l="-1222" t="-24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529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Another Way of Representing Complex numbers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Complex Number can be expressed as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r>
                  <a:rPr lang="en-IN" b="1" dirty="0"/>
                  <a:t> =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922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B2C18-06EE-0686-15DF-C9AC94E69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F84D4-DC18-F6A9-8D23-8C348BFE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Rectangular and Polar </a:t>
            </a:r>
            <a:br>
              <a:rPr lang="en-IN">
                <a:solidFill>
                  <a:schemeClr val="bg1"/>
                </a:solidFill>
                <a:latin typeface="+mn-lt"/>
              </a:rPr>
            </a:br>
            <a:r>
              <a:rPr lang="en-IN">
                <a:solidFill>
                  <a:schemeClr val="bg1"/>
                </a:solidFill>
                <a:latin typeface="+mn-lt"/>
              </a:rPr>
              <a:t>Co-ordinates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E0676FD-3E33-141C-0DA7-CE68FD65A68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If the polar form of the instantaneous equation is expressed in </a:t>
                </a:r>
                <a:r>
                  <a:rPr lang="en-IN" b="1" dirty="0"/>
                  <a:t>sine form instead of cosine </a:t>
                </a:r>
                <a:r>
                  <a:rPr lang="en-IN" dirty="0"/>
                  <a:t>form.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±</m:t>
                        </m:r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IN" dirty="0"/>
                  <a:t> then express it as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r>
                  <a:rPr lang="en-GB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i="0" dirty="0">
                    <a:latin typeface="+mj-lt"/>
                    <a:ea typeface="Cambria Math" panose="02040503050406030204" pitchFamily="18" charset="0"/>
                  </a:rPr>
                  <a:t>ϕ)</a:t>
                </a:r>
                <a:endParaRPr lang="en-GB" i="0" dirty="0">
                  <a:latin typeface="+mj-lt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+mj-lt"/>
                    <a:ea typeface="Cambria Math" panose="02040503050406030204" pitchFamily="18" charset="0"/>
                  </a:rPr>
                  <a:t>Phase of alternating  quantity is </a:t>
                </a:r>
                <a:r>
                  <a:rPr lang="en-GB" b="1" dirty="0">
                    <a:latin typeface="+mj-lt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GB" b="1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b="1" i="0" dirty="0">
                    <a:latin typeface="+mj-lt"/>
                    <a:ea typeface="Cambria Math" panose="02040503050406030204" pitchFamily="18" charset="0"/>
                  </a:rPr>
                  <a:t>ϕ</a:t>
                </a: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E0676FD-3E33-141C-0DA7-CE68FD65A68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423291-208C-8053-BB79-8E5DD7C91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1CBD6F-F81B-F44C-2983-FEFF1FC88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168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[2] R. V. Churchill and J. W. Brown, Complex Variables and Applications, 9th ed. New York, NY, USA: McGraw-Hill Education, 2013.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4 / Electrical Engineering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790</Words>
  <Application>Microsoft Office PowerPoint</Application>
  <PresentationFormat>Widescreen</PresentationFormat>
  <Paragraphs>135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Mathematical Representation of Phasor</vt:lpstr>
      <vt:lpstr>Polar Co-ordinates</vt:lpstr>
      <vt:lpstr>Polar Co-ordinates</vt:lpstr>
      <vt:lpstr>Rectangular Co-ordinates</vt:lpstr>
      <vt:lpstr>Rectangular Co-ordinates</vt:lpstr>
      <vt:lpstr>Polar to Rectangular Co-ordinates</vt:lpstr>
      <vt:lpstr>Rectangular to Polar Co-ordinates</vt:lpstr>
      <vt:lpstr>Addition and Subtraction of Alternating  Quantities</vt:lpstr>
      <vt:lpstr>Multiplication and Division of Alternating  Quantities</vt:lpstr>
      <vt:lpstr>Multiplication and Division of Alternating  Quantities</vt:lpstr>
      <vt:lpstr>Another Way of Representing Complex numbers</vt:lpstr>
      <vt:lpstr>Rectangular and Polar  Co-ordinates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152</cp:revision>
  <dcterms:created xsi:type="dcterms:W3CDTF">2021-03-09T15:35:42Z</dcterms:created>
  <dcterms:modified xsi:type="dcterms:W3CDTF">2026-10-27T10:05:52Z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