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4"/>
  </p:notesMasterIdLst>
  <p:handoutMasterIdLst>
    <p:handoutMasterId r:id="rId25"/>
  </p:handoutMasterIdLst>
  <p:sldIdLst>
    <p:sldId id="928" r:id="rId3"/>
    <p:sldId id="786" r:id="rId4"/>
    <p:sldId id="867" r:id="rId5"/>
    <p:sldId id="925" r:id="rId6"/>
    <p:sldId id="911" r:id="rId7"/>
    <p:sldId id="922" r:id="rId8"/>
    <p:sldId id="923" r:id="rId9"/>
    <p:sldId id="924" r:id="rId10"/>
    <p:sldId id="926" r:id="rId11"/>
    <p:sldId id="907" r:id="rId12"/>
    <p:sldId id="912" r:id="rId13"/>
    <p:sldId id="913" r:id="rId14"/>
    <p:sldId id="927" r:id="rId15"/>
    <p:sldId id="919" r:id="rId16"/>
    <p:sldId id="910" r:id="rId17"/>
    <p:sldId id="914" r:id="rId18"/>
    <p:sldId id="886" r:id="rId19"/>
    <p:sldId id="883" r:id="rId20"/>
    <p:sldId id="902" r:id="rId21"/>
    <p:sldId id="929" r:id="rId22"/>
    <p:sldId id="884" r:id="rId2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6323" autoAdjust="0"/>
  </p:normalViewPr>
  <p:slideViewPr>
    <p:cSldViewPr snapToGrid="0">
      <p:cViewPr varScale="1">
        <p:scale>
          <a:sx n="105" d="100"/>
          <a:sy n="105" d="100"/>
        </p:scale>
        <p:origin x="630" y="10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3" Type="http://schemas.openxmlformats.org/officeDocument/2006/relationships/slide" Target="slides/slide5.xml"/><Relationship Id="rId7" Type="http://schemas.openxmlformats.org/officeDocument/2006/relationships/slide" Target="slides/slide9.xml"/><Relationship Id="rId12" Type="http://schemas.openxmlformats.org/officeDocument/2006/relationships/slide" Target="slides/slide14.xml"/><Relationship Id="rId2" Type="http://schemas.openxmlformats.org/officeDocument/2006/relationships/slide" Target="slides/slide4.xml"/><Relationship Id="rId16" Type="http://schemas.openxmlformats.org/officeDocument/2006/relationships/slide" Target="slides/slide18.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627207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Protecting your domain is an on-going process to secure an organization’s network infrastructure. It requires that individuals remain constantly vigilant to threats and take action to prevent any compromises. This chapter discusses the technologies, processes and procedures that cybersecurity professionals use to defend the systems, devices, and data that make up the network infrastructure.</a:t>
            </a:r>
          </a:p>
          <a:p>
            <a:r>
              <a:rPr lang="en-GB" sz="1200" b="0" i="0" kern="1200" dirty="0" smtClean="0">
                <a:solidFill>
                  <a:schemeClr val="tx1"/>
                </a:solidFill>
                <a:effectLst/>
                <a:latin typeface="Arial" charset="0"/>
                <a:ea typeface="ＭＳ Ｐゴシック" charset="0"/>
                <a:cs typeface="ＭＳ Ｐゴシック" charset="0"/>
              </a:rPr>
              <a:t>A secure network is only as strong as its weakest link. It is important to secure the end devices that reside on the network. Endpoint security includes securing the network infrastructure devices on the local-area network (LAN) and end systems, such as workstations, servers, IP phones, and access points.</a:t>
            </a:r>
          </a:p>
          <a:p>
            <a:r>
              <a:rPr lang="en-GB" sz="1200" b="0" i="0" kern="1200" dirty="0" smtClean="0">
                <a:solidFill>
                  <a:schemeClr val="tx1"/>
                </a:solidFill>
                <a:effectLst/>
                <a:latin typeface="Arial" charset="0"/>
                <a:ea typeface="ＭＳ Ｐゴシック" charset="0"/>
                <a:cs typeface="ＭＳ Ｐゴシック" charset="0"/>
              </a:rPr>
              <a:t>Device hardening is a critical task when securing the network. It involves implementing proven methods of physically securing network devices. Some of these methods involve securing administrative access, maintaining passwords, and implementing secure communications.</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529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5802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477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15097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79208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422508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1.6.7.1</a:t>
            </a:r>
            <a:r>
              <a:rPr lang="en-US" sz="1200" kern="1200" baseline="0" dirty="0" smtClean="0">
                <a:solidFill>
                  <a:schemeClr val="tx1"/>
                </a:solidFill>
                <a:latin typeface="Arial" charset="0"/>
                <a:ea typeface="ＭＳ Ｐゴシック" charset="0"/>
                <a:cs typeface="ＭＳ Ｐゴシック" charset="0"/>
              </a:rPr>
              <a:t>- </a:t>
            </a:r>
            <a:r>
              <a:rPr lang="en-US" dirty="0" smtClean="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19</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smtClean="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smtClean="0">
                <a:solidFill>
                  <a:srgbClr val="D3D3D3"/>
                </a:solidFill>
              </a:rPr>
              <a:t>7</a:t>
            </a:r>
            <a:endParaRPr lang="en-US" sz="700" dirty="0">
              <a:solidFill>
                <a:srgbClr val="D3D3D3"/>
              </a:solidFill>
            </a:endParaRP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3488247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smtClean="0">
                <a:solidFill>
                  <a:srgbClr val="D3D3D3"/>
                </a:solidFill>
              </a:rPr>
              <a:t>7</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8" Type="http://schemas.openxmlformats.org/officeDocument/2006/relationships/hyperlink" Target="https://www.youtube.com/watch?v=-pTIo5lBuTc" TargetMode="External"/><Relationship Id="rId3" Type="http://schemas.openxmlformats.org/officeDocument/2006/relationships/hyperlink" Target="https://www.youtube.com/watch?v=H4Nmz62RAKQ" TargetMode="External"/><Relationship Id="rId7" Type="http://schemas.openxmlformats.org/officeDocument/2006/relationships/hyperlink" Target="http://www.tutorialspoint.com/wimax/wireless_introduction.htm" TargetMode="External"/><Relationship Id="rId2" Type="http://schemas.openxmlformats.org/officeDocument/2006/relationships/notesSlide" Target="../notesSlides/notesSlide19.xml"/><Relationship Id="rId1" Type="http://schemas.openxmlformats.org/officeDocument/2006/relationships/slideLayout" Target="../slideLayouts/slideLayout19.xml"/><Relationship Id="rId6" Type="http://schemas.openxmlformats.org/officeDocument/2006/relationships/hyperlink" Target="http://www.hardwaresecrets.com/everything-you-need-to-know-about-power-supplies/9/" TargetMode="External"/><Relationship Id="rId5" Type="http://schemas.openxmlformats.org/officeDocument/2006/relationships/hyperlink" Target="https://www.youtube.com/watch?v=2HG-Fo7JTSg" TargetMode="External"/><Relationship Id="rId4" Type="http://schemas.openxmlformats.org/officeDocument/2006/relationships/hyperlink" Target="https://www.youtube.com/watch?v=QNlcEtshRO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182545" y="3085497"/>
            <a:ext cx="5552889" cy="658812"/>
          </a:xfrm>
        </p:spPr>
        <p:txBody>
          <a:bodyPr/>
          <a:lstStyle/>
          <a:p>
            <a:pPr algn="ctr"/>
            <a:r>
              <a:rPr lang="en-GB" sz="2400" dirty="0">
                <a:solidFill>
                  <a:schemeClr val="tx1"/>
                </a:solidFill>
                <a:latin typeface="Arial" pitchFamily="34" charset="0"/>
                <a:cs typeface="Arial" pitchFamily="34" charset="0"/>
              </a:rPr>
              <a:t>Fortifying the Kingdom</a:t>
            </a:r>
            <a:endParaRPr lang="en-GB" sz="2400" dirty="0">
              <a:solidFill>
                <a:schemeClr val="tx1"/>
              </a:solidFill>
            </a:endParaRPr>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dirty="0">
                <a:latin typeface="Arial" charset="0"/>
              </a:rPr>
              <a:t>Cyber Security</a:t>
            </a:r>
            <a:r>
              <a:rPr lang="en-US" kern="0" dirty="0">
                <a:latin typeface="Arial" charset="0"/>
              </a:rPr>
              <a:t> </a:t>
            </a: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a:t>
            </a:r>
            <a:r>
              <a:rPr lang="en-US" b="1" dirty="0" smtClean="0"/>
              <a:t>7</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4074019418"/>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98323"/>
            <a:ext cx="8145462" cy="838200"/>
          </a:xfrm>
        </p:spPr>
        <p:txBody>
          <a:bodyPr/>
          <a:lstStyle/>
          <a:p>
            <a:pPr algn="ctr" eaLnBrk="1" hangingPunct="1"/>
            <a:r>
              <a:rPr lang="en-US" dirty="0" smtClean="0"/>
              <a:t>Objectives</a:t>
            </a:r>
            <a:endParaRPr lang="en-US" dirty="0" smtClean="0"/>
          </a:p>
        </p:txBody>
      </p:sp>
      <p:sp>
        <p:nvSpPr>
          <p:cNvPr id="4099" name="Rectangle 34"/>
          <p:cNvSpPr>
            <a:spLocks noGrp="1" noChangeArrowheads="1"/>
          </p:cNvSpPr>
          <p:nvPr>
            <p:ph type="body" idx="4294967295"/>
          </p:nvPr>
        </p:nvSpPr>
        <p:spPr>
          <a:xfrm>
            <a:off x="860425" y="1160206"/>
            <a:ext cx="7940675" cy="4476750"/>
          </a:xfrm>
        </p:spPr>
        <p:txBody>
          <a:bodyPr/>
          <a:lstStyle/>
          <a:p>
            <a:pPr marL="0" indent="0" algn="just">
              <a:spcBef>
                <a:spcPts val="600"/>
              </a:spcBef>
              <a:buNone/>
            </a:pPr>
            <a:r>
              <a:rPr lang="en-US" dirty="0"/>
              <a:t>	</a:t>
            </a:r>
            <a:r>
              <a:rPr lang="en-US" dirty="0" smtClean="0"/>
              <a:t>Defending Systems and Devices</a:t>
            </a:r>
          </a:p>
          <a:p>
            <a:pPr marL="0" indent="0" algn="just">
              <a:spcBef>
                <a:spcPts val="600"/>
              </a:spcBef>
              <a:buNone/>
            </a:pPr>
            <a:r>
              <a:rPr lang="en-US" dirty="0"/>
              <a:t>	</a:t>
            </a:r>
            <a:r>
              <a:rPr lang="en-US" sz="1800" dirty="0"/>
              <a:t>Describe how cybersecurity domains are used within the CIA triad</a:t>
            </a:r>
            <a:r>
              <a:rPr lang="en-US" sz="1800" dirty="0" smtClean="0"/>
              <a:t>.</a:t>
            </a:r>
          </a:p>
          <a:p>
            <a:pPr marL="857250" lvl="3" indent="0" algn="just">
              <a:spcBef>
                <a:spcPts val="600"/>
              </a:spcBef>
            </a:pPr>
            <a:r>
              <a:rPr lang="en-US" sz="1800" dirty="0"/>
              <a:t>Explain how technologies, processes and procedures protect systems</a:t>
            </a:r>
            <a:r>
              <a:rPr lang="en-US" sz="1800" dirty="0" smtClean="0"/>
              <a:t>.</a:t>
            </a:r>
            <a:endParaRPr lang="en-US" dirty="0"/>
          </a:p>
          <a:p>
            <a:pPr marL="0" indent="0" algn="just">
              <a:spcBef>
                <a:spcPts val="600"/>
              </a:spcBef>
              <a:buNone/>
            </a:pPr>
            <a:r>
              <a:rPr lang="en-US" dirty="0"/>
              <a:t>	</a:t>
            </a:r>
            <a:r>
              <a:rPr lang="en-US" dirty="0" smtClean="0"/>
              <a:t>Server Hardening	</a:t>
            </a:r>
          </a:p>
          <a:p>
            <a:pPr marL="0" indent="0" algn="just">
              <a:spcBef>
                <a:spcPts val="600"/>
              </a:spcBef>
              <a:buNone/>
            </a:pPr>
            <a:r>
              <a:rPr lang="en-US" dirty="0"/>
              <a:t>	</a:t>
            </a:r>
            <a:r>
              <a:rPr lang="en-US" sz="1800" dirty="0"/>
              <a:t>Explain how to protect servers on a network</a:t>
            </a:r>
            <a:r>
              <a:rPr lang="en-US" sz="1800" dirty="0" smtClean="0"/>
              <a:t>.</a:t>
            </a:r>
          </a:p>
          <a:p>
            <a:pPr marL="0" indent="0" algn="just">
              <a:spcBef>
                <a:spcPts val="600"/>
              </a:spcBef>
              <a:buNone/>
            </a:pPr>
            <a:r>
              <a:rPr lang="en-US" dirty="0"/>
              <a:t>	</a:t>
            </a:r>
            <a:r>
              <a:rPr lang="en-US" dirty="0" smtClean="0"/>
              <a:t>Network Hardening</a:t>
            </a:r>
          </a:p>
          <a:p>
            <a:pPr marL="857250" lvl="3" indent="0" algn="just">
              <a:spcBef>
                <a:spcPts val="600"/>
              </a:spcBef>
            </a:pPr>
            <a:r>
              <a:rPr lang="en-US" sz="1800" dirty="0" smtClean="0"/>
              <a:t>Explain </a:t>
            </a:r>
            <a:r>
              <a:rPr lang="en-US" sz="1800" dirty="0"/>
              <a:t>how to implement security measures to protect network devices.</a:t>
            </a:r>
            <a:endParaRPr lang="en-US" sz="1400" dirty="0"/>
          </a:p>
          <a:p>
            <a:pPr marL="0" indent="0" algn="just">
              <a:spcBef>
                <a:spcPts val="600"/>
              </a:spcBef>
              <a:buNone/>
            </a:pPr>
            <a:r>
              <a:rPr lang="en-US" dirty="0" smtClean="0"/>
              <a:t>	Physical Security</a:t>
            </a:r>
          </a:p>
          <a:p>
            <a:pPr marL="857250" lvl="3" indent="0" algn="just">
              <a:spcBef>
                <a:spcPts val="600"/>
              </a:spcBef>
            </a:pPr>
            <a:r>
              <a:rPr lang="en-US" sz="1800" dirty="0" smtClean="0"/>
              <a:t>Explain </a:t>
            </a:r>
            <a:r>
              <a:rPr lang="en-US" sz="1800" dirty="0"/>
              <a:t>how physical security measures are implemented to protect network equipment.</a:t>
            </a:r>
          </a:p>
          <a:p>
            <a:pPr marL="0" indent="0">
              <a:spcBef>
                <a:spcPts val="600"/>
              </a:spcBef>
              <a:buNone/>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Host </a:t>
            </a:r>
            <a:r>
              <a:rPr lang="en-US" dirty="0" smtClean="0">
                <a:latin typeface="Arial" charset="0"/>
              </a:rPr>
              <a:t>Hardening</a:t>
            </a:r>
            <a:endParaRPr lang="en-US" sz="4800" dirty="0">
              <a:latin typeface="Arial" charset="0"/>
            </a:endParaRPr>
          </a:p>
        </p:txBody>
      </p:sp>
      <p:sp>
        <p:nvSpPr>
          <p:cNvPr id="2" name="Content Placeholder 1"/>
          <p:cNvSpPr>
            <a:spLocks noGrp="1"/>
          </p:cNvSpPr>
          <p:nvPr>
            <p:ph idx="1"/>
          </p:nvPr>
        </p:nvSpPr>
        <p:spPr>
          <a:xfrm>
            <a:off x="460333" y="920368"/>
            <a:ext cx="8248282" cy="4786870"/>
          </a:xfrm>
        </p:spPr>
        <p:txBody>
          <a:bodyPr/>
          <a:lstStyle/>
          <a:p>
            <a:pPr marL="0" indent="0" algn="just">
              <a:buNone/>
            </a:pPr>
            <a:r>
              <a:rPr lang="en-US" sz="1800" b="1" dirty="0"/>
              <a:t>Operating System </a:t>
            </a:r>
            <a:r>
              <a:rPr lang="en-US" sz="1800" b="1" dirty="0" smtClean="0"/>
              <a:t>Security - </a:t>
            </a:r>
            <a:r>
              <a:rPr lang="en-US" sz="1800" dirty="0" smtClean="0"/>
              <a:t>The </a:t>
            </a:r>
            <a:r>
              <a:rPr lang="en-US" sz="1800" dirty="0"/>
              <a:t>operating system plays a critical role in the operation of a computer system and is the target of many attacks. </a:t>
            </a:r>
            <a:endParaRPr lang="en-US" sz="1800" dirty="0" smtClean="0"/>
          </a:p>
          <a:p>
            <a:pPr algn="just"/>
            <a:r>
              <a:rPr lang="en-US" sz="1800" dirty="0" smtClean="0"/>
              <a:t>An </a:t>
            </a:r>
            <a:r>
              <a:rPr lang="en-US" sz="1800" dirty="0"/>
              <a:t>administrator hardens an operating system by modifying the default configuration to make it more secure to outside threats. </a:t>
            </a:r>
            <a:endParaRPr lang="en-US" sz="1800" dirty="0" smtClean="0"/>
          </a:p>
          <a:p>
            <a:pPr algn="just"/>
            <a:r>
              <a:rPr lang="en-US" sz="1800" dirty="0" smtClean="0"/>
              <a:t>This </a:t>
            </a:r>
            <a:r>
              <a:rPr lang="en-US" sz="1800" dirty="0"/>
              <a:t>process includes the removal of unnecessary programs and services. </a:t>
            </a:r>
            <a:endParaRPr lang="en-US" sz="1800" dirty="0" smtClean="0"/>
          </a:p>
          <a:p>
            <a:pPr algn="just"/>
            <a:r>
              <a:rPr lang="en-US" sz="1800" dirty="0" smtClean="0"/>
              <a:t>Another </a:t>
            </a:r>
            <a:r>
              <a:rPr lang="en-US" sz="1800" dirty="0"/>
              <a:t>critical requirement of hardening operating systems is the application of security patches and updates. </a:t>
            </a:r>
            <a:endParaRPr lang="en-US" sz="1800" dirty="0" smtClean="0"/>
          </a:p>
          <a:p>
            <a:pPr marL="0" indent="0" algn="just">
              <a:buNone/>
            </a:pPr>
            <a:r>
              <a:rPr lang="en-US" sz="1800" b="1" dirty="0" smtClean="0"/>
              <a:t>Antimalware - </a:t>
            </a:r>
            <a:r>
              <a:rPr lang="en-US" sz="1800" dirty="0" smtClean="0"/>
              <a:t>Malware </a:t>
            </a:r>
            <a:r>
              <a:rPr lang="en-US" sz="1800" dirty="0"/>
              <a:t>includes viruses, worms, Trojan horses, </a:t>
            </a:r>
            <a:r>
              <a:rPr lang="en-US" sz="1800" dirty="0" err="1"/>
              <a:t>keyloggers</a:t>
            </a:r>
            <a:r>
              <a:rPr lang="en-US" sz="1800" dirty="0"/>
              <a:t>, spyware, and adware. </a:t>
            </a:r>
            <a:endParaRPr lang="en-US" sz="1800" dirty="0" smtClean="0"/>
          </a:p>
          <a:p>
            <a:pPr algn="just"/>
            <a:r>
              <a:rPr lang="en-US" sz="1800" dirty="0" smtClean="0"/>
              <a:t>They </a:t>
            </a:r>
            <a:r>
              <a:rPr lang="en-US" sz="1800" dirty="0"/>
              <a:t>all invade privacy, steal information, damage the system, or delete and corrupt data</a:t>
            </a:r>
            <a:r>
              <a:rPr lang="en-US" sz="1800" dirty="0" smtClean="0"/>
              <a:t>. </a:t>
            </a:r>
          </a:p>
          <a:p>
            <a:pPr algn="just"/>
            <a:r>
              <a:rPr lang="en-US" sz="1800" dirty="0" smtClean="0"/>
              <a:t>It </a:t>
            </a:r>
            <a:r>
              <a:rPr lang="en-US" sz="1800" dirty="0"/>
              <a:t>is important to protect computers and mobile devices using reputable antimalware software. </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19327"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Host </a:t>
            </a:r>
            <a:r>
              <a:rPr lang="en-US" dirty="0" smtClean="0">
                <a:latin typeface="Arial" charset="0"/>
              </a:rPr>
              <a:t>Hardening (Cont.)</a:t>
            </a:r>
            <a:endParaRPr lang="en-US" sz="4800" dirty="0">
              <a:latin typeface="Arial" charset="0"/>
            </a:endParaRPr>
          </a:p>
        </p:txBody>
      </p:sp>
      <p:sp>
        <p:nvSpPr>
          <p:cNvPr id="2" name="Content Placeholder 1"/>
          <p:cNvSpPr>
            <a:spLocks noGrp="1"/>
          </p:cNvSpPr>
          <p:nvPr>
            <p:ph idx="1"/>
          </p:nvPr>
        </p:nvSpPr>
        <p:spPr>
          <a:xfrm>
            <a:off x="519327" y="910535"/>
            <a:ext cx="8248282" cy="5199291"/>
          </a:xfrm>
        </p:spPr>
        <p:txBody>
          <a:bodyPr/>
          <a:lstStyle/>
          <a:p>
            <a:pPr marL="0" indent="0" algn="just">
              <a:buNone/>
            </a:pPr>
            <a:r>
              <a:rPr lang="en-US" sz="1800" b="1" dirty="0"/>
              <a:t>Patch </a:t>
            </a:r>
            <a:r>
              <a:rPr lang="en-US" sz="1800" b="1" dirty="0" smtClean="0"/>
              <a:t>Management - </a:t>
            </a:r>
            <a:r>
              <a:rPr lang="en-US" sz="1800" dirty="0" smtClean="0"/>
              <a:t>Patches </a:t>
            </a:r>
            <a:r>
              <a:rPr lang="en-US" sz="1800" dirty="0"/>
              <a:t>are code updates that manufacturers provide to prevent a newly discovered virus or worm from making a successful attack. </a:t>
            </a:r>
            <a:r>
              <a:rPr lang="en-US" sz="1800" dirty="0" smtClean="0"/>
              <a:t>Manufacturers </a:t>
            </a:r>
            <a:r>
              <a:rPr lang="en-US" sz="1800" dirty="0"/>
              <a:t>combine patches and upgrades into a comprehensive update application called a service pack. </a:t>
            </a:r>
            <a:endParaRPr lang="en-US" sz="1800" dirty="0" smtClean="0"/>
          </a:p>
          <a:p>
            <a:pPr marL="0" indent="0" algn="just">
              <a:buNone/>
            </a:pPr>
            <a:r>
              <a:rPr lang="en-US" sz="1800" b="1" dirty="0" smtClean="0"/>
              <a:t>Host-based Firewalls - </a:t>
            </a:r>
            <a:r>
              <a:rPr lang="en-US" sz="1800" dirty="0" smtClean="0"/>
              <a:t>A </a:t>
            </a:r>
            <a:r>
              <a:rPr lang="en-US" sz="1800" dirty="0"/>
              <a:t>software firewall is a program that runs on a computer to allow or deny traffic between the computer and other connected computers. </a:t>
            </a:r>
            <a:r>
              <a:rPr lang="en-US" sz="1800" dirty="0" smtClean="0"/>
              <a:t>The </a:t>
            </a:r>
            <a:r>
              <a:rPr lang="en-US" sz="1800" dirty="0"/>
              <a:t>software firewall applies a set of rules to data transmissions through inspection and filtering of data packets. </a:t>
            </a:r>
            <a:endParaRPr lang="en-US" sz="1800" dirty="0" smtClean="0"/>
          </a:p>
          <a:p>
            <a:pPr marL="0" indent="0" algn="just">
              <a:buNone/>
            </a:pPr>
            <a:r>
              <a:rPr lang="en-US" sz="1800" b="1" dirty="0" smtClean="0"/>
              <a:t>Host </a:t>
            </a:r>
            <a:r>
              <a:rPr lang="en-US" sz="1800" b="1" dirty="0"/>
              <a:t>Intrusion Detection </a:t>
            </a:r>
            <a:r>
              <a:rPr lang="en-US" sz="1800" b="1" dirty="0" smtClean="0"/>
              <a:t>Systems - </a:t>
            </a:r>
            <a:r>
              <a:rPr lang="en-US" sz="1800" dirty="0" smtClean="0"/>
              <a:t>A </a:t>
            </a:r>
            <a:r>
              <a:rPr lang="en-US" sz="1800" dirty="0"/>
              <a:t>host intrusion detection system (HIDS) is </a:t>
            </a:r>
            <a:r>
              <a:rPr lang="en-US" sz="1800" dirty="0" smtClean="0"/>
              <a:t>software </a:t>
            </a:r>
            <a:r>
              <a:rPr lang="en-US" sz="1800" dirty="0"/>
              <a:t>that runs on a host computer that monitors suspicious activity. </a:t>
            </a:r>
            <a:endParaRPr lang="en-US" sz="1800" dirty="0" smtClean="0"/>
          </a:p>
          <a:p>
            <a:pPr marL="0" indent="0" algn="just">
              <a:buNone/>
            </a:pPr>
            <a:r>
              <a:rPr lang="en-US" sz="1800" b="1" dirty="0"/>
              <a:t>Secure </a:t>
            </a:r>
            <a:r>
              <a:rPr lang="en-US" sz="1800" b="1" dirty="0" smtClean="0"/>
              <a:t>Communications (VPNs) </a:t>
            </a:r>
            <a:r>
              <a:rPr lang="en-US" sz="1800" dirty="0" smtClean="0"/>
              <a:t>- When </a:t>
            </a:r>
            <a:r>
              <a:rPr lang="en-US" sz="1800" dirty="0"/>
              <a:t>connecting to the local network and sharing files, the communication between computers remains within that network</a:t>
            </a:r>
            <a:r>
              <a:rPr lang="en-US" sz="1800" dirty="0" smtClean="0"/>
              <a:t>. To </a:t>
            </a:r>
            <a:r>
              <a:rPr lang="en-US" sz="1800" dirty="0"/>
              <a:t>communicate and share resources over a network that is not secure, users employ a Virtual Private Network (VPN</a:t>
            </a:r>
            <a:r>
              <a:rPr lang="en-US" sz="1800" dirty="0" smtClean="0"/>
              <a:t>). </a:t>
            </a:r>
            <a:r>
              <a:rPr lang="en-US" sz="1800" dirty="0"/>
              <a:t>A VPN is a private network that connects remote sites or users together over a public network, like the Internet.</a:t>
            </a:r>
          </a:p>
          <a:p>
            <a:pPr marL="0" indent="0" algn="just">
              <a:buNone/>
            </a:pPr>
            <a:endParaRPr lang="en-US" sz="1800" dirty="0"/>
          </a:p>
        </p:txBody>
      </p:sp>
    </p:spTree>
    <p:extLst>
      <p:ext uri="{BB962C8B-B14F-4D97-AF65-F5344CB8AC3E}">
        <p14:creationId xmlns:p14="http://schemas.microsoft.com/office/powerpoint/2010/main" val="16418967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Hardening Wireless and Mobile Devices</a:t>
            </a:r>
            <a:endParaRPr lang="en-US" sz="4800" dirty="0">
              <a:latin typeface="Arial" charset="0"/>
            </a:endParaRPr>
          </a:p>
        </p:txBody>
      </p:sp>
      <p:sp>
        <p:nvSpPr>
          <p:cNvPr id="3" name="Content Placeholder 2"/>
          <p:cNvSpPr>
            <a:spLocks noGrp="1"/>
          </p:cNvSpPr>
          <p:nvPr>
            <p:ph idx="1"/>
          </p:nvPr>
        </p:nvSpPr>
        <p:spPr>
          <a:xfrm>
            <a:off x="443304" y="1077386"/>
            <a:ext cx="8311766" cy="4926405"/>
          </a:xfrm>
        </p:spPr>
        <p:txBody>
          <a:bodyPr/>
          <a:lstStyle/>
          <a:p>
            <a:pPr marL="0" indent="0" algn="just">
              <a:buNone/>
            </a:pPr>
            <a:r>
              <a:rPr lang="en-US" sz="1800" b="1" dirty="0"/>
              <a:t>Wired Equivalent Privacy (WEP)</a:t>
            </a:r>
            <a:r>
              <a:rPr lang="en-US" sz="1800" b="1" dirty="0" smtClean="0"/>
              <a:t> </a:t>
            </a:r>
            <a:r>
              <a:rPr lang="en-US" sz="1800" dirty="0" smtClean="0"/>
              <a:t>- One </a:t>
            </a:r>
            <a:r>
              <a:rPr lang="en-US" sz="1800" dirty="0"/>
              <a:t>of the most important components of modern computing are mobile devices. The majority of devices found on today’s networks are laptops, tablets, smart phones and other wireless devices</a:t>
            </a:r>
            <a:r>
              <a:rPr lang="en-US" sz="1800" dirty="0" smtClean="0"/>
              <a:t>. WEP </a:t>
            </a:r>
            <a:r>
              <a:rPr lang="en-US" sz="1800" dirty="0"/>
              <a:t>is one of the first </a:t>
            </a:r>
            <a:r>
              <a:rPr lang="en-US" sz="1800" dirty="0" smtClean="0"/>
              <a:t>widely </a:t>
            </a:r>
            <a:r>
              <a:rPr lang="en-US" sz="1800" dirty="0"/>
              <a:t>used Wi-Fi security standards. The WEP standard provides authentication and encryption protections. </a:t>
            </a:r>
          </a:p>
          <a:p>
            <a:pPr marL="0" indent="0" algn="just">
              <a:buNone/>
            </a:pPr>
            <a:r>
              <a:rPr lang="en-US" sz="1800" b="1" dirty="0" smtClean="0"/>
              <a:t>WPA/WPA2 - </a:t>
            </a:r>
            <a:r>
              <a:rPr lang="en-US" sz="1800" dirty="0" smtClean="0"/>
              <a:t>The </a:t>
            </a:r>
            <a:r>
              <a:rPr lang="en-US" sz="1800" dirty="0"/>
              <a:t>next major improvement to wireless security was the introduction of WPA and WPA2. Wi-Fi Protected Access (WPA) was the computer industry’s response to the weakness of the WEP standard. The WPA </a:t>
            </a:r>
            <a:r>
              <a:rPr lang="en-US" sz="1800" dirty="0" smtClean="0"/>
              <a:t>standard </a:t>
            </a:r>
            <a:r>
              <a:rPr lang="en-US" sz="1800" dirty="0"/>
              <a:t>provided several security improvements</a:t>
            </a:r>
            <a:r>
              <a:rPr lang="en-US" sz="1800" dirty="0" smtClean="0"/>
              <a:t>.</a:t>
            </a:r>
          </a:p>
          <a:p>
            <a:pPr marL="0" indent="0" algn="just">
              <a:buNone/>
            </a:pPr>
            <a:r>
              <a:rPr lang="en-US" sz="1800" b="1" dirty="0"/>
              <a:t>Mutual </a:t>
            </a:r>
            <a:r>
              <a:rPr lang="en-US" sz="1800" b="1" dirty="0" smtClean="0"/>
              <a:t>Authentication - </a:t>
            </a:r>
            <a:r>
              <a:rPr lang="en-US" sz="1800" dirty="0"/>
              <a:t>The imposter can </a:t>
            </a:r>
            <a:r>
              <a:rPr lang="en-US" sz="1800" dirty="0" smtClean="0"/>
              <a:t>launch a man-in-the-middle </a:t>
            </a:r>
            <a:r>
              <a:rPr lang="en-US" sz="1800" dirty="0"/>
              <a:t>attack </a:t>
            </a:r>
            <a:r>
              <a:rPr lang="en-US" sz="1800" dirty="0" smtClean="0"/>
              <a:t>which is </a:t>
            </a:r>
            <a:r>
              <a:rPr lang="en-US" sz="1800" dirty="0"/>
              <a:t>very difficult to detect and can result in stolen login credentials and transmitted data. To prevent </a:t>
            </a:r>
            <a:r>
              <a:rPr lang="en-US" sz="1800" dirty="0" smtClean="0"/>
              <a:t>rogue </a:t>
            </a:r>
            <a:r>
              <a:rPr lang="en-US" sz="1800" dirty="0"/>
              <a:t>access points, the computer industry developed mutual authentication. Mutual authentication, also called two-way authentication, is a process or technology in which both entities in a communications link authenticate to each other.</a:t>
            </a:r>
          </a:p>
        </p:txBody>
      </p:sp>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757084"/>
          </a:xfrm>
        </p:spPr>
        <p:txBody>
          <a:bodyPr/>
          <a:lstStyle/>
          <a:p>
            <a:pPr algn="ctr" eaLnBrk="1" hangingPunct="1"/>
            <a:r>
              <a:rPr lang="en-US" sz="1800" dirty="0"/>
              <a:t>Defending Systems and Devices</a:t>
            </a:r>
            <a:r>
              <a:rPr lang="en-US" dirty="0" smtClean="0"/>
              <a:t/>
            </a:r>
            <a:br>
              <a:rPr lang="en-US" dirty="0" smtClean="0"/>
            </a:br>
            <a:r>
              <a:rPr lang="en-US" dirty="0" smtClean="0"/>
              <a:t>Host Data Protection</a:t>
            </a:r>
            <a:endParaRPr lang="en-US" sz="4800" dirty="0">
              <a:latin typeface="Arial" charset="0"/>
            </a:endParaRPr>
          </a:p>
        </p:txBody>
      </p:sp>
      <p:sp>
        <p:nvSpPr>
          <p:cNvPr id="3" name="Content Placeholder 2"/>
          <p:cNvSpPr>
            <a:spLocks noGrp="1"/>
          </p:cNvSpPr>
          <p:nvPr>
            <p:ph idx="1"/>
          </p:nvPr>
        </p:nvSpPr>
        <p:spPr>
          <a:xfrm>
            <a:off x="744051" y="1205206"/>
            <a:ext cx="8311766" cy="4005892"/>
          </a:xfrm>
        </p:spPr>
        <p:txBody>
          <a:bodyPr/>
          <a:lstStyle/>
          <a:p>
            <a:pPr marL="0" indent="0" algn="just">
              <a:buNone/>
            </a:pPr>
            <a:r>
              <a:rPr lang="en-US" sz="1800" b="1" dirty="0"/>
              <a:t>File Access </a:t>
            </a:r>
            <a:r>
              <a:rPr lang="en-US" sz="1800" b="1" dirty="0" smtClean="0"/>
              <a:t>Control </a:t>
            </a:r>
            <a:r>
              <a:rPr lang="en-US" sz="1800" dirty="0" smtClean="0"/>
              <a:t>– This consists of permissions that limit </a:t>
            </a:r>
            <a:r>
              <a:rPr lang="en-US" sz="1800" dirty="0"/>
              <a:t>folder or file access for an individual or for a group of users. </a:t>
            </a:r>
            <a:endParaRPr lang="en-US" sz="1800" dirty="0" smtClean="0"/>
          </a:p>
          <a:p>
            <a:pPr marL="0" indent="0" algn="just">
              <a:buNone/>
            </a:pPr>
            <a:r>
              <a:rPr lang="en-US" sz="1800" b="1" dirty="0"/>
              <a:t>File </a:t>
            </a:r>
            <a:r>
              <a:rPr lang="en-US" sz="1800" b="1" dirty="0" smtClean="0"/>
              <a:t>Encryption </a:t>
            </a:r>
            <a:r>
              <a:rPr lang="en-US" sz="1800" dirty="0" smtClean="0"/>
              <a:t>– File encryption </a:t>
            </a:r>
            <a:r>
              <a:rPr lang="en-US" sz="1800" dirty="0"/>
              <a:t>is a tool used to protect </a:t>
            </a:r>
            <a:r>
              <a:rPr lang="en-US" sz="1800" dirty="0" smtClean="0"/>
              <a:t>data stored in the form of files. </a:t>
            </a:r>
            <a:r>
              <a:rPr lang="en-US" sz="1800" dirty="0"/>
              <a:t>Encryption transforms data using a complicated algorithm to make it unreadable. </a:t>
            </a:r>
            <a:r>
              <a:rPr lang="en-US" sz="1800" dirty="0" smtClean="0"/>
              <a:t>Software </a:t>
            </a:r>
            <a:r>
              <a:rPr lang="en-US" sz="1800" dirty="0"/>
              <a:t>programs </a:t>
            </a:r>
            <a:r>
              <a:rPr lang="en-US" sz="1800" dirty="0" smtClean="0"/>
              <a:t>can encrypt </a:t>
            </a:r>
            <a:r>
              <a:rPr lang="en-US" sz="1800" dirty="0"/>
              <a:t>files, folders, and even entire drives.</a:t>
            </a:r>
          </a:p>
          <a:p>
            <a:pPr marL="0" indent="0" algn="just">
              <a:buNone/>
            </a:pPr>
            <a:r>
              <a:rPr lang="en-US" sz="1800" b="1" dirty="0"/>
              <a:t>System and Data </a:t>
            </a:r>
            <a:r>
              <a:rPr lang="en-US" sz="1800" b="1" dirty="0" smtClean="0"/>
              <a:t>Backups </a:t>
            </a:r>
            <a:r>
              <a:rPr lang="en-US" sz="1800" dirty="0" smtClean="0"/>
              <a:t>- A </a:t>
            </a:r>
            <a:r>
              <a:rPr lang="en-US" sz="1800" dirty="0"/>
              <a:t>data backup stores a copy of the information from a computer to removable backup media. </a:t>
            </a:r>
            <a:r>
              <a:rPr lang="en-US" sz="1800" dirty="0" smtClean="0"/>
              <a:t>Backing </a:t>
            </a:r>
            <a:r>
              <a:rPr lang="en-US" sz="1800" dirty="0"/>
              <a:t>up data is one of the most effective ways of protecting against data loss. If the computer hardware fails, the user can restore the data from the backup </a:t>
            </a:r>
            <a:r>
              <a:rPr lang="en-US" sz="1800" dirty="0" smtClean="0"/>
              <a:t>after </a:t>
            </a:r>
            <a:r>
              <a:rPr lang="en-US" sz="1800" dirty="0"/>
              <a:t>the system is </a:t>
            </a:r>
            <a:r>
              <a:rPr lang="en-US" sz="1800" dirty="0" smtClean="0"/>
              <a:t>again functional.</a:t>
            </a:r>
            <a:endParaRPr lang="en-US" sz="1800" dirty="0"/>
          </a:p>
        </p:txBody>
      </p:sp>
    </p:spTree>
    <p:extLst>
      <p:ext uri="{BB962C8B-B14F-4D97-AF65-F5344CB8AC3E}">
        <p14:creationId xmlns:p14="http://schemas.microsoft.com/office/powerpoint/2010/main" val="135080966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Images and Content Control</a:t>
            </a:r>
            <a:endParaRPr lang="en-US" sz="4800" dirty="0">
              <a:latin typeface="Arial" charset="0"/>
            </a:endParaRPr>
          </a:p>
        </p:txBody>
      </p:sp>
      <p:sp>
        <p:nvSpPr>
          <p:cNvPr id="3" name="Content Placeholder 2"/>
          <p:cNvSpPr>
            <a:spLocks noGrp="1"/>
          </p:cNvSpPr>
          <p:nvPr>
            <p:ph idx="1"/>
          </p:nvPr>
        </p:nvSpPr>
        <p:spPr>
          <a:xfrm>
            <a:off x="478580" y="949567"/>
            <a:ext cx="8311766" cy="4926405"/>
          </a:xfrm>
        </p:spPr>
        <p:txBody>
          <a:bodyPr/>
          <a:lstStyle/>
          <a:p>
            <a:pPr marL="0" indent="0" algn="just">
              <a:buNone/>
            </a:pPr>
            <a:r>
              <a:rPr lang="en-US" sz="1800" b="1" dirty="0" smtClean="0"/>
              <a:t>Content </a:t>
            </a:r>
            <a:r>
              <a:rPr lang="en-US" sz="1800" b="1" dirty="0"/>
              <a:t>Screening and Blocking </a:t>
            </a:r>
          </a:p>
          <a:p>
            <a:pPr marL="0" indent="0" algn="just">
              <a:buNone/>
            </a:pPr>
            <a:r>
              <a:rPr lang="en-US" sz="1800" dirty="0"/>
              <a:t>Content control software restricts the content that a user can access </a:t>
            </a:r>
            <a:r>
              <a:rPr lang="en-US" sz="1800" dirty="0" smtClean="0"/>
              <a:t>with </a:t>
            </a:r>
            <a:r>
              <a:rPr lang="en-US" sz="1800" dirty="0"/>
              <a:t>a web browser over the Internet. </a:t>
            </a:r>
          </a:p>
          <a:p>
            <a:pPr marL="0" indent="0" algn="just">
              <a:buNone/>
            </a:pPr>
            <a:r>
              <a:rPr lang="en-US" sz="1800" dirty="0"/>
              <a:t>Content control software can block sites that contain certain types of material such as pornography or controversial religious or political content. </a:t>
            </a:r>
          </a:p>
          <a:p>
            <a:pPr marL="0" indent="0" algn="just">
              <a:buNone/>
            </a:pPr>
            <a:r>
              <a:rPr lang="en-US" sz="1800" b="1" dirty="0"/>
              <a:t>Disk Cloning and Deep Freeze</a:t>
            </a:r>
          </a:p>
          <a:p>
            <a:pPr algn="just"/>
            <a:r>
              <a:rPr lang="en-US" sz="1800" dirty="0"/>
              <a:t>Many third-party applications are available to restore a system back to a default state. This allows the administrator to protect the operating system and configuration files for a system.</a:t>
            </a:r>
          </a:p>
          <a:p>
            <a:pPr algn="just"/>
            <a:r>
              <a:rPr lang="en-US" sz="1800" dirty="0"/>
              <a:t>Disk cloning copies the contents of the computer’s hard disk to an image file. </a:t>
            </a:r>
            <a:endParaRPr lang="en-US" sz="1800" dirty="0" smtClean="0"/>
          </a:p>
          <a:p>
            <a:pPr algn="just"/>
            <a:r>
              <a:rPr lang="en-US" sz="1800" dirty="0"/>
              <a:t>Deep Freeze “freezes” the hard drive partition. When a user restarts the system, the system reverts to its frozen configuration. The system does not save any changes that the user makes, so any applications installed or files saved are lost when the system restarts.</a:t>
            </a:r>
          </a:p>
          <a:p>
            <a:pPr algn="just"/>
            <a:endParaRPr lang="en-US" sz="1800" dirty="0"/>
          </a:p>
        </p:txBody>
      </p:sp>
    </p:spTree>
    <p:extLst>
      <p:ext uri="{BB962C8B-B14F-4D97-AF65-F5344CB8AC3E}">
        <p14:creationId xmlns:p14="http://schemas.microsoft.com/office/powerpoint/2010/main" val="368291883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Physical Protection and Workstations</a:t>
            </a:r>
            <a:endParaRPr lang="en-US" sz="4800" dirty="0">
              <a:latin typeface="Arial" charset="0"/>
            </a:endParaRPr>
          </a:p>
        </p:txBody>
      </p:sp>
      <p:sp>
        <p:nvSpPr>
          <p:cNvPr id="3" name="Content Placeholder 2"/>
          <p:cNvSpPr>
            <a:spLocks noGrp="1"/>
          </p:cNvSpPr>
          <p:nvPr>
            <p:ph idx="1"/>
          </p:nvPr>
        </p:nvSpPr>
        <p:spPr>
          <a:xfrm>
            <a:off x="449084" y="838200"/>
            <a:ext cx="8311766" cy="5018107"/>
          </a:xfrm>
        </p:spPr>
        <p:txBody>
          <a:bodyPr/>
          <a:lstStyle/>
          <a:p>
            <a:pPr marL="0" indent="0" algn="just">
              <a:buNone/>
            </a:pPr>
            <a:r>
              <a:rPr lang="en-US" sz="1800" b="1" dirty="0"/>
              <a:t>Security Cables and </a:t>
            </a:r>
            <a:r>
              <a:rPr lang="en-US" sz="1800" b="1" dirty="0" smtClean="0"/>
              <a:t>Locks </a:t>
            </a:r>
            <a:r>
              <a:rPr lang="en-US" sz="1800" dirty="0" smtClean="0"/>
              <a:t>- There </a:t>
            </a:r>
            <a:r>
              <a:rPr lang="en-US" sz="1800" dirty="0"/>
              <a:t>are several methods of physically protecting computer equipment:</a:t>
            </a:r>
          </a:p>
          <a:p>
            <a:pPr algn="just">
              <a:spcBef>
                <a:spcPts val="600"/>
              </a:spcBef>
            </a:pPr>
            <a:r>
              <a:rPr lang="en-US" sz="1800" dirty="0"/>
              <a:t>Use cable locks </a:t>
            </a:r>
            <a:endParaRPr lang="en-US" sz="1800" dirty="0" smtClean="0"/>
          </a:p>
          <a:p>
            <a:pPr algn="just">
              <a:spcBef>
                <a:spcPts val="600"/>
              </a:spcBef>
            </a:pPr>
            <a:r>
              <a:rPr lang="en-US" sz="1800" dirty="0" smtClean="0"/>
              <a:t>Keep </a:t>
            </a:r>
            <a:r>
              <a:rPr lang="en-US" sz="1800" dirty="0"/>
              <a:t>telecommunication rooms locked.</a:t>
            </a:r>
          </a:p>
          <a:p>
            <a:pPr algn="just">
              <a:spcBef>
                <a:spcPts val="600"/>
              </a:spcBef>
            </a:pPr>
            <a:r>
              <a:rPr lang="en-US" sz="1800" dirty="0"/>
              <a:t>Use security cages around equipment.</a:t>
            </a:r>
          </a:p>
          <a:p>
            <a:pPr marL="0" indent="0" algn="just">
              <a:buNone/>
            </a:pPr>
            <a:r>
              <a:rPr lang="en-US" sz="1800" b="1" dirty="0"/>
              <a:t>Logout </a:t>
            </a:r>
            <a:r>
              <a:rPr lang="en-US" sz="1800" b="1" dirty="0" smtClean="0"/>
              <a:t>Timers - </a:t>
            </a:r>
            <a:r>
              <a:rPr lang="en-US" sz="1800" dirty="0" smtClean="0"/>
              <a:t>An </a:t>
            </a:r>
            <a:r>
              <a:rPr lang="en-US" sz="1800" dirty="0"/>
              <a:t>employee gets up and leaves his computer to take a break. If the employee does not take any action to secure his workstation, any information on that system is vulnerable to an unauthorized user. </a:t>
            </a:r>
            <a:endParaRPr lang="en-US" sz="1800" dirty="0" smtClean="0"/>
          </a:p>
          <a:p>
            <a:pPr marL="0" indent="0" algn="just">
              <a:buNone/>
            </a:pPr>
            <a:r>
              <a:rPr lang="en-US" sz="1800" b="1" dirty="0" smtClean="0"/>
              <a:t>Idle </a:t>
            </a:r>
            <a:r>
              <a:rPr lang="en-US" sz="1800" b="1" dirty="0"/>
              <a:t>Timeout and Screen </a:t>
            </a:r>
            <a:r>
              <a:rPr lang="en-US" sz="1800" b="1" dirty="0" smtClean="0"/>
              <a:t>Lock - </a:t>
            </a:r>
            <a:r>
              <a:rPr lang="en-US" sz="1800" dirty="0" smtClean="0"/>
              <a:t>Employees </a:t>
            </a:r>
            <a:r>
              <a:rPr lang="en-US" sz="1800" dirty="0"/>
              <a:t>may or may not log out of their computer when they leave the workplace. Therefore, it is a security best practice to configure an idle timer that will automatically log the user out and lock the </a:t>
            </a:r>
            <a:r>
              <a:rPr lang="en-US" sz="1800" dirty="0" smtClean="0"/>
              <a:t>screen. </a:t>
            </a:r>
          </a:p>
          <a:p>
            <a:pPr marL="0" indent="0" algn="just">
              <a:buNone/>
            </a:pPr>
            <a:r>
              <a:rPr lang="en-US" sz="1800" b="1" dirty="0" smtClean="0"/>
              <a:t>Login Times - </a:t>
            </a:r>
            <a:r>
              <a:rPr lang="en-US" sz="1800" dirty="0" smtClean="0"/>
              <a:t>In </a:t>
            </a:r>
            <a:r>
              <a:rPr lang="en-US" sz="1800" dirty="0"/>
              <a:t>some situations, an organization may want employees to log in during specific hours, such as 7 a.m. to 6 p.m. The system blocks logins during the hours that fall outside of the allowed login hours.</a:t>
            </a:r>
          </a:p>
          <a:p>
            <a:pPr marL="0" indent="0" algn="just">
              <a:buNone/>
            </a:pPr>
            <a:endParaRPr lang="en-US" sz="1800" dirty="0"/>
          </a:p>
        </p:txBody>
      </p:sp>
    </p:spTree>
    <p:extLst>
      <p:ext uri="{BB962C8B-B14F-4D97-AF65-F5344CB8AC3E}">
        <p14:creationId xmlns:p14="http://schemas.microsoft.com/office/powerpoint/2010/main" val="36456855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Physical Protection and Workstations</a:t>
            </a:r>
            <a:endParaRPr lang="en-US" sz="4800" dirty="0">
              <a:latin typeface="Arial" charset="0"/>
            </a:endParaRPr>
          </a:p>
        </p:txBody>
      </p:sp>
      <p:sp>
        <p:nvSpPr>
          <p:cNvPr id="3" name="Content Placeholder 2"/>
          <p:cNvSpPr>
            <a:spLocks noGrp="1"/>
          </p:cNvSpPr>
          <p:nvPr>
            <p:ph idx="1"/>
          </p:nvPr>
        </p:nvSpPr>
        <p:spPr>
          <a:xfrm>
            <a:off x="538102" y="916858"/>
            <a:ext cx="8311766" cy="2238375"/>
          </a:xfrm>
        </p:spPr>
        <p:txBody>
          <a:bodyPr/>
          <a:lstStyle/>
          <a:p>
            <a:pPr marL="0" indent="0" algn="just">
              <a:buNone/>
            </a:pPr>
            <a:r>
              <a:rPr lang="en-US" sz="1800" b="1" dirty="0"/>
              <a:t>GPS </a:t>
            </a:r>
            <a:r>
              <a:rPr lang="en-US" sz="1800" b="1" dirty="0" smtClean="0"/>
              <a:t>Tracking </a:t>
            </a:r>
            <a:r>
              <a:rPr lang="en-US" sz="1800" dirty="0" smtClean="0"/>
              <a:t>– uses </a:t>
            </a:r>
            <a:r>
              <a:rPr lang="en-US" sz="1800" dirty="0"/>
              <a:t>satellites and computers to determine the location of a device. GPS technology is a standard feature on smartphones that </a:t>
            </a:r>
            <a:r>
              <a:rPr lang="en-US" sz="1800" dirty="0" smtClean="0"/>
              <a:t>provides </a:t>
            </a:r>
            <a:r>
              <a:rPr lang="en-US" sz="1800" dirty="0"/>
              <a:t>real-time position tracking. GPS tracking can pinpoint a location within 100 meters. </a:t>
            </a:r>
            <a:endParaRPr lang="en-US" sz="1800" dirty="0" smtClean="0"/>
          </a:p>
          <a:p>
            <a:pPr marL="0" indent="0" algn="just">
              <a:buNone/>
            </a:pPr>
            <a:r>
              <a:rPr lang="en-US" sz="1800" b="1" dirty="0"/>
              <a:t>Inventory and RFID </a:t>
            </a:r>
            <a:r>
              <a:rPr lang="en-US" sz="1800" b="1" dirty="0" smtClean="0"/>
              <a:t>Tags </a:t>
            </a:r>
            <a:r>
              <a:rPr lang="en-US" sz="1800" dirty="0" smtClean="0"/>
              <a:t>- Radio </a:t>
            </a:r>
            <a:r>
              <a:rPr lang="en-US" sz="1800" dirty="0"/>
              <a:t>frequency identification (RFID) uses radio waves to identify and track objects. RFID inventory systems use tags attached to all items that an organization wants to track. </a:t>
            </a:r>
            <a:endParaRPr lang="en-US" sz="1800" dirty="0" smtClean="0"/>
          </a:p>
          <a:p>
            <a:pPr marL="0" indent="0" algn="just">
              <a:buNone/>
            </a:pPr>
            <a:endParaRPr lang="en-US" sz="1800" dirty="0"/>
          </a:p>
        </p:txBody>
      </p:sp>
      <p:pic>
        <p:nvPicPr>
          <p:cNvPr id="2" name="Picture 1"/>
          <p:cNvPicPr>
            <a:picLocks noChangeAspect="1"/>
          </p:cNvPicPr>
          <p:nvPr/>
        </p:nvPicPr>
        <p:blipFill>
          <a:blip r:embed="rId3"/>
          <a:stretch>
            <a:fillRect/>
          </a:stretch>
        </p:blipFill>
        <p:spPr>
          <a:xfrm>
            <a:off x="3035039" y="3059061"/>
            <a:ext cx="3445764" cy="2428875"/>
          </a:xfrm>
          <a:prstGeom prst="rect">
            <a:avLst/>
          </a:prstGeom>
        </p:spPr>
      </p:pic>
    </p:spTree>
    <p:extLst>
      <p:ext uri="{BB962C8B-B14F-4D97-AF65-F5344CB8AC3E}">
        <p14:creationId xmlns:p14="http://schemas.microsoft.com/office/powerpoint/2010/main" val="62347763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931003"/>
          </a:xfrm>
        </p:spPr>
        <p:txBody>
          <a:bodyPr/>
          <a:lstStyle/>
          <a:p>
            <a:pPr algn="ctr"/>
            <a:r>
              <a:rPr lang="en-US" sz="1800" dirty="0"/>
              <a:t>Server Hardening</a:t>
            </a:r>
            <a:r>
              <a:rPr lang="en-US" sz="2800" b="0" dirty="0" smtClean="0"/>
              <a:t/>
            </a:r>
            <a:br>
              <a:rPr lang="en-US" sz="2800" b="0" dirty="0" smtClean="0"/>
            </a:br>
            <a:r>
              <a:rPr lang="en-US" sz="2800" dirty="0">
                <a:latin typeface="Arial" charset="0"/>
              </a:rPr>
              <a:t>Secure Remote Access</a:t>
            </a:r>
            <a:endParaRPr lang="en-US" sz="2800" b="0" dirty="0"/>
          </a:p>
        </p:txBody>
      </p:sp>
      <p:sp>
        <p:nvSpPr>
          <p:cNvPr id="2" name="Content Placeholder 1"/>
          <p:cNvSpPr>
            <a:spLocks noGrp="1"/>
          </p:cNvSpPr>
          <p:nvPr>
            <p:ph idx="1"/>
          </p:nvPr>
        </p:nvSpPr>
        <p:spPr>
          <a:xfrm>
            <a:off x="597556" y="1156848"/>
            <a:ext cx="8320730" cy="4350753"/>
          </a:xfrm>
        </p:spPr>
        <p:txBody>
          <a:bodyPr/>
          <a:lstStyle/>
          <a:p>
            <a:pPr marL="0" indent="0" algn="just">
              <a:buNone/>
            </a:pPr>
            <a:r>
              <a:rPr lang="en-US" sz="1800" b="1" dirty="0"/>
              <a:t>Managing Remote </a:t>
            </a:r>
            <a:r>
              <a:rPr lang="en-US" sz="1800" b="1" dirty="0" smtClean="0"/>
              <a:t>Access </a:t>
            </a:r>
            <a:r>
              <a:rPr lang="en-US" sz="1800" dirty="0" smtClean="0"/>
              <a:t>- Remote </a:t>
            </a:r>
            <a:r>
              <a:rPr lang="en-US" sz="1800" dirty="0"/>
              <a:t>access refers to any combination of hardware and software that enables users to access a local internal network remotely</a:t>
            </a:r>
            <a:r>
              <a:rPr lang="en-US" sz="1800" dirty="0" smtClean="0"/>
              <a:t>.</a:t>
            </a:r>
          </a:p>
          <a:p>
            <a:pPr marL="0" indent="0" algn="just">
              <a:buNone/>
            </a:pPr>
            <a:r>
              <a:rPr lang="en-US" sz="1800" b="1" dirty="0"/>
              <a:t>Telnet, SSH, and </a:t>
            </a:r>
            <a:r>
              <a:rPr lang="en-US" sz="1800" b="1" dirty="0" smtClean="0"/>
              <a:t>SCP </a:t>
            </a:r>
            <a:r>
              <a:rPr lang="en-US" sz="1800" dirty="0" smtClean="0"/>
              <a:t>- Secure </a:t>
            </a:r>
            <a:r>
              <a:rPr lang="en-US" sz="1800" dirty="0"/>
              <a:t>Shell (SSH) is a protocol that provides a secure (encrypted) management connection to a remote device. </a:t>
            </a:r>
            <a:endParaRPr lang="en-US" sz="1800" dirty="0" smtClean="0"/>
          </a:p>
          <a:p>
            <a:pPr algn="just"/>
            <a:r>
              <a:rPr lang="en-US" sz="1800" b="1" dirty="0" smtClean="0"/>
              <a:t>SSH</a:t>
            </a:r>
            <a:r>
              <a:rPr lang="en-US" sz="1800" dirty="0" smtClean="0"/>
              <a:t> </a:t>
            </a:r>
            <a:r>
              <a:rPr lang="en-US" sz="1800" dirty="0"/>
              <a:t>should replace Telnet for management connections. </a:t>
            </a:r>
            <a:endParaRPr lang="en-US" sz="1800" dirty="0" smtClean="0"/>
          </a:p>
          <a:p>
            <a:pPr algn="just"/>
            <a:r>
              <a:rPr lang="en-US" sz="1800" b="1" dirty="0" smtClean="0"/>
              <a:t>Telnet</a:t>
            </a:r>
            <a:r>
              <a:rPr lang="en-US" sz="1800" dirty="0" smtClean="0"/>
              <a:t> </a:t>
            </a:r>
            <a:r>
              <a:rPr lang="en-US" sz="1800" dirty="0"/>
              <a:t>is an older protocol that uses unsecure plaintext transmission of both the login authentication (username and password) and the data transmitted between the communicating devices. </a:t>
            </a:r>
            <a:endParaRPr lang="en-US" sz="1800" dirty="0" smtClean="0"/>
          </a:p>
          <a:p>
            <a:pPr algn="just"/>
            <a:r>
              <a:rPr lang="en-US" sz="1800" b="1" dirty="0" smtClean="0"/>
              <a:t>Secure </a:t>
            </a:r>
            <a:r>
              <a:rPr lang="en-US" sz="1800" b="1" dirty="0"/>
              <a:t>copy (SCP) </a:t>
            </a:r>
            <a:r>
              <a:rPr lang="en-US" sz="1800" dirty="0"/>
              <a:t>securely transfers computer files between two remote systems. SCP uses SSH for data transfer (including the authentication element), so SCP ensures the authenticity and confidentiality of the data in transit.</a:t>
            </a:r>
          </a:p>
          <a:p>
            <a:pPr marL="0" indent="0" algn="just">
              <a:buNone/>
            </a:pPr>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0"/>
            <a:ext cx="8772157" cy="723208"/>
          </a:xfrm>
        </p:spPr>
        <p:txBody>
          <a:bodyPr/>
          <a:lstStyle/>
          <a:p>
            <a:pPr algn="ctr" eaLnBrk="1" hangingPunct="1"/>
            <a:r>
              <a:rPr lang="en-US" sz="2800" dirty="0" smtClean="0">
                <a:latin typeface="Arial" charset="0"/>
              </a:rPr>
              <a:t/>
            </a:r>
            <a:br>
              <a:rPr lang="en-US" sz="2800" dirty="0" smtClean="0">
                <a:latin typeface="Arial" charset="0"/>
              </a:rPr>
            </a:br>
            <a:r>
              <a:rPr lang="en-US" sz="1800" dirty="0"/>
              <a:t>Server Hardening </a:t>
            </a:r>
            <a:r>
              <a:rPr lang="en-US" sz="1800" dirty="0" smtClean="0"/>
              <a:t/>
            </a:r>
            <a:br>
              <a:rPr lang="en-US" sz="1800" dirty="0" smtClean="0"/>
            </a:br>
            <a:r>
              <a:rPr lang="en-US" sz="2800" dirty="0" smtClean="0">
                <a:latin typeface="Arial" charset="0"/>
              </a:rPr>
              <a:t>Administrative Measures</a:t>
            </a:r>
            <a:endParaRPr lang="en-US" sz="4400" dirty="0">
              <a:latin typeface="Arial" charset="0"/>
            </a:endParaRPr>
          </a:p>
        </p:txBody>
      </p:sp>
      <p:sp>
        <p:nvSpPr>
          <p:cNvPr id="2" name="Content Placeholder 1"/>
          <p:cNvSpPr>
            <a:spLocks noGrp="1"/>
          </p:cNvSpPr>
          <p:nvPr>
            <p:ph idx="1"/>
          </p:nvPr>
        </p:nvSpPr>
        <p:spPr>
          <a:xfrm>
            <a:off x="313852" y="625986"/>
            <a:ext cx="8570672" cy="5477164"/>
          </a:xfrm>
        </p:spPr>
        <p:txBody>
          <a:bodyPr/>
          <a:lstStyle/>
          <a:p>
            <a:pPr marL="0" indent="0" algn="just">
              <a:buNone/>
            </a:pPr>
            <a:r>
              <a:rPr lang="en-US" sz="1800" b="1" dirty="0"/>
              <a:t>Securing Ports and </a:t>
            </a:r>
            <a:r>
              <a:rPr lang="en-US" sz="1800" b="1" dirty="0" smtClean="0"/>
              <a:t>Services </a:t>
            </a:r>
            <a:r>
              <a:rPr lang="en-US" sz="1800" dirty="0" smtClean="0"/>
              <a:t>- Cyber </a:t>
            </a:r>
            <a:r>
              <a:rPr lang="en-US" sz="1800" dirty="0"/>
              <a:t>criminals exploit the services running on a system because they know that most devices run more services or programs than they need. An administrator should look at every service to verify its necessity and evaluate its risk. Remove any unnecessary services</a:t>
            </a:r>
            <a:r>
              <a:rPr lang="en-US" sz="1800" dirty="0" smtClean="0"/>
              <a:t>.</a:t>
            </a:r>
          </a:p>
          <a:p>
            <a:pPr marL="0" indent="0" algn="just">
              <a:buNone/>
            </a:pPr>
            <a:r>
              <a:rPr lang="en-US" sz="1800" b="1" dirty="0"/>
              <a:t>Privileged </a:t>
            </a:r>
            <a:r>
              <a:rPr lang="en-US" sz="1800" b="1" dirty="0" smtClean="0"/>
              <a:t>Accounts </a:t>
            </a:r>
            <a:r>
              <a:rPr lang="en-US" sz="1800" dirty="0" smtClean="0"/>
              <a:t>- Cyber </a:t>
            </a:r>
            <a:r>
              <a:rPr lang="en-US" sz="1800" dirty="0"/>
              <a:t>criminals exploit privileged accounts because they are the most powerful accounts in the organization. Privileged accounts have the credentials to gain access to systems and they provide elevated, unrestricted access. Administrators use these accounts to deploy and manage operating systems, applications, and network devices. </a:t>
            </a:r>
            <a:r>
              <a:rPr lang="en-US" sz="1800" dirty="0" smtClean="0"/>
              <a:t>These account should be secured or removed to mitigate these risks.</a:t>
            </a:r>
          </a:p>
          <a:p>
            <a:pPr marL="0" indent="0" algn="just">
              <a:buNone/>
            </a:pPr>
            <a:r>
              <a:rPr lang="en-US" sz="1800" b="1" dirty="0"/>
              <a:t>Group </a:t>
            </a:r>
            <a:r>
              <a:rPr lang="en-US" sz="1800" b="1" dirty="0" smtClean="0"/>
              <a:t>Policies </a:t>
            </a:r>
            <a:r>
              <a:rPr lang="en-US" sz="1800" dirty="0" smtClean="0"/>
              <a:t>- In </a:t>
            </a:r>
            <a:r>
              <a:rPr lang="en-US" sz="1800" dirty="0"/>
              <a:t>most networks that use Windows computers, an administrator configures Active Directory with Domains on a Windows Server</a:t>
            </a:r>
            <a:r>
              <a:rPr lang="en-US" sz="1800" dirty="0" smtClean="0"/>
              <a:t>. </a:t>
            </a:r>
            <a:r>
              <a:rPr lang="en-US" sz="1800" dirty="0"/>
              <a:t>An administrator configures user account policies such as password policies and lockout policies by </a:t>
            </a:r>
            <a:r>
              <a:rPr lang="en-US" sz="1800" dirty="0" smtClean="0"/>
              <a:t>adding users to groups and setting policy at a group level.</a:t>
            </a:r>
            <a:r>
              <a:rPr lang="en-US" sz="1800" dirty="0"/>
              <a:t> </a:t>
            </a:r>
          </a:p>
          <a:p>
            <a:pPr marL="0" indent="0" algn="just">
              <a:buNone/>
            </a:pPr>
            <a:r>
              <a:rPr lang="en-US" sz="1800" b="1" dirty="0"/>
              <a:t>Enable Logs and </a:t>
            </a:r>
            <a:r>
              <a:rPr lang="en-US" sz="1800" b="1" dirty="0" smtClean="0"/>
              <a:t>Alerts </a:t>
            </a:r>
            <a:r>
              <a:rPr lang="en-US" sz="1800" dirty="0" smtClean="0"/>
              <a:t>- A </a:t>
            </a:r>
            <a:r>
              <a:rPr lang="en-US" sz="1800" dirty="0"/>
              <a:t>log records </a:t>
            </a:r>
            <a:r>
              <a:rPr lang="en-US" sz="1800" dirty="0" smtClean="0"/>
              <a:t>events </a:t>
            </a:r>
            <a:r>
              <a:rPr lang="en-US" sz="1800" dirty="0"/>
              <a:t>as they </a:t>
            </a:r>
            <a:r>
              <a:rPr lang="en-US" sz="1800" dirty="0" smtClean="0"/>
              <a:t>occur on  a system. </a:t>
            </a:r>
            <a:r>
              <a:rPr lang="en-US" sz="1800" dirty="0"/>
              <a:t>Log entries make up a log file, and a log entry contains all of the information related to a specific event. Logs that relate to computer security have grown in importance.</a:t>
            </a:r>
          </a:p>
          <a:p>
            <a:pPr marL="0" indent="0" algn="just">
              <a:buNone/>
            </a:pPr>
            <a:endParaRPr lang="en-US" sz="1800" dirty="0" smtClean="0"/>
          </a:p>
          <a:p>
            <a:pPr marL="0" indent="0" algn="just">
              <a:buNone/>
            </a:pPr>
            <a:endParaRPr lang="en-US" sz="1800" dirty="0"/>
          </a:p>
          <a:p>
            <a:pPr marL="0" indent="0" algn="just">
              <a:buNone/>
            </a:pPr>
            <a:endParaRPr lang="en-US" sz="1800" dirty="0"/>
          </a:p>
          <a:p>
            <a:pPr marL="0" indent="0" algn="just">
              <a:buNone/>
            </a:pPr>
            <a:endParaRPr lang="en-US" sz="1800" dirty="0"/>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7022" y="0"/>
            <a:ext cx="8772157" cy="711200"/>
          </a:xfrm>
        </p:spPr>
        <p:txBody>
          <a:bodyPr/>
          <a:lstStyle/>
          <a:p>
            <a:pPr algn="ctr" eaLnBrk="1" hangingPunct="1"/>
            <a:r>
              <a:rPr lang="en-US" sz="1800" dirty="0"/>
              <a:t>Server Hardening</a:t>
            </a:r>
            <a:r>
              <a:rPr lang="en-US" sz="2800" dirty="0" smtClean="0">
                <a:latin typeface="Arial" charset="0"/>
              </a:rPr>
              <a:t/>
            </a:r>
            <a:br>
              <a:rPr lang="en-US" sz="2800" dirty="0" smtClean="0">
                <a:latin typeface="Arial" charset="0"/>
              </a:rPr>
            </a:br>
            <a:r>
              <a:rPr lang="en-US" sz="2800" dirty="0" smtClean="0">
                <a:latin typeface="Arial" charset="0"/>
              </a:rPr>
              <a:t>Physical Protection of Server</a:t>
            </a:r>
            <a:endParaRPr lang="en-US" sz="4400" dirty="0">
              <a:latin typeface="Arial" charset="0"/>
            </a:endParaRPr>
          </a:p>
        </p:txBody>
      </p:sp>
      <p:sp>
        <p:nvSpPr>
          <p:cNvPr id="2" name="Content Placeholder 1"/>
          <p:cNvSpPr>
            <a:spLocks noGrp="1"/>
          </p:cNvSpPr>
          <p:nvPr>
            <p:ph idx="1"/>
          </p:nvPr>
        </p:nvSpPr>
        <p:spPr>
          <a:xfrm>
            <a:off x="618653" y="1004976"/>
            <a:ext cx="8330526" cy="5246253"/>
          </a:xfrm>
        </p:spPr>
        <p:txBody>
          <a:bodyPr/>
          <a:lstStyle/>
          <a:p>
            <a:pPr marL="0" indent="0" algn="just">
              <a:buNone/>
            </a:pPr>
            <a:r>
              <a:rPr lang="en-US" sz="1800" b="1" dirty="0" smtClean="0"/>
              <a:t>Power - </a:t>
            </a:r>
            <a:r>
              <a:rPr lang="en-US" sz="1800" dirty="0" smtClean="0"/>
              <a:t>A </a:t>
            </a:r>
            <a:r>
              <a:rPr lang="en-US" sz="1800" dirty="0"/>
              <a:t>critical issue in protecting information systems is electrical power systems and power considerations. A continuous supply of electrical power is critical in today's massive server and data storage facilities. </a:t>
            </a:r>
            <a:endParaRPr lang="en-US" sz="1800" dirty="0" smtClean="0"/>
          </a:p>
          <a:p>
            <a:pPr marL="0" indent="0" algn="just">
              <a:buNone/>
            </a:pPr>
            <a:r>
              <a:rPr lang="en-US" sz="1800" b="1" dirty="0"/>
              <a:t>Heating, Ventilation, and Air Conditioning (HVAC</a:t>
            </a:r>
            <a:r>
              <a:rPr lang="en-US" sz="1800" b="1" dirty="0" smtClean="0"/>
              <a:t>) - </a:t>
            </a:r>
            <a:r>
              <a:rPr lang="en-US" sz="1800" dirty="0" smtClean="0"/>
              <a:t>HVAC </a:t>
            </a:r>
            <a:r>
              <a:rPr lang="en-US" sz="1800" dirty="0"/>
              <a:t>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marL="0" indent="0" algn="just">
              <a:buNone/>
            </a:pPr>
            <a:r>
              <a:rPr lang="en-US" sz="1800" b="1" dirty="0"/>
              <a:t>Hardware </a:t>
            </a:r>
            <a:r>
              <a:rPr lang="en-US" sz="1800" b="1" dirty="0" smtClean="0"/>
              <a:t>Monitoring </a:t>
            </a:r>
            <a:r>
              <a:rPr lang="en-US" sz="1800" dirty="0" smtClean="0"/>
              <a:t>- Hardware </a:t>
            </a:r>
            <a:r>
              <a:rPr lang="en-US" sz="1800" dirty="0"/>
              <a:t>monitoring is often found in large server farms. A server farm is a facility that houses hundreds or thousands of servers for companies. </a:t>
            </a:r>
            <a:endParaRPr lang="en-US" sz="1800" dirty="0" smtClean="0"/>
          </a:p>
          <a:p>
            <a:pPr marL="0" indent="0" algn="just">
              <a:buNone/>
            </a:pPr>
            <a:endParaRPr lang="en-US" sz="1800" dirty="0"/>
          </a:p>
          <a:p>
            <a:pPr marL="338137" lvl="1" indent="0" algn="just"/>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24808"/>
          </a:xfrm>
        </p:spPr>
        <p:txBody>
          <a:bodyPr/>
          <a:lstStyle/>
          <a:p>
            <a:pPr algn="ctr" eaLnBrk="1" hangingPunct="1"/>
            <a:r>
              <a:rPr lang="en-US" sz="1800" dirty="0"/>
              <a:t>Network Hardening</a:t>
            </a:r>
            <a:r>
              <a:rPr lang="en-US" sz="1800" b="0" dirty="0" smtClean="0"/>
              <a:t/>
            </a:r>
            <a:br>
              <a:rPr lang="en-US" sz="1800" b="0" dirty="0" smtClean="0"/>
            </a:br>
            <a:r>
              <a:rPr lang="en-US" sz="2800" dirty="0" smtClean="0">
                <a:latin typeface="Arial" charset="0"/>
              </a:rPr>
              <a:t>Securing </a:t>
            </a:r>
            <a:r>
              <a:rPr lang="en-US" sz="2800" dirty="0">
                <a:latin typeface="Arial" charset="0"/>
              </a:rPr>
              <a:t>N</a:t>
            </a:r>
            <a:r>
              <a:rPr lang="en-US" sz="2800" dirty="0" smtClean="0">
                <a:latin typeface="Arial" charset="0"/>
              </a:rPr>
              <a:t>etwork Devices </a:t>
            </a:r>
            <a:endParaRPr lang="en-US" sz="4400" dirty="0">
              <a:latin typeface="Arial" charset="0"/>
            </a:endParaRPr>
          </a:p>
        </p:txBody>
      </p:sp>
      <p:sp>
        <p:nvSpPr>
          <p:cNvPr id="2" name="Content Placeholder 1"/>
          <p:cNvSpPr>
            <a:spLocks noGrp="1"/>
          </p:cNvSpPr>
          <p:nvPr>
            <p:ph idx="1"/>
          </p:nvPr>
        </p:nvSpPr>
        <p:spPr>
          <a:xfrm>
            <a:off x="371843" y="1135319"/>
            <a:ext cx="8349865" cy="4945246"/>
          </a:xfrm>
        </p:spPr>
        <p:txBody>
          <a:bodyPr/>
          <a:lstStyle/>
          <a:p>
            <a:pPr marL="0" indent="0" algn="just">
              <a:buNone/>
            </a:pPr>
            <a:r>
              <a:rPr lang="en-US" sz="1800" b="1" dirty="0"/>
              <a:t>Operation </a:t>
            </a:r>
            <a:r>
              <a:rPr lang="en-US" sz="1800" b="1" dirty="0" smtClean="0"/>
              <a:t>Centers </a:t>
            </a:r>
            <a:r>
              <a:rPr lang="en-US" sz="1800" dirty="0" smtClean="0"/>
              <a:t>- The </a:t>
            </a:r>
            <a:r>
              <a:rPr lang="en-US" sz="1800" dirty="0"/>
              <a:t>Network Operation Center (NOC) is one or more locations containing the tools that provide administrators with a detailed status of the organization’s network. The NOC is ground zero for network troubleshooting, performance monitoring, software distribution and updates, communications management, and device management</a:t>
            </a:r>
            <a:r>
              <a:rPr lang="en-US" sz="1800" dirty="0" smtClean="0"/>
              <a:t>.</a:t>
            </a:r>
          </a:p>
          <a:p>
            <a:pPr marL="0" indent="0" algn="just">
              <a:buNone/>
            </a:pPr>
            <a:r>
              <a:rPr lang="en-US" sz="1800" b="1" dirty="0"/>
              <a:t>Switches, Routers, and Network </a:t>
            </a:r>
            <a:r>
              <a:rPr lang="en-US" sz="1800" b="1" dirty="0" smtClean="0"/>
              <a:t>Appliances </a:t>
            </a:r>
            <a:r>
              <a:rPr lang="en-US" sz="1800" dirty="0" smtClean="0"/>
              <a:t>- Network </a:t>
            </a:r>
            <a:r>
              <a:rPr lang="en-US" sz="1800" dirty="0"/>
              <a:t>devices ship with either no passwords or default passwords. </a:t>
            </a:r>
            <a:endParaRPr lang="en-US" sz="1800" dirty="0" smtClean="0"/>
          </a:p>
          <a:p>
            <a:pPr algn="just"/>
            <a:r>
              <a:rPr lang="en-US" sz="1800" b="1" dirty="0" smtClean="0"/>
              <a:t>Network </a:t>
            </a:r>
            <a:r>
              <a:rPr lang="en-US" sz="1800" b="1" dirty="0"/>
              <a:t>switches </a:t>
            </a:r>
            <a:r>
              <a:rPr lang="en-US" sz="1800" dirty="0"/>
              <a:t>are the heart of the modern data communication network. The main threat to network switches are theft, hacking and remote access, attacks against network protocols like ARP/STP or attacks against performance and availability. </a:t>
            </a:r>
          </a:p>
          <a:p>
            <a:pPr algn="just"/>
            <a:r>
              <a:rPr lang="en-US" sz="1800" b="1" dirty="0" smtClean="0"/>
              <a:t>VLANs - </a:t>
            </a:r>
            <a:r>
              <a:rPr lang="en-US" sz="1800" dirty="0" smtClean="0"/>
              <a:t>provide </a:t>
            </a:r>
            <a:r>
              <a:rPr lang="en-US" sz="1800" dirty="0"/>
              <a:t>a way to group devices within a LAN and on individual switches. VLANs use logical connections instead of physical connections.</a:t>
            </a:r>
          </a:p>
          <a:p>
            <a:pPr algn="just"/>
            <a:endParaRPr lang="en-US" sz="1800" dirty="0" smtClean="0"/>
          </a:p>
        </p:txBody>
      </p:sp>
    </p:spTree>
    <p:extLst>
      <p:ext uri="{BB962C8B-B14F-4D97-AF65-F5344CB8AC3E}">
        <p14:creationId xmlns:p14="http://schemas.microsoft.com/office/powerpoint/2010/main" val="168733983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2190" y="0"/>
            <a:ext cx="8772157" cy="658761"/>
          </a:xfrm>
        </p:spPr>
        <p:txBody>
          <a:bodyPr/>
          <a:lstStyle/>
          <a:p>
            <a:pPr algn="ctr" eaLnBrk="1" hangingPunct="1"/>
            <a:r>
              <a:rPr lang="en-US" sz="1800" dirty="0"/>
              <a:t>Network Hardening</a:t>
            </a:r>
            <a:r>
              <a:rPr lang="en-US" sz="1800" b="0" dirty="0" smtClean="0"/>
              <a:t/>
            </a:r>
            <a:br>
              <a:rPr lang="en-US" sz="1800" b="0" dirty="0" smtClean="0"/>
            </a:br>
            <a:r>
              <a:rPr lang="en-US" sz="2800" dirty="0" smtClean="0">
                <a:latin typeface="Arial" charset="0"/>
              </a:rPr>
              <a:t>Securing </a:t>
            </a:r>
            <a:r>
              <a:rPr lang="en-US" sz="2800" dirty="0">
                <a:latin typeface="Arial" charset="0"/>
              </a:rPr>
              <a:t>N</a:t>
            </a:r>
            <a:r>
              <a:rPr lang="en-US" sz="2800" dirty="0" smtClean="0">
                <a:latin typeface="Arial" charset="0"/>
              </a:rPr>
              <a:t>etwork Devices (Cont.)</a:t>
            </a:r>
            <a:endParaRPr lang="en-US" sz="4400" dirty="0">
              <a:latin typeface="Arial" charset="0"/>
            </a:endParaRPr>
          </a:p>
        </p:txBody>
      </p:sp>
      <p:sp>
        <p:nvSpPr>
          <p:cNvPr id="2" name="Content Placeholder 1"/>
          <p:cNvSpPr>
            <a:spLocks noGrp="1"/>
          </p:cNvSpPr>
          <p:nvPr>
            <p:ph idx="1"/>
          </p:nvPr>
        </p:nvSpPr>
        <p:spPr>
          <a:xfrm>
            <a:off x="714482" y="658761"/>
            <a:ext cx="8349865" cy="4945246"/>
          </a:xfrm>
        </p:spPr>
        <p:txBody>
          <a:bodyPr/>
          <a:lstStyle/>
          <a:p>
            <a:pPr algn="just"/>
            <a:r>
              <a:rPr lang="en-US" sz="1800" b="1" dirty="0" smtClean="0"/>
              <a:t>Firewalls - </a:t>
            </a:r>
            <a:r>
              <a:rPr lang="en-US" sz="1800" dirty="0" smtClean="0"/>
              <a:t>are </a:t>
            </a:r>
            <a:r>
              <a:rPr lang="en-US" sz="1800" dirty="0"/>
              <a:t>hardware or software solutions that enforce network security policies. A firewall filters unauthorized or potentially dangerous traffic from entering the </a:t>
            </a:r>
            <a:r>
              <a:rPr lang="en-US" sz="1800" dirty="0" smtClean="0"/>
              <a:t>network.</a:t>
            </a:r>
          </a:p>
          <a:p>
            <a:pPr algn="just"/>
            <a:r>
              <a:rPr lang="en-US" sz="1800" b="1" dirty="0" smtClean="0"/>
              <a:t>Routers - </a:t>
            </a:r>
            <a:r>
              <a:rPr lang="en-US" sz="1800" dirty="0" smtClean="0"/>
              <a:t>Routers </a:t>
            </a:r>
            <a:r>
              <a:rPr lang="en-US" sz="1800" dirty="0"/>
              <a:t>form the backbone of the Internet and communications between different networks. Routers communicate with one another to identify the best possible path to deliver traffic to different networks. Routers use routing protocols to make routing decision.</a:t>
            </a:r>
          </a:p>
          <a:p>
            <a:pPr algn="just"/>
            <a:r>
              <a:rPr lang="en-US" sz="1800" b="1" dirty="0"/>
              <a:t>Wireless and Mobile </a:t>
            </a:r>
            <a:r>
              <a:rPr lang="en-US" sz="1800" b="1" dirty="0" smtClean="0"/>
              <a:t>Devices </a:t>
            </a:r>
            <a:r>
              <a:rPr lang="en-US" sz="1800" dirty="0" smtClean="0"/>
              <a:t>- Wireless </a:t>
            </a:r>
            <a:r>
              <a:rPr lang="en-US" sz="1800" dirty="0"/>
              <a:t>and mobile devices have 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p>
          <a:p>
            <a:pPr algn="just"/>
            <a:r>
              <a:rPr lang="en-US" sz="1800" b="1" dirty="0"/>
              <a:t>Network and Routing </a:t>
            </a:r>
            <a:r>
              <a:rPr lang="en-US" sz="1800" b="1" dirty="0" smtClean="0"/>
              <a:t>Services </a:t>
            </a:r>
            <a:r>
              <a:rPr lang="en-US" sz="1800" dirty="0" smtClean="0"/>
              <a:t>- Cyber </a:t>
            </a:r>
            <a:r>
              <a:rPr lang="en-US" sz="1800" dirty="0"/>
              <a:t>criminals use vulnerable network services to attack a device or to use it as part of the attack. </a:t>
            </a:r>
            <a:r>
              <a:rPr lang="en-US" sz="1800" dirty="0" smtClean="0"/>
              <a:t>Securing </a:t>
            </a:r>
            <a:r>
              <a:rPr lang="en-US" sz="1800" dirty="0"/>
              <a:t>network services ensures that only necessary ports are exposed and available</a:t>
            </a:r>
            <a:r>
              <a:rPr lang="en-US" sz="1800" dirty="0" smtClean="0"/>
              <a:t>. Network services include; DHCP, DNS, ICMP, Routing Services (RIP-OSPF-ISS), NTP and others.</a:t>
            </a:r>
            <a:endParaRPr lang="en-US" sz="1800" dirty="0"/>
          </a:p>
          <a:p>
            <a:pPr marL="0" indent="0" algn="just">
              <a:buNone/>
            </a:pPr>
            <a:endParaRPr lang="en-US" sz="1800" dirty="0"/>
          </a:p>
          <a:p>
            <a:pPr algn="just"/>
            <a:endParaRPr lang="en-US" sz="1800" dirty="0" smtClean="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0"/>
            <a:ext cx="8772157" cy="698090"/>
          </a:xfrm>
        </p:spPr>
        <p:txBody>
          <a:bodyPr/>
          <a:lstStyle/>
          <a:p>
            <a:pPr algn="ctr" eaLnBrk="1" hangingPunct="1"/>
            <a:r>
              <a:rPr lang="en-US" sz="1800" dirty="0"/>
              <a:t>Network Hardening</a:t>
            </a:r>
            <a:r>
              <a:rPr lang="en-US" sz="1800" b="0" dirty="0" smtClean="0">
                <a:latin typeface="Arial" charset="0"/>
              </a:rPr>
              <a:t/>
            </a:r>
            <a:br>
              <a:rPr lang="en-US" sz="1800" b="0" dirty="0" smtClean="0">
                <a:latin typeface="Arial" charset="0"/>
              </a:rPr>
            </a:br>
            <a:r>
              <a:rPr lang="en-US" sz="2800" dirty="0" smtClean="0">
                <a:latin typeface="Arial" charset="0"/>
              </a:rPr>
              <a:t>Voice and Video Equipment</a:t>
            </a:r>
            <a:endParaRPr lang="en-US" sz="4400" dirty="0">
              <a:latin typeface="Arial" charset="0"/>
            </a:endParaRPr>
          </a:p>
        </p:txBody>
      </p:sp>
      <p:sp>
        <p:nvSpPr>
          <p:cNvPr id="2" name="Content Placeholder 1"/>
          <p:cNvSpPr>
            <a:spLocks noGrp="1"/>
          </p:cNvSpPr>
          <p:nvPr>
            <p:ph idx="1"/>
          </p:nvPr>
        </p:nvSpPr>
        <p:spPr>
          <a:xfrm>
            <a:off x="562597" y="698090"/>
            <a:ext cx="8422670" cy="5116408"/>
          </a:xfrm>
        </p:spPr>
        <p:txBody>
          <a:bodyPr/>
          <a:lstStyle/>
          <a:p>
            <a:pPr marL="0" indent="0" algn="just">
              <a:buNone/>
            </a:pPr>
            <a:r>
              <a:rPr lang="en-US" sz="1800" b="1" dirty="0"/>
              <a:t>VoIP </a:t>
            </a:r>
            <a:r>
              <a:rPr lang="en-US" sz="1800" b="1" dirty="0" smtClean="0"/>
              <a:t>Equipment </a:t>
            </a:r>
            <a:r>
              <a:rPr lang="en-US" sz="1800" dirty="0" smtClean="0"/>
              <a:t>- uses </a:t>
            </a:r>
            <a:r>
              <a:rPr lang="en-US" sz="1800" dirty="0"/>
              <a:t>networks such as the Internet to make and receive phone calls. The equipment required for VoIP includes an Internet connection plus a phone. </a:t>
            </a:r>
            <a:endParaRPr lang="en-US" sz="1800" dirty="0" smtClean="0"/>
          </a:p>
          <a:p>
            <a:pPr marL="0" indent="0" algn="just">
              <a:buNone/>
            </a:pPr>
            <a:r>
              <a:rPr lang="en-US" sz="1800" b="1" dirty="0" smtClean="0"/>
              <a:t>Cameras</a:t>
            </a:r>
            <a:r>
              <a:rPr lang="en-US" sz="1800" dirty="0" smtClean="0"/>
              <a:t> - An </a:t>
            </a:r>
            <a:r>
              <a:rPr lang="en-US" sz="1800" dirty="0"/>
              <a:t>Internet camera sends and receives data over a LAN and/or the Internet. A user can remotely view live video using a web browser on a wide range of devices including computer systems, laptops, tablets, and smartphones</a:t>
            </a:r>
            <a:r>
              <a:rPr lang="en-US" sz="1800" dirty="0" smtClean="0"/>
              <a:t>. </a:t>
            </a:r>
            <a:r>
              <a:rPr lang="en-US" sz="1800" dirty="0"/>
              <a:t>Cameras come in various forms including the traditional security camera. </a:t>
            </a:r>
            <a:endParaRPr lang="en-US" sz="1800" dirty="0" smtClean="0"/>
          </a:p>
          <a:p>
            <a:pPr marL="0" indent="0" algn="just">
              <a:buNone/>
            </a:pPr>
            <a:r>
              <a:rPr lang="en-US" sz="1800" b="1" dirty="0"/>
              <a:t>Videoconferencing </a:t>
            </a:r>
            <a:r>
              <a:rPr lang="en-US" sz="1800" b="1" dirty="0" smtClean="0"/>
              <a:t>Equipment </a:t>
            </a:r>
            <a:r>
              <a:rPr lang="en-US" sz="1800" dirty="0" smtClean="0"/>
              <a:t>- allows </a:t>
            </a:r>
            <a:r>
              <a:rPr lang="en-US" sz="1800" dirty="0"/>
              <a:t>two or more locations to communicate simultaneously using telecommunication technologies. These technologies take advantage of the new high definition video standards. </a:t>
            </a:r>
            <a:r>
              <a:rPr lang="en-US" sz="1800" dirty="0" smtClean="0"/>
              <a:t>Videoconferencing </a:t>
            </a:r>
            <a:r>
              <a:rPr lang="en-US" sz="1800" dirty="0"/>
              <a:t>is now part of normal day-to-day operations in industries like the medical field. </a:t>
            </a:r>
            <a:endParaRPr lang="en-US" sz="1800" dirty="0" smtClean="0"/>
          </a:p>
          <a:p>
            <a:pPr marL="0" indent="0" algn="just">
              <a:buNone/>
            </a:pPr>
            <a:r>
              <a:rPr lang="en-US" sz="1800" b="1" dirty="0"/>
              <a:t>Network and IoT </a:t>
            </a:r>
            <a:r>
              <a:rPr lang="en-US" sz="1800" b="1" dirty="0" smtClean="0"/>
              <a:t>Sensors - </a:t>
            </a:r>
            <a:r>
              <a:rPr lang="en-US" sz="1800" dirty="0" smtClean="0"/>
              <a:t>One </a:t>
            </a:r>
            <a:r>
              <a:rPr lang="en-US" sz="1800" dirty="0"/>
              <a:t>of the fastest sectors of information technology is the use of intelligent devices and sensors. The computer industry brands this sector as the Internet of Things (IoT). Businesses and consumers use IoT devices to automate processes, monitor environmental conditions, and alert the user of adverse conditions. </a:t>
            </a:r>
          </a:p>
          <a:p>
            <a:pPr marL="0" indent="0" algn="just">
              <a:buNone/>
            </a:pPr>
            <a:endParaRPr lang="en-US" sz="1800" dirty="0" smtClean="0"/>
          </a:p>
        </p:txBody>
      </p:sp>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4656" y="0"/>
            <a:ext cx="8772157" cy="838200"/>
          </a:xfrm>
        </p:spPr>
        <p:txBody>
          <a:bodyPr/>
          <a:lstStyle/>
          <a:p>
            <a:pPr algn="ctr"/>
            <a:r>
              <a:rPr lang="en-US" sz="1800" dirty="0"/>
              <a:t>Physical Security</a:t>
            </a:r>
            <a:r>
              <a:rPr lang="en-US" sz="1800" b="0" dirty="0" smtClean="0"/>
              <a:t/>
            </a:r>
            <a:br>
              <a:rPr lang="en-US" sz="1800" b="0" dirty="0" smtClean="0"/>
            </a:br>
            <a:r>
              <a:rPr lang="en-US" b="0" dirty="0" smtClean="0"/>
              <a:t>Physical Access Control</a:t>
            </a:r>
            <a:endParaRPr lang="en-US" b="0" dirty="0"/>
          </a:p>
        </p:txBody>
      </p:sp>
      <p:sp>
        <p:nvSpPr>
          <p:cNvPr id="2" name="Content Placeholder 1"/>
          <p:cNvSpPr>
            <a:spLocks noGrp="1"/>
          </p:cNvSpPr>
          <p:nvPr>
            <p:ph idx="1"/>
          </p:nvPr>
        </p:nvSpPr>
        <p:spPr>
          <a:xfrm>
            <a:off x="677779" y="996618"/>
            <a:ext cx="8240694" cy="4786870"/>
          </a:xfrm>
        </p:spPr>
        <p:txBody>
          <a:bodyPr/>
          <a:lstStyle/>
          <a:p>
            <a:pPr marL="0" indent="0" algn="just">
              <a:buNone/>
            </a:pPr>
            <a:r>
              <a:rPr lang="en-US" sz="1800" b="1" dirty="0"/>
              <a:t>Fencing and </a:t>
            </a:r>
            <a:r>
              <a:rPr lang="en-US" sz="1800" b="1" dirty="0" smtClean="0"/>
              <a:t>Barricades </a:t>
            </a:r>
            <a:r>
              <a:rPr lang="en-US" sz="1800" dirty="0" smtClean="0"/>
              <a:t>- Physical </a:t>
            </a:r>
            <a:r>
              <a:rPr lang="en-US" sz="1800" dirty="0"/>
              <a:t>barriers are the first thing that comes to mind when thinking about physical security. This is the outermost layer of security, and these solutions are the most publicly visible. A perimeter security system typically consists </a:t>
            </a:r>
            <a:r>
              <a:rPr lang="en-US" sz="1800" dirty="0" smtClean="0"/>
              <a:t>of perimeter </a:t>
            </a:r>
            <a:r>
              <a:rPr lang="en-US" sz="1800" dirty="0"/>
              <a:t>fence </a:t>
            </a:r>
            <a:r>
              <a:rPr lang="en-US" sz="1800" dirty="0" smtClean="0"/>
              <a:t>system, security </a:t>
            </a:r>
            <a:r>
              <a:rPr lang="en-US" sz="1800" dirty="0"/>
              <a:t>gate </a:t>
            </a:r>
            <a:r>
              <a:rPr lang="en-US" sz="1800" dirty="0" smtClean="0"/>
              <a:t>system, bollards, vehicle </a:t>
            </a:r>
            <a:r>
              <a:rPr lang="en-US" sz="1800" dirty="0"/>
              <a:t>entry </a:t>
            </a:r>
            <a:r>
              <a:rPr lang="en-US" sz="1800" dirty="0" smtClean="0"/>
              <a:t>barriers and guard shelters.</a:t>
            </a:r>
          </a:p>
          <a:p>
            <a:pPr marL="0" indent="0" algn="just">
              <a:buNone/>
            </a:pPr>
            <a:r>
              <a:rPr lang="en-US" sz="1800" b="1" dirty="0" smtClean="0"/>
              <a:t>Biometrics -</a:t>
            </a:r>
            <a:r>
              <a:rPr lang="en-US" sz="1800" dirty="0" smtClean="0"/>
              <a:t> are </a:t>
            </a:r>
            <a:r>
              <a:rPr lang="en-US" sz="1800" dirty="0"/>
              <a:t>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marL="0" indent="0" algn="just">
              <a:buNone/>
            </a:pPr>
            <a:r>
              <a:rPr lang="en-US" sz="1800" b="1" dirty="0"/>
              <a:t>Badges and Access </a:t>
            </a:r>
            <a:r>
              <a:rPr lang="en-US" sz="1800" b="1" dirty="0" smtClean="0"/>
              <a:t>Logs </a:t>
            </a:r>
            <a:r>
              <a:rPr lang="en-US" sz="1800" dirty="0" smtClean="0"/>
              <a:t>– A badge </a:t>
            </a:r>
            <a:r>
              <a:rPr lang="en-US" sz="1800" dirty="0"/>
              <a:t>allows an individual to gain access to an area with automated entry points. An entry point can be a door, a turnstile, a gate, or other barrier. Access badges use various technologies such as a magnetic stripe, barcode, or biometrics</a:t>
            </a:r>
            <a:r>
              <a:rPr lang="en-US" sz="1800" dirty="0" smtClean="0"/>
              <a:t>. </a:t>
            </a:r>
            <a:r>
              <a:rPr lang="en-US" sz="1800" dirty="0"/>
              <a:t>The system logs the transaction for later retrieval. Reports reveal who entered what entry points at what time.</a:t>
            </a:r>
          </a:p>
          <a:p>
            <a:pPr marL="0" indent="0" algn="just">
              <a:buNone/>
            </a:pPr>
            <a:endParaRPr lang="en-US" sz="1800" dirty="0"/>
          </a:p>
          <a:p>
            <a:pPr marL="0" indent="0" algn="just">
              <a:buNone/>
            </a:pPr>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3365" y="0"/>
            <a:ext cx="8772157" cy="678426"/>
          </a:xfrm>
        </p:spPr>
        <p:txBody>
          <a:bodyPr/>
          <a:lstStyle/>
          <a:p>
            <a:pPr algn="ctr" eaLnBrk="1" hangingPunct="1"/>
            <a:r>
              <a:rPr lang="en-US" dirty="0">
                <a:latin typeface="Arial" charset="0"/>
              </a:rPr>
              <a:t/>
            </a:r>
            <a:br>
              <a:rPr lang="en-US" dirty="0">
                <a:latin typeface="Arial" charset="0"/>
              </a:rPr>
            </a:br>
            <a:r>
              <a:rPr lang="en-US" sz="1800" b="0" dirty="0" smtClean="0"/>
              <a:t>Physical Security</a:t>
            </a:r>
            <a:r>
              <a:rPr lang="en-US" sz="1800" dirty="0" smtClean="0">
                <a:latin typeface="Arial" charset="0"/>
              </a:rPr>
              <a:t/>
            </a:r>
            <a:br>
              <a:rPr lang="en-US" sz="1800" dirty="0" smtClean="0">
                <a:latin typeface="Arial" charset="0"/>
              </a:rPr>
            </a:br>
            <a:r>
              <a:rPr lang="en-US" sz="2800" b="0" dirty="0" smtClean="0"/>
              <a:t>Surveillance</a:t>
            </a:r>
            <a:endParaRPr lang="en-US" sz="2800" dirty="0">
              <a:latin typeface="Arial" charset="0"/>
            </a:endParaRPr>
          </a:p>
        </p:txBody>
      </p:sp>
      <p:sp>
        <p:nvSpPr>
          <p:cNvPr id="2" name="Content Placeholder 1"/>
          <p:cNvSpPr>
            <a:spLocks noGrp="1"/>
          </p:cNvSpPr>
          <p:nvPr>
            <p:ph idx="1"/>
          </p:nvPr>
        </p:nvSpPr>
        <p:spPr>
          <a:xfrm>
            <a:off x="824025" y="900992"/>
            <a:ext cx="8078162" cy="4349434"/>
          </a:xfrm>
        </p:spPr>
        <p:txBody>
          <a:bodyPr/>
          <a:lstStyle/>
          <a:p>
            <a:pPr marL="0" indent="0" algn="just">
              <a:buNone/>
            </a:pPr>
            <a:r>
              <a:rPr lang="en-US" sz="1800" b="1" dirty="0"/>
              <a:t>Guards and </a:t>
            </a:r>
            <a:r>
              <a:rPr lang="en-US" sz="1800" b="1" dirty="0" smtClean="0"/>
              <a:t>Escorts </a:t>
            </a:r>
            <a:r>
              <a:rPr lang="en-US" sz="1800" dirty="0" smtClean="0"/>
              <a:t>- All </a:t>
            </a:r>
            <a:r>
              <a:rPr lang="en-US" sz="1800" dirty="0"/>
              <a:t>physical access controls including deterrent and detection systems ultimately rely on personnel to intervene and stop the actual attack or intrusion. In highly secure information system facilities, guards control access to the organization’s sensitive areas. </a:t>
            </a:r>
            <a:endParaRPr lang="en-US" sz="1800" dirty="0" smtClean="0"/>
          </a:p>
          <a:p>
            <a:pPr marL="0" indent="0" algn="just">
              <a:buNone/>
            </a:pPr>
            <a:r>
              <a:rPr lang="en-US" sz="1800" b="1" dirty="0"/>
              <a:t>Video and Electronic </a:t>
            </a:r>
            <a:r>
              <a:rPr lang="en-US" sz="1800" b="1" dirty="0" smtClean="0"/>
              <a:t>Surveillance </a:t>
            </a:r>
            <a:r>
              <a:rPr lang="en-US" sz="1800" dirty="0" smtClean="0"/>
              <a:t>– This type of surveillance can supplement </a:t>
            </a:r>
            <a:r>
              <a:rPr lang="en-US" sz="1800" dirty="0"/>
              <a:t>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r>
              <a:rPr lang="en-US" sz="1800" dirty="0" smtClean="0"/>
              <a:t>.</a:t>
            </a:r>
          </a:p>
          <a:p>
            <a:pPr marL="0" indent="0" algn="just">
              <a:buNone/>
            </a:pPr>
            <a:r>
              <a:rPr lang="en-US" sz="1800" b="1" dirty="0"/>
              <a:t>RFID and Wireless </a:t>
            </a:r>
            <a:r>
              <a:rPr lang="en-US" sz="1800" b="1" dirty="0" smtClean="0"/>
              <a:t>Surveillance </a:t>
            </a:r>
            <a:r>
              <a:rPr lang="en-US" sz="1800" dirty="0" smtClean="0"/>
              <a:t>– These types of surveillance are used to manage </a:t>
            </a:r>
            <a:r>
              <a:rPr lang="en-US" sz="1800" dirty="0"/>
              <a:t>and </a:t>
            </a:r>
            <a:r>
              <a:rPr lang="en-US" sz="1800" dirty="0" smtClean="0"/>
              <a:t>locate </a:t>
            </a:r>
            <a:r>
              <a:rPr lang="en-US" sz="1800" dirty="0"/>
              <a:t>important information system </a:t>
            </a:r>
            <a:r>
              <a:rPr lang="en-US" sz="1800" dirty="0" smtClean="0"/>
              <a:t>assets.  </a:t>
            </a:r>
            <a:endParaRPr lang="en-US" sz="1800" dirty="0"/>
          </a:p>
          <a:p>
            <a:pPr marL="0" indent="0" algn="just">
              <a:buNone/>
            </a:pPr>
            <a:endParaRPr lang="en-US" sz="1800" dirty="0"/>
          </a:p>
          <a:p>
            <a:pPr algn="just"/>
            <a:endParaRPr lang="en-US" sz="1800" dirty="0" smtClean="0"/>
          </a:p>
          <a:p>
            <a:pPr algn="just"/>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51327" y="870907"/>
            <a:ext cx="8600517" cy="456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800" dirty="0"/>
              <a:t>This </a:t>
            </a:r>
            <a:r>
              <a:rPr lang="en-US" sz="1800" dirty="0" smtClean="0"/>
              <a:t>lecture </a:t>
            </a:r>
            <a:r>
              <a:rPr lang="en-US" sz="1800" dirty="0"/>
              <a:t>discussed the technologies, processes and procedures that cyber wizards use to defend the systems, devices, and data that make up the network infrastructure.</a:t>
            </a:r>
          </a:p>
          <a:p>
            <a:pPr algn="just"/>
            <a:r>
              <a:rPr lang="en-US" sz="1800" dirty="0"/>
              <a:t>Host hardening includes securing the operating system, implementing an </a:t>
            </a:r>
            <a:r>
              <a:rPr lang="en-US" sz="1800" dirty="0" smtClean="0"/>
              <a:t>antivirus </a:t>
            </a:r>
            <a:r>
              <a:rPr lang="en-US" sz="1800" dirty="0"/>
              <a:t>solution, and using host-based solutions such as firewalls and intrusion detection systems.</a:t>
            </a:r>
          </a:p>
          <a:p>
            <a:pPr algn="just"/>
            <a:r>
              <a:rPr lang="en-US" sz="1800" dirty="0"/>
              <a:t>Server hardening includes managing remote access, securing privileged accounts, and monitoring services.</a:t>
            </a:r>
          </a:p>
          <a:p>
            <a:pPr algn="just"/>
            <a:r>
              <a:rPr lang="en-US" sz="1800" dirty="0"/>
              <a:t>Data protection includes file access control and implementing security measures to ensure the confidentiality, integrity, and availability of data.</a:t>
            </a:r>
          </a:p>
          <a:p>
            <a:pPr algn="just"/>
            <a:r>
              <a:rPr lang="en-US" sz="1800" dirty="0"/>
              <a:t>Device hardening also involves implementing proven methods of physically securing network devices. Fortifying the kingdom is an on-going process to secure an organization’s network infrastructure and requires a constant vigilance to threats against the kingdom.</a:t>
            </a:r>
          </a:p>
        </p:txBody>
      </p:sp>
      <p:sp>
        <p:nvSpPr>
          <p:cNvPr id="21505" name="Rectangle 2"/>
          <p:cNvSpPr>
            <a:spLocks noGrp="1" noChangeArrowheads="1"/>
          </p:cNvSpPr>
          <p:nvPr>
            <p:ph type="title"/>
          </p:nvPr>
        </p:nvSpPr>
        <p:spPr>
          <a:xfrm>
            <a:off x="365508" y="0"/>
            <a:ext cx="8772157" cy="707923"/>
          </a:xfrm>
        </p:spPr>
        <p:txBody>
          <a:bodyPr/>
          <a:lstStyle/>
          <a:p>
            <a:pPr algn="ctr" eaLnBrk="1" hangingPunct="1"/>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862115" y="0"/>
            <a:ext cx="8145462" cy="481781"/>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Best Practices</a:t>
            </a:r>
            <a:endParaRPr lang="en-US" sz="3200" b="1" kern="0" dirty="0">
              <a:solidFill>
                <a:srgbClr val="708CA1"/>
              </a:solidFill>
              <a:latin typeface="+mj-lt"/>
              <a:ea typeface="+mj-ea"/>
              <a:cs typeface="+mj-cs"/>
            </a:endParaRPr>
          </a:p>
        </p:txBody>
      </p:sp>
      <p:sp>
        <p:nvSpPr>
          <p:cNvPr id="8" name="TextBox 7"/>
          <p:cNvSpPr txBox="1"/>
          <p:nvPr/>
        </p:nvSpPr>
        <p:spPr>
          <a:xfrm>
            <a:off x="1225910" y="794323"/>
            <a:ext cx="7137734" cy="646331"/>
          </a:xfrm>
          <a:prstGeom prst="rect">
            <a:avLst/>
          </a:prstGeom>
          <a:noFill/>
        </p:spPr>
        <p:txBody>
          <a:bodyPr wrap="square" rtlCol="0">
            <a:spAutoFit/>
          </a:bodyPr>
          <a:lstStyle/>
          <a:p>
            <a:pPr algn="l">
              <a:lnSpc>
                <a:spcPct val="100000"/>
              </a:lnSpc>
              <a:buFontTx/>
              <a:buNone/>
            </a:pPr>
            <a:r>
              <a:rPr lang="en-US" sz="2000" dirty="0" smtClean="0"/>
              <a:t>Topics &amp; Links related </a:t>
            </a:r>
            <a:r>
              <a:rPr lang="en-US" sz="2000" dirty="0" smtClean="0"/>
              <a:t>to defending information systems. </a:t>
            </a:r>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2210024343"/>
              </p:ext>
            </p:extLst>
          </p:nvPr>
        </p:nvGraphicFramePr>
        <p:xfrm>
          <a:off x="862115" y="1919442"/>
          <a:ext cx="7452946" cy="3335216"/>
        </p:xfrm>
        <a:graphic>
          <a:graphicData uri="http://schemas.openxmlformats.org/drawingml/2006/table">
            <a:tbl>
              <a:tblPr firstRow="1" bandRow="1">
                <a:tableStyleId>{5C22544A-7EE6-4342-B048-85BDC9FD1C3A}</a:tableStyleId>
              </a:tblPr>
              <a:tblGrid>
                <a:gridCol w="3201987"/>
                <a:gridCol w="4250959"/>
              </a:tblGrid>
              <a:tr h="284430">
                <a:tc>
                  <a:txBody>
                    <a:bodyPr/>
                    <a:lstStyle/>
                    <a:p>
                      <a:pPr algn="ctr"/>
                      <a:r>
                        <a:rPr lang="en-US" dirty="0" smtClean="0"/>
                        <a:t>Defending the</a:t>
                      </a:r>
                      <a:r>
                        <a:rPr lang="en-US" baseline="0" dirty="0" smtClean="0"/>
                        <a:t> Fortress</a:t>
                      </a:r>
                      <a:endParaRPr lang="en-US" dirty="0"/>
                    </a:p>
                  </a:txBody>
                  <a:tcPr/>
                </a:tc>
                <a:tc>
                  <a:txBody>
                    <a:bodyPr/>
                    <a:lstStyle/>
                    <a:p>
                      <a:pPr algn="ctr"/>
                      <a:r>
                        <a:rPr lang="en-US" dirty="0" smtClean="0"/>
                        <a:t>URL Address</a:t>
                      </a:r>
                      <a:endParaRPr lang="en-US" dirty="0"/>
                    </a:p>
                  </a:txBody>
                  <a:tcPr/>
                </a:tc>
              </a:tr>
              <a:tr h="356968">
                <a:tc>
                  <a:txBody>
                    <a:bodyPr/>
                    <a:lstStyle/>
                    <a:p>
                      <a:pPr algn="l">
                        <a:lnSpc>
                          <a:spcPct val="80000"/>
                        </a:lnSpc>
                      </a:pPr>
                      <a:r>
                        <a:rPr lang="en-US" sz="1600" dirty="0" smtClean="0"/>
                        <a:t>Cisco Security Video -- Lights Out </a:t>
                      </a:r>
                      <a:endParaRPr lang="en-US" sz="1600" dirty="0"/>
                    </a:p>
                  </a:txBody>
                  <a:tcPr/>
                </a:tc>
                <a:tc>
                  <a:txBody>
                    <a:bodyPr/>
                    <a:lstStyle/>
                    <a:p>
                      <a:r>
                        <a:rPr lang="en-US" sz="1400" dirty="0" smtClean="0">
                          <a:hlinkClick r:id="rId3"/>
                        </a:rPr>
                        <a:t>https://www.youtube.com/watch?v=H4Nmz62RAKQ</a:t>
                      </a:r>
                      <a:endParaRPr lang="en-US" sz="1400" dirty="0"/>
                    </a:p>
                  </a:txBody>
                  <a:tcPr/>
                </a:tc>
              </a:tr>
              <a:tr h="356968">
                <a:tc>
                  <a:txBody>
                    <a:bodyPr/>
                    <a:lstStyle/>
                    <a:p>
                      <a:r>
                        <a:rPr lang="en-US" sz="1600" dirty="0" smtClean="0"/>
                        <a:t>Cisco CCNA Security</a:t>
                      </a:r>
                      <a:r>
                        <a:rPr lang="en-US" sz="1600" baseline="0" dirty="0" smtClean="0"/>
                        <a:t> - </a:t>
                      </a:r>
                      <a:r>
                        <a:rPr lang="en-US" sz="1600" dirty="0" smtClean="0"/>
                        <a:t>Introduction to Network Security</a:t>
                      </a:r>
                      <a:endParaRPr lang="en-US"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smtClean="0">
                          <a:hlinkClick r:id="rId4"/>
                        </a:rPr>
                        <a:t>https://www.youtube.com/watch?v=QNlcEtshRO8</a:t>
                      </a:r>
                      <a:endParaRPr lang="en-US" sz="1400" dirty="0" smtClean="0"/>
                    </a:p>
                  </a:txBody>
                  <a:tcPr/>
                </a:tc>
              </a:tr>
              <a:tr h="356968">
                <a:tc>
                  <a:txBody>
                    <a:bodyPr/>
                    <a:lstStyle/>
                    <a:p>
                      <a:r>
                        <a:rPr lang="en-US" sz="1600" dirty="0" smtClean="0"/>
                        <a:t>Cisco Cyber Range Service</a:t>
                      </a:r>
                      <a:endParaRPr lang="en-US" sz="1600" dirty="0"/>
                    </a:p>
                  </a:txBody>
                  <a:tcPr/>
                </a:tc>
                <a:tc>
                  <a:txBody>
                    <a:bodyPr/>
                    <a:lstStyle/>
                    <a:p>
                      <a:r>
                        <a:rPr lang="en-US" sz="1400" dirty="0" smtClean="0">
                          <a:hlinkClick r:id="rId5"/>
                        </a:rPr>
                        <a:t>https://www.youtube.com/watch?v=2HG-Fo7JTSg</a:t>
                      </a:r>
                      <a:endParaRPr lang="en-US" sz="1400" dirty="0" smtClean="0"/>
                    </a:p>
                  </a:txBody>
                  <a:tcPr/>
                </a:tc>
              </a:tr>
              <a:tr h="356968">
                <a:tc>
                  <a:txBody>
                    <a:bodyPr/>
                    <a:lstStyle/>
                    <a:p>
                      <a:r>
                        <a:rPr lang="en-US" sz="1600" dirty="0" smtClean="0"/>
                        <a:t>Hardware  Secrets – </a:t>
                      </a:r>
                      <a:r>
                        <a:rPr lang="en-US" sz="1600" dirty="0" err="1" smtClean="0"/>
                        <a:t>Uncomplicating</a:t>
                      </a:r>
                      <a:r>
                        <a:rPr lang="en-US" sz="1600" dirty="0" smtClean="0"/>
                        <a:t> the Complicated</a:t>
                      </a:r>
                      <a:endParaRPr lang="en-US" sz="1600" dirty="0"/>
                    </a:p>
                  </a:txBody>
                  <a:tcPr/>
                </a:tc>
                <a:tc>
                  <a:txBody>
                    <a:bodyPr/>
                    <a:lstStyle/>
                    <a:p>
                      <a:r>
                        <a:rPr lang="en-US" sz="1400" dirty="0" smtClean="0">
                          <a:hlinkClick r:id="rId6"/>
                        </a:rPr>
                        <a:t>http://www.hardwaresecrets.com/everything-you-need-to-know-about-power-supplies/9/</a:t>
                      </a:r>
                      <a:endParaRPr lang="en-US" sz="1400" dirty="0"/>
                    </a:p>
                  </a:txBody>
                  <a:tcPr/>
                </a:tc>
              </a:tr>
              <a:tr h="356968">
                <a:tc>
                  <a:txBody>
                    <a:bodyPr/>
                    <a:lstStyle/>
                    <a:p>
                      <a:r>
                        <a:rPr lang="en-US" sz="1600" dirty="0" err="1" smtClean="0"/>
                        <a:t>TutorialsPoint</a:t>
                      </a:r>
                      <a:r>
                        <a:rPr lang="en-US" sz="1600" baseline="0" dirty="0" smtClean="0"/>
                        <a:t> – Wireless Introduction</a:t>
                      </a:r>
                      <a:endParaRPr lang="en-US" sz="1600" dirty="0"/>
                    </a:p>
                  </a:txBody>
                  <a:tcPr/>
                </a:tc>
                <a:tc>
                  <a:txBody>
                    <a:bodyPr/>
                    <a:lstStyle/>
                    <a:p>
                      <a:r>
                        <a:rPr lang="en-US" sz="1400" dirty="0" smtClean="0">
                          <a:hlinkClick r:id="rId7"/>
                        </a:rPr>
                        <a:t>http://www.tutorialspoint.com/wimax/wireless_introduction.htm</a:t>
                      </a:r>
                      <a:endParaRPr lang="en-US" sz="1400" dirty="0"/>
                    </a:p>
                  </a:txBody>
                  <a:tcPr/>
                </a:tc>
              </a:tr>
              <a:tr h="356968">
                <a:tc>
                  <a:txBody>
                    <a:bodyPr/>
                    <a:lstStyle/>
                    <a:p>
                      <a:r>
                        <a:rPr lang="en-US" sz="1600" dirty="0" smtClean="0"/>
                        <a:t>Physical Security Techniques</a:t>
                      </a:r>
                      <a:endParaRPr lang="en-US" sz="1600" dirty="0"/>
                    </a:p>
                  </a:txBody>
                  <a:tcPr/>
                </a:tc>
                <a:tc>
                  <a:txBody>
                    <a:bodyPr/>
                    <a:lstStyle/>
                    <a:p>
                      <a:r>
                        <a:rPr lang="en-US" sz="1400" dirty="0" smtClean="0">
                          <a:hlinkClick r:id="rId8"/>
                        </a:rPr>
                        <a:t>https://www.youtube.com/watch?v=-pTIo5lBuTc</a:t>
                      </a:r>
                      <a:endParaRPr lang="en-US" sz="1400" dirty="0"/>
                    </a:p>
                  </a:txBody>
                  <a:tcPr/>
                </a:tc>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31290025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31985</TotalTime>
  <Pages>28</Pages>
  <Words>2440</Words>
  <Application>Microsoft Office PowerPoint</Application>
  <PresentationFormat>On-screen Show (4:3)</PresentationFormat>
  <Paragraphs>141</Paragraphs>
  <Slides>21</Slides>
  <Notes>19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ＭＳ Ｐゴシック</vt:lpstr>
      <vt:lpstr>Arial</vt:lpstr>
      <vt:lpstr>Wingdings</vt:lpstr>
      <vt:lpstr>PPT-TMPLT-WHT_C</vt:lpstr>
      <vt:lpstr>NetAcad-4F_PPT-WHT_060408</vt:lpstr>
      <vt:lpstr>PowerPoint Presentation</vt:lpstr>
      <vt:lpstr>Objectives</vt:lpstr>
      <vt:lpstr>Defending Systems and Devices Host Hardening</vt:lpstr>
      <vt:lpstr>Defending Systems and Devices Host Hardening (Cont.)</vt:lpstr>
      <vt:lpstr>Defending Systems and Devices Hardening Wireless and Mobile Devices</vt:lpstr>
      <vt:lpstr>Defending Systems and Devices Host Data Protection</vt:lpstr>
      <vt:lpstr>Defending Systems and Devices Images and Content Control</vt:lpstr>
      <vt:lpstr>Defending Systems and Devices Physical Protection and Workstations</vt:lpstr>
      <vt:lpstr>Defending Systems and Devices Physical Protection and Workstations</vt:lpstr>
      <vt:lpstr>Server Hardening Secure Remote Access</vt:lpstr>
      <vt:lpstr> Server Hardening  Administrative Measures</vt:lpstr>
      <vt:lpstr>Server Hardening Physical Protection of Server</vt:lpstr>
      <vt:lpstr>Network Hardening Securing Network Devices </vt:lpstr>
      <vt:lpstr>Network Hardening Securing Network Devices (Cont.)</vt:lpstr>
      <vt:lpstr>Network Hardening Voice and Video Equipment</vt:lpstr>
      <vt:lpstr>Physical Security Physical Access Control</vt:lpstr>
      <vt:lpstr> Physical Security Surveillance</vt:lpstr>
      <vt:lpstr>Summary</vt:lpstr>
      <vt:lpstr>PowerPoint Presentation</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927</cp:revision>
  <cp:lastPrinted>1999-01-27T00:54:54Z</cp:lastPrinted>
  <dcterms:created xsi:type="dcterms:W3CDTF">2006-10-23T15:07:30Z</dcterms:created>
  <dcterms:modified xsi:type="dcterms:W3CDTF">2017-11-27T18:15:40Z</dcterms:modified>
</cp:coreProperties>
</file>