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Lst>
  <p:sldSz cx="18288000" cy="10287000"/>
  <p:notesSz cx="6858000" cy="9144000"/>
  <p:embeddedFontLst>
    <p:embeddedFont>
      <p:font typeface="Safira March" charset="1" panose="02000503000000020003"/>
      <p:regular r:id="rId36"/>
    </p:embeddedFont>
    <p:embeddedFont>
      <p:font typeface="Open Sans" charset="1" panose="00000000000000000000"/>
      <p:regular r:id="rId37"/>
    </p:embeddedFont>
    <p:embeddedFont>
      <p:font typeface="Open Sans Bold" charset="1" panose="00000000000000000000"/>
      <p:regular r:id="rId38"/>
    </p:embeddedFont>
    <p:embeddedFont>
      <p:font typeface="Canva Sans" charset="1" panose="020B0503030501040103"/>
      <p:regular r:id="rId39"/>
    </p:embeddedFont>
    <p:embeddedFont>
      <p:font typeface="Canva Sans Bold" charset="1" panose="020B0803030501040103"/>
      <p:regular r:id="rId40"/>
    </p:embeddedFont>
    <p:embeddedFont>
      <p:font typeface="Canva Sans Italics" charset="1" panose="020B0503030501040103"/>
      <p:regular r:id="rId4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fonts/font36.fntdata" Type="http://schemas.openxmlformats.org/officeDocument/2006/relationships/font"/><Relationship Id="rId37" Target="fonts/font37.fntdata" Type="http://schemas.openxmlformats.org/officeDocument/2006/relationships/font"/><Relationship Id="rId38" Target="fonts/font38.fntdata" Type="http://schemas.openxmlformats.org/officeDocument/2006/relationships/font"/><Relationship Id="rId39" Target="fonts/font39.fntdata" Type="http://schemas.openxmlformats.org/officeDocument/2006/relationships/font"/><Relationship Id="rId4" Target="theme/theme1.xml" Type="http://schemas.openxmlformats.org/officeDocument/2006/relationships/theme"/><Relationship Id="rId40" Target="fonts/font40.fntdata" Type="http://schemas.openxmlformats.org/officeDocument/2006/relationships/font"/><Relationship Id="rId41" Target="fonts/font41.fntdata" Type="http://schemas.openxmlformats.org/officeDocument/2006/relationships/font"/><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6.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9.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0.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png" Type="http://schemas.openxmlformats.org/officeDocument/2006/relationships/image"/><Relationship Id="rId3" Target="../media/image12.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4.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png" Type="http://schemas.openxmlformats.org/officeDocument/2006/relationships/image"/><Relationship Id="rId3" Target="../media/image12.png" Type="http://schemas.openxmlformats.org/officeDocument/2006/relationships/image"/><Relationship Id="rId4" Target="../media/image16.pn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7.png" Type="http://schemas.openxmlformats.org/officeDocument/2006/relationships/image"/><Relationship Id="rId3" Target="../media/image8.pn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8.pn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9.pn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https://doi.org/10.1080/03004270600898893" TargetMode="External" Type="http://schemas.openxmlformats.org/officeDocument/2006/relationships/hyperlink"/><Relationship Id="rId3" Target="https://doi.org/10.1155/2014/526438" TargetMode="External" Type="http://schemas.openxmlformats.org/officeDocument/2006/relationships/hyperlink"/><Relationship Id="rId4" Target="https://cambridge-community.org.uk/professional-development/gswafl/index.html#Back-to-top-qYnyiaB0Xq" TargetMode="External" Type="http://schemas.openxmlformats.org/officeDocument/2006/relationships/hyperlink"/><Relationship Id="rId5" Target="https://doi.org/10.17507/jltr.0903.20" TargetMode="External" Type="http://schemas.openxmlformats.org/officeDocument/2006/relationships/hyperlink"/></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https://gov.wales/sites/default/files/publications/2019-05/successful-futures.pdf" TargetMode="External" Type="http://schemas.openxmlformats.org/officeDocument/2006/relationships/hyperlink"/><Relationship Id="rId3" Target="https://www.jrf.org.uk/work/uk-poverty-2023-the-essential-guide-to-understanding-poverty-in-the-uk" TargetMode="External" Type="http://schemas.openxmlformats.org/officeDocument/2006/relationships/hyperlink"/></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https://doi.org/10.1515/kbo-2018-0115" TargetMode="External" Type="http://schemas.openxmlformats.org/officeDocument/2006/relationships/hyperlink"/><Relationship Id="rId3" Target="http://www.jstor.org/stable/43312299" TargetMode="External" Type="http://schemas.openxmlformats.org/officeDocument/2006/relationships/hyperlink"/><Relationship Id="rId4" Target="https://doi.org/10.4324/9781315237473" TargetMode="External" Type="http://schemas.openxmlformats.org/officeDocument/2006/relationships/hyperlink"/><Relationship Id="rId5" Target="https://ebookcentral.proquest.com/lib/trinity/detail.action?docID=5267576" TargetMode="External" Type="http://schemas.openxmlformats.org/officeDocument/2006/relationships/hyperlink"/></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https://hwb.gov.wales/api/storage/663d00fd-9c3b-%204003-9a1f-0012bad39fad/how-to-develop-thinking-%20and-assessment-for-learning-in-the-classroom.pdf" TargetMode="External" Type="http://schemas.openxmlformats.org/officeDocument/2006/relationships/hyperlink"/><Relationship Id="rId3" Target="https://hwb.gov.wales/storage/f8f9760c-64a1-48ea-80fd-db130ad9050b/a-guide-to-curriculum-for-wales-2022.pdf" TargetMode="External" Type="http://schemas.openxmlformats.org/officeDocument/2006/relationships/hyperlink"/><Relationship Id="rId4" Target="https://hwb.gov.wales/curriculum-for-wales/languages-literacy-and-communication/descriptions-of-learning/" TargetMode="External" Type="http://schemas.openxmlformats.org/officeDocument/2006/relationships/hyperlink"/><Relationship Id="rId5" Target="https://hwb.gov.wales/api/storage/19bc948b-8a3f-41e0-944a-7bf2cadf7d18/professional-standards-for-teaching-and-leadership-interactive-pdf-for-pc.pdf" TargetMode="External" Type="http://schemas.openxmlformats.org/officeDocument/2006/relationships/hyperlink"/><Relationship Id="rId6" Target="https://www.researchgate.net/publication/258423298_Assessment_for_learning_why_what_and_how/citations" TargetMode="External" Type="http://schemas.openxmlformats.org/officeDocument/2006/relationships/hyperlink"/><Relationship Id="rId7" Target="https://ebookcentral.proquest.com/lib/trinity/detail.action?docID=5105912" TargetMode="External" Type="http://schemas.openxmlformats.org/officeDocument/2006/relationships/hyperlink"/><Relationship Id="rId8" Target="https://doi.org/10.1037/edu0000934" TargetMode="External" Type="http://schemas.openxmlformats.org/officeDocument/2006/relationships/hyperlink"/></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20.pn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1.pn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2.png" Type="http://schemas.openxmlformats.org/officeDocument/2006/relationships/image"/></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3.png" Type="http://schemas.openxmlformats.org/officeDocument/2006/relationships/image"/></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4.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29600"/>
            <a:chOff x="0" y="0"/>
            <a:chExt cx="4274726" cy="2167467"/>
          </a:xfrm>
        </p:grpSpPr>
        <p:sp>
          <p:nvSpPr>
            <p:cNvPr name="Freeform 3" id="3"/>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CDFDD"/>
            </a:solidFill>
            <a:ln w="285750" cap="rnd">
              <a:solidFill>
                <a:srgbClr val="F4BDBC"/>
              </a:solidFill>
              <a:prstDash val="solid"/>
              <a:round/>
            </a:ln>
          </p:spPr>
        </p:sp>
        <p:sp>
          <p:nvSpPr>
            <p:cNvPr name="TextBox 4" id="4"/>
            <p:cNvSpPr txBox="true"/>
            <p:nvPr/>
          </p:nvSpPr>
          <p:spPr>
            <a:xfrm>
              <a:off x="0" y="-38100"/>
              <a:ext cx="4274726" cy="220556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1554809">
            <a:off x="-1507650" y="7178653"/>
            <a:ext cx="5430656" cy="5065321"/>
          </a:xfrm>
          <a:custGeom>
            <a:avLst/>
            <a:gdLst/>
            <a:ahLst/>
            <a:cxnLst/>
            <a:rect r="r" b="b" t="t" l="l"/>
            <a:pathLst>
              <a:path h="5065321" w="5430656">
                <a:moveTo>
                  <a:pt x="0" y="0"/>
                </a:moveTo>
                <a:lnTo>
                  <a:pt x="5430657" y="0"/>
                </a:lnTo>
                <a:lnTo>
                  <a:pt x="5430657" y="5065322"/>
                </a:lnTo>
                <a:lnTo>
                  <a:pt x="0" y="506532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15081122" y="-1028700"/>
            <a:ext cx="3852949" cy="4114800"/>
          </a:xfrm>
          <a:custGeom>
            <a:avLst/>
            <a:gdLst/>
            <a:ahLst/>
            <a:cxnLst/>
            <a:rect r="r" b="b" t="t" l="l"/>
            <a:pathLst>
              <a:path h="4114800" w="3852949">
                <a:moveTo>
                  <a:pt x="0" y="0"/>
                </a:moveTo>
                <a:lnTo>
                  <a:pt x="3852949" y="0"/>
                </a:lnTo>
                <a:lnTo>
                  <a:pt x="385294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4512237" y="4012711"/>
            <a:ext cx="9263525" cy="953135"/>
          </a:xfrm>
          <a:prstGeom prst="rect">
            <a:avLst/>
          </a:prstGeom>
        </p:spPr>
        <p:txBody>
          <a:bodyPr anchor="t" rtlCol="false" tIns="0" lIns="0" bIns="0" rIns="0">
            <a:spAutoFit/>
          </a:bodyPr>
          <a:lstStyle/>
          <a:p>
            <a:pPr algn="ctr">
              <a:lnSpc>
                <a:spcPts val="7840"/>
              </a:lnSpc>
            </a:pPr>
            <a:r>
              <a:rPr lang="en-US" sz="5600">
                <a:solidFill>
                  <a:srgbClr val="000000"/>
                </a:solidFill>
                <a:latin typeface="Safira March"/>
                <a:ea typeface="Safira March"/>
                <a:cs typeface="Safira March"/>
                <a:sym typeface="Safira March"/>
              </a:rPr>
              <a:t>ECAD5012 -</a:t>
            </a:r>
          </a:p>
        </p:txBody>
      </p:sp>
      <p:sp>
        <p:nvSpPr>
          <p:cNvPr name="TextBox 8" id="8"/>
          <p:cNvSpPr txBox="true"/>
          <p:nvPr/>
        </p:nvSpPr>
        <p:spPr>
          <a:xfrm rot="0">
            <a:off x="2219484" y="5501005"/>
            <a:ext cx="13849032" cy="1780540"/>
          </a:xfrm>
          <a:prstGeom prst="rect">
            <a:avLst/>
          </a:prstGeom>
        </p:spPr>
        <p:txBody>
          <a:bodyPr anchor="t" rtlCol="false" tIns="0" lIns="0" bIns="0" rIns="0">
            <a:spAutoFit/>
          </a:bodyPr>
          <a:lstStyle/>
          <a:p>
            <a:pPr algn="ctr">
              <a:lnSpc>
                <a:spcPts val="4759"/>
              </a:lnSpc>
            </a:pPr>
            <a:r>
              <a:rPr lang="en-US" sz="3399">
                <a:solidFill>
                  <a:srgbClr val="000000"/>
                </a:solidFill>
                <a:latin typeface="Open Sans"/>
                <a:ea typeface="Open Sans"/>
                <a:cs typeface="Open Sans"/>
                <a:sym typeface="Open Sans"/>
              </a:rPr>
              <a:t>A reflective discussion of planned Assessment for Learning </a:t>
            </a:r>
          </a:p>
          <a:p>
            <a:pPr algn="ctr">
              <a:lnSpc>
                <a:spcPts val="4759"/>
              </a:lnSpc>
            </a:pPr>
            <a:r>
              <a:rPr lang="en-US" sz="3399">
                <a:solidFill>
                  <a:srgbClr val="000000"/>
                </a:solidFill>
                <a:latin typeface="Open Sans"/>
                <a:ea typeface="Open Sans"/>
                <a:cs typeface="Open Sans"/>
                <a:sym typeface="Open Sans"/>
              </a:rPr>
              <a:t>Millie Brace - 2304293</a:t>
            </a:r>
          </a:p>
          <a:p>
            <a:pPr algn="ctr">
              <a:lnSpc>
                <a:spcPts val="4759"/>
              </a:lnSpc>
            </a:pP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29600"/>
            <a:chOff x="0" y="0"/>
            <a:chExt cx="4274726" cy="2167467"/>
          </a:xfrm>
        </p:grpSpPr>
        <p:sp>
          <p:nvSpPr>
            <p:cNvPr name="Freeform 3" id="3"/>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CDFDD"/>
            </a:solidFill>
            <a:ln w="285750" cap="rnd">
              <a:solidFill>
                <a:srgbClr val="F4BDBC"/>
              </a:solidFill>
              <a:prstDash val="solid"/>
              <a:round/>
            </a:ln>
          </p:spPr>
        </p:sp>
        <p:sp>
          <p:nvSpPr>
            <p:cNvPr name="TextBox 4" id="4"/>
            <p:cNvSpPr txBox="true"/>
            <p:nvPr/>
          </p:nvSpPr>
          <p:spPr>
            <a:xfrm>
              <a:off x="0" y="-38100"/>
              <a:ext cx="4274726" cy="220556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3729506">
            <a:off x="14735975" y="6725639"/>
            <a:ext cx="5430656" cy="5065321"/>
          </a:xfrm>
          <a:custGeom>
            <a:avLst/>
            <a:gdLst/>
            <a:ahLst/>
            <a:cxnLst/>
            <a:rect r="r" b="b" t="t" l="l"/>
            <a:pathLst>
              <a:path h="5065321" w="5430656">
                <a:moveTo>
                  <a:pt x="0" y="0"/>
                </a:moveTo>
                <a:lnTo>
                  <a:pt x="5430657" y="0"/>
                </a:lnTo>
                <a:lnTo>
                  <a:pt x="5430657" y="5065322"/>
                </a:lnTo>
                <a:lnTo>
                  <a:pt x="0" y="506532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897775" y="-1336337"/>
            <a:ext cx="3852949" cy="4114800"/>
          </a:xfrm>
          <a:custGeom>
            <a:avLst/>
            <a:gdLst/>
            <a:ahLst/>
            <a:cxnLst/>
            <a:rect r="r" b="b" t="t" l="l"/>
            <a:pathLst>
              <a:path h="4114800" w="3852949">
                <a:moveTo>
                  <a:pt x="0" y="0"/>
                </a:moveTo>
                <a:lnTo>
                  <a:pt x="3852950" y="0"/>
                </a:lnTo>
                <a:lnTo>
                  <a:pt x="3852950"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10768747" y="2460328"/>
            <a:ext cx="6349871" cy="6349871"/>
          </a:xfrm>
          <a:custGeom>
            <a:avLst/>
            <a:gdLst/>
            <a:ahLst/>
            <a:cxnLst/>
            <a:rect r="r" b="b" t="t" l="l"/>
            <a:pathLst>
              <a:path h="6349871" w="6349871">
                <a:moveTo>
                  <a:pt x="0" y="0"/>
                </a:moveTo>
                <a:lnTo>
                  <a:pt x="6349871" y="0"/>
                </a:lnTo>
                <a:lnTo>
                  <a:pt x="6349871" y="6349871"/>
                </a:lnTo>
                <a:lnTo>
                  <a:pt x="0" y="6349871"/>
                </a:lnTo>
                <a:lnTo>
                  <a:pt x="0" y="0"/>
                </a:lnTo>
                <a:close/>
              </a:path>
            </a:pathLst>
          </a:custGeom>
          <a:blipFill>
            <a:blip r:embed="rId6"/>
            <a:stretch>
              <a:fillRect l="0" t="0" r="0" b="0"/>
            </a:stretch>
          </a:blipFill>
        </p:spPr>
      </p:sp>
      <p:sp>
        <p:nvSpPr>
          <p:cNvPr name="TextBox 8" id="8"/>
          <p:cNvSpPr txBox="true"/>
          <p:nvPr/>
        </p:nvSpPr>
        <p:spPr>
          <a:xfrm rot="0">
            <a:off x="3143079" y="2683213"/>
            <a:ext cx="10613456" cy="2921811"/>
          </a:xfrm>
          <a:prstGeom prst="rect">
            <a:avLst/>
          </a:prstGeom>
        </p:spPr>
        <p:txBody>
          <a:bodyPr anchor="t" rtlCol="false" tIns="0" lIns="0" bIns="0" rIns="0">
            <a:spAutoFit/>
          </a:bodyPr>
          <a:lstStyle/>
          <a:p>
            <a:pPr algn="ctr">
              <a:lnSpc>
                <a:spcPts val="6736"/>
              </a:lnSpc>
            </a:pPr>
          </a:p>
          <a:p>
            <a:pPr algn="ctr">
              <a:lnSpc>
                <a:spcPts val="9383"/>
              </a:lnSpc>
            </a:pPr>
            <a:r>
              <a:rPr lang="en-US" sz="4812">
                <a:solidFill>
                  <a:srgbClr val="000000"/>
                </a:solidFill>
                <a:latin typeface="Safira March"/>
                <a:ea typeface="Safira March"/>
                <a:cs typeface="Safira March"/>
                <a:sym typeface="Safira March"/>
              </a:rPr>
              <a:t>ASSESSMENT FOR </a:t>
            </a:r>
          </a:p>
          <a:p>
            <a:pPr algn="ctr">
              <a:lnSpc>
                <a:spcPts val="7699"/>
              </a:lnSpc>
            </a:pPr>
            <a:r>
              <a:rPr lang="en-US" sz="4812">
                <a:solidFill>
                  <a:srgbClr val="000000"/>
                </a:solidFill>
                <a:latin typeface="Safira March"/>
                <a:ea typeface="Safira March"/>
                <a:cs typeface="Safira March"/>
                <a:sym typeface="Safira March"/>
              </a:rPr>
              <a:t>LEARNING?</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29600"/>
            <a:chOff x="0" y="0"/>
            <a:chExt cx="4274726" cy="2167467"/>
          </a:xfrm>
        </p:grpSpPr>
        <p:sp>
          <p:nvSpPr>
            <p:cNvPr name="Freeform 3" id="3"/>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CDFDD"/>
            </a:solidFill>
            <a:ln w="285750" cap="rnd">
              <a:solidFill>
                <a:srgbClr val="F4BDBC"/>
              </a:solidFill>
              <a:prstDash val="solid"/>
              <a:round/>
            </a:ln>
          </p:spPr>
        </p:sp>
        <p:sp>
          <p:nvSpPr>
            <p:cNvPr name="TextBox 4" id="4"/>
            <p:cNvSpPr txBox="true"/>
            <p:nvPr/>
          </p:nvSpPr>
          <p:spPr>
            <a:xfrm>
              <a:off x="0" y="-38100"/>
              <a:ext cx="4274726" cy="220556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1554809">
            <a:off x="-1065404" y="6851776"/>
            <a:ext cx="5430656" cy="5065321"/>
          </a:xfrm>
          <a:custGeom>
            <a:avLst/>
            <a:gdLst/>
            <a:ahLst/>
            <a:cxnLst/>
            <a:rect r="r" b="b" t="t" l="l"/>
            <a:pathLst>
              <a:path h="5065321" w="5430656">
                <a:moveTo>
                  <a:pt x="0" y="0"/>
                </a:moveTo>
                <a:lnTo>
                  <a:pt x="5430656" y="0"/>
                </a:lnTo>
                <a:lnTo>
                  <a:pt x="5430656" y="5065321"/>
                </a:lnTo>
                <a:lnTo>
                  <a:pt x="0" y="506532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15081122" y="-1028700"/>
            <a:ext cx="3852949" cy="4114800"/>
          </a:xfrm>
          <a:custGeom>
            <a:avLst/>
            <a:gdLst/>
            <a:ahLst/>
            <a:cxnLst/>
            <a:rect r="r" b="b" t="t" l="l"/>
            <a:pathLst>
              <a:path h="4114800" w="3852949">
                <a:moveTo>
                  <a:pt x="0" y="0"/>
                </a:moveTo>
                <a:lnTo>
                  <a:pt x="3852949" y="0"/>
                </a:lnTo>
                <a:lnTo>
                  <a:pt x="385294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14778309" y="7140441"/>
            <a:ext cx="3146559" cy="3146559"/>
          </a:xfrm>
          <a:custGeom>
            <a:avLst/>
            <a:gdLst/>
            <a:ahLst/>
            <a:cxnLst/>
            <a:rect r="r" b="b" t="t" l="l"/>
            <a:pathLst>
              <a:path h="3146559" w="3146559">
                <a:moveTo>
                  <a:pt x="0" y="0"/>
                </a:moveTo>
                <a:lnTo>
                  <a:pt x="3146559" y="0"/>
                </a:lnTo>
                <a:lnTo>
                  <a:pt x="3146559" y="3146559"/>
                </a:lnTo>
                <a:lnTo>
                  <a:pt x="0" y="3146559"/>
                </a:lnTo>
                <a:lnTo>
                  <a:pt x="0" y="0"/>
                </a:lnTo>
                <a:close/>
              </a:path>
            </a:pathLst>
          </a:custGeom>
          <a:blipFill>
            <a:blip r:embed="rId6"/>
            <a:stretch>
              <a:fillRect l="0" t="0" r="0" b="0"/>
            </a:stretch>
          </a:blipFill>
        </p:spPr>
      </p:sp>
      <p:sp>
        <p:nvSpPr>
          <p:cNvPr name="TextBox 8" id="8"/>
          <p:cNvSpPr txBox="true"/>
          <p:nvPr/>
        </p:nvSpPr>
        <p:spPr>
          <a:xfrm rot="0">
            <a:off x="4512237" y="1902350"/>
            <a:ext cx="9263525" cy="712470"/>
          </a:xfrm>
          <a:prstGeom prst="rect">
            <a:avLst/>
          </a:prstGeom>
        </p:spPr>
        <p:txBody>
          <a:bodyPr anchor="t" rtlCol="false" tIns="0" lIns="0" bIns="0" rIns="0">
            <a:spAutoFit/>
          </a:bodyPr>
          <a:lstStyle/>
          <a:p>
            <a:pPr algn="ctr">
              <a:lnSpc>
                <a:spcPts val="5880"/>
              </a:lnSpc>
            </a:pPr>
            <a:r>
              <a:rPr lang="en-US" sz="4200">
                <a:solidFill>
                  <a:srgbClr val="000000"/>
                </a:solidFill>
                <a:latin typeface="Safira March"/>
                <a:ea typeface="Safira March"/>
                <a:cs typeface="Safira March"/>
                <a:sym typeface="Safira March"/>
              </a:rPr>
              <a:t>CLASS CONTEXT</a:t>
            </a:r>
          </a:p>
        </p:txBody>
      </p:sp>
      <p:sp>
        <p:nvSpPr>
          <p:cNvPr name="TextBox 9" id="9"/>
          <p:cNvSpPr txBox="true"/>
          <p:nvPr/>
        </p:nvSpPr>
        <p:spPr>
          <a:xfrm rot="0">
            <a:off x="2271136" y="2719705"/>
            <a:ext cx="14264885" cy="4780915"/>
          </a:xfrm>
          <a:prstGeom prst="rect">
            <a:avLst/>
          </a:prstGeom>
        </p:spPr>
        <p:txBody>
          <a:bodyPr anchor="t" rtlCol="false" tIns="0" lIns="0" bIns="0" rIns="0">
            <a:spAutoFit/>
          </a:bodyPr>
          <a:lstStyle/>
          <a:p>
            <a:pPr algn="just" marL="734059" indent="-367030" lvl="1">
              <a:lnSpc>
                <a:spcPts val="4759"/>
              </a:lnSpc>
              <a:buFont typeface="Arial"/>
              <a:buChar char="•"/>
            </a:pPr>
            <a:r>
              <a:rPr lang="en-US" sz="3399">
                <a:solidFill>
                  <a:srgbClr val="000000"/>
                </a:solidFill>
                <a:latin typeface="Open Sans"/>
                <a:ea typeface="Open Sans"/>
                <a:cs typeface="Open Sans"/>
                <a:sym typeface="Open Sans"/>
              </a:rPr>
              <a:t>17 pupils</a:t>
            </a:r>
          </a:p>
          <a:p>
            <a:pPr algn="just" marL="734059" indent="-367030" lvl="1">
              <a:lnSpc>
                <a:spcPts val="4759"/>
              </a:lnSpc>
              <a:buFont typeface="Arial"/>
              <a:buChar char="•"/>
            </a:pPr>
            <a:r>
              <a:rPr lang="en-US" sz="3399">
                <a:solidFill>
                  <a:srgbClr val="000000"/>
                </a:solidFill>
                <a:latin typeface="Open Sans"/>
                <a:ea typeface="Open Sans"/>
                <a:cs typeface="Open Sans"/>
                <a:sym typeface="Open Sans"/>
              </a:rPr>
              <a:t>one class teacher and a class Learning Support Assistant. Three groups based on ability </a:t>
            </a:r>
          </a:p>
          <a:p>
            <a:pPr algn="just" marL="734059" indent="-367030" lvl="1">
              <a:lnSpc>
                <a:spcPts val="4759"/>
              </a:lnSpc>
              <a:buFont typeface="Arial"/>
              <a:buChar char="•"/>
            </a:pPr>
            <a:r>
              <a:rPr lang="en-US" sz="3399">
                <a:solidFill>
                  <a:srgbClr val="000000"/>
                </a:solidFill>
                <a:latin typeface="Open Sans"/>
                <a:ea typeface="Open Sans"/>
                <a:cs typeface="Open Sans"/>
                <a:sym typeface="Open Sans"/>
              </a:rPr>
              <a:t>Primary school in Pembrokeshire, with 219 pupils on roll in a disadvantaged area. </a:t>
            </a:r>
          </a:p>
          <a:p>
            <a:pPr algn="just" marL="734059" indent="-367030" lvl="1">
              <a:lnSpc>
                <a:spcPts val="4759"/>
              </a:lnSpc>
              <a:buFont typeface="Arial"/>
              <a:buChar char="•"/>
            </a:pPr>
            <a:r>
              <a:rPr lang="en-US" sz="3399">
                <a:solidFill>
                  <a:srgbClr val="000000"/>
                </a:solidFill>
                <a:latin typeface="Open Sans"/>
                <a:ea typeface="Open Sans"/>
                <a:cs typeface="Open Sans"/>
                <a:sym typeface="Open Sans"/>
              </a:rPr>
              <a:t>47% of pupils qualify for free school meals (Estyn, 2024).</a:t>
            </a:r>
          </a:p>
          <a:p>
            <a:pPr algn="just" marL="734059" indent="-367030" lvl="1">
              <a:lnSpc>
                <a:spcPts val="4759"/>
              </a:lnSpc>
              <a:buFont typeface="Arial"/>
              <a:buChar char="•"/>
            </a:pPr>
            <a:r>
              <a:rPr lang="en-US" sz="3399">
                <a:solidFill>
                  <a:srgbClr val="000000"/>
                </a:solidFill>
                <a:latin typeface="Open Sans"/>
                <a:ea typeface="Open Sans"/>
                <a:cs typeface="Open Sans"/>
                <a:sym typeface="Open Sans"/>
              </a:rPr>
              <a:t>33% of the school intake comes from the local Gypsy Traveller community (Estyn, 2024).</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29600"/>
            <a:chOff x="0" y="0"/>
            <a:chExt cx="4274726" cy="2167467"/>
          </a:xfrm>
        </p:grpSpPr>
        <p:sp>
          <p:nvSpPr>
            <p:cNvPr name="Freeform 3" id="3"/>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CDFDD"/>
            </a:solidFill>
            <a:ln w="285750" cap="rnd">
              <a:solidFill>
                <a:srgbClr val="F4BDBC"/>
              </a:solidFill>
              <a:prstDash val="solid"/>
              <a:round/>
            </a:ln>
          </p:spPr>
        </p:sp>
        <p:sp>
          <p:nvSpPr>
            <p:cNvPr name="TextBox 4" id="4"/>
            <p:cNvSpPr txBox="true"/>
            <p:nvPr/>
          </p:nvSpPr>
          <p:spPr>
            <a:xfrm>
              <a:off x="0" y="-38100"/>
              <a:ext cx="4274726" cy="220556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3729506">
            <a:off x="14735975" y="6725639"/>
            <a:ext cx="5430656" cy="5065321"/>
          </a:xfrm>
          <a:custGeom>
            <a:avLst/>
            <a:gdLst/>
            <a:ahLst/>
            <a:cxnLst/>
            <a:rect r="r" b="b" t="t" l="l"/>
            <a:pathLst>
              <a:path h="5065321" w="5430656">
                <a:moveTo>
                  <a:pt x="0" y="0"/>
                </a:moveTo>
                <a:lnTo>
                  <a:pt x="5430657" y="0"/>
                </a:lnTo>
                <a:lnTo>
                  <a:pt x="5430657" y="5065322"/>
                </a:lnTo>
                <a:lnTo>
                  <a:pt x="0" y="506532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897775" y="-1336337"/>
            <a:ext cx="3852949" cy="4114800"/>
          </a:xfrm>
          <a:custGeom>
            <a:avLst/>
            <a:gdLst/>
            <a:ahLst/>
            <a:cxnLst/>
            <a:rect r="r" b="b" t="t" l="l"/>
            <a:pathLst>
              <a:path h="4114800" w="3852949">
                <a:moveTo>
                  <a:pt x="0" y="0"/>
                </a:moveTo>
                <a:lnTo>
                  <a:pt x="3852950" y="0"/>
                </a:lnTo>
                <a:lnTo>
                  <a:pt x="3852950"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2955175" y="1312495"/>
            <a:ext cx="13512929" cy="846582"/>
          </a:xfrm>
          <a:prstGeom prst="rect">
            <a:avLst/>
          </a:prstGeom>
        </p:spPr>
        <p:txBody>
          <a:bodyPr anchor="t" rtlCol="false" tIns="0" lIns="0" bIns="0" rIns="0">
            <a:spAutoFit/>
          </a:bodyPr>
          <a:lstStyle/>
          <a:p>
            <a:pPr algn="ctr">
              <a:lnSpc>
                <a:spcPts val="7223"/>
              </a:lnSpc>
            </a:pPr>
            <a:r>
              <a:rPr lang="en-US" sz="4200">
                <a:solidFill>
                  <a:srgbClr val="000000"/>
                </a:solidFill>
                <a:latin typeface="Safira March"/>
                <a:ea typeface="Safira March"/>
                <a:cs typeface="Safira March"/>
                <a:sym typeface="Safira March"/>
              </a:rPr>
              <a:t>WHATS THE POINT?</a:t>
            </a:r>
          </a:p>
        </p:txBody>
      </p:sp>
      <p:sp>
        <p:nvSpPr>
          <p:cNvPr name="TextBox 8" id="8"/>
          <p:cNvSpPr txBox="true"/>
          <p:nvPr/>
        </p:nvSpPr>
        <p:spPr>
          <a:xfrm rot="0">
            <a:off x="2213452" y="2711788"/>
            <a:ext cx="14399482" cy="5380990"/>
          </a:xfrm>
          <a:prstGeom prst="rect">
            <a:avLst/>
          </a:prstGeom>
        </p:spPr>
        <p:txBody>
          <a:bodyPr anchor="t" rtlCol="false" tIns="0" lIns="0" bIns="0" rIns="0">
            <a:spAutoFit/>
          </a:bodyPr>
          <a:lstStyle/>
          <a:p>
            <a:pPr algn="just">
              <a:lnSpc>
                <a:spcPts val="4759"/>
              </a:lnSpc>
            </a:pPr>
            <a:r>
              <a:rPr lang="en-US" sz="3399">
                <a:solidFill>
                  <a:srgbClr val="000000"/>
                </a:solidFill>
                <a:latin typeface="Open Sans"/>
                <a:ea typeface="Open Sans"/>
                <a:cs typeface="Open Sans"/>
                <a:sym typeface="Open Sans"/>
              </a:rPr>
              <a:t>Knowledge of pupils’ difficulties with learning and progress, which fluctuate and vary individually, is essential to adapt teaching </a:t>
            </a:r>
            <a:r>
              <a:rPr lang="en-US" sz="3399" b="true">
                <a:solidFill>
                  <a:srgbClr val="000000"/>
                </a:solidFill>
                <a:latin typeface="Open Sans Bold"/>
                <a:ea typeface="Open Sans Bold"/>
                <a:cs typeface="Open Sans Bold"/>
                <a:sym typeface="Open Sans Bold"/>
              </a:rPr>
              <a:t>to meet the needs of pupils. </a:t>
            </a:r>
          </a:p>
          <a:p>
            <a:pPr algn="just">
              <a:lnSpc>
                <a:spcPts val="4759"/>
              </a:lnSpc>
            </a:pPr>
          </a:p>
          <a:p>
            <a:pPr algn="just">
              <a:lnSpc>
                <a:spcPts val="4759"/>
              </a:lnSpc>
            </a:pPr>
            <a:r>
              <a:rPr lang="en-US" sz="3399">
                <a:solidFill>
                  <a:srgbClr val="000000"/>
                </a:solidFill>
                <a:latin typeface="Open Sans"/>
                <a:ea typeface="Open Sans"/>
                <a:cs typeface="Open Sans"/>
                <a:sym typeface="Open Sans"/>
              </a:rPr>
              <a:t>Assessment methods such as class discussions and observations can be used to gather an insight into the variety of needs in the classroom, deepening the educators understanding of pupil's strengths and areas for improvement, so that teaching and learning activities can be modified appropriately </a:t>
            </a:r>
            <a:r>
              <a:rPr lang="en-US" sz="3399">
                <a:solidFill>
                  <a:srgbClr val="000000"/>
                </a:solidFill>
                <a:latin typeface="Open Sans"/>
                <a:ea typeface="Open Sans"/>
                <a:cs typeface="Open Sans"/>
                <a:sym typeface="Open Sans"/>
              </a:rPr>
              <a:t>(Black &amp; Wiliam, 1998).  </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29600"/>
            <a:chOff x="0" y="0"/>
            <a:chExt cx="4274726" cy="2167467"/>
          </a:xfrm>
        </p:grpSpPr>
        <p:sp>
          <p:nvSpPr>
            <p:cNvPr name="Freeform 3" id="3"/>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CDFDD"/>
            </a:solidFill>
            <a:ln w="285750" cap="rnd">
              <a:solidFill>
                <a:srgbClr val="F4BDBC"/>
              </a:solidFill>
              <a:prstDash val="solid"/>
              <a:round/>
            </a:ln>
          </p:spPr>
        </p:sp>
        <p:sp>
          <p:nvSpPr>
            <p:cNvPr name="TextBox 4" id="4"/>
            <p:cNvSpPr txBox="true"/>
            <p:nvPr/>
          </p:nvSpPr>
          <p:spPr>
            <a:xfrm>
              <a:off x="0" y="-38100"/>
              <a:ext cx="4274726" cy="220556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1554809">
            <a:off x="-2026808" y="7351706"/>
            <a:ext cx="5430656" cy="5065321"/>
          </a:xfrm>
          <a:custGeom>
            <a:avLst/>
            <a:gdLst/>
            <a:ahLst/>
            <a:cxnLst/>
            <a:rect r="r" b="b" t="t" l="l"/>
            <a:pathLst>
              <a:path h="5065321" w="5430656">
                <a:moveTo>
                  <a:pt x="0" y="0"/>
                </a:moveTo>
                <a:lnTo>
                  <a:pt x="5430657" y="0"/>
                </a:lnTo>
                <a:lnTo>
                  <a:pt x="5430657" y="5065321"/>
                </a:lnTo>
                <a:lnTo>
                  <a:pt x="0" y="506532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15523368" y="-1388112"/>
            <a:ext cx="3852949" cy="4114800"/>
          </a:xfrm>
          <a:custGeom>
            <a:avLst/>
            <a:gdLst/>
            <a:ahLst/>
            <a:cxnLst/>
            <a:rect r="r" b="b" t="t" l="l"/>
            <a:pathLst>
              <a:path h="4114800" w="3852949">
                <a:moveTo>
                  <a:pt x="0" y="0"/>
                </a:moveTo>
                <a:lnTo>
                  <a:pt x="3852949" y="0"/>
                </a:lnTo>
                <a:lnTo>
                  <a:pt x="385294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2685571" y="1495060"/>
            <a:ext cx="12916859" cy="712470"/>
          </a:xfrm>
          <a:prstGeom prst="rect">
            <a:avLst/>
          </a:prstGeom>
        </p:spPr>
        <p:txBody>
          <a:bodyPr anchor="t" rtlCol="false" tIns="0" lIns="0" bIns="0" rIns="0">
            <a:spAutoFit/>
          </a:bodyPr>
          <a:lstStyle/>
          <a:p>
            <a:pPr algn="ctr">
              <a:lnSpc>
                <a:spcPts val="5880"/>
              </a:lnSpc>
            </a:pPr>
            <a:r>
              <a:rPr lang="en-US" sz="4200">
                <a:solidFill>
                  <a:srgbClr val="000000"/>
                </a:solidFill>
                <a:latin typeface="Safira March"/>
                <a:ea typeface="Safira March"/>
                <a:cs typeface="Safira March"/>
                <a:sym typeface="Safira March"/>
              </a:rPr>
              <a:t>FORMATIVE ASSESSMENT</a:t>
            </a:r>
          </a:p>
        </p:txBody>
      </p:sp>
      <p:sp>
        <p:nvSpPr>
          <p:cNvPr name="TextBox 8" id="8"/>
          <p:cNvSpPr txBox="true"/>
          <p:nvPr/>
        </p:nvSpPr>
        <p:spPr>
          <a:xfrm rot="0">
            <a:off x="2954764" y="3392420"/>
            <a:ext cx="12917800" cy="5006483"/>
          </a:xfrm>
          <a:prstGeom prst="rect">
            <a:avLst/>
          </a:prstGeom>
        </p:spPr>
        <p:txBody>
          <a:bodyPr anchor="t" rtlCol="false" tIns="0" lIns="0" bIns="0" rIns="0">
            <a:spAutoFit/>
          </a:bodyPr>
          <a:lstStyle/>
          <a:p>
            <a:pPr algn="ctr">
              <a:lnSpc>
                <a:spcPts val="3352"/>
              </a:lnSpc>
            </a:pPr>
            <a:r>
              <a:rPr lang="en-US" sz="2394">
                <a:solidFill>
                  <a:srgbClr val="000000"/>
                </a:solidFill>
                <a:latin typeface="Canva Sans"/>
                <a:ea typeface="Canva Sans"/>
                <a:cs typeface="Canva Sans"/>
                <a:sym typeface="Canva Sans"/>
              </a:rPr>
              <a:t>When assessments are used to inform planning like this, it becomes formative assessment, whereby teachers use evidence to adapt their teaching to support pupils </a:t>
            </a:r>
            <a:r>
              <a:rPr lang="en-US" sz="2394">
                <a:solidFill>
                  <a:srgbClr val="000000"/>
                </a:solidFill>
                <a:latin typeface="Canva Sans"/>
                <a:ea typeface="Canva Sans"/>
                <a:cs typeface="Canva Sans"/>
                <a:sym typeface="Canva Sans"/>
              </a:rPr>
              <a:t>(Black &amp; Wiliam, 1998). </a:t>
            </a:r>
          </a:p>
          <a:p>
            <a:pPr algn="ctr">
              <a:lnSpc>
                <a:spcPts val="3352"/>
              </a:lnSpc>
            </a:pPr>
          </a:p>
          <a:p>
            <a:pPr algn="ctr">
              <a:lnSpc>
                <a:spcPts val="3352"/>
              </a:lnSpc>
            </a:pPr>
            <a:r>
              <a:rPr lang="en-US" sz="2394">
                <a:solidFill>
                  <a:srgbClr val="000000"/>
                </a:solidFill>
                <a:latin typeface="Canva Sans"/>
                <a:ea typeface="Canva Sans"/>
                <a:cs typeface="Canva Sans"/>
                <a:sym typeface="Canva Sans"/>
              </a:rPr>
              <a:t>Formative assessment aligns with the principles of AfL, using feedback, guidance and questioning to influence pupils’ learning experiences, promoting reflection and targeted support to improve knowledge and skills (Cambridge International Education Teaching and Learning Team, n.d). </a:t>
            </a:r>
          </a:p>
          <a:p>
            <a:pPr algn="ctr">
              <a:lnSpc>
                <a:spcPts val="3352"/>
              </a:lnSpc>
            </a:pPr>
          </a:p>
          <a:p>
            <a:pPr algn="ctr">
              <a:lnSpc>
                <a:spcPts val="3352"/>
              </a:lnSpc>
              <a:spcBef>
                <a:spcPct val="0"/>
              </a:spcBef>
            </a:pPr>
            <a:r>
              <a:rPr lang="en-US" sz="2394">
                <a:solidFill>
                  <a:srgbClr val="000000"/>
                </a:solidFill>
                <a:latin typeface="Canva Sans"/>
                <a:ea typeface="Canva Sans"/>
                <a:cs typeface="Canva Sans"/>
                <a:sym typeface="Canva Sans"/>
              </a:rPr>
              <a:t>Using formative assessment can benefit educators' instructional processes and, therefore, positively impact pupils' learning. According to Dylan Wiliam, effective use of formative assessment can increase pupil learning by 50 to 70 percent (Wiliam,</a:t>
            </a:r>
            <a:r>
              <a:rPr lang="en-US" b="true" sz="2394">
                <a:solidFill>
                  <a:srgbClr val="000000"/>
                </a:solidFill>
                <a:latin typeface="Canva Sans Bold"/>
                <a:ea typeface="Canva Sans Bold"/>
                <a:cs typeface="Canva Sans Bold"/>
                <a:sym typeface="Canva Sans Bold"/>
              </a:rPr>
              <a:t> </a:t>
            </a:r>
            <a:r>
              <a:rPr lang="en-US" sz="2394">
                <a:solidFill>
                  <a:srgbClr val="000000"/>
                </a:solidFill>
                <a:latin typeface="Canva Sans"/>
                <a:ea typeface="Canva Sans"/>
                <a:cs typeface="Canva Sans"/>
                <a:sym typeface="Canva Sans"/>
              </a:rPr>
              <a:t>2017)</a:t>
            </a:r>
            <a:r>
              <a:rPr lang="en-US" b="true" sz="2394">
                <a:solidFill>
                  <a:srgbClr val="000000"/>
                </a:solidFill>
                <a:latin typeface="Canva Sans Bold"/>
                <a:ea typeface="Canva Sans Bold"/>
                <a:cs typeface="Canva Sans Bold"/>
                <a:sym typeface="Canva Sans Bold"/>
              </a:rPr>
              <a:t>. </a:t>
            </a:r>
            <a:r>
              <a:rPr lang="en-US" sz="2394">
                <a:solidFill>
                  <a:srgbClr val="000000"/>
                </a:solidFill>
                <a:latin typeface="Canva Sans"/>
                <a:ea typeface="Canva Sans"/>
                <a:cs typeface="Canva Sans"/>
                <a:sym typeface="Canva Sans"/>
              </a:rPr>
              <a:t> </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29600"/>
            <a:chOff x="0" y="0"/>
            <a:chExt cx="4274726" cy="2167467"/>
          </a:xfrm>
        </p:grpSpPr>
        <p:sp>
          <p:nvSpPr>
            <p:cNvPr name="Freeform 3" id="3"/>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CDFDD"/>
            </a:solidFill>
            <a:ln w="285750" cap="rnd">
              <a:solidFill>
                <a:srgbClr val="F4BDBC"/>
              </a:solidFill>
              <a:prstDash val="solid"/>
              <a:round/>
            </a:ln>
          </p:spPr>
        </p:sp>
        <p:sp>
          <p:nvSpPr>
            <p:cNvPr name="TextBox 4" id="4"/>
            <p:cNvSpPr txBox="true"/>
            <p:nvPr/>
          </p:nvSpPr>
          <p:spPr>
            <a:xfrm>
              <a:off x="0" y="-38100"/>
              <a:ext cx="4274726" cy="220556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3729506">
            <a:off x="15572672" y="7486990"/>
            <a:ext cx="5430656" cy="5065321"/>
          </a:xfrm>
          <a:custGeom>
            <a:avLst/>
            <a:gdLst/>
            <a:ahLst/>
            <a:cxnLst/>
            <a:rect r="r" b="b" t="t" l="l"/>
            <a:pathLst>
              <a:path h="5065321" w="5430656">
                <a:moveTo>
                  <a:pt x="0" y="0"/>
                </a:moveTo>
                <a:lnTo>
                  <a:pt x="5430656" y="0"/>
                </a:lnTo>
                <a:lnTo>
                  <a:pt x="5430656" y="5065321"/>
                </a:lnTo>
                <a:lnTo>
                  <a:pt x="0" y="506532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1570757" y="-1913180"/>
            <a:ext cx="3852949" cy="4114800"/>
          </a:xfrm>
          <a:custGeom>
            <a:avLst/>
            <a:gdLst/>
            <a:ahLst/>
            <a:cxnLst/>
            <a:rect r="r" b="b" t="t" l="l"/>
            <a:pathLst>
              <a:path h="4114800" w="3852949">
                <a:moveTo>
                  <a:pt x="0" y="0"/>
                </a:moveTo>
                <a:lnTo>
                  <a:pt x="3852949" y="0"/>
                </a:lnTo>
                <a:lnTo>
                  <a:pt x="385294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7" id="7"/>
          <p:cNvGrpSpPr/>
          <p:nvPr/>
        </p:nvGrpSpPr>
        <p:grpSpPr>
          <a:xfrm rot="0">
            <a:off x="2046282" y="1610163"/>
            <a:ext cx="4195502" cy="2690750"/>
            <a:chOff x="0" y="0"/>
            <a:chExt cx="1104988" cy="708675"/>
          </a:xfrm>
        </p:grpSpPr>
        <p:sp>
          <p:nvSpPr>
            <p:cNvPr name="Freeform 8" id="8"/>
            <p:cNvSpPr/>
            <p:nvPr/>
          </p:nvSpPr>
          <p:spPr>
            <a:xfrm flipH="false" flipV="false" rot="0">
              <a:off x="0" y="0"/>
              <a:ext cx="1104988" cy="708675"/>
            </a:xfrm>
            <a:custGeom>
              <a:avLst/>
              <a:gdLst/>
              <a:ahLst/>
              <a:cxnLst/>
              <a:rect r="r" b="b" t="t" l="l"/>
              <a:pathLst>
                <a:path h="708675" w="1104988">
                  <a:moveTo>
                    <a:pt x="901788" y="0"/>
                  </a:moveTo>
                  <a:cubicBezTo>
                    <a:pt x="1014012" y="0"/>
                    <a:pt x="1104988" y="158642"/>
                    <a:pt x="1104988" y="354337"/>
                  </a:cubicBezTo>
                  <a:cubicBezTo>
                    <a:pt x="1104988" y="550033"/>
                    <a:pt x="1014012" y="708675"/>
                    <a:pt x="901788" y="708675"/>
                  </a:cubicBezTo>
                  <a:lnTo>
                    <a:pt x="203200" y="708675"/>
                  </a:lnTo>
                  <a:cubicBezTo>
                    <a:pt x="90976" y="708675"/>
                    <a:pt x="0" y="550033"/>
                    <a:pt x="0" y="354337"/>
                  </a:cubicBezTo>
                  <a:cubicBezTo>
                    <a:pt x="0" y="158642"/>
                    <a:pt x="90976" y="0"/>
                    <a:pt x="203200" y="0"/>
                  </a:cubicBezTo>
                  <a:close/>
                </a:path>
              </a:pathLst>
            </a:custGeom>
            <a:solidFill>
              <a:srgbClr val="F4BDBC"/>
            </a:solidFill>
          </p:spPr>
        </p:sp>
        <p:sp>
          <p:nvSpPr>
            <p:cNvPr name="TextBox 9" id="9"/>
            <p:cNvSpPr txBox="true"/>
            <p:nvPr/>
          </p:nvSpPr>
          <p:spPr>
            <a:xfrm>
              <a:off x="0" y="-38100"/>
              <a:ext cx="1104988" cy="746775"/>
            </a:xfrm>
            <a:prstGeom prst="rect">
              <a:avLst/>
            </a:prstGeom>
          </p:spPr>
          <p:txBody>
            <a:bodyPr anchor="ctr" rtlCol="false" tIns="50800" lIns="50800" bIns="50800" rIns="50800"/>
            <a:lstStyle/>
            <a:p>
              <a:pPr algn="ctr">
                <a:lnSpc>
                  <a:spcPts val="2659"/>
                </a:lnSpc>
              </a:pPr>
            </a:p>
          </p:txBody>
        </p:sp>
      </p:grpSp>
      <p:sp>
        <p:nvSpPr>
          <p:cNvPr name="TextBox 10" id="10"/>
          <p:cNvSpPr txBox="true"/>
          <p:nvPr/>
        </p:nvSpPr>
        <p:spPr>
          <a:xfrm rot="0">
            <a:off x="1028700" y="2508336"/>
            <a:ext cx="15474193" cy="884301"/>
          </a:xfrm>
          <a:prstGeom prst="rect">
            <a:avLst/>
          </a:prstGeom>
        </p:spPr>
        <p:txBody>
          <a:bodyPr anchor="t" rtlCol="false" tIns="0" lIns="0" bIns="0" rIns="0">
            <a:spAutoFit/>
          </a:bodyPr>
          <a:lstStyle/>
          <a:p>
            <a:pPr algn="ctr">
              <a:lnSpc>
                <a:spcPts val="7602"/>
              </a:lnSpc>
            </a:pPr>
            <a:r>
              <a:rPr lang="en-US" sz="4200">
                <a:solidFill>
                  <a:srgbClr val="000000"/>
                </a:solidFill>
                <a:latin typeface="Safira March"/>
                <a:ea typeface="Safira March"/>
                <a:cs typeface="Safira March"/>
                <a:sym typeface="Safira March"/>
              </a:rPr>
              <a:t>..OR</a:t>
            </a:r>
          </a:p>
        </p:txBody>
      </p:sp>
      <p:grpSp>
        <p:nvGrpSpPr>
          <p:cNvPr name="Group 11" id="11"/>
          <p:cNvGrpSpPr/>
          <p:nvPr/>
        </p:nvGrpSpPr>
        <p:grpSpPr>
          <a:xfrm rot="0">
            <a:off x="11564131" y="1610163"/>
            <a:ext cx="4195502" cy="2690750"/>
            <a:chOff x="0" y="0"/>
            <a:chExt cx="1104988" cy="708675"/>
          </a:xfrm>
        </p:grpSpPr>
        <p:sp>
          <p:nvSpPr>
            <p:cNvPr name="Freeform 12" id="12"/>
            <p:cNvSpPr/>
            <p:nvPr/>
          </p:nvSpPr>
          <p:spPr>
            <a:xfrm flipH="false" flipV="false" rot="0">
              <a:off x="0" y="0"/>
              <a:ext cx="1104988" cy="708675"/>
            </a:xfrm>
            <a:custGeom>
              <a:avLst/>
              <a:gdLst/>
              <a:ahLst/>
              <a:cxnLst/>
              <a:rect r="r" b="b" t="t" l="l"/>
              <a:pathLst>
                <a:path h="708675" w="1104988">
                  <a:moveTo>
                    <a:pt x="901788" y="0"/>
                  </a:moveTo>
                  <a:cubicBezTo>
                    <a:pt x="1014012" y="0"/>
                    <a:pt x="1104988" y="158642"/>
                    <a:pt x="1104988" y="354337"/>
                  </a:cubicBezTo>
                  <a:cubicBezTo>
                    <a:pt x="1104988" y="550033"/>
                    <a:pt x="1014012" y="708675"/>
                    <a:pt x="901788" y="708675"/>
                  </a:cubicBezTo>
                  <a:lnTo>
                    <a:pt x="203200" y="708675"/>
                  </a:lnTo>
                  <a:cubicBezTo>
                    <a:pt x="90976" y="708675"/>
                    <a:pt x="0" y="550033"/>
                    <a:pt x="0" y="354337"/>
                  </a:cubicBezTo>
                  <a:cubicBezTo>
                    <a:pt x="0" y="158642"/>
                    <a:pt x="90976" y="0"/>
                    <a:pt x="203200" y="0"/>
                  </a:cubicBezTo>
                  <a:close/>
                </a:path>
              </a:pathLst>
            </a:custGeom>
            <a:solidFill>
              <a:srgbClr val="F4BDBC"/>
            </a:solidFill>
          </p:spPr>
        </p:sp>
        <p:sp>
          <p:nvSpPr>
            <p:cNvPr name="TextBox 13" id="13"/>
            <p:cNvSpPr txBox="true"/>
            <p:nvPr/>
          </p:nvSpPr>
          <p:spPr>
            <a:xfrm>
              <a:off x="0" y="-38100"/>
              <a:ext cx="1104988" cy="746775"/>
            </a:xfrm>
            <a:prstGeom prst="rect">
              <a:avLst/>
            </a:prstGeom>
          </p:spPr>
          <p:txBody>
            <a:bodyPr anchor="ctr" rtlCol="false" tIns="50800" lIns="50800" bIns="50800" rIns="50800"/>
            <a:lstStyle/>
            <a:p>
              <a:pPr algn="ctr">
                <a:lnSpc>
                  <a:spcPts val="2659"/>
                </a:lnSpc>
              </a:pPr>
            </a:p>
          </p:txBody>
        </p:sp>
      </p:grpSp>
      <p:sp>
        <p:nvSpPr>
          <p:cNvPr name="TextBox 14" id="14"/>
          <p:cNvSpPr txBox="true"/>
          <p:nvPr/>
        </p:nvSpPr>
        <p:spPr>
          <a:xfrm rot="0">
            <a:off x="11985771" y="2698836"/>
            <a:ext cx="3352223" cy="456253"/>
          </a:xfrm>
          <a:prstGeom prst="rect">
            <a:avLst/>
          </a:prstGeom>
        </p:spPr>
        <p:txBody>
          <a:bodyPr anchor="t" rtlCol="false" tIns="0" lIns="0" bIns="0" rIns="0">
            <a:spAutoFit/>
          </a:bodyPr>
          <a:lstStyle/>
          <a:p>
            <a:pPr algn="ctr">
              <a:lnSpc>
                <a:spcPts val="3723"/>
              </a:lnSpc>
              <a:spcBef>
                <a:spcPct val="0"/>
              </a:spcBef>
            </a:pPr>
            <a:r>
              <a:rPr lang="en-US" sz="2659">
                <a:solidFill>
                  <a:srgbClr val="000000"/>
                </a:solidFill>
                <a:latin typeface="Canva Sans"/>
                <a:ea typeface="Canva Sans"/>
                <a:cs typeface="Canva Sans"/>
                <a:sym typeface="Canva Sans"/>
              </a:rPr>
              <a:t>Responsive teaching</a:t>
            </a:r>
          </a:p>
        </p:txBody>
      </p:sp>
      <p:sp>
        <p:nvSpPr>
          <p:cNvPr name="TextBox 15" id="15"/>
          <p:cNvSpPr txBox="true"/>
          <p:nvPr/>
        </p:nvSpPr>
        <p:spPr>
          <a:xfrm rot="0">
            <a:off x="3171344" y="2232179"/>
            <a:ext cx="1945377" cy="1389567"/>
          </a:xfrm>
          <a:prstGeom prst="rect">
            <a:avLst/>
          </a:prstGeom>
        </p:spPr>
        <p:txBody>
          <a:bodyPr anchor="t" rtlCol="false" tIns="0" lIns="0" bIns="0" rIns="0">
            <a:spAutoFit/>
          </a:bodyPr>
          <a:lstStyle/>
          <a:p>
            <a:pPr algn="ctr">
              <a:lnSpc>
                <a:spcPts val="3723"/>
              </a:lnSpc>
            </a:pPr>
            <a:r>
              <a:rPr lang="en-US" sz="2659">
                <a:solidFill>
                  <a:srgbClr val="000000"/>
                </a:solidFill>
                <a:latin typeface="Canva Sans"/>
                <a:ea typeface="Canva Sans"/>
                <a:cs typeface="Canva Sans"/>
                <a:sym typeface="Canva Sans"/>
              </a:rPr>
              <a:t>Assessment</a:t>
            </a:r>
          </a:p>
          <a:p>
            <a:pPr algn="ctr">
              <a:lnSpc>
                <a:spcPts val="3723"/>
              </a:lnSpc>
            </a:pPr>
            <a:r>
              <a:rPr lang="en-US" sz="2659">
                <a:solidFill>
                  <a:srgbClr val="000000"/>
                </a:solidFill>
                <a:latin typeface="Canva Sans"/>
                <a:ea typeface="Canva Sans"/>
                <a:cs typeface="Canva Sans"/>
                <a:sym typeface="Canva Sans"/>
              </a:rPr>
              <a:t>for</a:t>
            </a:r>
          </a:p>
          <a:p>
            <a:pPr algn="ctr">
              <a:lnSpc>
                <a:spcPts val="3723"/>
              </a:lnSpc>
              <a:spcBef>
                <a:spcPct val="0"/>
              </a:spcBef>
            </a:pPr>
            <a:r>
              <a:rPr lang="en-US" sz="2659">
                <a:solidFill>
                  <a:srgbClr val="000000"/>
                </a:solidFill>
                <a:latin typeface="Canva Sans"/>
                <a:ea typeface="Canva Sans"/>
                <a:cs typeface="Canva Sans"/>
                <a:sym typeface="Canva Sans"/>
              </a:rPr>
              <a:t>Learning</a:t>
            </a:r>
          </a:p>
        </p:txBody>
      </p:sp>
      <p:sp>
        <p:nvSpPr>
          <p:cNvPr name="Freeform 16" id="16"/>
          <p:cNvSpPr/>
          <p:nvPr/>
        </p:nvSpPr>
        <p:spPr>
          <a:xfrm flipH="true" flipV="false" rot="0">
            <a:off x="5844086" y="4195161"/>
            <a:ext cx="6349871" cy="4481316"/>
          </a:xfrm>
          <a:custGeom>
            <a:avLst/>
            <a:gdLst/>
            <a:ahLst/>
            <a:cxnLst/>
            <a:rect r="r" b="b" t="t" l="l"/>
            <a:pathLst>
              <a:path h="4481316" w="6349871">
                <a:moveTo>
                  <a:pt x="6349871" y="0"/>
                </a:moveTo>
                <a:lnTo>
                  <a:pt x="0" y="0"/>
                </a:lnTo>
                <a:lnTo>
                  <a:pt x="0" y="4481316"/>
                </a:lnTo>
                <a:lnTo>
                  <a:pt x="6349871" y="4481316"/>
                </a:lnTo>
                <a:lnTo>
                  <a:pt x="6349871" y="0"/>
                </a:lnTo>
                <a:close/>
              </a:path>
            </a:pathLst>
          </a:custGeom>
          <a:blipFill>
            <a:blip r:embed="rId6"/>
            <a:stretch>
              <a:fillRect l="0" t="-41696" r="0" b="0"/>
            </a:stretch>
          </a:blipFill>
        </p:spPr>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29600"/>
            <a:chOff x="0" y="0"/>
            <a:chExt cx="4274726" cy="2167467"/>
          </a:xfrm>
        </p:grpSpPr>
        <p:sp>
          <p:nvSpPr>
            <p:cNvPr name="Freeform 3" id="3"/>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CDFDD"/>
            </a:solidFill>
            <a:ln w="285750" cap="rnd">
              <a:solidFill>
                <a:srgbClr val="F4BDBC"/>
              </a:solidFill>
              <a:prstDash val="solid"/>
              <a:round/>
            </a:ln>
          </p:spPr>
        </p:sp>
        <p:sp>
          <p:nvSpPr>
            <p:cNvPr name="TextBox 4" id="4"/>
            <p:cNvSpPr txBox="true"/>
            <p:nvPr/>
          </p:nvSpPr>
          <p:spPr>
            <a:xfrm>
              <a:off x="0" y="-38100"/>
              <a:ext cx="4274726" cy="220556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3729506">
            <a:off x="15572672" y="7486990"/>
            <a:ext cx="5430656" cy="5065321"/>
          </a:xfrm>
          <a:custGeom>
            <a:avLst/>
            <a:gdLst/>
            <a:ahLst/>
            <a:cxnLst/>
            <a:rect r="r" b="b" t="t" l="l"/>
            <a:pathLst>
              <a:path h="5065321" w="5430656">
                <a:moveTo>
                  <a:pt x="0" y="0"/>
                </a:moveTo>
                <a:lnTo>
                  <a:pt x="5430656" y="0"/>
                </a:lnTo>
                <a:lnTo>
                  <a:pt x="5430656" y="5065321"/>
                </a:lnTo>
                <a:lnTo>
                  <a:pt x="0" y="506532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1570757" y="-2182373"/>
            <a:ext cx="3852949" cy="4114800"/>
          </a:xfrm>
          <a:custGeom>
            <a:avLst/>
            <a:gdLst/>
            <a:ahLst/>
            <a:cxnLst/>
            <a:rect r="r" b="b" t="t" l="l"/>
            <a:pathLst>
              <a:path h="4114800" w="3852949">
                <a:moveTo>
                  <a:pt x="0" y="0"/>
                </a:moveTo>
                <a:lnTo>
                  <a:pt x="3852949" y="0"/>
                </a:lnTo>
                <a:lnTo>
                  <a:pt x="385294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7" id="7"/>
          <p:cNvGrpSpPr/>
          <p:nvPr/>
        </p:nvGrpSpPr>
        <p:grpSpPr>
          <a:xfrm rot="0">
            <a:off x="2966961" y="5372100"/>
            <a:ext cx="594745" cy="591458"/>
            <a:chOff x="0" y="0"/>
            <a:chExt cx="406400" cy="404154"/>
          </a:xfrm>
        </p:grpSpPr>
        <p:sp>
          <p:nvSpPr>
            <p:cNvPr name="Freeform 8" id="8"/>
            <p:cNvSpPr/>
            <p:nvPr/>
          </p:nvSpPr>
          <p:spPr>
            <a:xfrm flipH="false" flipV="false" rot="0">
              <a:off x="0" y="0"/>
              <a:ext cx="406400" cy="404154"/>
            </a:xfrm>
            <a:custGeom>
              <a:avLst/>
              <a:gdLst/>
              <a:ahLst/>
              <a:cxnLst/>
              <a:rect r="r" b="b" t="t" l="l"/>
              <a:pathLst>
                <a:path h="404154" w="406400">
                  <a:moveTo>
                    <a:pt x="203200" y="0"/>
                  </a:moveTo>
                  <a:cubicBezTo>
                    <a:pt x="315424" y="0"/>
                    <a:pt x="406400" y="90473"/>
                    <a:pt x="406400" y="202077"/>
                  </a:cubicBezTo>
                  <a:cubicBezTo>
                    <a:pt x="406400" y="313681"/>
                    <a:pt x="315424" y="404154"/>
                    <a:pt x="203200" y="404154"/>
                  </a:cubicBezTo>
                  <a:lnTo>
                    <a:pt x="203200" y="404154"/>
                  </a:lnTo>
                  <a:cubicBezTo>
                    <a:pt x="90976" y="404154"/>
                    <a:pt x="0" y="313681"/>
                    <a:pt x="0" y="202077"/>
                  </a:cubicBezTo>
                  <a:cubicBezTo>
                    <a:pt x="0" y="90473"/>
                    <a:pt x="90976" y="0"/>
                    <a:pt x="203200" y="0"/>
                  </a:cubicBezTo>
                  <a:close/>
                </a:path>
              </a:pathLst>
            </a:custGeom>
            <a:solidFill>
              <a:srgbClr val="F4BDBC"/>
            </a:solidFill>
          </p:spPr>
        </p:sp>
        <p:sp>
          <p:nvSpPr>
            <p:cNvPr name="TextBox 9" id="9"/>
            <p:cNvSpPr txBox="true"/>
            <p:nvPr/>
          </p:nvSpPr>
          <p:spPr>
            <a:xfrm>
              <a:off x="0" y="-38100"/>
              <a:ext cx="406400" cy="442254"/>
            </a:xfrm>
            <a:prstGeom prst="rect">
              <a:avLst/>
            </a:prstGeom>
          </p:spPr>
          <p:txBody>
            <a:bodyPr anchor="ctr" rtlCol="false" tIns="50800" lIns="50800" bIns="50800" rIns="50800"/>
            <a:lstStyle/>
            <a:p>
              <a:pPr algn="ctr">
                <a:lnSpc>
                  <a:spcPts val="2659"/>
                </a:lnSpc>
              </a:pPr>
            </a:p>
          </p:txBody>
        </p:sp>
      </p:grpSp>
      <p:grpSp>
        <p:nvGrpSpPr>
          <p:cNvPr name="Group 10" id="10"/>
          <p:cNvGrpSpPr/>
          <p:nvPr/>
        </p:nvGrpSpPr>
        <p:grpSpPr>
          <a:xfrm rot="0">
            <a:off x="0" y="2157021"/>
            <a:ext cx="3376475" cy="2165474"/>
            <a:chOff x="0" y="0"/>
            <a:chExt cx="1104988" cy="708675"/>
          </a:xfrm>
        </p:grpSpPr>
        <p:sp>
          <p:nvSpPr>
            <p:cNvPr name="Freeform 11" id="11"/>
            <p:cNvSpPr/>
            <p:nvPr/>
          </p:nvSpPr>
          <p:spPr>
            <a:xfrm flipH="false" flipV="false" rot="0">
              <a:off x="0" y="0"/>
              <a:ext cx="1104988" cy="708675"/>
            </a:xfrm>
            <a:custGeom>
              <a:avLst/>
              <a:gdLst/>
              <a:ahLst/>
              <a:cxnLst/>
              <a:rect r="r" b="b" t="t" l="l"/>
              <a:pathLst>
                <a:path h="708675" w="1104988">
                  <a:moveTo>
                    <a:pt x="901788" y="0"/>
                  </a:moveTo>
                  <a:cubicBezTo>
                    <a:pt x="1014012" y="0"/>
                    <a:pt x="1104988" y="158642"/>
                    <a:pt x="1104988" y="354337"/>
                  </a:cubicBezTo>
                  <a:cubicBezTo>
                    <a:pt x="1104988" y="550033"/>
                    <a:pt x="1014012" y="708675"/>
                    <a:pt x="901788" y="708675"/>
                  </a:cubicBezTo>
                  <a:lnTo>
                    <a:pt x="203200" y="708675"/>
                  </a:lnTo>
                  <a:cubicBezTo>
                    <a:pt x="90976" y="708675"/>
                    <a:pt x="0" y="550033"/>
                    <a:pt x="0" y="354337"/>
                  </a:cubicBezTo>
                  <a:cubicBezTo>
                    <a:pt x="0" y="158642"/>
                    <a:pt x="90976" y="0"/>
                    <a:pt x="203200" y="0"/>
                  </a:cubicBezTo>
                  <a:close/>
                </a:path>
              </a:pathLst>
            </a:custGeom>
            <a:solidFill>
              <a:srgbClr val="F4BDBC"/>
            </a:solidFill>
          </p:spPr>
        </p:sp>
        <p:sp>
          <p:nvSpPr>
            <p:cNvPr name="TextBox 12" id="12"/>
            <p:cNvSpPr txBox="true"/>
            <p:nvPr/>
          </p:nvSpPr>
          <p:spPr>
            <a:xfrm>
              <a:off x="0" y="-38100"/>
              <a:ext cx="1104988" cy="746775"/>
            </a:xfrm>
            <a:prstGeom prst="rect">
              <a:avLst/>
            </a:prstGeom>
          </p:spPr>
          <p:txBody>
            <a:bodyPr anchor="ctr" rtlCol="false" tIns="50800" lIns="50800" bIns="50800" rIns="50800"/>
            <a:lstStyle/>
            <a:p>
              <a:pPr algn="ctr">
                <a:lnSpc>
                  <a:spcPts val="2659"/>
                </a:lnSpc>
              </a:pPr>
            </a:p>
          </p:txBody>
        </p:sp>
      </p:grpSp>
      <p:sp>
        <p:nvSpPr>
          <p:cNvPr name="TextBox 13" id="13"/>
          <p:cNvSpPr txBox="true"/>
          <p:nvPr/>
        </p:nvSpPr>
        <p:spPr>
          <a:xfrm rot="0">
            <a:off x="409514" y="2983056"/>
            <a:ext cx="2557448" cy="456253"/>
          </a:xfrm>
          <a:prstGeom prst="rect">
            <a:avLst/>
          </a:prstGeom>
        </p:spPr>
        <p:txBody>
          <a:bodyPr anchor="t" rtlCol="false" tIns="0" lIns="0" bIns="0" rIns="0">
            <a:spAutoFit/>
          </a:bodyPr>
          <a:lstStyle/>
          <a:p>
            <a:pPr algn="ctr">
              <a:lnSpc>
                <a:spcPts val="3723"/>
              </a:lnSpc>
              <a:spcBef>
                <a:spcPct val="0"/>
              </a:spcBef>
            </a:pPr>
            <a:r>
              <a:rPr lang="en-US" sz="2659">
                <a:solidFill>
                  <a:srgbClr val="000000"/>
                </a:solidFill>
                <a:latin typeface="Canva Sans"/>
                <a:ea typeface="Canva Sans"/>
                <a:cs typeface="Canva Sans"/>
                <a:sym typeface="Canva Sans"/>
              </a:rPr>
              <a:t>How can I help?</a:t>
            </a:r>
          </a:p>
        </p:txBody>
      </p:sp>
      <p:grpSp>
        <p:nvGrpSpPr>
          <p:cNvPr name="Group 14" id="14"/>
          <p:cNvGrpSpPr/>
          <p:nvPr/>
        </p:nvGrpSpPr>
        <p:grpSpPr>
          <a:xfrm rot="0">
            <a:off x="2282192" y="4551095"/>
            <a:ext cx="594745" cy="591458"/>
            <a:chOff x="0" y="0"/>
            <a:chExt cx="406400" cy="404154"/>
          </a:xfrm>
        </p:grpSpPr>
        <p:sp>
          <p:nvSpPr>
            <p:cNvPr name="Freeform 15" id="15"/>
            <p:cNvSpPr/>
            <p:nvPr/>
          </p:nvSpPr>
          <p:spPr>
            <a:xfrm flipH="false" flipV="false" rot="0">
              <a:off x="0" y="0"/>
              <a:ext cx="406400" cy="404154"/>
            </a:xfrm>
            <a:custGeom>
              <a:avLst/>
              <a:gdLst/>
              <a:ahLst/>
              <a:cxnLst/>
              <a:rect r="r" b="b" t="t" l="l"/>
              <a:pathLst>
                <a:path h="404154" w="406400">
                  <a:moveTo>
                    <a:pt x="203200" y="0"/>
                  </a:moveTo>
                  <a:cubicBezTo>
                    <a:pt x="315424" y="0"/>
                    <a:pt x="406400" y="90473"/>
                    <a:pt x="406400" y="202077"/>
                  </a:cubicBezTo>
                  <a:cubicBezTo>
                    <a:pt x="406400" y="313681"/>
                    <a:pt x="315424" y="404154"/>
                    <a:pt x="203200" y="404154"/>
                  </a:cubicBezTo>
                  <a:lnTo>
                    <a:pt x="203200" y="404154"/>
                  </a:lnTo>
                  <a:cubicBezTo>
                    <a:pt x="90976" y="404154"/>
                    <a:pt x="0" y="313681"/>
                    <a:pt x="0" y="202077"/>
                  </a:cubicBezTo>
                  <a:cubicBezTo>
                    <a:pt x="0" y="90473"/>
                    <a:pt x="90976" y="0"/>
                    <a:pt x="203200" y="0"/>
                  </a:cubicBezTo>
                  <a:close/>
                </a:path>
              </a:pathLst>
            </a:custGeom>
            <a:solidFill>
              <a:srgbClr val="F4BDBC"/>
            </a:solidFill>
          </p:spPr>
        </p:sp>
        <p:sp>
          <p:nvSpPr>
            <p:cNvPr name="TextBox 16" id="16"/>
            <p:cNvSpPr txBox="true"/>
            <p:nvPr/>
          </p:nvSpPr>
          <p:spPr>
            <a:xfrm>
              <a:off x="0" y="-38100"/>
              <a:ext cx="406400" cy="442254"/>
            </a:xfrm>
            <a:prstGeom prst="rect">
              <a:avLst/>
            </a:prstGeom>
          </p:spPr>
          <p:txBody>
            <a:bodyPr anchor="ctr" rtlCol="false" tIns="50800" lIns="50800" bIns="50800" rIns="50800"/>
            <a:lstStyle/>
            <a:p>
              <a:pPr algn="ctr">
                <a:lnSpc>
                  <a:spcPts val="2659"/>
                </a:lnSpc>
              </a:pPr>
            </a:p>
          </p:txBody>
        </p:sp>
      </p:grpSp>
      <p:sp>
        <p:nvSpPr>
          <p:cNvPr name="Freeform 17" id="17"/>
          <p:cNvSpPr/>
          <p:nvPr/>
        </p:nvSpPr>
        <p:spPr>
          <a:xfrm flipH="false" flipV="false" rot="0">
            <a:off x="-768096" y="5963558"/>
            <a:ext cx="6349871" cy="4351822"/>
          </a:xfrm>
          <a:custGeom>
            <a:avLst/>
            <a:gdLst/>
            <a:ahLst/>
            <a:cxnLst/>
            <a:rect r="r" b="b" t="t" l="l"/>
            <a:pathLst>
              <a:path h="4351822" w="6349871">
                <a:moveTo>
                  <a:pt x="0" y="0"/>
                </a:moveTo>
                <a:lnTo>
                  <a:pt x="6349871" y="0"/>
                </a:lnTo>
                <a:lnTo>
                  <a:pt x="6349871" y="4351822"/>
                </a:lnTo>
                <a:lnTo>
                  <a:pt x="0" y="4351822"/>
                </a:lnTo>
                <a:lnTo>
                  <a:pt x="0" y="0"/>
                </a:lnTo>
                <a:close/>
              </a:path>
            </a:pathLst>
          </a:custGeom>
          <a:blipFill>
            <a:blip r:embed="rId6"/>
            <a:stretch>
              <a:fillRect l="0" t="-45912" r="0" b="0"/>
            </a:stretch>
          </a:blipFill>
        </p:spPr>
      </p:sp>
      <p:sp>
        <p:nvSpPr>
          <p:cNvPr name="TextBox 18" id="18"/>
          <p:cNvSpPr txBox="true"/>
          <p:nvPr/>
        </p:nvSpPr>
        <p:spPr>
          <a:xfrm rot="0">
            <a:off x="4797402" y="1533483"/>
            <a:ext cx="12080642" cy="6667733"/>
          </a:xfrm>
          <a:prstGeom prst="rect">
            <a:avLst/>
          </a:prstGeom>
        </p:spPr>
        <p:txBody>
          <a:bodyPr anchor="t" rtlCol="false" tIns="0" lIns="0" bIns="0" rIns="0">
            <a:spAutoFit/>
          </a:bodyPr>
          <a:lstStyle/>
          <a:p>
            <a:pPr algn="ctr">
              <a:lnSpc>
                <a:spcPts val="2962"/>
              </a:lnSpc>
              <a:spcBef>
                <a:spcPct val="0"/>
              </a:spcBef>
            </a:pPr>
            <a:r>
              <a:rPr lang="en-US" sz="2116">
                <a:solidFill>
                  <a:srgbClr val="000000"/>
                </a:solidFill>
                <a:latin typeface="Canva Sans"/>
                <a:ea typeface="Canva Sans"/>
                <a:cs typeface="Canva Sans"/>
                <a:sym typeface="Canva Sans"/>
              </a:rPr>
              <a:t>By seeking and analysing evidence to understand where pupils are in their learning, educators can identify the next steps to enable progression, supported by high quality, dynamic feedback between pupils and teachers to enhance motivation, amplify progressive learning, and make learning visible (Benson &amp; Ndisang, 2014).</a:t>
            </a:r>
          </a:p>
          <a:p>
            <a:pPr algn="ctr">
              <a:lnSpc>
                <a:spcPts val="2962"/>
              </a:lnSpc>
              <a:spcBef>
                <a:spcPct val="0"/>
              </a:spcBef>
            </a:pPr>
          </a:p>
          <a:p>
            <a:pPr algn="ctr">
              <a:lnSpc>
                <a:spcPts val="2962"/>
              </a:lnSpc>
              <a:spcBef>
                <a:spcPct val="0"/>
              </a:spcBef>
            </a:pPr>
            <a:r>
              <a:rPr lang="en-US" sz="2116">
                <a:solidFill>
                  <a:srgbClr val="000000"/>
                </a:solidFill>
                <a:latin typeface="Canva Sans"/>
                <a:ea typeface="Canva Sans"/>
                <a:cs typeface="Canva Sans"/>
                <a:sym typeface="Canva Sans"/>
              </a:rPr>
              <a:t>Hattie’s theory of visible learning emphasises the value in educators acknowledging what pupils can and cannot do, highlighting feedback as an agent to gauge pupil’s understanding and performance, to make teaching and learning more targeted and impactful (Hattie, 2008).</a:t>
            </a:r>
          </a:p>
          <a:p>
            <a:pPr algn="ctr">
              <a:lnSpc>
                <a:spcPts val="2962"/>
              </a:lnSpc>
              <a:spcBef>
                <a:spcPct val="0"/>
              </a:spcBef>
            </a:pPr>
          </a:p>
          <a:p>
            <a:pPr algn="ctr">
              <a:lnSpc>
                <a:spcPts val="2962"/>
              </a:lnSpc>
              <a:spcBef>
                <a:spcPct val="0"/>
              </a:spcBef>
            </a:pPr>
            <a:r>
              <a:rPr lang="en-US" sz="2116">
                <a:solidFill>
                  <a:srgbClr val="000000"/>
                </a:solidFill>
                <a:latin typeface="Canva Sans"/>
                <a:ea typeface="Canva Sans"/>
                <a:cs typeface="Canva Sans"/>
                <a:sym typeface="Canva Sans"/>
              </a:rPr>
              <a:t>Hattie also states that the core purpose of feedback is to reduce the misconceptions surrounding the learning intention and objectives, aligning closely with the principles of AfL, which stresses the importance of pupils having a clear understanding of how to be successful in their learning (Hattie, 2008).</a:t>
            </a:r>
          </a:p>
          <a:p>
            <a:pPr algn="ctr">
              <a:lnSpc>
                <a:spcPts val="2962"/>
              </a:lnSpc>
              <a:spcBef>
                <a:spcPct val="0"/>
              </a:spcBef>
            </a:pPr>
          </a:p>
          <a:p>
            <a:pPr algn="ctr">
              <a:lnSpc>
                <a:spcPts val="2962"/>
              </a:lnSpc>
              <a:spcBef>
                <a:spcPct val="0"/>
              </a:spcBef>
            </a:pPr>
            <a:r>
              <a:rPr lang="en-US" sz="2116">
                <a:solidFill>
                  <a:srgbClr val="000000"/>
                </a:solidFill>
                <a:latin typeface="Canva Sans"/>
                <a:ea typeface="Canva Sans"/>
                <a:cs typeface="Canva Sans"/>
                <a:sym typeface="Canva Sans"/>
              </a:rPr>
              <a:t>Educational theorist D Royce Sadler also agrees with the role of instructional feedback in inspiring pupil progress, providing pupils with information specific to a learning process or task, which bridges gap between pupils existing understandings and their ways forward (Sadler, 1989). </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29600"/>
            <a:chOff x="0" y="0"/>
            <a:chExt cx="4274726" cy="2167467"/>
          </a:xfrm>
        </p:grpSpPr>
        <p:sp>
          <p:nvSpPr>
            <p:cNvPr name="Freeform 3" id="3"/>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CDFDD"/>
            </a:solidFill>
            <a:ln w="285750" cap="rnd">
              <a:solidFill>
                <a:srgbClr val="F4BDBC"/>
              </a:solidFill>
              <a:prstDash val="solid"/>
              <a:round/>
            </a:ln>
          </p:spPr>
        </p:sp>
        <p:sp>
          <p:nvSpPr>
            <p:cNvPr name="TextBox 4" id="4"/>
            <p:cNvSpPr txBox="true"/>
            <p:nvPr/>
          </p:nvSpPr>
          <p:spPr>
            <a:xfrm>
              <a:off x="0" y="-38100"/>
              <a:ext cx="4274726" cy="220556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0">
            <a:off x="3379982" y="1517572"/>
            <a:ext cx="11671844" cy="7163594"/>
          </a:xfrm>
          <a:custGeom>
            <a:avLst/>
            <a:gdLst/>
            <a:ahLst/>
            <a:cxnLst/>
            <a:rect r="r" b="b" t="t" l="l"/>
            <a:pathLst>
              <a:path h="7163594" w="11671844">
                <a:moveTo>
                  <a:pt x="0" y="0"/>
                </a:moveTo>
                <a:lnTo>
                  <a:pt x="11671843" y="0"/>
                </a:lnTo>
                <a:lnTo>
                  <a:pt x="11671843" y="7163594"/>
                </a:lnTo>
                <a:lnTo>
                  <a:pt x="0" y="7163594"/>
                </a:lnTo>
                <a:lnTo>
                  <a:pt x="0" y="0"/>
                </a:lnTo>
                <a:close/>
              </a:path>
            </a:pathLst>
          </a:custGeom>
          <a:blipFill>
            <a:blip r:embed="rId2"/>
            <a:stretch>
              <a:fillRect l="0" t="0" r="0" b="0"/>
            </a:stretch>
          </a:blipFill>
        </p:spPr>
      </p:sp>
      <p:sp>
        <p:nvSpPr>
          <p:cNvPr name="Freeform 6" id="6"/>
          <p:cNvSpPr/>
          <p:nvPr/>
        </p:nvSpPr>
        <p:spPr>
          <a:xfrm flipH="false" flipV="false" rot="0">
            <a:off x="1028700" y="6828161"/>
            <a:ext cx="3458839" cy="3458839"/>
          </a:xfrm>
          <a:custGeom>
            <a:avLst/>
            <a:gdLst/>
            <a:ahLst/>
            <a:cxnLst/>
            <a:rect r="r" b="b" t="t" l="l"/>
            <a:pathLst>
              <a:path h="3458839" w="3458839">
                <a:moveTo>
                  <a:pt x="0" y="0"/>
                </a:moveTo>
                <a:lnTo>
                  <a:pt x="3458839" y="0"/>
                </a:lnTo>
                <a:lnTo>
                  <a:pt x="3458839" y="3458839"/>
                </a:lnTo>
                <a:lnTo>
                  <a:pt x="0" y="3458839"/>
                </a:lnTo>
                <a:lnTo>
                  <a:pt x="0" y="0"/>
                </a:lnTo>
                <a:close/>
              </a:path>
            </a:pathLst>
          </a:custGeom>
          <a:blipFill>
            <a:blip r:embed="rId3"/>
            <a:stretch>
              <a:fillRect l="0" t="0" r="0" b="0"/>
            </a:stretch>
          </a:blipFill>
        </p:spPr>
      </p:sp>
      <p:sp>
        <p:nvSpPr>
          <p:cNvPr name="TextBox 7" id="7"/>
          <p:cNvSpPr txBox="true"/>
          <p:nvPr/>
        </p:nvSpPr>
        <p:spPr>
          <a:xfrm rot="0">
            <a:off x="11104210" y="9364143"/>
            <a:ext cx="5943581" cy="167513"/>
          </a:xfrm>
          <a:prstGeom prst="rect">
            <a:avLst/>
          </a:prstGeom>
        </p:spPr>
        <p:txBody>
          <a:bodyPr anchor="t" rtlCol="false" tIns="0" lIns="0" bIns="0" rIns="0">
            <a:spAutoFit/>
          </a:bodyPr>
          <a:lstStyle/>
          <a:p>
            <a:pPr algn="ctr">
              <a:lnSpc>
                <a:spcPts val="1463"/>
              </a:lnSpc>
            </a:pPr>
            <a:r>
              <a:rPr lang="en-US" sz="1045">
                <a:solidFill>
                  <a:srgbClr val="000000"/>
                </a:solidFill>
                <a:latin typeface="Canva Sans"/>
                <a:ea typeface="Canva Sans"/>
                <a:cs typeface="Canva Sans"/>
                <a:sym typeface="Canva Sans"/>
              </a:rPr>
              <a:t>via: https://www.gettingsmart.com/2013/07/24/goooooaaaals-need-to-be-tracked/</a:t>
            </a:r>
          </a:p>
        </p:txBody>
      </p:sp>
      <p:sp>
        <p:nvSpPr>
          <p:cNvPr name="TextBox 8" id="8"/>
          <p:cNvSpPr txBox="true"/>
          <p:nvPr/>
        </p:nvSpPr>
        <p:spPr>
          <a:xfrm rot="0">
            <a:off x="758430" y="201930"/>
            <a:ext cx="16914947" cy="712470"/>
          </a:xfrm>
          <a:prstGeom prst="rect">
            <a:avLst/>
          </a:prstGeom>
        </p:spPr>
        <p:txBody>
          <a:bodyPr anchor="t" rtlCol="false" tIns="0" lIns="0" bIns="0" rIns="0">
            <a:spAutoFit/>
          </a:bodyPr>
          <a:lstStyle/>
          <a:p>
            <a:pPr algn="ctr">
              <a:lnSpc>
                <a:spcPts val="5880"/>
              </a:lnSpc>
            </a:pPr>
            <a:r>
              <a:rPr lang="en-US" sz="4200">
                <a:solidFill>
                  <a:srgbClr val="000000"/>
                </a:solidFill>
                <a:latin typeface="Safira March"/>
                <a:ea typeface="Safira March"/>
                <a:cs typeface="Safira March"/>
                <a:sym typeface="Safira March"/>
              </a:rPr>
              <a:t>DOES SUCCESS HAVE A UNIFORM?</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29600"/>
            <a:chOff x="0" y="0"/>
            <a:chExt cx="4274726" cy="2167467"/>
          </a:xfrm>
        </p:grpSpPr>
        <p:sp>
          <p:nvSpPr>
            <p:cNvPr name="Freeform 3" id="3"/>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CDFDD"/>
            </a:solidFill>
            <a:ln w="285750" cap="rnd">
              <a:solidFill>
                <a:srgbClr val="F4BDBC"/>
              </a:solidFill>
              <a:prstDash val="solid"/>
              <a:round/>
            </a:ln>
          </p:spPr>
        </p:sp>
        <p:sp>
          <p:nvSpPr>
            <p:cNvPr name="TextBox 4" id="4"/>
            <p:cNvSpPr txBox="true"/>
            <p:nvPr/>
          </p:nvSpPr>
          <p:spPr>
            <a:xfrm>
              <a:off x="0" y="-38100"/>
              <a:ext cx="4274726" cy="220556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1554809">
            <a:off x="-1065404" y="6851776"/>
            <a:ext cx="5430656" cy="5065321"/>
          </a:xfrm>
          <a:custGeom>
            <a:avLst/>
            <a:gdLst/>
            <a:ahLst/>
            <a:cxnLst/>
            <a:rect r="r" b="b" t="t" l="l"/>
            <a:pathLst>
              <a:path h="5065321" w="5430656">
                <a:moveTo>
                  <a:pt x="0" y="0"/>
                </a:moveTo>
                <a:lnTo>
                  <a:pt x="5430656" y="0"/>
                </a:lnTo>
                <a:lnTo>
                  <a:pt x="5430656" y="5065321"/>
                </a:lnTo>
                <a:lnTo>
                  <a:pt x="0" y="506532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15081122" y="-1028700"/>
            <a:ext cx="3852949" cy="4114800"/>
          </a:xfrm>
          <a:custGeom>
            <a:avLst/>
            <a:gdLst/>
            <a:ahLst/>
            <a:cxnLst/>
            <a:rect r="r" b="b" t="t" l="l"/>
            <a:pathLst>
              <a:path h="4114800" w="3852949">
                <a:moveTo>
                  <a:pt x="0" y="0"/>
                </a:moveTo>
                <a:lnTo>
                  <a:pt x="3852949" y="0"/>
                </a:lnTo>
                <a:lnTo>
                  <a:pt x="385294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5042059" y="1134968"/>
            <a:ext cx="8097947" cy="8123332"/>
          </a:xfrm>
          <a:custGeom>
            <a:avLst/>
            <a:gdLst/>
            <a:ahLst/>
            <a:cxnLst/>
            <a:rect r="r" b="b" t="t" l="l"/>
            <a:pathLst>
              <a:path h="8123332" w="8097947">
                <a:moveTo>
                  <a:pt x="0" y="0"/>
                </a:moveTo>
                <a:lnTo>
                  <a:pt x="8097946" y="0"/>
                </a:lnTo>
                <a:lnTo>
                  <a:pt x="8097946" y="8123332"/>
                </a:lnTo>
                <a:lnTo>
                  <a:pt x="0" y="8123332"/>
                </a:lnTo>
                <a:lnTo>
                  <a:pt x="0" y="0"/>
                </a:lnTo>
                <a:close/>
              </a:path>
            </a:pathLst>
          </a:custGeom>
          <a:blipFill>
            <a:blip r:embed="rId6"/>
            <a:stretch>
              <a:fillRect l="0" t="0" r="0" b="0"/>
            </a:stretch>
          </a:blipFill>
        </p:spPr>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29600"/>
            <a:chOff x="0" y="0"/>
            <a:chExt cx="4274726" cy="2167467"/>
          </a:xfrm>
        </p:grpSpPr>
        <p:sp>
          <p:nvSpPr>
            <p:cNvPr name="Freeform 3" id="3"/>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CDFDD"/>
            </a:solidFill>
            <a:ln w="285750" cap="rnd">
              <a:solidFill>
                <a:srgbClr val="F4BDBC"/>
              </a:solidFill>
              <a:prstDash val="solid"/>
              <a:round/>
            </a:ln>
          </p:spPr>
        </p:sp>
        <p:sp>
          <p:nvSpPr>
            <p:cNvPr name="TextBox 4" id="4"/>
            <p:cNvSpPr txBox="true"/>
            <p:nvPr/>
          </p:nvSpPr>
          <p:spPr>
            <a:xfrm>
              <a:off x="0" y="-38100"/>
              <a:ext cx="4274726" cy="220556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3729506">
            <a:off x="14735975" y="6725639"/>
            <a:ext cx="5430656" cy="5065321"/>
          </a:xfrm>
          <a:custGeom>
            <a:avLst/>
            <a:gdLst/>
            <a:ahLst/>
            <a:cxnLst/>
            <a:rect r="r" b="b" t="t" l="l"/>
            <a:pathLst>
              <a:path h="5065321" w="5430656">
                <a:moveTo>
                  <a:pt x="0" y="0"/>
                </a:moveTo>
                <a:lnTo>
                  <a:pt x="5430657" y="0"/>
                </a:lnTo>
                <a:lnTo>
                  <a:pt x="5430657" y="5065322"/>
                </a:lnTo>
                <a:lnTo>
                  <a:pt x="0" y="506532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897775" y="-1336337"/>
            <a:ext cx="3852949" cy="4114800"/>
          </a:xfrm>
          <a:custGeom>
            <a:avLst/>
            <a:gdLst/>
            <a:ahLst/>
            <a:cxnLst/>
            <a:rect r="r" b="b" t="t" l="l"/>
            <a:pathLst>
              <a:path h="4114800" w="3852949">
                <a:moveTo>
                  <a:pt x="0" y="0"/>
                </a:moveTo>
                <a:lnTo>
                  <a:pt x="3852950" y="0"/>
                </a:lnTo>
                <a:lnTo>
                  <a:pt x="3852950"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2464359" y="1489139"/>
            <a:ext cx="13378333" cy="1455420"/>
          </a:xfrm>
          <a:prstGeom prst="rect">
            <a:avLst/>
          </a:prstGeom>
        </p:spPr>
        <p:txBody>
          <a:bodyPr anchor="t" rtlCol="false" tIns="0" lIns="0" bIns="0" rIns="0">
            <a:spAutoFit/>
          </a:bodyPr>
          <a:lstStyle/>
          <a:p>
            <a:pPr algn="ctr">
              <a:lnSpc>
                <a:spcPts val="5880"/>
              </a:lnSpc>
            </a:pPr>
            <a:r>
              <a:rPr lang="en-US" sz="4200">
                <a:solidFill>
                  <a:srgbClr val="000000"/>
                </a:solidFill>
                <a:latin typeface="Safira March"/>
                <a:ea typeface="Safira March"/>
                <a:cs typeface="Safira March"/>
                <a:sym typeface="Safira March"/>
              </a:rPr>
              <a:t>HOW CAN AFL BE USED IN PLANNING?</a:t>
            </a:r>
          </a:p>
        </p:txBody>
      </p:sp>
      <p:sp>
        <p:nvSpPr>
          <p:cNvPr name="TextBox 8" id="8"/>
          <p:cNvSpPr txBox="true"/>
          <p:nvPr/>
        </p:nvSpPr>
        <p:spPr>
          <a:xfrm rot="0">
            <a:off x="1953680" y="3227581"/>
            <a:ext cx="14380640" cy="5251450"/>
          </a:xfrm>
          <a:prstGeom prst="rect">
            <a:avLst/>
          </a:prstGeom>
        </p:spPr>
        <p:txBody>
          <a:bodyPr anchor="t" rtlCol="false" tIns="0" lIns="0" bIns="0" rIns="0">
            <a:spAutoFit/>
          </a:bodyPr>
          <a:lstStyle/>
          <a:p>
            <a:pPr algn="ctr">
              <a:lnSpc>
                <a:spcPts val="3500"/>
              </a:lnSpc>
            </a:pPr>
            <a:r>
              <a:rPr lang="en-US" sz="2500">
                <a:solidFill>
                  <a:srgbClr val="000000"/>
                </a:solidFill>
                <a:latin typeface="Open Sans"/>
                <a:ea typeface="Open Sans"/>
                <a:cs typeface="Open Sans"/>
                <a:sym typeface="Open Sans"/>
              </a:rPr>
              <a:t>Assessment for Learning can be a useful tool in planning to promoting positive learning experiences for all learners, to identify the positions of pupils in their learning, check their progress, confirm lesson aims are being achieved, and individual needs are addressed</a:t>
            </a:r>
            <a:r>
              <a:rPr lang="en-US" sz="2500" b="true">
                <a:solidFill>
                  <a:srgbClr val="000000"/>
                </a:solidFill>
                <a:latin typeface="Open Sans Bold"/>
                <a:ea typeface="Open Sans Bold"/>
                <a:cs typeface="Open Sans Bold"/>
                <a:sym typeface="Open Sans Bold"/>
              </a:rPr>
              <a:t> </a:t>
            </a:r>
            <a:r>
              <a:rPr lang="en-US" sz="2500">
                <a:solidFill>
                  <a:srgbClr val="000000"/>
                </a:solidFill>
                <a:latin typeface="Open Sans"/>
                <a:ea typeface="Open Sans"/>
                <a:cs typeface="Open Sans"/>
                <a:sym typeface="Open Sans"/>
              </a:rPr>
              <a:t>(Welsh Assembly Government, 2010). </a:t>
            </a:r>
          </a:p>
          <a:p>
            <a:pPr algn="ctr">
              <a:lnSpc>
                <a:spcPts val="3500"/>
              </a:lnSpc>
            </a:pPr>
          </a:p>
          <a:p>
            <a:pPr algn="ctr">
              <a:lnSpc>
                <a:spcPts val="3500"/>
              </a:lnSpc>
            </a:pPr>
            <a:r>
              <a:rPr lang="en-US" sz="2500">
                <a:solidFill>
                  <a:srgbClr val="000000"/>
                </a:solidFill>
                <a:latin typeface="Open Sans"/>
                <a:ea typeface="Open Sans"/>
                <a:cs typeface="Open Sans"/>
                <a:sym typeface="Open Sans"/>
              </a:rPr>
              <a:t>In having this awareness, timely feedback and adjustments in teaching can be made, so that the practice and any following acquisition of a skill can be more impactful and efficient (Christodoulou, 2017). </a:t>
            </a:r>
          </a:p>
          <a:p>
            <a:pPr algn="ctr">
              <a:lnSpc>
                <a:spcPts val="3500"/>
              </a:lnSpc>
            </a:pPr>
          </a:p>
          <a:p>
            <a:pPr algn="ctr">
              <a:lnSpc>
                <a:spcPts val="3500"/>
              </a:lnSpc>
            </a:pPr>
            <a:r>
              <a:rPr lang="en-US" sz="2500">
                <a:solidFill>
                  <a:srgbClr val="000000"/>
                </a:solidFill>
                <a:latin typeface="Open Sans"/>
                <a:ea typeface="Open Sans"/>
                <a:cs typeface="Open Sans"/>
                <a:sym typeface="Open Sans"/>
              </a:rPr>
              <a:t>Ultimately, AfL can reduce an educator's reliance on inflexible schemes of work and create more time and opportunity for pupils to make deeper understandings and address any misconceptions (Welsh Assembly Government, 2010). </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29600"/>
            <a:chOff x="0" y="0"/>
            <a:chExt cx="4274726" cy="2167467"/>
          </a:xfrm>
        </p:grpSpPr>
        <p:sp>
          <p:nvSpPr>
            <p:cNvPr name="Freeform 3" id="3"/>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CDFDD"/>
            </a:solidFill>
            <a:ln w="285750" cap="rnd">
              <a:solidFill>
                <a:srgbClr val="F4BDBC"/>
              </a:solidFill>
              <a:prstDash val="solid"/>
              <a:round/>
            </a:ln>
          </p:spPr>
        </p:sp>
        <p:sp>
          <p:nvSpPr>
            <p:cNvPr name="TextBox 4" id="4"/>
            <p:cNvSpPr txBox="true"/>
            <p:nvPr/>
          </p:nvSpPr>
          <p:spPr>
            <a:xfrm>
              <a:off x="0" y="-38100"/>
              <a:ext cx="4274726" cy="220556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1554809">
            <a:off x="-1065404" y="6851776"/>
            <a:ext cx="5430656" cy="5065321"/>
          </a:xfrm>
          <a:custGeom>
            <a:avLst/>
            <a:gdLst/>
            <a:ahLst/>
            <a:cxnLst/>
            <a:rect r="r" b="b" t="t" l="l"/>
            <a:pathLst>
              <a:path h="5065321" w="5430656">
                <a:moveTo>
                  <a:pt x="0" y="0"/>
                </a:moveTo>
                <a:lnTo>
                  <a:pt x="5430656" y="0"/>
                </a:lnTo>
                <a:lnTo>
                  <a:pt x="5430656" y="5065321"/>
                </a:lnTo>
                <a:lnTo>
                  <a:pt x="0" y="506532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15081122" y="-1028700"/>
            <a:ext cx="3852949" cy="4114800"/>
          </a:xfrm>
          <a:custGeom>
            <a:avLst/>
            <a:gdLst/>
            <a:ahLst/>
            <a:cxnLst/>
            <a:rect r="r" b="b" t="t" l="l"/>
            <a:pathLst>
              <a:path h="4114800" w="3852949">
                <a:moveTo>
                  <a:pt x="0" y="0"/>
                </a:moveTo>
                <a:lnTo>
                  <a:pt x="3852949" y="0"/>
                </a:lnTo>
                <a:lnTo>
                  <a:pt x="385294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2706044" y="1890645"/>
            <a:ext cx="4036487" cy="6198061"/>
          </a:xfrm>
          <a:custGeom>
            <a:avLst/>
            <a:gdLst/>
            <a:ahLst/>
            <a:cxnLst/>
            <a:rect r="r" b="b" t="t" l="l"/>
            <a:pathLst>
              <a:path h="6198061" w="4036487">
                <a:moveTo>
                  <a:pt x="0" y="0"/>
                </a:moveTo>
                <a:lnTo>
                  <a:pt x="4036487" y="0"/>
                </a:lnTo>
                <a:lnTo>
                  <a:pt x="4036487" y="6198061"/>
                </a:lnTo>
                <a:lnTo>
                  <a:pt x="0" y="6198061"/>
                </a:lnTo>
                <a:lnTo>
                  <a:pt x="0" y="0"/>
                </a:lnTo>
                <a:close/>
              </a:path>
            </a:pathLst>
          </a:custGeom>
          <a:blipFill>
            <a:blip r:embed="rId6"/>
            <a:stretch>
              <a:fillRect l="0" t="0" r="0" b="0"/>
            </a:stretch>
          </a:blipFill>
        </p:spPr>
      </p:sp>
      <p:sp>
        <p:nvSpPr>
          <p:cNvPr name="TextBox 8" id="8"/>
          <p:cNvSpPr txBox="true"/>
          <p:nvPr/>
        </p:nvSpPr>
        <p:spPr>
          <a:xfrm rot="0">
            <a:off x="7607794" y="3211675"/>
            <a:ext cx="7965073" cy="3498850"/>
          </a:xfrm>
          <a:prstGeom prst="rect">
            <a:avLst/>
          </a:prstGeom>
        </p:spPr>
        <p:txBody>
          <a:bodyPr anchor="t" rtlCol="false" tIns="0" lIns="0" bIns="0" rIns="0">
            <a:spAutoFit/>
          </a:bodyPr>
          <a:lstStyle/>
          <a:p>
            <a:pPr algn="ctr">
              <a:lnSpc>
                <a:spcPts val="3500"/>
              </a:lnSpc>
            </a:pPr>
            <a:r>
              <a:rPr lang="en-US" sz="2500" b="true">
                <a:solidFill>
                  <a:srgbClr val="000000"/>
                </a:solidFill>
                <a:latin typeface="Open Sans Bold"/>
                <a:ea typeface="Open Sans Bold"/>
                <a:cs typeface="Open Sans Bold"/>
                <a:sym typeface="Open Sans Bold"/>
              </a:rPr>
              <a:t>SOWM: </a:t>
            </a:r>
            <a:r>
              <a:rPr lang="en-US" sz="2500">
                <a:solidFill>
                  <a:srgbClr val="000000"/>
                </a:solidFill>
                <a:latin typeface="Open Sans"/>
                <a:ea typeface="Open Sans"/>
                <a:cs typeface="Open Sans"/>
                <a:sym typeface="Open Sans"/>
              </a:rPr>
              <a:t>“Expressing ourselves through language is key to communication”.</a:t>
            </a:r>
          </a:p>
          <a:p>
            <a:pPr algn="ctr">
              <a:lnSpc>
                <a:spcPts val="3500"/>
              </a:lnSpc>
            </a:pPr>
          </a:p>
          <a:p>
            <a:pPr algn="ctr">
              <a:lnSpc>
                <a:spcPts val="3500"/>
              </a:lnSpc>
            </a:pPr>
            <a:r>
              <a:rPr lang="en-US" sz="2500" b="true">
                <a:solidFill>
                  <a:srgbClr val="000000"/>
                </a:solidFill>
                <a:latin typeface="Open Sans Bold"/>
                <a:ea typeface="Open Sans Bold"/>
                <a:cs typeface="Open Sans Bold"/>
                <a:sym typeface="Open Sans Bold"/>
              </a:rPr>
              <a:t>PS2: </a:t>
            </a:r>
            <a:r>
              <a:rPr lang="en-US" sz="2500">
                <a:solidFill>
                  <a:srgbClr val="000000"/>
                </a:solidFill>
                <a:latin typeface="Open Sans"/>
                <a:ea typeface="Open Sans"/>
                <a:cs typeface="Open Sans"/>
                <a:sym typeface="Open Sans"/>
              </a:rPr>
              <a:t>“I can talk to plan writing and write for different purposes and audiences. “</a:t>
            </a:r>
          </a:p>
          <a:p>
            <a:pPr algn="ctr">
              <a:lnSpc>
                <a:spcPts val="3500"/>
              </a:lnSpc>
            </a:pPr>
          </a:p>
          <a:p>
            <a:pPr algn="ctr">
              <a:lnSpc>
                <a:spcPts val="3500"/>
              </a:lnSpc>
            </a:pPr>
            <a:r>
              <a:rPr lang="en-US" sz="2500" b="true">
                <a:solidFill>
                  <a:srgbClr val="000000"/>
                </a:solidFill>
                <a:latin typeface="Open Sans Bold"/>
                <a:ea typeface="Open Sans Bold"/>
                <a:cs typeface="Open Sans Bold"/>
                <a:sym typeface="Open Sans Bold"/>
              </a:rPr>
              <a:t>PS2: </a:t>
            </a:r>
            <a:r>
              <a:rPr lang="en-US" sz="2500">
                <a:solidFill>
                  <a:srgbClr val="000000"/>
                </a:solidFill>
                <a:latin typeface="Open Sans"/>
                <a:ea typeface="Open Sans"/>
                <a:cs typeface="Open Sans"/>
                <a:sym typeface="Open Sans"/>
              </a:rPr>
              <a:t>“I can share ideas, and express opinions and feelings using relevant vocabulary”</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sp>
        <p:nvSpPr>
          <p:cNvPr name="Freeform 2" id="2"/>
          <p:cNvSpPr/>
          <p:nvPr/>
        </p:nvSpPr>
        <p:spPr>
          <a:xfrm flipH="false" flipV="false" rot="0">
            <a:off x="370666" y="6030836"/>
            <a:ext cx="8265647" cy="4060499"/>
          </a:xfrm>
          <a:custGeom>
            <a:avLst/>
            <a:gdLst/>
            <a:ahLst/>
            <a:cxnLst/>
            <a:rect r="r" b="b" t="t" l="l"/>
            <a:pathLst>
              <a:path h="4060499" w="8265647">
                <a:moveTo>
                  <a:pt x="0" y="0"/>
                </a:moveTo>
                <a:lnTo>
                  <a:pt x="8265648" y="0"/>
                </a:lnTo>
                <a:lnTo>
                  <a:pt x="8265648" y="4060499"/>
                </a:lnTo>
                <a:lnTo>
                  <a:pt x="0" y="4060499"/>
                </a:lnTo>
                <a:lnTo>
                  <a:pt x="0" y="0"/>
                </a:lnTo>
                <a:close/>
              </a:path>
            </a:pathLst>
          </a:custGeom>
          <a:blipFill>
            <a:blip r:embed="rId2"/>
            <a:stretch>
              <a:fillRect l="0" t="0" r="0" b="0"/>
            </a:stretch>
          </a:blipFill>
        </p:spPr>
      </p:sp>
      <p:sp>
        <p:nvSpPr>
          <p:cNvPr name="Freeform 3" id="3"/>
          <p:cNvSpPr/>
          <p:nvPr/>
        </p:nvSpPr>
        <p:spPr>
          <a:xfrm flipH="false" flipV="false" rot="0">
            <a:off x="10983864" y="5835171"/>
            <a:ext cx="5949794" cy="4256164"/>
          </a:xfrm>
          <a:custGeom>
            <a:avLst/>
            <a:gdLst/>
            <a:ahLst/>
            <a:cxnLst/>
            <a:rect r="r" b="b" t="t" l="l"/>
            <a:pathLst>
              <a:path h="4256164" w="5949794">
                <a:moveTo>
                  <a:pt x="0" y="0"/>
                </a:moveTo>
                <a:lnTo>
                  <a:pt x="5949794" y="0"/>
                </a:lnTo>
                <a:lnTo>
                  <a:pt x="5949794" y="4256164"/>
                </a:lnTo>
                <a:lnTo>
                  <a:pt x="0" y="4256164"/>
                </a:lnTo>
                <a:lnTo>
                  <a:pt x="0" y="0"/>
                </a:lnTo>
                <a:close/>
              </a:path>
            </a:pathLst>
          </a:custGeom>
          <a:blipFill>
            <a:blip r:embed="rId3"/>
            <a:stretch>
              <a:fillRect l="0" t="0" r="0" b="0"/>
            </a:stretch>
          </a:blipFill>
        </p:spPr>
      </p:sp>
      <p:sp>
        <p:nvSpPr>
          <p:cNvPr name="TextBox 4" id="4"/>
          <p:cNvSpPr txBox="true"/>
          <p:nvPr/>
        </p:nvSpPr>
        <p:spPr>
          <a:xfrm rot="0">
            <a:off x="2454834" y="316230"/>
            <a:ext cx="13378333" cy="712470"/>
          </a:xfrm>
          <a:prstGeom prst="rect">
            <a:avLst/>
          </a:prstGeom>
        </p:spPr>
        <p:txBody>
          <a:bodyPr anchor="t" rtlCol="false" tIns="0" lIns="0" bIns="0" rIns="0">
            <a:spAutoFit/>
          </a:bodyPr>
          <a:lstStyle/>
          <a:p>
            <a:pPr algn="ctr">
              <a:lnSpc>
                <a:spcPts val="5880"/>
              </a:lnSpc>
            </a:pPr>
            <a:r>
              <a:rPr lang="en-US" sz="4200">
                <a:solidFill>
                  <a:srgbClr val="000000"/>
                </a:solidFill>
                <a:latin typeface="Safira March"/>
                <a:ea typeface="Safira March"/>
                <a:cs typeface="Safira March"/>
                <a:sym typeface="Safira March"/>
              </a:rPr>
              <a:t>EMPTY YOUR BRAIN:</a:t>
            </a:r>
          </a:p>
        </p:txBody>
      </p:sp>
      <p:sp>
        <p:nvSpPr>
          <p:cNvPr name="TextBox 5" id="5"/>
          <p:cNvSpPr txBox="true"/>
          <p:nvPr/>
        </p:nvSpPr>
        <p:spPr>
          <a:xfrm rot="0">
            <a:off x="0" y="1284448"/>
            <a:ext cx="18121086" cy="4799132"/>
          </a:xfrm>
          <a:prstGeom prst="rect">
            <a:avLst/>
          </a:prstGeom>
        </p:spPr>
        <p:txBody>
          <a:bodyPr anchor="t" rtlCol="false" tIns="0" lIns="0" bIns="0" rIns="0">
            <a:spAutoFit/>
          </a:bodyPr>
          <a:lstStyle/>
          <a:p>
            <a:pPr algn="ctr">
              <a:lnSpc>
                <a:spcPts val="2705"/>
              </a:lnSpc>
            </a:pPr>
            <a:r>
              <a:rPr lang="en-US" sz="1932">
                <a:solidFill>
                  <a:srgbClr val="000000"/>
                </a:solidFill>
                <a:latin typeface="Canva Sans"/>
                <a:ea typeface="Canva Sans"/>
                <a:cs typeface="Canva Sans"/>
                <a:sym typeface="Canva Sans"/>
              </a:rPr>
              <a:t>When asking pupils to “Empty Your Brain” you are simply asking them to write everything they know about a topic, and the open nature of this technique can help bring any misconceptions to light which may not have been realised otherwise </a:t>
            </a:r>
            <a:r>
              <a:rPr lang="en-US" sz="1932">
                <a:solidFill>
                  <a:srgbClr val="000000"/>
                </a:solidFill>
                <a:latin typeface="Canva Sans"/>
                <a:ea typeface="Canva Sans"/>
                <a:cs typeface="Canva Sans"/>
                <a:sym typeface="Canva Sans"/>
              </a:rPr>
              <a:t>(Robertson, 2023). </a:t>
            </a:r>
          </a:p>
          <a:p>
            <a:pPr algn="ctr">
              <a:lnSpc>
                <a:spcPts val="2705"/>
              </a:lnSpc>
            </a:pPr>
            <a:r>
              <a:rPr lang="en-US" sz="1932">
                <a:solidFill>
                  <a:srgbClr val="000000"/>
                </a:solidFill>
                <a:latin typeface="Canva Sans"/>
                <a:ea typeface="Canva Sans"/>
                <a:cs typeface="Canva Sans"/>
                <a:sym typeface="Canva Sans"/>
              </a:rPr>
              <a:t>To complete this task, in their three set ability groups, pupils could discuss and expand on each other’s ideas, before taking notes of their observations on a piece of paper. </a:t>
            </a:r>
          </a:p>
          <a:p>
            <a:pPr algn="ctr">
              <a:lnSpc>
                <a:spcPts val="2705"/>
              </a:lnSpc>
            </a:pPr>
            <a:r>
              <a:rPr lang="en-US" sz="1932">
                <a:solidFill>
                  <a:srgbClr val="000000"/>
                </a:solidFill>
                <a:latin typeface="Canva Sans"/>
                <a:ea typeface="Canva Sans"/>
                <a:cs typeface="Canva Sans"/>
                <a:sym typeface="Canva Sans"/>
              </a:rPr>
              <a:t>Using Empty Your Brain collaboratively in the classroom may help develop learners creative thinking, whereby pupils are practicing asking their peers questions and using responses to craft more in depth ideas, which in turn promotes communication skills and active listening (Hobri et al., 2019).  </a:t>
            </a:r>
          </a:p>
          <a:p>
            <a:pPr algn="ctr">
              <a:lnSpc>
                <a:spcPts val="2705"/>
              </a:lnSpc>
            </a:pPr>
            <a:r>
              <a:rPr lang="en-US" sz="1932">
                <a:solidFill>
                  <a:srgbClr val="000000"/>
                </a:solidFill>
                <a:latin typeface="Canva Sans"/>
                <a:ea typeface="Canva Sans"/>
                <a:cs typeface="Canva Sans"/>
                <a:sym typeface="Canva Sans"/>
              </a:rPr>
              <a:t> </a:t>
            </a:r>
          </a:p>
          <a:p>
            <a:pPr algn="ctr">
              <a:lnSpc>
                <a:spcPts val="2705"/>
              </a:lnSpc>
            </a:pPr>
            <a:r>
              <a:rPr lang="en-US" sz="1932">
                <a:solidFill>
                  <a:srgbClr val="000000"/>
                </a:solidFill>
                <a:latin typeface="Canva Sans"/>
                <a:ea typeface="Canva Sans"/>
                <a:cs typeface="Canva Sans"/>
                <a:sym typeface="Canva Sans"/>
              </a:rPr>
              <a:t>Having visual stimulus for pupils to “empty their brains” can also be beneficial, as it can encourage pupils to be more attentive and interested in the topic presented, therefore increasing participation and engagement (Pateşan et al., 2018). </a:t>
            </a:r>
          </a:p>
          <a:p>
            <a:pPr algn="ctr">
              <a:lnSpc>
                <a:spcPts val="2705"/>
              </a:lnSpc>
            </a:pPr>
          </a:p>
          <a:p>
            <a:pPr algn="ctr">
              <a:lnSpc>
                <a:spcPts val="2705"/>
              </a:lnSpc>
            </a:pPr>
            <a:r>
              <a:rPr lang="en-US" sz="1932">
                <a:solidFill>
                  <a:srgbClr val="000000"/>
                </a:solidFill>
                <a:latin typeface="Canva Sans"/>
                <a:ea typeface="Canva Sans"/>
                <a:cs typeface="Canva Sans"/>
                <a:sym typeface="Canva Sans"/>
              </a:rPr>
              <a:t>Piaget’s theory of cognitive development implies that at this age the pupils thinking is evolving from being focused on concrete objects to beginning to understand more abstract ideas (Piaget, 2001). Therefore, this implies that the use of “Empty Your Brain” could foster clearer expression of ideas and encourage deeper connections in learning to be made.  </a:t>
            </a:r>
          </a:p>
          <a:p>
            <a:pPr algn="ctr">
              <a:lnSpc>
                <a:spcPts val="2705"/>
              </a:lnSpc>
              <a:spcBef>
                <a:spcPct val="0"/>
              </a:spcBef>
            </a:pP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29600"/>
            <a:chOff x="0" y="0"/>
            <a:chExt cx="4274726" cy="2167467"/>
          </a:xfrm>
        </p:grpSpPr>
        <p:sp>
          <p:nvSpPr>
            <p:cNvPr name="Freeform 3" id="3"/>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CDFDD"/>
            </a:solidFill>
            <a:ln w="285750" cap="rnd">
              <a:solidFill>
                <a:srgbClr val="F4BDBC"/>
              </a:solidFill>
              <a:prstDash val="solid"/>
              <a:round/>
            </a:ln>
          </p:spPr>
        </p:sp>
        <p:sp>
          <p:nvSpPr>
            <p:cNvPr name="TextBox 4" id="4"/>
            <p:cNvSpPr txBox="true"/>
            <p:nvPr/>
          </p:nvSpPr>
          <p:spPr>
            <a:xfrm>
              <a:off x="0" y="-38100"/>
              <a:ext cx="4274726" cy="220556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3729506">
            <a:off x="14889800" y="7052517"/>
            <a:ext cx="5430656" cy="5065321"/>
          </a:xfrm>
          <a:custGeom>
            <a:avLst/>
            <a:gdLst/>
            <a:ahLst/>
            <a:cxnLst/>
            <a:rect r="r" b="b" t="t" l="l"/>
            <a:pathLst>
              <a:path h="5065321" w="5430656">
                <a:moveTo>
                  <a:pt x="0" y="0"/>
                </a:moveTo>
                <a:lnTo>
                  <a:pt x="5430656" y="0"/>
                </a:lnTo>
                <a:lnTo>
                  <a:pt x="5430656" y="5065321"/>
                </a:lnTo>
                <a:lnTo>
                  <a:pt x="0" y="506532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1532301" y="-1913180"/>
            <a:ext cx="3852949" cy="4114800"/>
          </a:xfrm>
          <a:custGeom>
            <a:avLst/>
            <a:gdLst/>
            <a:ahLst/>
            <a:cxnLst/>
            <a:rect r="r" b="b" t="t" l="l"/>
            <a:pathLst>
              <a:path h="4114800" w="3852949">
                <a:moveTo>
                  <a:pt x="0" y="0"/>
                </a:moveTo>
                <a:lnTo>
                  <a:pt x="3852949" y="0"/>
                </a:lnTo>
                <a:lnTo>
                  <a:pt x="385294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2069048" y="1363420"/>
            <a:ext cx="14570473" cy="838200"/>
          </a:xfrm>
          <a:prstGeom prst="rect">
            <a:avLst/>
          </a:prstGeom>
        </p:spPr>
        <p:txBody>
          <a:bodyPr anchor="t" rtlCol="false" tIns="0" lIns="0" bIns="0" rIns="0">
            <a:spAutoFit/>
          </a:bodyPr>
          <a:lstStyle/>
          <a:p>
            <a:pPr algn="ctr">
              <a:lnSpc>
                <a:spcPts val="7139"/>
              </a:lnSpc>
            </a:pPr>
            <a:r>
              <a:rPr lang="en-US" sz="4200">
                <a:solidFill>
                  <a:srgbClr val="000000"/>
                </a:solidFill>
                <a:latin typeface="Safira March"/>
                <a:ea typeface="Safira March"/>
                <a:cs typeface="Safira March"/>
                <a:sym typeface="Safira March"/>
              </a:rPr>
              <a:t>WHY YOU MIGHT BE CAUTIOUS</a:t>
            </a:r>
          </a:p>
        </p:txBody>
      </p:sp>
      <p:sp>
        <p:nvSpPr>
          <p:cNvPr name="TextBox 8" id="8"/>
          <p:cNvSpPr txBox="true"/>
          <p:nvPr/>
        </p:nvSpPr>
        <p:spPr>
          <a:xfrm rot="0">
            <a:off x="2069048" y="2747249"/>
            <a:ext cx="14456455" cy="5316494"/>
          </a:xfrm>
          <a:prstGeom prst="rect">
            <a:avLst/>
          </a:prstGeom>
        </p:spPr>
        <p:txBody>
          <a:bodyPr anchor="t" rtlCol="false" tIns="0" lIns="0" bIns="0" rIns="0">
            <a:spAutoFit/>
          </a:bodyPr>
          <a:lstStyle/>
          <a:p>
            <a:pPr algn="ctr">
              <a:lnSpc>
                <a:spcPts val="3064"/>
              </a:lnSpc>
            </a:pPr>
            <a:r>
              <a:rPr lang="en-US" sz="2189">
                <a:solidFill>
                  <a:srgbClr val="000000"/>
                </a:solidFill>
                <a:latin typeface="Open Sans"/>
                <a:ea typeface="Open Sans"/>
                <a:cs typeface="Open Sans"/>
                <a:sym typeface="Open Sans"/>
              </a:rPr>
              <a:t>However, an area to be cautious in using this method of Assessment for Learning is the potential spread of misconceptions, as pupils may discuss and write ideas that are not strictly correct, potentially leading to a collective misunderstanding within the classroom. </a:t>
            </a:r>
          </a:p>
          <a:p>
            <a:pPr algn="ctr">
              <a:lnSpc>
                <a:spcPts val="3064"/>
              </a:lnSpc>
            </a:pPr>
          </a:p>
          <a:p>
            <a:pPr algn="ctr">
              <a:lnSpc>
                <a:spcPts val="3064"/>
              </a:lnSpc>
            </a:pPr>
            <a:r>
              <a:rPr lang="en-US" sz="2189">
                <a:solidFill>
                  <a:srgbClr val="000000"/>
                </a:solidFill>
                <a:latin typeface="Open Sans"/>
                <a:ea typeface="Open Sans"/>
                <a:cs typeface="Open Sans"/>
                <a:sym typeface="Open Sans"/>
              </a:rPr>
              <a:t>Although, some may argue that a collective misunderstanding prior to a learning episode can be an optimal opportunity for learning to take place, as the assessor would be able to measure the development of pupil understanding over the course of the learning experience </a:t>
            </a:r>
            <a:r>
              <a:rPr lang="en-US" sz="2189">
                <a:solidFill>
                  <a:srgbClr val="000000"/>
                </a:solidFill>
                <a:latin typeface="Open Sans"/>
                <a:ea typeface="Open Sans"/>
                <a:cs typeface="Open Sans"/>
                <a:sym typeface="Open Sans"/>
              </a:rPr>
              <a:t>(Hargreaves, 2007). </a:t>
            </a:r>
          </a:p>
          <a:p>
            <a:pPr algn="ctr">
              <a:lnSpc>
                <a:spcPts val="3064"/>
              </a:lnSpc>
            </a:pPr>
          </a:p>
          <a:p>
            <a:pPr algn="ctr">
              <a:lnSpc>
                <a:spcPts val="3064"/>
              </a:lnSpc>
            </a:pPr>
            <a:r>
              <a:rPr lang="en-US" sz="2189">
                <a:solidFill>
                  <a:srgbClr val="000000"/>
                </a:solidFill>
                <a:latin typeface="Open Sans"/>
                <a:ea typeface="Open Sans"/>
                <a:cs typeface="Open Sans"/>
                <a:sym typeface="Open Sans"/>
              </a:rPr>
              <a:t>To further combat the spread of misconceptions, Empty Your Brain could also be used at the end of the learning episode. This would give pupils the opportunity to provide their educator with feedback regarding their improved knowledge and understanding of a topic and therefore allow the educator to assess and measure the learning that has taken place and to see if the lesson aims and objectives have been met (Black &amp; Wiliam, 1998). </a:t>
            </a:r>
          </a:p>
          <a:p>
            <a:pPr algn="ctr">
              <a:lnSpc>
                <a:spcPts val="3064"/>
              </a:lnSpc>
            </a:pPr>
            <a:r>
              <a:rPr lang="en-US" sz="2189">
                <a:solidFill>
                  <a:srgbClr val="000000"/>
                </a:solidFill>
                <a:latin typeface="Open Sans"/>
                <a:ea typeface="Open Sans"/>
                <a:cs typeface="Open Sans"/>
                <a:sym typeface="Open Sans"/>
              </a:rPr>
              <a:t>This may also help to promotes growth mindsets in pupils, by positively reinforce making mistakes during the learning process and help maintain a positive learning environment (Dweck, 2006). </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sp>
        <p:nvSpPr>
          <p:cNvPr name="TextBox 2" id="2"/>
          <p:cNvSpPr txBox="true"/>
          <p:nvPr/>
        </p:nvSpPr>
        <p:spPr>
          <a:xfrm rot="0">
            <a:off x="249965" y="1266687"/>
            <a:ext cx="17552175" cy="5316494"/>
          </a:xfrm>
          <a:prstGeom prst="rect">
            <a:avLst/>
          </a:prstGeom>
        </p:spPr>
        <p:txBody>
          <a:bodyPr anchor="t" rtlCol="false" tIns="0" lIns="0" bIns="0" rIns="0">
            <a:spAutoFit/>
          </a:bodyPr>
          <a:lstStyle/>
          <a:p>
            <a:pPr algn="ctr">
              <a:lnSpc>
                <a:spcPts val="3064"/>
              </a:lnSpc>
            </a:pPr>
            <a:r>
              <a:rPr lang="en-US" sz="2189">
                <a:solidFill>
                  <a:srgbClr val="000000"/>
                </a:solidFill>
                <a:latin typeface="Open Sans"/>
                <a:ea typeface="Open Sans"/>
                <a:cs typeface="Open Sans"/>
                <a:sym typeface="Open Sans"/>
              </a:rPr>
              <a:t>However, an area to be cautious in using this method of Assessment for Learning is the potential spread of misconceptions, as pupils may discuss and write ideas that are not strictly correct, potentially leading to a collective misunderstanding within the classroom. </a:t>
            </a:r>
          </a:p>
          <a:p>
            <a:pPr algn="ctr">
              <a:lnSpc>
                <a:spcPts val="3064"/>
              </a:lnSpc>
            </a:pPr>
          </a:p>
          <a:p>
            <a:pPr algn="ctr">
              <a:lnSpc>
                <a:spcPts val="3064"/>
              </a:lnSpc>
            </a:pPr>
            <a:r>
              <a:rPr lang="en-US" sz="2189">
                <a:solidFill>
                  <a:srgbClr val="000000"/>
                </a:solidFill>
                <a:latin typeface="Open Sans"/>
                <a:ea typeface="Open Sans"/>
                <a:cs typeface="Open Sans"/>
                <a:sym typeface="Open Sans"/>
              </a:rPr>
              <a:t>Although, some may argue that a collective misunderstanding prior to a learning episode can be an optimal opportunity for learning to take place, as the assessor would be able to measure the development of pupil understanding over the course of the learning experience </a:t>
            </a:r>
            <a:r>
              <a:rPr lang="en-US" sz="2189">
                <a:solidFill>
                  <a:srgbClr val="000000"/>
                </a:solidFill>
                <a:latin typeface="Open Sans"/>
                <a:ea typeface="Open Sans"/>
                <a:cs typeface="Open Sans"/>
                <a:sym typeface="Open Sans"/>
              </a:rPr>
              <a:t>(Hargreaves, 2007). </a:t>
            </a:r>
          </a:p>
          <a:p>
            <a:pPr algn="ctr">
              <a:lnSpc>
                <a:spcPts val="3064"/>
              </a:lnSpc>
            </a:pPr>
          </a:p>
          <a:p>
            <a:pPr algn="ctr">
              <a:lnSpc>
                <a:spcPts val="3064"/>
              </a:lnSpc>
            </a:pPr>
            <a:r>
              <a:rPr lang="en-US" sz="2189">
                <a:solidFill>
                  <a:srgbClr val="000000"/>
                </a:solidFill>
                <a:latin typeface="Open Sans"/>
                <a:ea typeface="Open Sans"/>
                <a:cs typeface="Open Sans"/>
                <a:sym typeface="Open Sans"/>
              </a:rPr>
              <a:t>To further combat the spread of misconceptions, Empty Your Brain could also be used at the end of the learning episode. This would give pupils the opportunity to provide their educator with feedback regarding their improved knowledge and understanding of a topic and therefore allow the educator to assess and measure the learning that has taken place and to see if the lesson aims and objectives have been met (Black &amp; Wiliam, 1998). </a:t>
            </a:r>
          </a:p>
          <a:p>
            <a:pPr algn="ctr">
              <a:lnSpc>
                <a:spcPts val="3064"/>
              </a:lnSpc>
            </a:pPr>
          </a:p>
          <a:p>
            <a:pPr algn="ctr">
              <a:lnSpc>
                <a:spcPts val="3064"/>
              </a:lnSpc>
            </a:pPr>
            <a:r>
              <a:rPr lang="en-US" sz="2189">
                <a:solidFill>
                  <a:srgbClr val="000000"/>
                </a:solidFill>
                <a:latin typeface="Open Sans"/>
                <a:ea typeface="Open Sans"/>
                <a:cs typeface="Open Sans"/>
                <a:sym typeface="Open Sans"/>
              </a:rPr>
              <a:t>This may also help to promotes growth mindsets in pupils, by positively reinforce making mistakes during the learning process and help maintain a positive learning environment (Dweck, 2006). </a:t>
            </a:r>
          </a:p>
        </p:txBody>
      </p:sp>
      <p:sp>
        <p:nvSpPr>
          <p:cNvPr name="Freeform 3" id="3"/>
          <p:cNvSpPr/>
          <p:nvPr/>
        </p:nvSpPr>
        <p:spPr>
          <a:xfrm flipH="false" flipV="false" rot="0">
            <a:off x="5787650" y="6829198"/>
            <a:ext cx="5739091" cy="3457802"/>
          </a:xfrm>
          <a:custGeom>
            <a:avLst/>
            <a:gdLst/>
            <a:ahLst/>
            <a:cxnLst/>
            <a:rect r="r" b="b" t="t" l="l"/>
            <a:pathLst>
              <a:path h="3457802" w="5739091">
                <a:moveTo>
                  <a:pt x="0" y="0"/>
                </a:moveTo>
                <a:lnTo>
                  <a:pt x="5739091" y="0"/>
                </a:lnTo>
                <a:lnTo>
                  <a:pt x="5739091" y="3457802"/>
                </a:lnTo>
                <a:lnTo>
                  <a:pt x="0" y="3457802"/>
                </a:lnTo>
                <a:lnTo>
                  <a:pt x="0" y="0"/>
                </a:lnTo>
                <a:close/>
              </a:path>
            </a:pathLst>
          </a:custGeom>
          <a:blipFill>
            <a:blip r:embed="rId2"/>
            <a:stretch>
              <a:fillRect l="0" t="0" r="0" b="0"/>
            </a:stretch>
          </a:blipFill>
        </p:spPr>
      </p:sp>
      <p:sp>
        <p:nvSpPr>
          <p:cNvPr name="TextBox 4" id="4"/>
          <p:cNvSpPr txBox="true"/>
          <p:nvPr/>
        </p:nvSpPr>
        <p:spPr>
          <a:xfrm rot="0">
            <a:off x="2069048" y="190500"/>
            <a:ext cx="14570473" cy="838200"/>
          </a:xfrm>
          <a:prstGeom prst="rect">
            <a:avLst/>
          </a:prstGeom>
        </p:spPr>
        <p:txBody>
          <a:bodyPr anchor="t" rtlCol="false" tIns="0" lIns="0" bIns="0" rIns="0">
            <a:spAutoFit/>
          </a:bodyPr>
          <a:lstStyle/>
          <a:p>
            <a:pPr algn="ctr">
              <a:lnSpc>
                <a:spcPts val="7139"/>
              </a:lnSpc>
            </a:pPr>
            <a:r>
              <a:rPr lang="en-US" sz="4200">
                <a:solidFill>
                  <a:srgbClr val="000000"/>
                </a:solidFill>
                <a:latin typeface="Safira March"/>
                <a:ea typeface="Safira March"/>
                <a:cs typeface="Safira March"/>
                <a:sym typeface="Safira March"/>
              </a:rPr>
              <a:t>SUCCESS CRITERIA</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9004599" y="2408310"/>
            <a:ext cx="7816206" cy="6297188"/>
            <a:chOff x="0" y="0"/>
            <a:chExt cx="2058589" cy="1658519"/>
          </a:xfrm>
        </p:grpSpPr>
        <p:sp>
          <p:nvSpPr>
            <p:cNvPr name="Freeform 3" id="3"/>
            <p:cNvSpPr/>
            <p:nvPr/>
          </p:nvSpPr>
          <p:spPr>
            <a:xfrm flipH="false" flipV="false" rot="0">
              <a:off x="0" y="0"/>
              <a:ext cx="2058589" cy="1658519"/>
            </a:xfrm>
            <a:custGeom>
              <a:avLst/>
              <a:gdLst/>
              <a:ahLst/>
              <a:cxnLst/>
              <a:rect r="r" b="b" t="t" l="l"/>
              <a:pathLst>
                <a:path h="1658519" w="2058589">
                  <a:moveTo>
                    <a:pt x="0" y="0"/>
                  </a:moveTo>
                  <a:lnTo>
                    <a:pt x="2058589" y="0"/>
                  </a:lnTo>
                  <a:lnTo>
                    <a:pt x="2058589" y="1658519"/>
                  </a:lnTo>
                  <a:lnTo>
                    <a:pt x="0" y="1658519"/>
                  </a:lnTo>
                  <a:close/>
                </a:path>
              </a:pathLst>
            </a:custGeom>
            <a:solidFill>
              <a:srgbClr val="FFFFFF"/>
            </a:solidFill>
          </p:spPr>
        </p:sp>
        <p:sp>
          <p:nvSpPr>
            <p:cNvPr name="TextBox 4" id="4"/>
            <p:cNvSpPr txBox="true"/>
            <p:nvPr/>
          </p:nvSpPr>
          <p:spPr>
            <a:xfrm>
              <a:off x="0" y="-38100"/>
              <a:ext cx="2058589" cy="1696619"/>
            </a:xfrm>
            <a:prstGeom prst="rect">
              <a:avLst/>
            </a:prstGeom>
          </p:spPr>
          <p:txBody>
            <a:bodyPr anchor="ctr" rtlCol="false" tIns="50800" lIns="50800" bIns="50800" rIns="50800"/>
            <a:lstStyle/>
            <a:p>
              <a:pPr algn="ctr">
                <a:lnSpc>
                  <a:spcPts val="2659"/>
                </a:lnSpc>
              </a:pPr>
            </a:p>
          </p:txBody>
        </p:sp>
      </p:grpSp>
      <p:sp>
        <p:nvSpPr>
          <p:cNvPr name="Freeform 5" id="5"/>
          <p:cNvSpPr/>
          <p:nvPr/>
        </p:nvSpPr>
        <p:spPr>
          <a:xfrm flipH="false" flipV="false" rot="0">
            <a:off x="136394" y="1028700"/>
            <a:ext cx="6488737" cy="9092992"/>
          </a:xfrm>
          <a:custGeom>
            <a:avLst/>
            <a:gdLst/>
            <a:ahLst/>
            <a:cxnLst/>
            <a:rect r="r" b="b" t="t" l="l"/>
            <a:pathLst>
              <a:path h="9092992" w="6488737">
                <a:moveTo>
                  <a:pt x="0" y="0"/>
                </a:moveTo>
                <a:lnTo>
                  <a:pt x="6488737" y="0"/>
                </a:lnTo>
                <a:lnTo>
                  <a:pt x="6488737" y="9092992"/>
                </a:lnTo>
                <a:lnTo>
                  <a:pt x="0" y="9092992"/>
                </a:lnTo>
                <a:lnTo>
                  <a:pt x="0" y="0"/>
                </a:lnTo>
                <a:close/>
              </a:path>
            </a:pathLst>
          </a:custGeom>
          <a:blipFill>
            <a:blip r:embed="rId2"/>
            <a:stretch>
              <a:fillRect l="0" t="-2092" r="0" b="0"/>
            </a:stretch>
          </a:blipFill>
        </p:spPr>
      </p:sp>
      <p:grpSp>
        <p:nvGrpSpPr>
          <p:cNvPr name="Group 6" id="6"/>
          <p:cNvGrpSpPr/>
          <p:nvPr/>
        </p:nvGrpSpPr>
        <p:grpSpPr>
          <a:xfrm rot="0">
            <a:off x="4062985" y="1153681"/>
            <a:ext cx="2374661" cy="1470942"/>
            <a:chOff x="0" y="0"/>
            <a:chExt cx="625425" cy="387409"/>
          </a:xfrm>
        </p:grpSpPr>
        <p:sp>
          <p:nvSpPr>
            <p:cNvPr name="Freeform 7" id="7"/>
            <p:cNvSpPr/>
            <p:nvPr/>
          </p:nvSpPr>
          <p:spPr>
            <a:xfrm flipH="false" flipV="false" rot="0">
              <a:off x="0" y="0"/>
              <a:ext cx="625425" cy="387409"/>
            </a:xfrm>
            <a:custGeom>
              <a:avLst/>
              <a:gdLst/>
              <a:ahLst/>
              <a:cxnLst/>
              <a:rect r="r" b="b" t="t" l="l"/>
              <a:pathLst>
                <a:path h="387409" w="625425">
                  <a:moveTo>
                    <a:pt x="0" y="0"/>
                  </a:moveTo>
                  <a:lnTo>
                    <a:pt x="625425" y="0"/>
                  </a:lnTo>
                  <a:lnTo>
                    <a:pt x="625425" y="387409"/>
                  </a:lnTo>
                  <a:lnTo>
                    <a:pt x="0" y="387409"/>
                  </a:lnTo>
                  <a:close/>
                </a:path>
              </a:pathLst>
            </a:custGeom>
            <a:solidFill>
              <a:srgbClr val="DC8E9E"/>
            </a:solidFill>
          </p:spPr>
        </p:sp>
        <p:sp>
          <p:nvSpPr>
            <p:cNvPr name="TextBox 8" id="8"/>
            <p:cNvSpPr txBox="true"/>
            <p:nvPr/>
          </p:nvSpPr>
          <p:spPr>
            <a:xfrm>
              <a:off x="0" y="-38100"/>
              <a:ext cx="625425" cy="425509"/>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(School address)</a:t>
              </a:r>
            </a:p>
          </p:txBody>
        </p:sp>
      </p:grpSp>
      <p:sp>
        <p:nvSpPr>
          <p:cNvPr name="TextBox 9" id="9"/>
          <p:cNvSpPr txBox="true"/>
          <p:nvPr/>
        </p:nvSpPr>
        <p:spPr>
          <a:xfrm rot="0">
            <a:off x="1858763" y="-59457"/>
            <a:ext cx="14570473" cy="838200"/>
          </a:xfrm>
          <a:prstGeom prst="rect">
            <a:avLst/>
          </a:prstGeom>
        </p:spPr>
        <p:txBody>
          <a:bodyPr anchor="t" rtlCol="false" tIns="0" lIns="0" bIns="0" rIns="0">
            <a:spAutoFit/>
          </a:bodyPr>
          <a:lstStyle/>
          <a:p>
            <a:pPr algn="ctr">
              <a:lnSpc>
                <a:spcPts val="7139"/>
              </a:lnSpc>
            </a:pPr>
            <a:r>
              <a:rPr lang="en-US" sz="4200">
                <a:solidFill>
                  <a:srgbClr val="000000"/>
                </a:solidFill>
                <a:latin typeface="Safira March"/>
                <a:ea typeface="Safira March"/>
                <a:cs typeface="Safira March"/>
                <a:sym typeface="Safira March"/>
              </a:rPr>
              <a:t>WAGOLL &amp; WABOLL</a:t>
            </a:r>
          </a:p>
        </p:txBody>
      </p:sp>
      <p:sp>
        <p:nvSpPr>
          <p:cNvPr name="TextBox 10" id="10"/>
          <p:cNvSpPr txBox="true"/>
          <p:nvPr/>
        </p:nvSpPr>
        <p:spPr>
          <a:xfrm rot="0">
            <a:off x="9354285" y="2709246"/>
            <a:ext cx="7285237" cy="4990465"/>
          </a:xfrm>
          <a:prstGeom prst="rect">
            <a:avLst/>
          </a:prstGeom>
        </p:spPr>
        <p:txBody>
          <a:bodyPr anchor="t" rtlCol="false" tIns="0" lIns="0" bIns="0" rIns="0">
            <a:spAutoFit/>
          </a:bodyPr>
          <a:lstStyle/>
          <a:p>
            <a:pPr algn="l">
              <a:lnSpc>
                <a:spcPts val="2659"/>
              </a:lnSpc>
              <a:spcBef>
                <a:spcPct val="0"/>
              </a:spcBef>
            </a:pPr>
            <a:r>
              <a:rPr lang="en-US" sz="1899">
                <a:solidFill>
                  <a:srgbClr val="000000"/>
                </a:solidFill>
                <a:latin typeface="Canva Sans"/>
                <a:ea typeface="Canva Sans"/>
                <a:cs typeface="Canva Sans"/>
                <a:sym typeface="Canva Sans"/>
              </a:rPr>
              <a:t>Hey Dad,​</a:t>
            </a:r>
          </a:p>
          <a:p>
            <a:pPr algn="l">
              <a:lnSpc>
                <a:spcPts val="2659"/>
              </a:lnSpc>
              <a:spcBef>
                <a:spcPct val="0"/>
              </a:spcBef>
            </a:pPr>
            <a:r>
              <a:rPr lang="en-US" sz="1899">
                <a:solidFill>
                  <a:srgbClr val="000000"/>
                </a:solidFill>
                <a:latin typeface="Canva Sans"/>
                <a:ea typeface="Canva Sans"/>
                <a:cs typeface="Canva Sans"/>
                <a:sym typeface="Canva Sans"/>
              </a:rPr>
              <a:t>Hope this gets to you OK. Feels like ages since I last saw you, miss you loads like. Things have changed a lot since you left.​</a:t>
            </a:r>
          </a:p>
          <a:p>
            <a:pPr algn="l">
              <a:lnSpc>
                <a:spcPts val="2659"/>
              </a:lnSpc>
              <a:spcBef>
                <a:spcPct val="0"/>
              </a:spcBef>
            </a:pPr>
            <a:r>
              <a:rPr lang="en-US" sz="1899">
                <a:solidFill>
                  <a:srgbClr val="000000"/>
                </a:solidFill>
                <a:latin typeface="Canva Sans"/>
                <a:ea typeface="Canva Sans"/>
                <a:cs typeface="Canva Sans"/>
                <a:sym typeface="Canva Sans"/>
              </a:rPr>
              <a:t>I’m living with Mrs. F now. Not a big fan, we don’t get along. She owns a zoo and I help out there. ​</a:t>
            </a:r>
          </a:p>
          <a:p>
            <a:pPr algn="l">
              <a:lnSpc>
                <a:spcPts val="2659"/>
              </a:lnSpc>
              <a:spcBef>
                <a:spcPct val="0"/>
              </a:spcBef>
            </a:pPr>
            <a:r>
              <a:rPr lang="en-US" sz="1899">
                <a:solidFill>
                  <a:srgbClr val="000000"/>
                </a:solidFill>
                <a:latin typeface="Canva Sans"/>
                <a:ea typeface="Canva Sans"/>
                <a:cs typeface="Canva Sans"/>
                <a:sym typeface="Canva Sans"/>
              </a:rPr>
              <a:t>I’m at a new school now. Headmaster Mr. Gryce is super strict, felt like I was in trouble the minute I walked in. My teacher, Miss D, seems nice tho.​</a:t>
            </a:r>
          </a:p>
          <a:p>
            <a:pPr algn="l">
              <a:lnSpc>
                <a:spcPts val="2659"/>
              </a:lnSpc>
              <a:spcBef>
                <a:spcPct val="0"/>
              </a:spcBef>
            </a:pPr>
            <a:r>
              <a:rPr lang="en-US" sz="1899">
                <a:solidFill>
                  <a:srgbClr val="000000"/>
                </a:solidFill>
                <a:latin typeface="Canva Sans"/>
                <a:ea typeface="Canva Sans"/>
                <a:cs typeface="Canva Sans"/>
                <a:sym typeface="Canva Sans"/>
              </a:rPr>
              <a:t>Air raid sirens go off now and then. We rush to the shelter when it happens. The sound is loud, makes my heart pound. ​</a:t>
            </a:r>
          </a:p>
          <a:p>
            <a:pPr algn="l">
              <a:lnSpc>
                <a:spcPts val="2659"/>
              </a:lnSpc>
              <a:spcBef>
                <a:spcPct val="0"/>
              </a:spcBef>
            </a:pPr>
            <a:r>
              <a:rPr lang="en-US" sz="1899">
                <a:solidFill>
                  <a:srgbClr val="000000"/>
                </a:solidFill>
                <a:latin typeface="Canva Sans"/>
                <a:ea typeface="Canva Sans"/>
                <a:cs typeface="Canva Sans"/>
                <a:sym typeface="Canva Sans"/>
              </a:rPr>
              <a:t>What’s it like where you are? Write back soon if you can, even a few words would mean a lot. Really looking forward to hearing from you.​</a:t>
            </a:r>
          </a:p>
          <a:p>
            <a:pPr algn="l">
              <a:lnSpc>
                <a:spcPts val="2659"/>
              </a:lnSpc>
              <a:spcBef>
                <a:spcPct val="0"/>
              </a:spcBef>
            </a:pPr>
            <a:r>
              <a:rPr lang="en-US" sz="1899">
                <a:solidFill>
                  <a:srgbClr val="000000"/>
                </a:solidFill>
                <a:latin typeface="Canva Sans"/>
                <a:ea typeface="Canva Sans"/>
                <a:cs typeface="Canva Sans"/>
                <a:sym typeface="Canva Sans"/>
              </a:rPr>
              <a:t>Stay safe. Proud of you. Hope you’re back soon.​</a:t>
            </a:r>
          </a:p>
          <a:p>
            <a:pPr algn="l">
              <a:lnSpc>
                <a:spcPts val="2659"/>
              </a:lnSpc>
              <a:spcBef>
                <a:spcPct val="0"/>
              </a:spcBef>
            </a:pPr>
            <a:r>
              <a:rPr lang="en-US" sz="1899">
                <a:solidFill>
                  <a:srgbClr val="000000"/>
                </a:solidFill>
                <a:latin typeface="Canva Sans"/>
                <a:ea typeface="Canva Sans"/>
                <a:cs typeface="Canva Sans"/>
                <a:sym typeface="Canva Sans"/>
              </a:rPr>
              <a:t>Love, Joseph</a:t>
            </a:r>
          </a:p>
        </p:txBody>
      </p:sp>
    </p:spTree>
  </p:cSld>
  <p:clrMapOvr>
    <a:masterClrMapping/>
  </p:clrMapOvr>
</p:sld>
</file>

<file path=ppt/slides/slide16.xml><?xml version="1.0" encoding="utf-8"?>
<p:sld xmlns:p="http://schemas.openxmlformats.org/presentationml/2006/main" xmlns:a="http://schemas.openxmlformats.org/drawingml/2006/main">
  <p:cSld>
    <p:bg>
      <p:bgPr>
        <a:solidFill>
          <a:srgbClr val="F8E7E7"/>
        </a:solidFill>
      </p:bgPr>
    </p:bg>
    <p:spTree>
      <p:nvGrpSpPr>
        <p:cNvPr id="1" name=""/>
        <p:cNvGrpSpPr/>
        <p:nvPr/>
      </p:nvGrpSpPr>
      <p:grpSpPr>
        <a:xfrm>
          <a:off x="0" y="0"/>
          <a:ext cx="0" cy="0"/>
          <a:chOff x="0" y="0"/>
          <a:chExt cx="0" cy="0"/>
        </a:xfrm>
      </p:grpSpPr>
      <p:sp>
        <p:nvSpPr>
          <p:cNvPr name="TextBox 2" id="2"/>
          <p:cNvSpPr txBox="true"/>
          <p:nvPr/>
        </p:nvSpPr>
        <p:spPr>
          <a:xfrm rot="0">
            <a:off x="884491" y="2917904"/>
            <a:ext cx="16768982" cy="3990340"/>
          </a:xfrm>
          <a:prstGeom prst="rect">
            <a:avLst/>
          </a:prstGeom>
        </p:spPr>
        <p:txBody>
          <a:bodyPr anchor="t" rtlCol="false" tIns="0" lIns="0" bIns="0" rIns="0">
            <a:spAutoFit/>
          </a:bodyPr>
          <a:lstStyle/>
          <a:p>
            <a:pPr algn="ctr">
              <a:lnSpc>
                <a:spcPts val="2659"/>
              </a:lnSpc>
              <a:spcBef>
                <a:spcPct val="0"/>
              </a:spcBef>
            </a:pPr>
            <a:r>
              <a:rPr lang="en-US" sz="1899">
                <a:solidFill>
                  <a:srgbClr val="000000"/>
                </a:solidFill>
                <a:latin typeface="Canva Sans"/>
                <a:ea typeface="Canva Sans"/>
                <a:cs typeface="Canva Sans"/>
                <a:sym typeface="Canva Sans"/>
              </a:rPr>
              <a:t>It’s crucial that pupils are responsible for and take ownership of their learning, as it’s something that us educators cannot do for them, by using AfL strategies such as this one, we can empower students to reflect on their own understanding and apply the success criteria to achieve their goals (Crichton &amp; McDaid, 2015). </a:t>
            </a:r>
          </a:p>
          <a:p>
            <a:pPr algn="ctr">
              <a:lnSpc>
                <a:spcPts val="2659"/>
              </a:lnSpc>
              <a:spcBef>
                <a:spcPct val="0"/>
              </a:spcBef>
            </a:pPr>
          </a:p>
          <a:p>
            <a:pPr algn="ctr">
              <a:lnSpc>
                <a:spcPts val="2659"/>
              </a:lnSpc>
              <a:spcBef>
                <a:spcPct val="0"/>
              </a:spcBef>
            </a:pPr>
            <a:r>
              <a:rPr lang="en-US" sz="1899">
                <a:solidFill>
                  <a:srgbClr val="000000"/>
                </a:solidFill>
                <a:latin typeface="Canva Sans"/>
                <a:ea typeface="Canva Sans"/>
                <a:cs typeface="Canva Sans"/>
                <a:sym typeface="Canva Sans"/>
              </a:rPr>
              <a:t>Donald Schön’s focus on reflective practice and mutating intuitive knowledge into deeper understandings supports the use of success criteria to enable pupil progress, as they perform as an optimal framework for both the teacher and pupils to reflect, improve and set learning goals (Schön, 2016). </a:t>
            </a:r>
          </a:p>
          <a:p>
            <a:pPr algn="ctr">
              <a:lnSpc>
                <a:spcPts val="2659"/>
              </a:lnSpc>
              <a:spcBef>
                <a:spcPct val="0"/>
              </a:spcBef>
            </a:pPr>
          </a:p>
          <a:p>
            <a:pPr algn="ctr">
              <a:lnSpc>
                <a:spcPts val="2659"/>
              </a:lnSpc>
              <a:spcBef>
                <a:spcPct val="0"/>
              </a:spcBef>
            </a:pPr>
            <a:r>
              <a:rPr lang="en-US" sz="1899">
                <a:solidFill>
                  <a:srgbClr val="000000"/>
                </a:solidFill>
                <a:latin typeface="Canva Sans"/>
                <a:ea typeface="Canva Sans"/>
                <a:cs typeface="Canva Sans"/>
                <a:sym typeface="Canva Sans"/>
              </a:rPr>
              <a:t>Although, while it can be argued that success criteria provide pupils with clear guidance on how to succeed in a task, there are suggestions that they can narrow the quality of the learning experience, as pupils may focus on “ticking boxes” of the criteria rather than deeply engaging with the task to improve and progress their understanding (Torrance, 2007). </a:t>
            </a:r>
          </a:p>
          <a:p>
            <a:pPr algn="ctr">
              <a:lnSpc>
                <a:spcPts val="2659"/>
              </a:lnSpc>
              <a:spcBef>
                <a:spcPct val="0"/>
              </a:spcBef>
            </a:pPr>
            <a:r>
              <a:rPr lang="en-US" sz="1899">
                <a:solidFill>
                  <a:srgbClr val="000000"/>
                </a:solidFill>
                <a:latin typeface="Canva Sans"/>
                <a:ea typeface="Canva Sans"/>
                <a:cs typeface="Canva Sans"/>
                <a:sym typeface="Canva Sans"/>
              </a:rPr>
              <a:t> </a:t>
            </a:r>
          </a:p>
        </p:txBody>
      </p:sp>
      <p:sp>
        <p:nvSpPr>
          <p:cNvPr name="TextBox 3" id="3"/>
          <p:cNvSpPr txBox="true"/>
          <p:nvPr/>
        </p:nvSpPr>
        <p:spPr>
          <a:xfrm rot="0">
            <a:off x="1983746" y="1171132"/>
            <a:ext cx="14570473" cy="838200"/>
          </a:xfrm>
          <a:prstGeom prst="rect">
            <a:avLst/>
          </a:prstGeom>
        </p:spPr>
        <p:txBody>
          <a:bodyPr anchor="t" rtlCol="false" tIns="0" lIns="0" bIns="0" rIns="0">
            <a:spAutoFit/>
          </a:bodyPr>
          <a:lstStyle/>
          <a:p>
            <a:pPr algn="ctr">
              <a:lnSpc>
                <a:spcPts val="7139"/>
              </a:lnSpc>
            </a:pPr>
            <a:r>
              <a:rPr lang="en-US" sz="4200">
                <a:solidFill>
                  <a:srgbClr val="000000"/>
                </a:solidFill>
                <a:latin typeface="Safira March"/>
                <a:ea typeface="Safira March"/>
                <a:cs typeface="Safira March"/>
                <a:sym typeface="Safira March"/>
              </a:rPr>
              <a:t>SUCCESS CRITERIA</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sp>
        <p:nvSpPr>
          <p:cNvPr name="Freeform 2" id="2"/>
          <p:cNvSpPr/>
          <p:nvPr/>
        </p:nvSpPr>
        <p:spPr>
          <a:xfrm flipH="false" flipV="false" rot="0">
            <a:off x="288421" y="6239208"/>
            <a:ext cx="6728560" cy="4047792"/>
          </a:xfrm>
          <a:custGeom>
            <a:avLst/>
            <a:gdLst/>
            <a:ahLst/>
            <a:cxnLst/>
            <a:rect r="r" b="b" t="t" l="l"/>
            <a:pathLst>
              <a:path h="4047792" w="6728560">
                <a:moveTo>
                  <a:pt x="0" y="0"/>
                </a:moveTo>
                <a:lnTo>
                  <a:pt x="6728561" y="0"/>
                </a:lnTo>
                <a:lnTo>
                  <a:pt x="6728561" y="4047792"/>
                </a:lnTo>
                <a:lnTo>
                  <a:pt x="0" y="4047792"/>
                </a:lnTo>
                <a:lnTo>
                  <a:pt x="0" y="0"/>
                </a:lnTo>
                <a:close/>
              </a:path>
            </a:pathLst>
          </a:custGeom>
          <a:blipFill>
            <a:blip r:embed="rId2"/>
            <a:stretch>
              <a:fillRect l="0" t="0" r="-1845" b="-3067"/>
            </a:stretch>
          </a:blipFill>
        </p:spPr>
      </p:sp>
      <p:sp>
        <p:nvSpPr>
          <p:cNvPr name="Freeform 3" id="3"/>
          <p:cNvSpPr/>
          <p:nvPr/>
        </p:nvSpPr>
        <p:spPr>
          <a:xfrm flipH="false" flipV="false" rot="0">
            <a:off x="288421" y="1490342"/>
            <a:ext cx="6638553" cy="4748866"/>
          </a:xfrm>
          <a:custGeom>
            <a:avLst/>
            <a:gdLst/>
            <a:ahLst/>
            <a:cxnLst/>
            <a:rect r="r" b="b" t="t" l="l"/>
            <a:pathLst>
              <a:path h="4748866" w="6638553">
                <a:moveTo>
                  <a:pt x="0" y="0"/>
                </a:moveTo>
                <a:lnTo>
                  <a:pt x="6638553" y="0"/>
                </a:lnTo>
                <a:lnTo>
                  <a:pt x="6638553" y="4748866"/>
                </a:lnTo>
                <a:lnTo>
                  <a:pt x="0" y="4748866"/>
                </a:lnTo>
                <a:lnTo>
                  <a:pt x="0" y="0"/>
                </a:lnTo>
                <a:close/>
              </a:path>
            </a:pathLst>
          </a:custGeom>
          <a:blipFill>
            <a:blip r:embed="rId3"/>
            <a:stretch>
              <a:fillRect l="0" t="0" r="0" b="0"/>
            </a:stretch>
          </a:blipFill>
        </p:spPr>
      </p:sp>
      <p:sp>
        <p:nvSpPr>
          <p:cNvPr name="Freeform 4" id="4"/>
          <p:cNvSpPr/>
          <p:nvPr/>
        </p:nvSpPr>
        <p:spPr>
          <a:xfrm flipH="false" flipV="false" rot="0">
            <a:off x="10821993" y="303033"/>
            <a:ext cx="4840467" cy="4840467"/>
          </a:xfrm>
          <a:custGeom>
            <a:avLst/>
            <a:gdLst/>
            <a:ahLst/>
            <a:cxnLst/>
            <a:rect r="r" b="b" t="t" l="l"/>
            <a:pathLst>
              <a:path h="4840467" w="4840467">
                <a:moveTo>
                  <a:pt x="0" y="0"/>
                </a:moveTo>
                <a:lnTo>
                  <a:pt x="4840468" y="0"/>
                </a:lnTo>
                <a:lnTo>
                  <a:pt x="4840468" y="4840467"/>
                </a:lnTo>
                <a:lnTo>
                  <a:pt x="0" y="4840467"/>
                </a:lnTo>
                <a:lnTo>
                  <a:pt x="0" y="0"/>
                </a:lnTo>
                <a:close/>
              </a:path>
            </a:pathLst>
          </a:custGeom>
          <a:blipFill>
            <a:blip r:embed="rId4"/>
            <a:stretch>
              <a:fillRect l="0" t="0" r="0" b="0"/>
            </a:stretch>
          </a:blipFill>
        </p:spPr>
      </p:sp>
      <p:sp>
        <p:nvSpPr>
          <p:cNvPr name="TextBox 5" id="5"/>
          <p:cNvSpPr txBox="true"/>
          <p:nvPr/>
        </p:nvSpPr>
        <p:spPr>
          <a:xfrm rot="0">
            <a:off x="1393715" y="190500"/>
            <a:ext cx="14570473" cy="838200"/>
          </a:xfrm>
          <a:prstGeom prst="rect">
            <a:avLst/>
          </a:prstGeom>
        </p:spPr>
        <p:txBody>
          <a:bodyPr anchor="t" rtlCol="false" tIns="0" lIns="0" bIns="0" rIns="0">
            <a:spAutoFit/>
          </a:bodyPr>
          <a:lstStyle/>
          <a:p>
            <a:pPr algn="ctr">
              <a:lnSpc>
                <a:spcPts val="7139"/>
              </a:lnSpc>
            </a:pPr>
            <a:r>
              <a:rPr lang="en-US" sz="4200">
                <a:solidFill>
                  <a:srgbClr val="000000"/>
                </a:solidFill>
                <a:latin typeface="Safira March"/>
                <a:ea typeface="Safira March"/>
                <a:cs typeface="Safira March"/>
                <a:sym typeface="Safira March"/>
              </a:rPr>
              <a:t>QUESTIONING</a:t>
            </a:r>
          </a:p>
        </p:txBody>
      </p:sp>
      <p:sp>
        <p:nvSpPr>
          <p:cNvPr name="TextBox 6" id="6"/>
          <p:cNvSpPr txBox="true"/>
          <p:nvPr/>
        </p:nvSpPr>
        <p:spPr>
          <a:xfrm rot="0">
            <a:off x="7542656" y="5328882"/>
            <a:ext cx="10456967" cy="4698256"/>
          </a:xfrm>
          <a:prstGeom prst="rect">
            <a:avLst/>
          </a:prstGeom>
        </p:spPr>
        <p:txBody>
          <a:bodyPr anchor="t" rtlCol="false" tIns="0" lIns="0" bIns="0" rIns="0">
            <a:spAutoFit/>
          </a:bodyPr>
          <a:lstStyle/>
          <a:p>
            <a:pPr algn="ctr">
              <a:lnSpc>
                <a:spcPts val="2898"/>
              </a:lnSpc>
              <a:spcBef>
                <a:spcPct val="0"/>
              </a:spcBef>
            </a:pPr>
            <a:r>
              <a:rPr lang="en-US" sz="2070">
                <a:solidFill>
                  <a:srgbClr val="000000"/>
                </a:solidFill>
                <a:latin typeface="Canva Sans"/>
                <a:ea typeface="Canva Sans"/>
                <a:cs typeface="Canva Sans"/>
                <a:sym typeface="Canva Sans"/>
              </a:rPr>
              <a:t>The non-restrictive nature of open questions can show pupils that there could be more than one correct answer, allowing them to respond in their own words, therefore creating opportunities for pupils to demonstrate their genuine ideas and understanding (Ortlieb, Bowden &amp; Inman, 2012). </a:t>
            </a:r>
          </a:p>
          <a:p>
            <a:pPr algn="ctr">
              <a:lnSpc>
                <a:spcPts val="2898"/>
              </a:lnSpc>
              <a:spcBef>
                <a:spcPct val="0"/>
              </a:spcBef>
            </a:pPr>
          </a:p>
          <a:p>
            <a:pPr algn="ctr">
              <a:lnSpc>
                <a:spcPts val="2898"/>
              </a:lnSpc>
              <a:spcBef>
                <a:spcPct val="0"/>
              </a:spcBef>
            </a:pPr>
            <a:r>
              <a:rPr lang="en-US" sz="2070">
                <a:solidFill>
                  <a:srgbClr val="000000"/>
                </a:solidFill>
                <a:latin typeface="Canva Sans"/>
                <a:ea typeface="Canva Sans"/>
                <a:cs typeface="Canva Sans"/>
                <a:sym typeface="Canva Sans"/>
              </a:rPr>
              <a:t>Having more than one fixed answer can also reduce the risk for students in answering questions, as they do not have to worry as much about giving a regimented answer, giving pupils flexibility, and potentially making them feel more confident and comfortable with contributing to the lesson (Allen, 2002). </a:t>
            </a:r>
          </a:p>
          <a:p>
            <a:pPr algn="ctr">
              <a:lnSpc>
                <a:spcPts val="2898"/>
              </a:lnSpc>
              <a:spcBef>
                <a:spcPct val="0"/>
              </a:spcBef>
            </a:pPr>
          </a:p>
          <a:p>
            <a:pPr algn="ctr">
              <a:lnSpc>
                <a:spcPts val="2898"/>
              </a:lnSpc>
              <a:spcBef>
                <a:spcPct val="0"/>
              </a:spcBef>
            </a:pPr>
            <a:r>
              <a:rPr lang="en-US" sz="2070">
                <a:solidFill>
                  <a:srgbClr val="000000"/>
                </a:solidFill>
                <a:latin typeface="Canva Sans"/>
                <a:ea typeface="Canva Sans"/>
                <a:cs typeface="Canva Sans"/>
                <a:sym typeface="Canva Sans"/>
              </a:rPr>
              <a:t>However, it can be argued that the use of open questioning can make it more challenging to assess specific pupil’s knowledge and understanding, whereas by using closed questions teachers can measure more specifically (Robertson, 2023). </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sp>
        <p:nvSpPr>
          <p:cNvPr name="Freeform 2" id="2"/>
          <p:cNvSpPr/>
          <p:nvPr/>
        </p:nvSpPr>
        <p:spPr>
          <a:xfrm flipH="false" flipV="false" rot="0">
            <a:off x="4406260" y="1028700"/>
            <a:ext cx="8016665" cy="9485746"/>
          </a:xfrm>
          <a:custGeom>
            <a:avLst/>
            <a:gdLst/>
            <a:ahLst/>
            <a:cxnLst/>
            <a:rect r="r" b="b" t="t" l="l"/>
            <a:pathLst>
              <a:path h="9485746" w="8016665">
                <a:moveTo>
                  <a:pt x="0" y="0"/>
                </a:moveTo>
                <a:lnTo>
                  <a:pt x="8016665" y="0"/>
                </a:lnTo>
                <a:lnTo>
                  <a:pt x="8016665" y="9485746"/>
                </a:lnTo>
                <a:lnTo>
                  <a:pt x="0" y="9485746"/>
                </a:lnTo>
                <a:lnTo>
                  <a:pt x="0" y="0"/>
                </a:lnTo>
                <a:close/>
              </a:path>
            </a:pathLst>
          </a:custGeom>
          <a:blipFill>
            <a:blip r:embed="rId2"/>
            <a:stretch>
              <a:fillRect l="-1193" t="-20878" r="0" b="0"/>
            </a:stretch>
          </a:blipFill>
        </p:spPr>
      </p:sp>
      <p:sp>
        <p:nvSpPr>
          <p:cNvPr name="TextBox 3" id="3"/>
          <p:cNvSpPr txBox="true"/>
          <p:nvPr/>
        </p:nvSpPr>
        <p:spPr>
          <a:xfrm rot="0">
            <a:off x="887746" y="75132"/>
            <a:ext cx="16512508" cy="838200"/>
          </a:xfrm>
          <a:prstGeom prst="rect">
            <a:avLst/>
          </a:prstGeom>
        </p:spPr>
        <p:txBody>
          <a:bodyPr anchor="t" rtlCol="false" tIns="0" lIns="0" bIns="0" rIns="0">
            <a:spAutoFit/>
          </a:bodyPr>
          <a:lstStyle/>
          <a:p>
            <a:pPr algn="ctr">
              <a:lnSpc>
                <a:spcPts val="7139"/>
              </a:lnSpc>
            </a:pPr>
            <a:r>
              <a:rPr lang="en-US" sz="4200">
                <a:solidFill>
                  <a:srgbClr val="000000"/>
                </a:solidFill>
                <a:latin typeface="Safira March"/>
                <a:ea typeface="Safira March"/>
                <a:cs typeface="Safira March"/>
                <a:sym typeface="Safira March"/>
              </a:rPr>
              <a:t>THE PRINCIPLES OF INSTRUCTION</a:t>
            </a:r>
          </a:p>
        </p:txBody>
      </p:sp>
      <p:sp>
        <p:nvSpPr>
          <p:cNvPr name="TextBox 4" id="4"/>
          <p:cNvSpPr txBox="true"/>
          <p:nvPr/>
        </p:nvSpPr>
        <p:spPr>
          <a:xfrm rot="0">
            <a:off x="374940" y="9501600"/>
            <a:ext cx="3806573" cy="785400"/>
          </a:xfrm>
          <a:prstGeom prst="rect">
            <a:avLst/>
          </a:prstGeom>
        </p:spPr>
        <p:txBody>
          <a:bodyPr anchor="t" rtlCol="false" tIns="0" lIns="0" bIns="0" rIns="0">
            <a:spAutoFit/>
          </a:bodyPr>
          <a:lstStyle/>
          <a:p>
            <a:pPr algn="ctr">
              <a:lnSpc>
                <a:spcPts val="2101"/>
              </a:lnSpc>
            </a:pPr>
            <a:r>
              <a:rPr lang="en-US" sz="1501">
                <a:solidFill>
                  <a:srgbClr val="000000"/>
                </a:solidFill>
                <a:latin typeface="Canva Sans"/>
                <a:ea typeface="Canva Sans"/>
                <a:cs typeface="Canva Sans"/>
                <a:sym typeface="Canva Sans"/>
              </a:rPr>
              <a:t>via: https://cirl.etoncollege.com/tom-sherringtons-division-of-rosenshines-principles-of-instruction-into-strands/</a:t>
            </a:r>
          </a:p>
        </p:txBody>
      </p:sp>
      <p:sp>
        <p:nvSpPr>
          <p:cNvPr name="Freeform 5" id="5"/>
          <p:cNvSpPr/>
          <p:nvPr/>
        </p:nvSpPr>
        <p:spPr>
          <a:xfrm flipH="true" flipV="false" rot="0">
            <a:off x="11517069" y="4107214"/>
            <a:ext cx="6179786" cy="6179786"/>
          </a:xfrm>
          <a:custGeom>
            <a:avLst/>
            <a:gdLst/>
            <a:ahLst/>
            <a:cxnLst/>
            <a:rect r="r" b="b" t="t" l="l"/>
            <a:pathLst>
              <a:path h="6179786" w="6179786">
                <a:moveTo>
                  <a:pt x="6179786" y="0"/>
                </a:moveTo>
                <a:lnTo>
                  <a:pt x="0" y="0"/>
                </a:lnTo>
                <a:lnTo>
                  <a:pt x="0" y="6179786"/>
                </a:lnTo>
                <a:lnTo>
                  <a:pt x="6179786" y="6179786"/>
                </a:lnTo>
                <a:lnTo>
                  <a:pt x="6179786" y="0"/>
                </a:lnTo>
                <a:close/>
              </a:path>
            </a:pathLst>
          </a:custGeom>
          <a:blipFill>
            <a:blip r:embed="rId3"/>
            <a:stretch>
              <a:fillRect l="0" t="0" r="0" b="0"/>
            </a:stretch>
          </a:blipFill>
        </p:spPr>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29600"/>
            <a:chOff x="0" y="0"/>
            <a:chExt cx="4274726" cy="2167467"/>
          </a:xfrm>
        </p:grpSpPr>
        <p:sp>
          <p:nvSpPr>
            <p:cNvPr name="Freeform 3" id="3"/>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CDFDD"/>
            </a:solidFill>
            <a:ln w="285750" cap="rnd">
              <a:solidFill>
                <a:srgbClr val="F4BDBC"/>
              </a:solidFill>
              <a:prstDash val="solid"/>
              <a:round/>
            </a:ln>
          </p:spPr>
        </p:sp>
        <p:sp>
          <p:nvSpPr>
            <p:cNvPr name="TextBox 4" id="4"/>
            <p:cNvSpPr txBox="true"/>
            <p:nvPr/>
          </p:nvSpPr>
          <p:spPr>
            <a:xfrm>
              <a:off x="0" y="-38100"/>
              <a:ext cx="4274726" cy="220556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3729506">
            <a:off x="14889800" y="7052517"/>
            <a:ext cx="5430656" cy="5065321"/>
          </a:xfrm>
          <a:custGeom>
            <a:avLst/>
            <a:gdLst/>
            <a:ahLst/>
            <a:cxnLst/>
            <a:rect r="r" b="b" t="t" l="l"/>
            <a:pathLst>
              <a:path h="5065321" w="5430656">
                <a:moveTo>
                  <a:pt x="0" y="0"/>
                </a:moveTo>
                <a:lnTo>
                  <a:pt x="5430656" y="0"/>
                </a:lnTo>
                <a:lnTo>
                  <a:pt x="5430656" y="5065321"/>
                </a:lnTo>
                <a:lnTo>
                  <a:pt x="0" y="506532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1532301" y="-1913180"/>
            <a:ext cx="3852949" cy="4114800"/>
          </a:xfrm>
          <a:custGeom>
            <a:avLst/>
            <a:gdLst/>
            <a:ahLst/>
            <a:cxnLst/>
            <a:rect r="r" b="b" t="t" l="l"/>
            <a:pathLst>
              <a:path h="4114800" w="3852949">
                <a:moveTo>
                  <a:pt x="0" y="0"/>
                </a:moveTo>
                <a:lnTo>
                  <a:pt x="3852949" y="0"/>
                </a:lnTo>
                <a:lnTo>
                  <a:pt x="385294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1503764" y="2789283"/>
            <a:ext cx="15135758" cy="5211965"/>
          </a:xfrm>
          <a:prstGeom prst="rect">
            <a:avLst/>
          </a:prstGeom>
        </p:spPr>
        <p:txBody>
          <a:bodyPr anchor="t" rtlCol="false" tIns="0" lIns="0" bIns="0" rIns="0">
            <a:spAutoFit/>
          </a:bodyPr>
          <a:lstStyle/>
          <a:p>
            <a:pPr algn="ctr">
              <a:lnSpc>
                <a:spcPts val="3461"/>
              </a:lnSpc>
            </a:pPr>
            <a:r>
              <a:rPr lang="en-US" sz="2472">
                <a:solidFill>
                  <a:srgbClr val="000000"/>
                </a:solidFill>
                <a:latin typeface="Canva Sans"/>
                <a:ea typeface="Canva Sans"/>
                <a:cs typeface="Canva Sans"/>
                <a:sym typeface="Canva Sans"/>
              </a:rPr>
              <a:t>On the other hand, excessive use of questioning can negatively impact learning outcomes and encourage pupil passivity, through excessive use some students may feel discouraged in participating as the questioning process begins to feel more like an interrogation (Tofade, Elsner, Haines, 2013).</a:t>
            </a:r>
          </a:p>
          <a:p>
            <a:pPr algn="ctr">
              <a:lnSpc>
                <a:spcPts val="3461"/>
              </a:lnSpc>
            </a:pPr>
          </a:p>
          <a:p>
            <a:pPr algn="ctr">
              <a:lnSpc>
                <a:spcPts val="3461"/>
              </a:lnSpc>
            </a:pPr>
            <a:r>
              <a:rPr lang="en-US" sz="2472">
                <a:solidFill>
                  <a:srgbClr val="000000"/>
                </a:solidFill>
                <a:latin typeface="Canva Sans"/>
                <a:ea typeface="Canva Sans"/>
                <a:cs typeface="Canva Sans"/>
                <a:sym typeface="Canva Sans"/>
              </a:rPr>
              <a:t> Additionally, another problem associated with questions is that it does not always actively engage all students, as while some are thinking about the question others may just be sat their waiting for someone else to answer (Robertson, 2023). </a:t>
            </a:r>
          </a:p>
          <a:p>
            <a:pPr algn="ctr">
              <a:lnSpc>
                <a:spcPts val="3461"/>
              </a:lnSpc>
            </a:pPr>
          </a:p>
          <a:p>
            <a:pPr algn="ctr">
              <a:lnSpc>
                <a:spcPts val="3461"/>
              </a:lnSpc>
            </a:pPr>
            <a:r>
              <a:rPr lang="en-US" sz="2472">
                <a:solidFill>
                  <a:srgbClr val="000000"/>
                </a:solidFill>
                <a:latin typeface="Canva Sans"/>
                <a:ea typeface="Canva Sans"/>
                <a:cs typeface="Canva Sans"/>
                <a:sym typeface="Canva Sans"/>
              </a:rPr>
              <a:t>Therefore, for questioning to be effective all students should think about every question being asked, in my planning I have aimed to encourage this by using lollipop sticks to generate wider class discussion and prevent specific students dominating responses. </a:t>
            </a:r>
          </a:p>
        </p:txBody>
      </p:sp>
      <p:sp>
        <p:nvSpPr>
          <p:cNvPr name="Freeform 8" id="8"/>
          <p:cNvSpPr/>
          <p:nvPr/>
        </p:nvSpPr>
        <p:spPr>
          <a:xfrm flipH="false" flipV="false" rot="0">
            <a:off x="-403790" y="7563929"/>
            <a:ext cx="3721530" cy="2723071"/>
          </a:xfrm>
          <a:custGeom>
            <a:avLst/>
            <a:gdLst/>
            <a:ahLst/>
            <a:cxnLst/>
            <a:rect r="r" b="b" t="t" l="l"/>
            <a:pathLst>
              <a:path h="2723071" w="3721530">
                <a:moveTo>
                  <a:pt x="0" y="0"/>
                </a:moveTo>
                <a:lnTo>
                  <a:pt x="3721530" y="0"/>
                </a:lnTo>
                <a:lnTo>
                  <a:pt x="3721530" y="2723071"/>
                </a:lnTo>
                <a:lnTo>
                  <a:pt x="0" y="2723071"/>
                </a:lnTo>
                <a:lnTo>
                  <a:pt x="0" y="0"/>
                </a:lnTo>
                <a:close/>
              </a:path>
            </a:pathLst>
          </a:custGeom>
          <a:blipFill>
            <a:blip r:embed="rId6"/>
            <a:stretch>
              <a:fillRect l="-2635" t="-56485" r="-12430" b="-771"/>
            </a:stretch>
          </a:blipFill>
        </p:spPr>
      </p:sp>
      <p:sp>
        <p:nvSpPr>
          <p:cNvPr name="TextBox 9" id="9"/>
          <p:cNvSpPr txBox="true"/>
          <p:nvPr/>
        </p:nvSpPr>
        <p:spPr>
          <a:xfrm rot="0">
            <a:off x="2069048" y="1682508"/>
            <a:ext cx="14570473" cy="838200"/>
          </a:xfrm>
          <a:prstGeom prst="rect">
            <a:avLst/>
          </a:prstGeom>
        </p:spPr>
        <p:txBody>
          <a:bodyPr anchor="t" rtlCol="false" tIns="0" lIns="0" bIns="0" rIns="0">
            <a:spAutoFit/>
          </a:bodyPr>
          <a:lstStyle/>
          <a:p>
            <a:pPr algn="ctr">
              <a:lnSpc>
                <a:spcPts val="7139"/>
              </a:lnSpc>
            </a:pPr>
            <a:r>
              <a:rPr lang="en-US" sz="4200">
                <a:solidFill>
                  <a:srgbClr val="000000"/>
                </a:solidFill>
                <a:latin typeface="Safira March"/>
                <a:ea typeface="Safira March"/>
                <a:cs typeface="Safira March"/>
                <a:sym typeface="Safira March"/>
              </a:rPr>
              <a:t>HOWEVER..</a:t>
            </a: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29600"/>
            <a:chOff x="0" y="0"/>
            <a:chExt cx="4274726" cy="2167467"/>
          </a:xfrm>
        </p:grpSpPr>
        <p:sp>
          <p:nvSpPr>
            <p:cNvPr name="Freeform 3" id="3"/>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CDFDD"/>
            </a:solidFill>
            <a:ln w="285750" cap="rnd">
              <a:solidFill>
                <a:srgbClr val="F4BDBC"/>
              </a:solidFill>
              <a:prstDash val="solid"/>
              <a:round/>
            </a:ln>
          </p:spPr>
        </p:sp>
        <p:sp>
          <p:nvSpPr>
            <p:cNvPr name="TextBox 4" id="4"/>
            <p:cNvSpPr txBox="true"/>
            <p:nvPr/>
          </p:nvSpPr>
          <p:spPr>
            <a:xfrm>
              <a:off x="0" y="-38100"/>
              <a:ext cx="4274726" cy="220556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3729506">
            <a:off x="14889800" y="7052517"/>
            <a:ext cx="5430656" cy="5065321"/>
          </a:xfrm>
          <a:custGeom>
            <a:avLst/>
            <a:gdLst/>
            <a:ahLst/>
            <a:cxnLst/>
            <a:rect r="r" b="b" t="t" l="l"/>
            <a:pathLst>
              <a:path h="5065321" w="5430656">
                <a:moveTo>
                  <a:pt x="0" y="0"/>
                </a:moveTo>
                <a:lnTo>
                  <a:pt x="5430656" y="0"/>
                </a:lnTo>
                <a:lnTo>
                  <a:pt x="5430656" y="5065321"/>
                </a:lnTo>
                <a:lnTo>
                  <a:pt x="0" y="506532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1532301" y="-1913180"/>
            <a:ext cx="3852949" cy="4114800"/>
          </a:xfrm>
          <a:custGeom>
            <a:avLst/>
            <a:gdLst/>
            <a:ahLst/>
            <a:cxnLst/>
            <a:rect r="r" b="b" t="t" l="l"/>
            <a:pathLst>
              <a:path h="4114800" w="3852949">
                <a:moveTo>
                  <a:pt x="0" y="0"/>
                </a:moveTo>
                <a:lnTo>
                  <a:pt x="3852949" y="0"/>
                </a:lnTo>
                <a:lnTo>
                  <a:pt x="385294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1503764" y="2307882"/>
            <a:ext cx="15135758" cy="6547547"/>
          </a:xfrm>
          <a:prstGeom prst="rect">
            <a:avLst/>
          </a:prstGeom>
        </p:spPr>
        <p:txBody>
          <a:bodyPr anchor="t" rtlCol="false" tIns="0" lIns="0" bIns="0" rIns="0">
            <a:spAutoFit/>
          </a:bodyPr>
          <a:lstStyle/>
          <a:p>
            <a:pPr algn="ctr">
              <a:lnSpc>
                <a:spcPts val="3461"/>
              </a:lnSpc>
            </a:pPr>
            <a:r>
              <a:rPr lang="en-US" sz="2472">
                <a:solidFill>
                  <a:srgbClr val="000000"/>
                </a:solidFill>
                <a:latin typeface="Canva Sans"/>
                <a:ea typeface="Canva Sans"/>
                <a:cs typeface="Canva Sans"/>
                <a:sym typeface="Canva Sans"/>
              </a:rPr>
              <a:t>Assessment for Learning can be an extremely valuable tool in the classroom to promote pupil engagement and increase reflection in the progression of learning for both teachers and students </a:t>
            </a:r>
            <a:r>
              <a:rPr lang="en-US" sz="2472">
                <a:solidFill>
                  <a:srgbClr val="000000"/>
                </a:solidFill>
                <a:latin typeface="Canva Sans"/>
                <a:ea typeface="Canva Sans"/>
                <a:cs typeface="Canva Sans"/>
                <a:sym typeface="Canva Sans"/>
              </a:rPr>
              <a:t>(Wiliam, 2017). </a:t>
            </a:r>
          </a:p>
          <a:p>
            <a:pPr algn="ctr">
              <a:lnSpc>
                <a:spcPts val="3461"/>
              </a:lnSpc>
            </a:pPr>
          </a:p>
          <a:p>
            <a:pPr algn="ctr">
              <a:lnSpc>
                <a:spcPts val="3461"/>
              </a:lnSpc>
            </a:pPr>
            <a:r>
              <a:rPr lang="en-US" sz="2472">
                <a:solidFill>
                  <a:srgbClr val="000000"/>
                </a:solidFill>
                <a:latin typeface="Canva Sans"/>
                <a:ea typeface="Canva Sans"/>
                <a:cs typeface="Canva Sans"/>
                <a:sym typeface="Canva Sans"/>
              </a:rPr>
              <a:t>Through being reflective and acting upon students' needs and misconceptions, educators can identify the appropriate actions that needs to be taken to ensure that pupils are progressing in their learning (Black &amp; Wiliam, 1998).</a:t>
            </a:r>
          </a:p>
          <a:p>
            <a:pPr algn="ctr">
              <a:lnSpc>
                <a:spcPts val="3461"/>
              </a:lnSpc>
            </a:pPr>
          </a:p>
          <a:p>
            <a:pPr algn="ctr">
              <a:lnSpc>
                <a:spcPts val="3461"/>
              </a:lnSpc>
            </a:pPr>
            <a:r>
              <a:rPr lang="en-US" sz="2472">
                <a:solidFill>
                  <a:srgbClr val="000000"/>
                </a:solidFill>
                <a:latin typeface="Canva Sans"/>
                <a:ea typeface="Canva Sans"/>
                <a:cs typeface="Canva Sans"/>
                <a:sym typeface="Canva Sans"/>
              </a:rPr>
              <a:t>The use of AfL and formative assessment means that feedback and instructional processes can be more individualised for specific children and learning environments, to increase the rate of learning (Wiliam, 2017). </a:t>
            </a:r>
          </a:p>
          <a:p>
            <a:pPr algn="ctr">
              <a:lnSpc>
                <a:spcPts val="3461"/>
              </a:lnSpc>
            </a:pPr>
          </a:p>
          <a:p>
            <a:pPr algn="ctr">
              <a:lnSpc>
                <a:spcPts val="3461"/>
              </a:lnSpc>
            </a:pPr>
            <a:r>
              <a:rPr lang="en-US" sz="2472">
                <a:solidFill>
                  <a:srgbClr val="000000"/>
                </a:solidFill>
                <a:latin typeface="Canva Sans"/>
                <a:ea typeface="Canva Sans"/>
                <a:cs typeface="Canva Sans"/>
                <a:sym typeface="Canva Sans"/>
              </a:rPr>
              <a:t>This can be significant in learning contexts like that of School B, where ranging abilities and socio-economic challenges may benefit more from adaptive and responsive teaching methods (Robertson, 2023). </a:t>
            </a:r>
          </a:p>
        </p:txBody>
      </p:sp>
      <p:sp>
        <p:nvSpPr>
          <p:cNvPr name="TextBox 8" id="8"/>
          <p:cNvSpPr txBox="true"/>
          <p:nvPr/>
        </p:nvSpPr>
        <p:spPr>
          <a:xfrm rot="0">
            <a:off x="2069048" y="1507782"/>
            <a:ext cx="14570473" cy="838200"/>
          </a:xfrm>
          <a:prstGeom prst="rect">
            <a:avLst/>
          </a:prstGeom>
        </p:spPr>
        <p:txBody>
          <a:bodyPr anchor="t" rtlCol="false" tIns="0" lIns="0" bIns="0" rIns="0">
            <a:spAutoFit/>
          </a:bodyPr>
          <a:lstStyle/>
          <a:p>
            <a:pPr algn="ctr">
              <a:lnSpc>
                <a:spcPts val="7139"/>
              </a:lnSpc>
            </a:pPr>
            <a:r>
              <a:rPr lang="en-US" sz="4200">
                <a:solidFill>
                  <a:srgbClr val="000000"/>
                </a:solidFill>
                <a:latin typeface="Safira March"/>
                <a:ea typeface="Safira March"/>
                <a:cs typeface="Safira March"/>
                <a:sym typeface="Safira March"/>
              </a:rPr>
              <a:t>FINAL THOUGHTS</a:t>
            </a: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29600"/>
            <a:chOff x="0" y="0"/>
            <a:chExt cx="4274726" cy="2167467"/>
          </a:xfrm>
        </p:grpSpPr>
        <p:sp>
          <p:nvSpPr>
            <p:cNvPr name="Freeform 3" id="3"/>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CDFDD"/>
            </a:solidFill>
            <a:ln w="285750" cap="rnd">
              <a:solidFill>
                <a:srgbClr val="F4BDBC"/>
              </a:solidFill>
              <a:prstDash val="solid"/>
              <a:round/>
            </a:ln>
          </p:spPr>
        </p:sp>
        <p:sp>
          <p:nvSpPr>
            <p:cNvPr name="TextBox 4" id="4"/>
            <p:cNvSpPr txBox="true"/>
            <p:nvPr/>
          </p:nvSpPr>
          <p:spPr>
            <a:xfrm>
              <a:off x="0" y="-38100"/>
              <a:ext cx="4274726" cy="220556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3729506">
            <a:off x="14889800" y="7052517"/>
            <a:ext cx="5430656" cy="5065321"/>
          </a:xfrm>
          <a:custGeom>
            <a:avLst/>
            <a:gdLst/>
            <a:ahLst/>
            <a:cxnLst/>
            <a:rect r="r" b="b" t="t" l="l"/>
            <a:pathLst>
              <a:path h="5065321" w="5430656">
                <a:moveTo>
                  <a:pt x="0" y="0"/>
                </a:moveTo>
                <a:lnTo>
                  <a:pt x="5430656" y="0"/>
                </a:lnTo>
                <a:lnTo>
                  <a:pt x="5430656" y="5065321"/>
                </a:lnTo>
                <a:lnTo>
                  <a:pt x="0" y="506532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1532301" y="-1913180"/>
            <a:ext cx="3852949" cy="4114800"/>
          </a:xfrm>
          <a:custGeom>
            <a:avLst/>
            <a:gdLst/>
            <a:ahLst/>
            <a:cxnLst/>
            <a:rect r="r" b="b" t="t" l="l"/>
            <a:pathLst>
              <a:path h="4114800" w="3852949">
                <a:moveTo>
                  <a:pt x="0" y="0"/>
                </a:moveTo>
                <a:lnTo>
                  <a:pt x="3852949" y="0"/>
                </a:lnTo>
                <a:lnTo>
                  <a:pt x="385294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5794338" y="2201620"/>
            <a:ext cx="6349871" cy="6349871"/>
          </a:xfrm>
          <a:custGeom>
            <a:avLst/>
            <a:gdLst/>
            <a:ahLst/>
            <a:cxnLst/>
            <a:rect r="r" b="b" t="t" l="l"/>
            <a:pathLst>
              <a:path h="6349871" w="6349871">
                <a:moveTo>
                  <a:pt x="0" y="0"/>
                </a:moveTo>
                <a:lnTo>
                  <a:pt x="6349871" y="0"/>
                </a:lnTo>
                <a:lnTo>
                  <a:pt x="6349871" y="6349871"/>
                </a:lnTo>
                <a:lnTo>
                  <a:pt x="0" y="6349871"/>
                </a:lnTo>
                <a:lnTo>
                  <a:pt x="0" y="0"/>
                </a:lnTo>
                <a:close/>
              </a:path>
            </a:pathLst>
          </a:custGeom>
          <a:blipFill>
            <a:blip r:embed="rId6"/>
            <a:stretch>
              <a:fillRect l="0" t="0" r="0" b="0"/>
            </a:stretch>
          </a:blipFill>
        </p:spPr>
      </p:sp>
      <p:sp>
        <p:nvSpPr>
          <p:cNvPr name="TextBox 8" id="8"/>
          <p:cNvSpPr txBox="true"/>
          <p:nvPr/>
        </p:nvSpPr>
        <p:spPr>
          <a:xfrm rot="0">
            <a:off x="2069048" y="1507782"/>
            <a:ext cx="14570473" cy="838200"/>
          </a:xfrm>
          <a:prstGeom prst="rect">
            <a:avLst/>
          </a:prstGeom>
        </p:spPr>
        <p:txBody>
          <a:bodyPr anchor="t" rtlCol="false" tIns="0" lIns="0" bIns="0" rIns="0">
            <a:spAutoFit/>
          </a:bodyPr>
          <a:lstStyle/>
          <a:p>
            <a:pPr algn="ctr">
              <a:lnSpc>
                <a:spcPts val="7139"/>
              </a:lnSpc>
            </a:pPr>
            <a:r>
              <a:rPr lang="en-US" sz="4200">
                <a:solidFill>
                  <a:srgbClr val="000000"/>
                </a:solidFill>
                <a:latin typeface="Safira March"/>
                <a:ea typeface="Safira March"/>
                <a:cs typeface="Safira March"/>
                <a:sym typeface="Safira March"/>
              </a:rPr>
              <a:t>USING AFL IN THE CLASSROOM</a:t>
            </a: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sp>
        <p:nvSpPr>
          <p:cNvPr name="TextBox 2" id="2"/>
          <p:cNvSpPr txBox="true"/>
          <p:nvPr/>
        </p:nvSpPr>
        <p:spPr>
          <a:xfrm rot="0">
            <a:off x="1641940" y="54602"/>
            <a:ext cx="14570473" cy="838200"/>
          </a:xfrm>
          <a:prstGeom prst="rect">
            <a:avLst/>
          </a:prstGeom>
        </p:spPr>
        <p:txBody>
          <a:bodyPr anchor="t" rtlCol="false" tIns="0" lIns="0" bIns="0" rIns="0">
            <a:spAutoFit/>
          </a:bodyPr>
          <a:lstStyle/>
          <a:p>
            <a:pPr algn="ctr">
              <a:lnSpc>
                <a:spcPts val="7139"/>
              </a:lnSpc>
            </a:pPr>
            <a:r>
              <a:rPr lang="en-US" sz="4200">
                <a:solidFill>
                  <a:srgbClr val="000000"/>
                </a:solidFill>
                <a:latin typeface="Safira March"/>
                <a:ea typeface="Safira March"/>
                <a:cs typeface="Safira March"/>
                <a:sym typeface="Safira March"/>
              </a:rPr>
              <a:t>REFERENCES</a:t>
            </a:r>
          </a:p>
        </p:txBody>
      </p:sp>
      <p:sp>
        <p:nvSpPr>
          <p:cNvPr name="TextBox 3" id="3"/>
          <p:cNvSpPr txBox="true"/>
          <p:nvPr/>
        </p:nvSpPr>
        <p:spPr>
          <a:xfrm rot="0">
            <a:off x="465936" y="1000125"/>
            <a:ext cx="16456544" cy="9412154"/>
          </a:xfrm>
          <a:prstGeom prst="rect">
            <a:avLst/>
          </a:prstGeom>
        </p:spPr>
        <p:txBody>
          <a:bodyPr anchor="t" rtlCol="false" tIns="0" lIns="0" bIns="0" rIns="0">
            <a:spAutoFit/>
          </a:bodyPr>
          <a:lstStyle/>
          <a:p>
            <a:pPr algn="ctr">
              <a:lnSpc>
                <a:spcPts val="2544"/>
              </a:lnSpc>
            </a:pPr>
            <a:r>
              <a:rPr lang="en-US" sz="1817">
                <a:solidFill>
                  <a:srgbClr val="000000"/>
                </a:solidFill>
                <a:latin typeface="Canva Sans"/>
                <a:ea typeface="Canva Sans"/>
                <a:cs typeface="Canva Sans"/>
                <a:sym typeface="Canva Sans"/>
              </a:rPr>
              <a:t>Adams, P. (2006) '</a:t>
            </a:r>
            <a:r>
              <a:rPr lang="en-US" sz="1817" i="true">
                <a:solidFill>
                  <a:srgbClr val="000000"/>
                </a:solidFill>
                <a:latin typeface="Canva Sans Italics"/>
                <a:ea typeface="Canva Sans Italics"/>
                <a:cs typeface="Canva Sans Italics"/>
                <a:sym typeface="Canva Sans Italics"/>
              </a:rPr>
              <a:t>Exploring social constructivism: theories and practicalities</a:t>
            </a:r>
            <a:r>
              <a:rPr lang="en-US" sz="1817">
                <a:solidFill>
                  <a:srgbClr val="000000"/>
                </a:solidFill>
                <a:latin typeface="Canva Sans"/>
                <a:ea typeface="Canva Sans"/>
                <a:cs typeface="Canva Sans"/>
                <a:sym typeface="Canva Sans"/>
              </a:rPr>
              <a:t>', </a:t>
            </a:r>
            <a:r>
              <a:rPr lang="en-US" sz="1817" i="true">
                <a:solidFill>
                  <a:srgbClr val="000000"/>
                </a:solidFill>
                <a:latin typeface="Canva Sans Italics"/>
                <a:ea typeface="Canva Sans Italics"/>
                <a:cs typeface="Canva Sans Italics"/>
                <a:sym typeface="Canva Sans Italics"/>
              </a:rPr>
              <a:t>Education 3-13</a:t>
            </a:r>
            <a:r>
              <a:rPr lang="en-US" sz="1817">
                <a:solidFill>
                  <a:srgbClr val="000000"/>
                </a:solidFill>
                <a:latin typeface="Canva Sans"/>
                <a:ea typeface="Canva Sans"/>
                <a:cs typeface="Canva Sans"/>
                <a:sym typeface="Canva Sans"/>
              </a:rPr>
              <a:t>, 34(3), pp. 243–257. Available at: </a:t>
            </a:r>
            <a:r>
              <a:rPr lang="en-US" sz="1817" u="sng">
                <a:solidFill>
                  <a:srgbClr val="000000"/>
                </a:solidFill>
                <a:latin typeface="Canva Sans"/>
                <a:ea typeface="Canva Sans"/>
                <a:cs typeface="Canva Sans"/>
                <a:sym typeface="Canva Sans"/>
                <a:hlinkClick r:id="rId2" tooltip="https://doi.org/10.1080/03004270600898893"/>
              </a:rPr>
              <a:t>https://doi.org/10.1080/03004270600898893</a:t>
            </a:r>
            <a:r>
              <a:rPr lang="en-US" sz="1817">
                <a:solidFill>
                  <a:srgbClr val="000000"/>
                </a:solidFill>
                <a:latin typeface="Canva Sans"/>
                <a:ea typeface="Canva Sans"/>
                <a:cs typeface="Canva Sans"/>
                <a:sym typeface="Canva Sans"/>
              </a:rPr>
              <a:t> (Accessed: 14th December 2024). </a:t>
            </a:r>
          </a:p>
          <a:p>
            <a:pPr algn="ctr">
              <a:lnSpc>
                <a:spcPts val="2544"/>
              </a:lnSpc>
            </a:pPr>
            <a:r>
              <a:rPr lang="en-US" sz="1817">
                <a:solidFill>
                  <a:srgbClr val="000000"/>
                </a:solidFill>
                <a:latin typeface="Canva Sans"/>
                <a:ea typeface="Canva Sans"/>
                <a:cs typeface="Canva Sans"/>
                <a:sym typeface="Canva Sans"/>
              </a:rPr>
              <a:t>Allen, R.H., (2002). </a:t>
            </a:r>
            <a:r>
              <a:rPr lang="en-US" sz="1817" i="true">
                <a:solidFill>
                  <a:srgbClr val="000000"/>
                </a:solidFill>
                <a:latin typeface="Canva Sans Italics"/>
                <a:ea typeface="Canva Sans Italics"/>
                <a:cs typeface="Canva Sans Italics"/>
                <a:sym typeface="Canva Sans Italics"/>
              </a:rPr>
              <a:t>Impact teaching: Ideas and strategies for teachers to maximize student learning</a:t>
            </a:r>
            <a:r>
              <a:rPr lang="en-US" sz="1817">
                <a:solidFill>
                  <a:srgbClr val="000000"/>
                </a:solidFill>
                <a:latin typeface="Canva Sans"/>
                <a:ea typeface="Canva Sans"/>
                <a:cs typeface="Canva Sans"/>
                <a:sym typeface="Canva Sans"/>
              </a:rPr>
              <a:t>. 2nd ed. Allyn and Bacon. (Accessed: 15th January 2025).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Benson, A. &amp; Ndisang, D. (2014). </a:t>
            </a:r>
            <a:r>
              <a:rPr lang="en-US" sz="1817" i="true">
                <a:solidFill>
                  <a:srgbClr val="000000"/>
                </a:solidFill>
                <a:latin typeface="Canva Sans Italics"/>
                <a:ea typeface="Canva Sans Italics"/>
                <a:cs typeface="Canva Sans Italics"/>
                <a:sym typeface="Canva Sans Italics"/>
              </a:rPr>
              <a:t>The effect of feedback from pupil to teacher on Assessment for Learning and Visible Learning: An ethnographic case study in a community school in England and the outcome in a state high school in Queensland, Australia. </a:t>
            </a:r>
            <a:r>
              <a:rPr lang="en-US" sz="1817">
                <a:solidFill>
                  <a:srgbClr val="000000"/>
                </a:solidFill>
                <a:latin typeface="Canva Sans"/>
                <a:ea typeface="Canva Sans"/>
                <a:cs typeface="Canva Sans"/>
                <a:sym typeface="Canva Sans"/>
              </a:rPr>
              <a:t>Education Research International. Available at: </a:t>
            </a:r>
            <a:r>
              <a:rPr lang="en-US" sz="1817" u="sng">
                <a:solidFill>
                  <a:srgbClr val="000000"/>
                </a:solidFill>
                <a:latin typeface="Canva Sans"/>
                <a:ea typeface="Canva Sans"/>
                <a:cs typeface="Canva Sans"/>
                <a:sym typeface="Canva Sans"/>
                <a:hlinkClick r:id="rId3" tooltip="https://doi.org/10.1155/2014/526438"/>
              </a:rPr>
              <a:t>https://doi.org/10.1155/2014/526438</a:t>
            </a:r>
            <a:r>
              <a:rPr lang="en-US" sz="1817">
                <a:solidFill>
                  <a:srgbClr val="000000"/>
                </a:solidFill>
                <a:latin typeface="Canva Sans"/>
                <a:ea typeface="Canva Sans"/>
                <a:cs typeface="Canva Sans"/>
                <a:sym typeface="Canva Sans"/>
              </a:rPr>
              <a:t>  (Accessed: 13th December 2024). </a:t>
            </a:r>
          </a:p>
          <a:p>
            <a:pPr algn="ctr">
              <a:lnSpc>
                <a:spcPts val="2544"/>
              </a:lnSpc>
            </a:pPr>
            <a:r>
              <a:rPr lang="en-US" sz="1817">
                <a:solidFill>
                  <a:srgbClr val="000000"/>
                </a:solidFill>
                <a:latin typeface="Canva Sans"/>
                <a:ea typeface="Canva Sans"/>
                <a:cs typeface="Canva Sans"/>
                <a:sym typeface="Canva Sans"/>
              </a:rPr>
              <a:t> </a:t>
            </a:r>
          </a:p>
          <a:p>
            <a:pPr algn="ctr">
              <a:lnSpc>
                <a:spcPts val="2544"/>
              </a:lnSpc>
            </a:pPr>
            <a:r>
              <a:rPr lang="en-US" sz="1817">
                <a:solidFill>
                  <a:srgbClr val="000000"/>
                </a:solidFill>
                <a:latin typeface="Canva Sans"/>
                <a:ea typeface="Canva Sans"/>
                <a:cs typeface="Canva Sans"/>
                <a:sym typeface="Canva Sans"/>
              </a:rPr>
              <a:t>Black, P., Harrison, C., Lee, C., Marshall, B., &amp; Wiliam, D. (2003). </a:t>
            </a:r>
            <a:r>
              <a:rPr lang="en-US" sz="1817" i="true">
                <a:solidFill>
                  <a:srgbClr val="000000"/>
                </a:solidFill>
                <a:latin typeface="Canva Sans Italics"/>
                <a:ea typeface="Canva Sans Italics"/>
                <a:cs typeface="Canva Sans Italics"/>
                <a:sym typeface="Canva Sans Italics"/>
              </a:rPr>
              <a:t>Assessment for Learning: Putting It Into Practice</a:t>
            </a:r>
            <a:r>
              <a:rPr lang="en-US" sz="1817">
                <a:solidFill>
                  <a:srgbClr val="000000"/>
                </a:solidFill>
                <a:latin typeface="Canva Sans"/>
                <a:ea typeface="Canva Sans"/>
                <a:cs typeface="Canva Sans"/>
                <a:sym typeface="Canva Sans"/>
              </a:rPr>
              <a:t>. 1st ed. Maidenhead: Open University Press. (Accessed: 12th December 2024). </a:t>
            </a:r>
          </a:p>
          <a:p>
            <a:pPr algn="ctr">
              <a:lnSpc>
                <a:spcPts val="2544"/>
              </a:lnSpc>
            </a:pPr>
            <a:r>
              <a:rPr lang="en-US" sz="1817">
                <a:solidFill>
                  <a:srgbClr val="000000"/>
                </a:solidFill>
                <a:latin typeface="Canva Sans"/>
                <a:ea typeface="Canva Sans"/>
                <a:cs typeface="Canva Sans"/>
                <a:sym typeface="Canva Sans"/>
              </a:rPr>
              <a:t>Black, P., Wiliam, D. and King's College London. Department of Education Professional Studies. (1998) </a:t>
            </a:r>
            <a:r>
              <a:rPr lang="en-US" sz="1817" i="true">
                <a:solidFill>
                  <a:srgbClr val="000000"/>
                </a:solidFill>
                <a:latin typeface="Canva Sans Italics"/>
                <a:ea typeface="Canva Sans Italics"/>
                <a:cs typeface="Canva Sans Italics"/>
                <a:sym typeface="Canva Sans Italics"/>
              </a:rPr>
              <a:t>Inside the black box: Raising standards through classroom assessment</a:t>
            </a:r>
            <a:r>
              <a:rPr lang="en-US" sz="1817">
                <a:solidFill>
                  <a:srgbClr val="000000"/>
                </a:solidFill>
                <a:latin typeface="Canva Sans"/>
                <a:ea typeface="Canva Sans"/>
                <a:cs typeface="Canva Sans"/>
                <a:sym typeface="Canva Sans"/>
              </a:rPr>
              <a:t>. Llundain: NferNelson. (Accessed: 12th December 2024).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Cambridge International Education Teaching and Learning Team (n.d). </a:t>
            </a:r>
            <a:r>
              <a:rPr lang="en-US" sz="1817" i="true">
                <a:solidFill>
                  <a:srgbClr val="000000"/>
                </a:solidFill>
                <a:latin typeface="Canva Sans Italics"/>
                <a:ea typeface="Canva Sans Italics"/>
                <a:cs typeface="Canva Sans Italics"/>
                <a:sym typeface="Canva Sans Italics"/>
              </a:rPr>
              <a:t>Getting started with Assessment for Learning</a:t>
            </a:r>
            <a:r>
              <a:rPr lang="en-US" sz="1817">
                <a:solidFill>
                  <a:srgbClr val="000000"/>
                </a:solidFill>
                <a:latin typeface="Canva Sans"/>
                <a:ea typeface="Canva Sans"/>
                <a:cs typeface="Canva Sans"/>
                <a:sym typeface="Canva Sans"/>
              </a:rPr>
              <a:t>. Cambridge Community. Available at: </a:t>
            </a:r>
            <a:r>
              <a:rPr lang="en-US" sz="1817" u="sng">
                <a:solidFill>
                  <a:srgbClr val="000000"/>
                </a:solidFill>
                <a:latin typeface="Canva Sans"/>
                <a:ea typeface="Canva Sans"/>
                <a:cs typeface="Canva Sans"/>
                <a:sym typeface="Canva Sans"/>
                <a:hlinkClick r:id="rId4" tooltip="https://cambridge-community.org.uk/professional-development/gswafl/index.html#Back-to-top-qYnyiaB0Xq"/>
              </a:rPr>
              <a:t>https://cambridge-community.org.uk/professional-development/gswafl/index.html#Back-to-top-qYnyiaB0Xq</a:t>
            </a:r>
            <a:r>
              <a:rPr lang="en-US" sz="1817">
                <a:solidFill>
                  <a:srgbClr val="000000"/>
                </a:solidFill>
                <a:latin typeface="Canva Sans"/>
                <a:ea typeface="Canva Sans"/>
                <a:cs typeface="Canva Sans"/>
                <a:sym typeface="Canva Sans"/>
              </a:rPr>
              <a:t> (Accessed: 13th December 2024).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Christodoulou, D. (2017) </a:t>
            </a:r>
            <a:r>
              <a:rPr lang="en-US" sz="1817" i="true">
                <a:solidFill>
                  <a:srgbClr val="000000"/>
                </a:solidFill>
                <a:latin typeface="Canva Sans Italics"/>
                <a:ea typeface="Canva Sans Italics"/>
                <a:cs typeface="Canva Sans Italics"/>
                <a:sym typeface="Canva Sans Italics"/>
              </a:rPr>
              <a:t>Making Good Progress?: The future of Assessment for Learning</a:t>
            </a:r>
            <a:r>
              <a:rPr lang="en-US" sz="1817">
                <a:solidFill>
                  <a:srgbClr val="000000"/>
                </a:solidFill>
                <a:latin typeface="Canva Sans"/>
                <a:ea typeface="Canva Sans"/>
                <a:cs typeface="Canva Sans"/>
                <a:sym typeface="Canva Sans"/>
              </a:rPr>
              <a:t>. Oxford: Oxford University Press. (Accessed: 13th December 2024). </a:t>
            </a:r>
          </a:p>
          <a:p>
            <a:pPr algn="ctr">
              <a:lnSpc>
                <a:spcPts val="2544"/>
              </a:lnSpc>
            </a:pPr>
            <a:r>
              <a:rPr lang="en-US" sz="1817">
                <a:solidFill>
                  <a:srgbClr val="000000"/>
                </a:solidFill>
                <a:latin typeface="Canva Sans"/>
                <a:ea typeface="Canva Sans"/>
                <a:cs typeface="Canva Sans"/>
                <a:sym typeface="Canva Sans"/>
              </a:rPr>
              <a:t> </a:t>
            </a:r>
          </a:p>
          <a:p>
            <a:pPr algn="ctr">
              <a:lnSpc>
                <a:spcPts val="2544"/>
              </a:lnSpc>
            </a:pPr>
            <a:r>
              <a:rPr lang="en-US" sz="1817">
                <a:solidFill>
                  <a:srgbClr val="000000"/>
                </a:solidFill>
                <a:latin typeface="Canva Sans"/>
                <a:ea typeface="Canva Sans"/>
                <a:cs typeface="Canva Sans"/>
                <a:sym typeface="Canva Sans"/>
              </a:rPr>
              <a:t>Crichton, H. and McDaid, A. (2015) ‘Learning intentions and success criteria: learners’ and teachers’ views’, </a:t>
            </a:r>
            <a:r>
              <a:rPr lang="en-US" sz="1817" i="true">
                <a:solidFill>
                  <a:srgbClr val="000000"/>
                </a:solidFill>
                <a:latin typeface="Canva Sans Italics"/>
                <a:ea typeface="Canva Sans Italics"/>
                <a:cs typeface="Canva Sans Italics"/>
                <a:sym typeface="Canva Sans Italics"/>
              </a:rPr>
              <a:t>The Curriculum Journal</a:t>
            </a:r>
            <a:r>
              <a:rPr lang="en-US" sz="1817">
                <a:solidFill>
                  <a:srgbClr val="000000"/>
                </a:solidFill>
                <a:latin typeface="Canva Sans"/>
                <a:ea typeface="Canva Sans"/>
                <a:cs typeface="Canva Sans"/>
                <a:sym typeface="Canva Sans"/>
              </a:rPr>
              <a:t>, 27(2), pp. 190–203. doi: 10.1080/09585176.2015.1103278. (Accessed: 14th January 2025).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Daneshfar, S. and Moharami, M. (2018) ‘Dynamic Assessment in Vygotsky’s Sociocultural Theory: Origins and Main Concepts’, </a:t>
            </a:r>
            <a:r>
              <a:rPr lang="en-US" sz="1817" i="true">
                <a:solidFill>
                  <a:srgbClr val="000000"/>
                </a:solidFill>
                <a:latin typeface="Canva Sans Italics"/>
                <a:ea typeface="Canva Sans Italics"/>
                <a:cs typeface="Canva Sans Italics"/>
                <a:sym typeface="Canva Sans Italics"/>
              </a:rPr>
              <a:t>Journal of language teaching and research</a:t>
            </a:r>
            <a:r>
              <a:rPr lang="en-US" sz="1817">
                <a:solidFill>
                  <a:srgbClr val="000000"/>
                </a:solidFill>
                <a:latin typeface="Canva Sans"/>
                <a:ea typeface="Canva Sans"/>
                <a:cs typeface="Canva Sans"/>
                <a:sym typeface="Canva Sans"/>
              </a:rPr>
              <a:t>, 9(3), pp. 600–607. Available at: </a:t>
            </a:r>
            <a:r>
              <a:rPr lang="en-US" sz="1817" u="sng">
                <a:solidFill>
                  <a:srgbClr val="000000"/>
                </a:solidFill>
                <a:latin typeface="Canva Sans"/>
                <a:ea typeface="Canva Sans"/>
                <a:cs typeface="Canva Sans"/>
                <a:sym typeface="Canva Sans"/>
                <a:hlinkClick r:id="rId5" tooltip="https://doi.org/10.17507/jltr.0903.20"/>
              </a:rPr>
              <a:t>https://doi.org/10.17507/jltr.0903.20</a:t>
            </a:r>
            <a:r>
              <a:rPr lang="en-US" sz="1817">
                <a:solidFill>
                  <a:srgbClr val="000000"/>
                </a:solidFill>
                <a:latin typeface="Canva Sans"/>
                <a:ea typeface="Canva Sans"/>
                <a:cs typeface="Canva Sans"/>
                <a:sym typeface="Canva Sans"/>
              </a:rPr>
              <a:t>. (Accessed: 14th December 2024).</a:t>
            </a:r>
          </a:p>
          <a:p>
            <a:pPr algn="ctr">
              <a:lnSpc>
                <a:spcPts val="2544"/>
              </a:lnSpc>
            </a:pPr>
            <a:r>
              <a:rPr lang="en-US" sz="1817">
                <a:solidFill>
                  <a:srgbClr val="000000"/>
                </a:solidFill>
                <a:latin typeface="Canva Sans"/>
                <a:ea typeface="Canva Sans"/>
                <a:cs typeface="Canva Sans"/>
                <a:sym typeface="Canva Sans"/>
              </a:rPr>
              <a:t> </a:t>
            </a:r>
          </a:p>
          <a:p>
            <a:pPr algn="ctr">
              <a:lnSpc>
                <a:spcPts val="2544"/>
              </a:lnSpc>
            </a:pPr>
            <a:r>
              <a:rPr lang="en-US" sz="1817">
                <a:solidFill>
                  <a:srgbClr val="000000"/>
                </a:solidFill>
                <a:latin typeface="Canva Sans"/>
                <a:ea typeface="Canva Sans"/>
                <a:cs typeface="Canva Sans"/>
                <a:sym typeface="Canva Sans"/>
              </a:rPr>
              <a:t>Darong, H.C. and Niman, E.M., (2021). Do teacher questions function as assessment for learning? </a:t>
            </a:r>
            <a:r>
              <a:rPr lang="en-US" sz="1817" i="true">
                <a:solidFill>
                  <a:srgbClr val="000000"/>
                </a:solidFill>
                <a:latin typeface="Canva Sans Italics"/>
                <a:ea typeface="Canva Sans Italics"/>
                <a:cs typeface="Canva Sans Italics"/>
                <a:sym typeface="Canva Sans Italics"/>
              </a:rPr>
              <a:t>Randwick International of Education and Linguistics Science Journal</a:t>
            </a:r>
            <a:r>
              <a:rPr lang="en-US" sz="1817">
                <a:solidFill>
                  <a:srgbClr val="000000"/>
                </a:solidFill>
                <a:latin typeface="Canva Sans"/>
                <a:ea typeface="Canva Sans"/>
                <a:cs typeface="Canva Sans"/>
                <a:sym typeface="Canva Sans"/>
              </a:rPr>
              <a:t>, 2(3), pp. 437-454. doi: 10.47175/rielsj.v2i3.308. (Accessed: 14th January 2025). </a:t>
            </a:r>
          </a:p>
          <a:p>
            <a:pPr algn="ctr">
              <a:lnSpc>
                <a:spcPts val="2544"/>
              </a:lnSpc>
            </a:pP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sp>
        <p:nvSpPr>
          <p:cNvPr name="TextBox 2" id="2"/>
          <p:cNvSpPr txBox="true"/>
          <p:nvPr/>
        </p:nvSpPr>
        <p:spPr>
          <a:xfrm rot="0">
            <a:off x="1641940" y="54602"/>
            <a:ext cx="14570473" cy="838200"/>
          </a:xfrm>
          <a:prstGeom prst="rect">
            <a:avLst/>
          </a:prstGeom>
        </p:spPr>
        <p:txBody>
          <a:bodyPr anchor="t" rtlCol="false" tIns="0" lIns="0" bIns="0" rIns="0">
            <a:spAutoFit/>
          </a:bodyPr>
          <a:lstStyle/>
          <a:p>
            <a:pPr algn="ctr">
              <a:lnSpc>
                <a:spcPts val="7139"/>
              </a:lnSpc>
            </a:pPr>
            <a:r>
              <a:rPr lang="en-US" sz="4200">
                <a:solidFill>
                  <a:srgbClr val="000000"/>
                </a:solidFill>
                <a:latin typeface="Safira March"/>
                <a:ea typeface="Safira March"/>
                <a:cs typeface="Safira March"/>
                <a:sym typeface="Safira March"/>
              </a:rPr>
              <a:t>REFERENCES</a:t>
            </a:r>
          </a:p>
        </p:txBody>
      </p:sp>
      <p:sp>
        <p:nvSpPr>
          <p:cNvPr name="TextBox 3" id="3"/>
          <p:cNvSpPr txBox="true"/>
          <p:nvPr/>
        </p:nvSpPr>
        <p:spPr>
          <a:xfrm rot="0">
            <a:off x="465936" y="1000125"/>
            <a:ext cx="17601971" cy="9716954"/>
          </a:xfrm>
          <a:prstGeom prst="rect">
            <a:avLst/>
          </a:prstGeom>
        </p:spPr>
        <p:txBody>
          <a:bodyPr anchor="t" rtlCol="false" tIns="0" lIns="0" bIns="0" rIns="0">
            <a:spAutoFit/>
          </a:bodyPr>
          <a:lstStyle/>
          <a:p>
            <a:pPr algn="ctr">
              <a:lnSpc>
                <a:spcPts val="2544"/>
              </a:lnSpc>
            </a:pPr>
            <a:r>
              <a:rPr lang="en-US" sz="1817">
                <a:solidFill>
                  <a:srgbClr val="000000"/>
                </a:solidFill>
                <a:latin typeface="Canva Sans"/>
                <a:ea typeface="Canva Sans"/>
                <a:cs typeface="Canva Sans"/>
                <a:sym typeface="Canva Sans"/>
              </a:rPr>
              <a:t>Dillon, T., (1982). The effect of questions in education and other enterprises. </a:t>
            </a:r>
            <a:r>
              <a:rPr lang="en-US" sz="1817" i="true">
                <a:solidFill>
                  <a:srgbClr val="000000"/>
                </a:solidFill>
                <a:latin typeface="Canva Sans Italics"/>
                <a:ea typeface="Canva Sans Italics"/>
                <a:cs typeface="Canva Sans Italics"/>
                <a:sym typeface="Canva Sans Italics"/>
              </a:rPr>
              <a:t>Journal of Curriculum Studies</a:t>
            </a:r>
            <a:r>
              <a:rPr lang="en-US" sz="1817">
                <a:solidFill>
                  <a:srgbClr val="000000"/>
                </a:solidFill>
                <a:latin typeface="Canva Sans"/>
                <a:ea typeface="Canva Sans"/>
                <a:cs typeface="Canva Sans"/>
                <a:sym typeface="Canva Sans"/>
              </a:rPr>
              <a:t>, 14(2), pp. 127-152. doi: 10.1080/0022027820140203. (Accessed: 14th January 2025).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Donaldson, G., (2015). </a:t>
            </a:r>
            <a:r>
              <a:rPr lang="en-US" sz="1817" i="true">
                <a:solidFill>
                  <a:srgbClr val="000000"/>
                </a:solidFill>
                <a:latin typeface="Canva Sans Italics"/>
                <a:ea typeface="Canva Sans Italics"/>
                <a:cs typeface="Canva Sans Italics"/>
                <a:sym typeface="Canva Sans Italics"/>
              </a:rPr>
              <a:t>Successful Futures: Independent Review of Curriculum and Assessment Arrangements in Wales</a:t>
            </a:r>
            <a:r>
              <a:rPr lang="en-US" sz="1817">
                <a:solidFill>
                  <a:srgbClr val="000000"/>
                </a:solidFill>
                <a:latin typeface="Canva Sans"/>
                <a:ea typeface="Canva Sans"/>
                <a:cs typeface="Canva Sans"/>
                <a:sym typeface="Canva Sans"/>
              </a:rPr>
              <a:t>. Welsh Government. Available at: </a:t>
            </a:r>
            <a:r>
              <a:rPr lang="en-US" sz="1817" u="sng">
                <a:solidFill>
                  <a:srgbClr val="000000"/>
                </a:solidFill>
                <a:latin typeface="Canva Sans"/>
                <a:ea typeface="Canva Sans"/>
                <a:cs typeface="Canva Sans"/>
                <a:sym typeface="Canva Sans"/>
                <a:hlinkClick r:id="rId2" tooltip="https://gov.wales/sites/default/files/publications/2019-05/successful-futures.pdf"/>
              </a:rPr>
              <a:t>https://gov.wales/sites/default/files/publications/2019-05/successful-futures.pdf</a:t>
            </a:r>
            <a:r>
              <a:rPr lang="en-US" sz="1817">
                <a:solidFill>
                  <a:srgbClr val="000000"/>
                </a:solidFill>
                <a:latin typeface="Canva Sans"/>
                <a:ea typeface="Canva Sans"/>
                <a:cs typeface="Canva Sans"/>
                <a:sym typeface="Canva Sans"/>
              </a:rPr>
              <a:t> (Accessed: 13th December 2024). </a:t>
            </a:r>
          </a:p>
          <a:p>
            <a:pPr algn="ctr">
              <a:lnSpc>
                <a:spcPts val="2544"/>
              </a:lnSpc>
            </a:pPr>
            <a:r>
              <a:rPr lang="en-US" sz="1817">
                <a:solidFill>
                  <a:srgbClr val="000000"/>
                </a:solidFill>
                <a:latin typeface="Canva Sans"/>
                <a:ea typeface="Canva Sans"/>
                <a:cs typeface="Canva Sans"/>
                <a:sym typeface="Canva Sans"/>
              </a:rPr>
              <a:t>Dweck, C. S. (2006) </a:t>
            </a:r>
            <a:r>
              <a:rPr lang="en-US" sz="1817" i="true">
                <a:solidFill>
                  <a:srgbClr val="000000"/>
                </a:solidFill>
                <a:latin typeface="Canva Sans Italics"/>
                <a:ea typeface="Canva Sans Italics"/>
                <a:cs typeface="Canva Sans Italics"/>
                <a:sym typeface="Canva Sans Italics"/>
              </a:rPr>
              <a:t>Mindset: The New Psychology of Success</a:t>
            </a:r>
            <a:r>
              <a:rPr lang="en-US" sz="1817">
                <a:solidFill>
                  <a:srgbClr val="000000"/>
                </a:solidFill>
                <a:latin typeface="Canva Sans"/>
                <a:ea typeface="Canva Sans"/>
                <a:cs typeface="Canva Sans"/>
                <a:sym typeface="Canva Sans"/>
              </a:rPr>
              <a:t>. Random House. (Accessed: 17th December 2024).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Estyn (2024). </a:t>
            </a:r>
            <a:r>
              <a:rPr lang="en-US" sz="1817" i="true">
                <a:solidFill>
                  <a:srgbClr val="000000"/>
                </a:solidFill>
                <a:latin typeface="Canva Sans Italics"/>
                <a:ea typeface="Canva Sans Italics"/>
                <a:cs typeface="Canva Sans Italics"/>
                <a:sym typeface="Canva Sans Italics"/>
              </a:rPr>
              <a:t>Report on School B</a:t>
            </a:r>
            <a:r>
              <a:rPr lang="en-US" sz="1817">
                <a:solidFill>
                  <a:srgbClr val="000000"/>
                </a:solidFill>
                <a:latin typeface="Canva Sans"/>
                <a:ea typeface="Canva Sans"/>
                <a:cs typeface="Canva Sans"/>
                <a:sym typeface="Canva Sans"/>
              </a:rPr>
              <a:t>. Link removed to maintain school anonymity. (Accessed: 12th December 2024). </a:t>
            </a:r>
          </a:p>
          <a:p>
            <a:pPr algn="ctr">
              <a:lnSpc>
                <a:spcPts val="2544"/>
              </a:lnSpc>
            </a:pPr>
            <a:r>
              <a:rPr lang="en-US" sz="1817">
                <a:solidFill>
                  <a:srgbClr val="000000"/>
                </a:solidFill>
                <a:latin typeface="Canva Sans"/>
                <a:ea typeface="Canva Sans"/>
                <a:cs typeface="Canva Sans"/>
                <a:sym typeface="Canva Sans"/>
              </a:rPr>
              <a:t>Glasson, T. (2009) Improving Student Achievement: a practical guide to assessment for learning. Victoria: Curriculum Corporation. (Accessed: 14th January 2025).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Hargreaves, E. (2007) 'The validity of collaborative assessment for learning', </a:t>
            </a:r>
            <a:r>
              <a:rPr lang="en-US" sz="1817" i="true">
                <a:solidFill>
                  <a:srgbClr val="000000"/>
                </a:solidFill>
                <a:latin typeface="Canva Sans Italics"/>
                <a:ea typeface="Canva Sans Italics"/>
                <a:cs typeface="Canva Sans Italics"/>
                <a:sym typeface="Canva Sans Italics"/>
              </a:rPr>
              <a:t>Assessment in Education: Principles, Policy &amp; Practice</a:t>
            </a:r>
            <a:r>
              <a:rPr lang="en-US" sz="1817">
                <a:solidFill>
                  <a:srgbClr val="000000"/>
                </a:solidFill>
                <a:latin typeface="Canva Sans"/>
                <a:ea typeface="Canva Sans"/>
                <a:cs typeface="Canva Sans"/>
                <a:sym typeface="Canva Sans"/>
              </a:rPr>
              <a:t>, 14(2), pp. 185–199. doi: 10.1080/09695940701478594. (Accessed: 14th December 2024).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Hattie, J. (2008). </a:t>
            </a:r>
            <a:r>
              <a:rPr lang="en-US" sz="1817" i="true">
                <a:solidFill>
                  <a:srgbClr val="000000"/>
                </a:solidFill>
                <a:latin typeface="Canva Sans Italics"/>
                <a:ea typeface="Canva Sans Italics"/>
                <a:cs typeface="Canva Sans Italics"/>
                <a:sym typeface="Canva Sans Italics"/>
              </a:rPr>
              <a:t>Visible Learning: A synthesis of over 800 meta-analyses relating to achievement</a:t>
            </a:r>
            <a:r>
              <a:rPr lang="en-US" sz="1817">
                <a:solidFill>
                  <a:srgbClr val="000000"/>
                </a:solidFill>
                <a:latin typeface="Canva Sans"/>
                <a:ea typeface="Canva Sans"/>
                <a:cs typeface="Canva Sans"/>
                <a:sym typeface="Canva Sans"/>
              </a:rPr>
              <a:t>. 1st ed. London: Routledge. (Accessed: 14th December 2024). </a:t>
            </a:r>
          </a:p>
          <a:p>
            <a:pPr algn="ctr">
              <a:lnSpc>
                <a:spcPts val="2544"/>
              </a:lnSpc>
            </a:pPr>
            <a:r>
              <a:rPr lang="en-US" sz="1817">
                <a:solidFill>
                  <a:srgbClr val="000000"/>
                </a:solidFill>
                <a:latin typeface="Canva Sans"/>
                <a:ea typeface="Canva Sans"/>
                <a:cs typeface="Canva Sans"/>
                <a:sym typeface="Canva Sans"/>
              </a:rPr>
              <a:t> </a:t>
            </a:r>
          </a:p>
          <a:p>
            <a:pPr algn="ctr">
              <a:lnSpc>
                <a:spcPts val="2544"/>
              </a:lnSpc>
            </a:pPr>
            <a:r>
              <a:rPr lang="en-US" sz="1817">
                <a:solidFill>
                  <a:srgbClr val="000000"/>
                </a:solidFill>
                <a:latin typeface="Canva Sans"/>
                <a:ea typeface="Canva Sans"/>
                <a:cs typeface="Canva Sans"/>
                <a:sym typeface="Canva Sans"/>
              </a:rPr>
              <a:t>Hobri, E., Nazareth, S., Romlah, J., Safitri, N., Yuliati, E., Sarimanah, L., Monalisa, A., and Harisantoso, J. (2019) 'The students' creative thinking ability in accomplishing collaborative learning-based open-ended questions', </a:t>
            </a:r>
            <a:r>
              <a:rPr lang="en-US" sz="1817" i="true">
                <a:solidFill>
                  <a:srgbClr val="000000"/>
                </a:solidFill>
                <a:latin typeface="Canva Sans Italics"/>
                <a:ea typeface="Canva Sans Italics"/>
                <a:cs typeface="Canva Sans Italics"/>
                <a:sym typeface="Canva Sans Italics"/>
              </a:rPr>
              <a:t>IOP Conference Series: Earth and Environmental Science</a:t>
            </a:r>
            <a:r>
              <a:rPr lang="en-US" sz="1817">
                <a:solidFill>
                  <a:srgbClr val="000000"/>
                </a:solidFill>
                <a:latin typeface="Canva Sans"/>
                <a:ea typeface="Canva Sans"/>
                <a:cs typeface="Canva Sans"/>
                <a:sym typeface="Canva Sans"/>
              </a:rPr>
              <a:t>, 243, 012145. Published under licence by IOP Publishing Ltd. (Accessed: 14th December 2024).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Jensen, E. (2009) </a:t>
            </a:r>
            <a:r>
              <a:rPr lang="en-US" sz="1817" i="true">
                <a:solidFill>
                  <a:srgbClr val="000000"/>
                </a:solidFill>
                <a:latin typeface="Canva Sans Italics"/>
                <a:ea typeface="Canva Sans Italics"/>
                <a:cs typeface="Canva Sans Italics"/>
                <a:sym typeface="Canva Sans Italics"/>
              </a:rPr>
              <a:t>Teaching with poverty in mind : what being poor does to kids’ brains and what schools can do about it</a:t>
            </a:r>
            <a:r>
              <a:rPr lang="en-US" sz="1817">
                <a:solidFill>
                  <a:srgbClr val="000000"/>
                </a:solidFill>
                <a:latin typeface="Canva Sans"/>
                <a:ea typeface="Canva Sans"/>
                <a:cs typeface="Canva Sans"/>
                <a:sym typeface="Canva Sans"/>
              </a:rPr>
              <a:t>. Alexandria, Va: ASCD. (Accessed: 12th December 2024).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Joseph Rowntree Foundation (2023). </a:t>
            </a:r>
            <a:r>
              <a:rPr lang="en-US" sz="1817" i="true">
                <a:solidFill>
                  <a:srgbClr val="000000"/>
                </a:solidFill>
                <a:latin typeface="Canva Sans Italics"/>
                <a:ea typeface="Canva Sans Italics"/>
                <a:cs typeface="Canva Sans Italics"/>
                <a:sym typeface="Canva Sans Italics"/>
              </a:rPr>
              <a:t>UK Poverty 2023: The essential guide to understanding poverty in the UK</a:t>
            </a:r>
            <a:r>
              <a:rPr lang="en-US" sz="1817">
                <a:solidFill>
                  <a:srgbClr val="000000"/>
                </a:solidFill>
                <a:latin typeface="Canva Sans"/>
                <a:ea typeface="Canva Sans"/>
                <a:cs typeface="Canva Sans"/>
                <a:sym typeface="Canva Sans"/>
              </a:rPr>
              <a:t>. England: Joseph Rowntree Foundation. [Online]. Available at: </a:t>
            </a:r>
            <a:r>
              <a:rPr lang="en-US" sz="1817" u="sng">
                <a:solidFill>
                  <a:srgbClr val="000000"/>
                </a:solidFill>
                <a:latin typeface="Canva Sans"/>
                <a:ea typeface="Canva Sans"/>
                <a:cs typeface="Canva Sans"/>
                <a:sym typeface="Canva Sans"/>
                <a:hlinkClick r:id="rId3" tooltip="https://www.jrf.org.uk/work/uk-poverty-2023-the-essential-guide-to-understanding-poverty-in-the-uk"/>
              </a:rPr>
              <a:t>https://www.jrf.org.uk/work/uk-poverty-2023-the-essential-guide-to-understanding-poverty-in-the-uk</a:t>
            </a:r>
            <a:r>
              <a:rPr lang="en-US" sz="1817">
                <a:solidFill>
                  <a:srgbClr val="000000"/>
                </a:solidFill>
                <a:latin typeface="Canva Sans"/>
                <a:ea typeface="Canva Sans"/>
                <a:cs typeface="Canva Sans"/>
                <a:sym typeface="Canva Sans"/>
              </a:rPr>
              <a:t> (Accessed: 12th December 2024). </a:t>
            </a:r>
          </a:p>
          <a:p>
            <a:pPr algn="ctr">
              <a:lnSpc>
                <a:spcPts val="2404"/>
              </a:lnSpc>
            </a:pPr>
          </a:p>
          <a:p>
            <a:pPr algn="ctr">
              <a:lnSpc>
                <a:spcPts val="2544"/>
              </a:lnSpc>
            </a:pPr>
            <a:r>
              <a:rPr lang="en-US" sz="1817">
                <a:solidFill>
                  <a:srgbClr val="000000"/>
                </a:solidFill>
                <a:latin typeface="Canva Sans"/>
                <a:ea typeface="Canva Sans"/>
                <a:cs typeface="Canva Sans"/>
                <a:sym typeface="Canva Sans"/>
              </a:rPr>
              <a:t>Ortlieb, E., Bowden, R. and Inman, A., eds., (2012). </a:t>
            </a:r>
            <a:r>
              <a:rPr lang="en-US" sz="1817" i="true">
                <a:solidFill>
                  <a:srgbClr val="000000"/>
                </a:solidFill>
                <a:latin typeface="Canva Sans Italics"/>
                <a:ea typeface="Canva Sans Italics"/>
                <a:cs typeface="Canva Sans Italics"/>
                <a:sym typeface="Canva Sans Italics"/>
              </a:rPr>
              <a:t>Educational Research and Innovations 2012 CEDER Yearbook</a:t>
            </a:r>
            <a:r>
              <a:rPr lang="en-US" sz="1817">
                <a:solidFill>
                  <a:srgbClr val="000000"/>
                </a:solidFill>
                <a:latin typeface="Canva Sans"/>
                <a:ea typeface="Canva Sans"/>
                <a:cs typeface="Canva Sans"/>
                <a:sym typeface="Canva Sans"/>
              </a:rPr>
              <a:t>. CEDER, Texas A&amp;M University-Corpus Christi. (Accessed: 15th January 2025). </a:t>
            </a:r>
          </a:p>
          <a:p>
            <a:pPr algn="ctr">
              <a:lnSpc>
                <a:spcPts val="2544"/>
              </a:lnSpc>
            </a:pPr>
          </a:p>
          <a:p>
            <a:pPr algn="ctr">
              <a:lnSpc>
                <a:spcPts val="2544"/>
              </a:lnSpc>
            </a:pP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sp>
        <p:nvSpPr>
          <p:cNvPr name="TextBox 2" id="2"/>
          <p:cNvSpPr txBox="true"/>
          <p:nvPr/>
        </p:nvSpPr>
        <p:spPr>
          <a:xfrm rot="0">
            <a:off x="1641940" y="54602"/>
            <a:ext cx="14570473" cy="838200"/>
          </a:xfrm>
          <a:prstGeom prst="rect">
            <a:avLst/>
          </a:prstGeom>
        </p:spPr>
        <p:txBody>
          <a:bodyPr anchor="t" rtlCol="false" tIns="0" lIns="0" bIns="0" rIns="0">
            <a:spAutoFit/>
          </a:bodyPr>
          <a:lstStyle/>
          <a:p>
            <a:pPr algn="ctr">
              <a:lnSpc>
                <a:spcPts val="7139"/>
              </a:lnSpc>
            </a:pPr>
            <a:r>
              <a:rPr lang="en-US" sz="4200">
                <a:solidFill>
                  <a:srgbClr val="000000"/>
                </a:solidFill>
                <a:latin typeface="Safira March"/>
                <a:ea typeface="Safira March"/>
                <a:cs typeface="Safira March"/>
                <a:sym typeface="Safira March"/>
              </a:rPr>
              <a:t>REFERENCES</a:t>
            </a:r>
          </a:p>
        </p:txBody>
      </p:sp>
      <p:sp>
        <p:nvSpPr>
          <p:cNvPr name="TextBox 3" id="3"/>
          <p:cNvSpPr txBox="true"/>
          <p:nvPr/>
        </p:nvSpPr>
        <p:spPr>
          <a:xfrm rot="0">
            <a:off x="465936" y="1000125"/>
            <a:ext cx="17601971" cy="10355129"/>
          </a:xfrm>
          <a:prstGeom prst="rect">
            <a:avLst/>
          </a:prstGeom>
        </p:spPr>
        <p:txBody>
          <a:bodyPr anchor="t" rtlCol="false" tIns="0" lIns="0" bIns="0" rIns="0">
            <a:spAutoFit/>
          </a:bodyPr>
          <a:lstStyle/>
          <a:p>
            <a:pPr algn="ctr">
              <a:lnSpc>
                <a:spcPts val="2544"/>
              </a:lnSpc>
            </a:pPr>
            <a:r>
              <a:rPr lang="en-US" sz="1817">
                <a:solidFill>
                  <a:srgbClr val="000000"/>
                </a:solidFill>
                <a:latin typeface="Canva Sans"/>
                <a:ea typeface="Canva Sans"/>
                <a:cs typeface="Canva Sans"/>
                <a:sym typeface="Canva Sans"/>
              </a:rPr>
              <a:t>Pateşan, M., Balagiu, A., and Alibec, C. (2018) Visual aids in language education, International Conference Knowledge-Based Organization, 24(2), pp. 356–361. Available at: </a:t>
            </a:r>
            <a:r>
              <a:rPr lang="en-US" sz="1817" u="sng">
                <a:solidFill>
                  <a:srgbClr val="000000"/>
                </a:solidFill>
                <a:latin typeface="Canva Sans"/>
                <a:ea typeface="Canva Sans"/>
                <a:cs typeface="Canva Sans"/>
                <a:sym typeface="Canva Sans"/>
                <a:hlinkClick r:id="rId2" tooltip="https://doi.org/10.1515/kbo-2018-0115"/>
              </a:rPr>
              <a:t>https://doi.org/10.1515/kbo-2018-0115</a:t>
            </a:r>
            <a:r>
              <a:rPr lang="en-US" sz="1817">
                <a:solidFill>
                  <a:srgbClr val="000000"/>
                </a:solidFill>
                <a:latin typeface="Canva Sans"/>
                <a:ea typeface="Canva Sans"/>
                <a:cs typeface="Canva Sans"/>
                <a:sym typeface="Canva Sans"/>
              </a:rPr>
              <a:t> (Accessed: 14th December 2024).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Pellegrino, J.W. (2002) 'Knowing what students know', </a:t>
            </a:r>
            <a:r>
              <a:rPr lang="en-US" sz="1817" i="true">
                <a:solidFill>
                  <a:srgbClr val="000000"/>
                </a:solidFill>
                <a:latin typeface="Canva Sans Italics"/>
                <a:ea typeface="Canva Sans Italics"/>
                <a:cs typeface="Canva Sans Italics"/>
                <a:sym typeface="Canva Sans Italics"/>
              </a:rPr>
              <a:t>Issues in Science and Technology</a:t>
            </a:r>
            <a:r>
              <a:rPr lang="en-US" sz="1817">
                <a:solidFill>
                  <a:srgbClr val="000000"/>
                </a:solidFill>
                <a:latin typeface="Canva Sans"/>
                <a:ea typeface="Canva Sans"/>
                <a:cs typeface="Canva Sans"/>
                <a:sym typeface="Canva Sans"/>
              </a:rPr>
              <a:t>, 19(2), pp. 48–52. Available at: </a:t>
            </a:r>
            <a:r>
              <a:rPr lang="en-US" sz="1817" u="sng">
                <a:solidFill>
                  <a:srgbClr val="000000"/>
                </a:solidFill>
                <a:latin typeface="Canva Sans"/>
                <a:ea typeface="Canva Sans"/>
                <a:cs typeface="Canva Sans"/>
                <a:sym typeface="Canva Sans"/>
                <a:hlinkClick r:id="rId3" tooltip="http://www.jstor.org/stable/43312299"/>
              </a:rPr>
              <a:t>http://www.jstor.org/stable/43312299</a:t>
            </a:r>
            <a:r>
              <a:rPr lang="en-US" sz="1817">
                <a:solidFill>
                  <a:srgbClr val="000000"/>
                </a:solidFill>
                <a:latin typeface="Canva Sans"/>
                <a:ea typeface="Canva Sans"/>
                <a:cs typeface="Canva Sans"/>
                <a:sym typeface="Canva Sans"/>
              </a:rPr>
              <a:t> (Accessed: 14th December 2024).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Piaget, J. (2001) </a:t>
            </a:r>
            <a:r>
              <a:rPr lang="en-US" sz="1817" i="true">
                <a:solidFill>
                  <a:srgbClr val="000000"/>
                </a:solidFill>
                <a:latin typeface="Canva Sans Italics"/>
                <a:ea typeface="Canva Sans Italics"/>
                <a:cs typeface="Canva Sans Italics"/>
                <a:sym typeface="Canva Sans Italics"/>
              </a:rPr>
              <a:t>The language and thought of the child</a:t>
            </a:r>
            <a:r>
              <a:rPr lang="en-US" sz="1817">
                <a:solidFill>
                  <a:srgbClr val="000000"/>
                </a:solidFill>
                <a:latin typeface="Canva Sans"/>
                <a:ea typeface="Canva Sans"/>
                <a:cs typeface="Canva Sans"/>
                <a:sym typeface="Canva Sans"/>
              </a:rPr>
              <a:t>. 4th ed. London ; Routledge. (Accessed: 17th December 2024). </a:t>
            </a:r>
          </a:p>
          <a:p>
            <a:pPr algn="ctr">
              <a:lnSpc>
                <a:spcPts val="2544"/>
              </a:lnSpc>
            </a:pPr>
            <a:r>
              <a:rPr lang="en-US" sz="1817">
                <a:solidFill>
                  <a:srgbClr val="000000"/>
                </a:solidFill>
                <a:latin typeface="Canva Sans"/>
                <a:ea typeface="Canva Sans"/>
                <a:cs typeface="Canva Sans"/>
                <a:sym typeface="Canva Sans"/>
              </a:rPr>
              <a:t>Robertson, B. (2023). </a:t>
            </a:r>
            <a:r>
              <a:rPr lang="en-US" sz="1817" i="true">
                <a:solidFill>
                  <a:srgbClr val="000000"/>
                </a:solidFill>
                <a:latin typeface="Canva Sans Italics"/>
                <a:ea typeface="Canva Sans Italics"/>
                <a:cs typeface="Canva Sans Italics"/>
                <a:sym typeface="Canva Sans Italics"/>
              </a:rPr>
              <a:t>Power Up Your Pedagogy: the Illustrated Handbook of Teaching</a:t>
            </a:r>
            <a:r>
              <a:rPr lang="en-US" sz="1817">
                <a:solidFill>
                  <a:srgbClr val="000000"/>
                </a:solidFill>
                <a:latin typeface="Canva Sans"/>
                <a:ea typeface="Canva Sans"/>
                <a:cs typeface="Canva Sans"/>
                <a:sym typeface="Canva Sans"/>
              </a:rPr>
              <a:t>. Illustrated ed. Suffolk: John Catt Educational, Limited. (Accessed: 12th December 2024).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Rosenshine, B., (2012). </a:t>
            </a:r>
            <a:r>
              <a:rPr lang="en-US" sz="1817" i="true">
                <a:solidFill>
                  <a:srgbClr val="000000"/>
                </a:solidFill>
                <a:latin typeface="Canva Sans Italics"/>
                <a:ea typeface="Canva Sans Italics"/>
                <a:cs typeface="Canva Sans Italics"/>
                <a:sym typeface="Canva Sans Italics"/>
              </a:rPr>
              <a:t>Principles of instruction: Research-based strategies that all teachers should know</a:t>
            </a:r>
            <a:r>
              <a:rPr lang="en-US" sz="1817">
                <a:solidFill>
                  <a:srgbClr val="000000"/>
                </a:solidFill>
                <a:latin typeface="Canva Sans"/>
                <a:ea typeface="Canva Sans"/>
                <a:cs typeface="Canva Sans"/>
                <a:sym typeface="Canva Sans"/>
              </a:rPr>
              <a:t>. (Accessed: 14th January 2025). </a:t>
            </a:r>
          </a:p>
          <a:p>
            <a:pPr algn="ctr">
              <a:lnSpc>
                <a:spcPts val="2544"/>
              </a:lnSpc>
            </a:pPr>
            <a:r>
              <a:rPr lang="en-US" sz="1817">
                <a:solidFill>
                  <a:srgbClr val="000000"/>
                </a:solidFill>
                <a:latin typeface="Canva Sans"/>
                <a:ea typeface="Canva Sans"/>
                <a:cs typeface="Canva Sans"/>
                <a:sym typeface="Canva Sans"/>
              </a:rPr>
              <a:t>Sadler, D.R., (1989). Formative assessment and the design of instructional systems. </a:t>
            </a:r>
            <a:r>
              <a:rPr lang="en-US" sz="1817" i="true">
                <a:solidFill>
                  <a:srgbClr val="000000"/>
                </a:solidFill>
                <a:latin typeface="Canva Sans Italics"/>
                <a:ea typeface="Canva Sans Italics"/>
                <a:cs typeface="Canva Sans Italics"/>
                <a:sym typeface="Canva Sans Italics"/>
              </a:rPr>
              <a:t>Instructional Science</a:t>
            </a:r>
            <a:r>
              <a:rPr lang="en-US" sz="1817">
                <a:solidFill>
                  <a:srgbClr val="000000"/>
                </a:solidFill>
                <a:latin typeface="Canva Sans"/>
                <a:ea typeface="Canva Sans"/>
                <a:cs typeface="Canva Sans"/>
                <a:sym typeface="Canva Sans"/>
              </a:rPr>
              <a:t>, 18(2), pp.119–144. (Accessed: 14th December 2024).</a:t>
            </a:r>
          </a:p>
          <a:p>
            <a:pPr algn="ctr">
              <a:lnSpc>
                <a:spcPts val="2544"/>
              </a:lnSpc>
            </a:pPr>
            <a:r>
              <a:rPr lang="en-US" sz="1817">
                <a:solidFill>
                  <a:srgbClr val="000000"/>
                </a:solidFill>
                <a:latin typeface="Canva Sans"/>
                <a:ea typeface="Canva Sans"/>
                <a:cs typeface="Canva Sans"/>
                <a:sym typeface="Canva Sans"/>
              </a:rPr>
              <a:t> </a:t>
            </a:r>
          </a:p>
          <a:p>
            <a:pPr algn="ctr">
              <a:lnSpc>
                <a:spcPts val="2544"/>
              </a:lnSpc>
            </a:pPr>
            <a:r>
              <a:rPr lang="en-US" sz="1817">
                <a:solidFill>
                  <a:srgbClr val="000000"/>
                </a:solidFill>
                <a:latin typeface="Canva Sans"/>
                <a:ea typeface="Canva Sans"/>
                <a:cs typeface="Canva Sans"/>
                <a:sym typeface="Canva Sans"/>
              </a:rPr>
              <a:t>Schön, D.A. (2016) </a:t>
            </a:r>
            <a:r>
              <a:rPr lang="en-US" sz="1817" i="true">
                <a:solidFill>
                  <a:srgbClr val="000000"/>
                </a:solidFill>
                <a:latin typeface="Canva Sans Italics"/>
                <a:ea typeface="Canva Sans Italics"/>
                <a:cs typeface="Canva Sans Italics"/>
                <a:sym typeface="Canva Sans Italics"/>
              </a:rPr>
              <a:t>The reflective practitioner : how professionals think in action</a:t>
            </a:r>
            <a:r>
              <a:rPr lang="en-US" sz="1817">
                <a:solidFill>
                  <a:srgbClr val="000000"/>
                </a:solidFill>
                <a:latin typeface="Canva Sans"/>
                <a:ea typeface="Canva Sans"/>
                <a:cs typeface="Canva Sans"/>
                <a:sym typeface="Canva Sans"/>
              </a:rPr>
              <a:t>. Abingdon, England ; Routledge. Available at: </a:t>
            </a:r>
            <a:r>
              <a:rPr lang="en-US" sz="1817" u="sng">
                <a:solidFill>
                  <a:srgbClr val="000000"/>
                </a:solidFill>
                <a:latin typeface="Canva Sans"/>
                <a:ea typeface="Canva Sans"/>
                <a:cs typeface="Canva Sans"/>
                <a:sym typeface="Canva Sans"/>
                <a:hlinkClick r:id="rId4" tooltip="https://doi.org/10.4324/9781315237473"/>
              </a:rPr>
              <a:t>https://doi.org/10.4324/9781315237473</a:t>
            </a:r>
            <a:r>
              <a:rPr lang="en-US" sz="1817">
                <a:solidFill>
                  <a:srgbClr val="000000"/>
                </a:solidFill>
                <a:latin typeface="Canva Sans"/>
                <a:ea typeface="Canva Sans"/>
                <a:cs typeface="Canva Sans"/>
                <a:sym typeface="Canva Sans"/>
              </a:rPr>
              <a:t>  . (Accessed: 14th January 2025).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Sousa, D.A. and Tomlinson, C.A., (2018). </a:t>
            </a:r>
            <a:r>
              <a:rPr lang="en-US" sz="1817" i="true">
                <a:solidFill>
                  <a:srgbClr val="000000"/>
                </a:solidFill>
                <a:latin typeface="Canva Sans Italics"/>
                <a:ea typeface="Canva Sans Italics"/>
                <a:cs typeface="Canva Sans Italics"/>
                <a:sym typeface="Canva Sans Italics"/>
              </a:rPr>
              <a:t>Differentiation and the Brain: How Neuroscience Supports the Learner-Friendly Classroom (Use Brain-Based Learning and Neuroeducation to Differentiate Instruction)</a:t>
            </a:r>
            <a:r>
              <a:rPr lang="en-US" sz="1817">
                <a:solidFill>
                  <a:srgbClr val="000000"/>
                </a:solidFill>
                <a:latin typeface="Canva Sans"/>
                <a:ea typeface="Canva Sans"/>
                <a:cs typeface="Canva Sans"/>
                <a:sym typeface="Canva Sans"/>
              </a:rPr>
              <a:t>. Bloomington, Indiana: Solution Tree. Available at: </a:t>
            </a:r>
            <a:r>
              <a:rPr lang="en-US" sz="1817" u="sng">
                <a:solidFill>
                  <a:srgbClr val="000000"/>
                </a:solidFill>
                <a:latin typeface="Canva Sans"/>
                <a:ea typeface="Canva Sans"/>
                <a:cs typeface="Canva Sans"/>
                <a:sym typeface="Canva Sans"/>
                <a:hlinkClick r:id="rId5" tooltip="https://ebookcentral.proquest.com/lib/trinity/detail.action?docID=5267576"/>
              </a:rPr>
              <a:t>https://ebookcentral.proquest.com/lib/trinity/detail.action?docID=5267576</a:t>
            </a:r>
            <a:r>
              <a:rPr lang="en-US" sz="1817">
                <a:solidFill>
                  <a:srgbClr val="000000"/>
                </a:solidFill>
                <a:latin typeface="Canva Sans"/>
                <a:ea typeface="Canva Sans"/>
                <a:cs typeface="Canva Sans"/>
                <a:sym typeface="Canva Sans"/>
              </a:rPr>
              <a:t> (Accessed: 17th December 2024)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Tofade, T., Elsner, J. and Haines, S.T., 2013. Best practice strategies for effective use of questions as a teaching tool. </a:t>
            </a:r>
            <a:r>
              <a:rPr lang="en-US" sz="1817" i="true">
                <a:solidFill>
                  <a:srgbClr val="000000"/>
                </a:solidFill>
                <a:latin typeface="Canva Sans Italics"/>
                <a:ea typeface="Canva Sans Italics"/>
                <a:cs typeface="Canva Sans Italics"/>
                <a:sym typeface="Canva Sans Italics"/>
              </a:rPr>
              <a:t>American Journal of Pharmaceutical Education</a:t>
            </a:r>
            <a:r>
              <a:rPr lang="en-US" sz="1817">
                <a:solidFill>
                  <a:srgbClr val="000000"/>
                </a:solidFill>
                <a:latin typeface="Canva Sans"/>
                <a:ea typeface="Canva Sans"/>
                <a:cs typeface="Canva Sans"/>
                <a:sym typeface="Canva Sans"/>
              </a:rPr>
              <a:t>, 77(7), p.155. doi: 10.5688/ajpe777155. (Accessed: 15th January 2025).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Tomlinson, C., (2001). How to Differentiate Instruction in Mixed-Ability Classrooms. 2nd ed. Alexandria: Association for Supervision and Curriculum Development. (Accessed: 17th December 2024).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Torrance, H. (2007) ‘Assessment as learning? How the use of explicit learning objectives, assessment criteria and feedback in post‐secondary education and training can come to dominate learning. 1 ’, Assessment in Education: Principles, Policy &amp; Practice, 14(3), pp. 281–294. doi: 10.1080/09695940701591867. (Accessed: 14th January 2025). </a:t>
            </a:r>
          </a:p>
          <a:p>
            <a:pPr algn="ctr">
              <a:lnSpc>
                <a:spcPts val="2544"/>
              </a:lnSpc>
            </a:pPr>
            <a:r>
              <a:rPr lang="en-US" sz="1817">
                <a:solidFill>
                  <a:srgbClr val="000000"/>
                </a:solidFill>
                <a:latin typeface="Canva Sans"/>
                <a:ea typeface="Canva Sans"/>
                <a:cs typeface="Canva Sans"/>
                <a:sym typeface="Canva Sans"/>
              </a:rPr>
              <a:t> </a:t>
            </a:r>
          </a:p>
          <a:p>
            <a:pPr algn="ctr">
              <a:lnSpc>
                <a:spcPts val="2544"/>
              </a:lnSpc>
            </a:pPr>
          </a:p>
          <a:p>
            <a:pPr algn="ctr">
              <a:lnSpc>
                <a:spcPts val="2544"/>
              </a:lnSpc>
            </a:pPr>
          </a:p>
          <a:p>
            <a:pPr algn="ctr">
              <a:lnSpc>
                <a:spcPts val="2544"/>
              </a:lnSpc>
            </a:pP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sp>
        <p:nvSpPr>
          <p:cNvPr name="TextBox 2" id="2"/>
          <p:cNvSpPr txBox="true"/>
          <p:nvPr/>
        </p:nvSpPr>
        <p:spPr>
          <a:xfrm rot="0">
            <a:off x="1641940" y="54602"/>
            <a:ext cx="14570473" cy="838200"/>
          </a:xfrm>
          <a:prstGeom prst="rect">
            <a:avLst/>
          </a:prstGeom>
        </p:spPr>
        <p:txBody>
          <a:bodyPr anchor="t" rtlCol="false" tIns="0" lIns="0" bIns="0" rIns="0">
            <a:spAutoFit/>
          </a:bodyPr>
          <a:lstStyle/>
          <a:p>
            <a:pPr algn="ctr">
              <a:lnSpc>
                <a:spcPts val="7139"/>
              </a:lnSpc>
            </a:pPr>
            <a:r>
              <a:rPr lang="en-US" sz="4200">
                <a:solidFill>
                  <a:srgbClr val="000000"/>
                </a:solidFill>
                <a:latin typeface="Safira March"/>
                <a:ea typeface="Safira March"/>
                <a:cs typeface="Safira March"/>
                <a:sym typeface="Safira March"/>
              </a:rPr>
              <a:t>REFERENCES</a:t>
            </a:r>
          </a:p>
        </p:txBody>
      </p:sp>
      <p:sp>
        <p:nvSpPr>
          <p:cNvPr name="TextBox 3" id="3"/>
          <p:cNvSpPr txBox="true"/>
          <p:nvPr/>
        </p:nvSpPr>
        <p:spPr>
          <a:xfrm rot="0">
            <a:off x="465936" y="1000125"/>
            <a:ext cx="17601971" cy="7840529"/>
          </a:xfrm>
          <a:prstGeom prst="rect">
            <a:avLst/>
          </a:prstGeom>
        </p:spPr>
        <p:txBody>
          <a:bodyPr anchor="t" rtlCol="false" tIns="0" lIns="0" bIns="0" rIns="0">
            <a:spAutoFit/>
          </a:bodyPr>
          <a:lstStyle/>
          <a:p>
            <a:pPr algn="ctr">
              <a:lnSpc>
                <a:spcPts val="2544"/>
              </a:lnSpc>
            </a:pPr>
            <a:r>
              <a:rPr lang="en-US" sz="1817">
                <a:solidFill>
                  <a:srgbClr val="000000"/>
                </a:solidFill>
                <a:latin typeface="Canva Sans"/>
                <a:ea typeface="Canva Sans"/>
                <a:cs typeface="Canva Sans"/>
                <a:sym typeface="Canva Sans"/>
              </a:rPr>
              <a:t>Welsh Assembly Government (2010) How to develop thinking and assessment for learning in the classroom. Cardiff: Welsh Assembly Government Available at: </a:t>
            </a:r>
            <a:r>
              <a:rPr lang="en-US" sz="1817" u="sng">
                <a:solidFill>
                  <a:srgbClr val="000000"/>
                </a:solidFill>
                <a:latin typeface="Canva Sans"/>
                <a:ea typeface="Canva Sans"/>
                <a:cs typeface="Canva Sans"/>
                <a:sym typeface="Canva Sans"/>
                <a:hlinkClick r:id="rId2" tooltip="https://hwb.gov.wales/api/storage/663d00fd-9c3b-%204003-9a1f-0012bad39fad/how-to-develop-thinking-%20and-assessment-for-learning-in-the-classroom.pdf"/>
              </a:rPr>
              <a:t>https://hwb.gov.wales/api/storage/663d00fd-9c3b- 4003-9a1f-0012bad39fad/how-to-develop-thinking- and-assessment-for-learning-in-the-classroom.pdf</a:t>
            </a:r>
            <a:r>
              <a:rPr lang="en-US" sz="1817">
                <a:solidFill>
                  <a:srgbClr val="000000"/>
                </a:solidFill>
                <a:latin typeface="Canva Sans"/>
                <a:ea typeface="Canva Sans"/>
                <a:cs typeface="Canva Sans"/>
                <a:sym typeface="Canva Sans"/>
              </a:rPr>
              <a:t> (Accessed: 12th December 2024).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Welsh Government (2022) DRAFT STATUTORY GUIDANCE: A Guide to Curriculum for Wales. Available at: </a:t>
            </a:r>
            <a:r>
              <a:rPr lang="en-US" sz="1817" u="sng">
                <a:solidFill>
                  <a:srgbClr val="000000"/>
                </a:solidFill>
                <a:latin typeface="Canva Sans"/>
                <a:ea typeface="Canva Sans"/>
                <a:cs typeface="Canva Sans"/>
                <a:sym typeface="Canva Sans"/>
                <a:hlinkClick r:id="rId3" tooltip="https://hwb.gov.wales/storage/f8f9760c-64a1-48ea-80fd-db130ad9050b/a-guide-to-curriculum-for-wales-2022.pdf"/>
              </a:rPr>
              <a:t>https://hwb.gov.wales/storage/f8f9760c-64a1-48ea-80fd-db130ad9050b/a-guide-to-curriculum-for-wales-2022.pdf</a:t>
            </a:r>
            <a:r>
              <a:rPr lang="en-US" sz="1817">
                <a:solidFill>
                  <a:srgbClr val="000000"/>
                </a:solidFill>
                <a:latin typeface="Canva Sans"/>
                <a:ea typeface="Canva Sans"/>
                <a:cs typeface="Canva Sans"/>
                <a:sym typeface="Canva Sans"/>
              </a:rPr>
              <a:t> (Accessed: 13th December 2024).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Welsh Government, 2019. Area of Learning and Experience: Languages, Literacy and Communication. Welsh Government. Avaiable at: </a:t>
            </a:r>
            <a:r>
              <a:rPr lang="en-US" sz="1817" u="sng">
                <a:solidFill>
                  <a:srgbClr val="000000"/>
                </a:solidFill>
                <a:latin typeface="Canva Sans"/>
                <a:ea typeface="Canva Sans"/>
                <a:cs typeface="Canva Sans"/>
                <a:sym typeface="Canva Sans"/>
                <a:hlinkClick r:id="rId4" tooltip="https://hwb.gov.wales/curriculum-for-wales/languages-literacy-and-communication/descriptions-of-learning/"/>
              </a:rPr>
              <a:t>https://hwb.gov.wales/curriculum-for-wales/languages-literacy-and-communication/descriptions-of-learning/</a:t>
            </a:r>
            <a:r>
              <a:rPr lang="en-US" sz="1817">
                <a:solidFill>
                  <a:srgbClr val="000000"/>
                </a:solidFill>
                <a:latin typeface="Canva Sans"/>
                <a:ea typeface="Canva Sans"/>
                <a:cs typeface="Canva Sans"/>
                <a:sym typeface="Canva Sans"/>
              </a:rPr>
              <a:t> (Accessed: 15th January 2025)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Welsh Government, n.d. Professional standards for teaching and leadership. [online] Available at: </a:t>
            </a:r>
            <a:r>
              <a:rPr lang="en-US" sz="1817" u="sng">
                <a:solidFill>
                  <a:srgbClr val="000000"/>
                </a:solidFill>
                <a:latin typeface="Canva Sans"/>
                <a:ea typeface="Canva Sans"/>
                <a:cs typeface="Canva Sans"/>
                <a:sym typeface="Canva Sans"/>
                <a:hlinkClick r:id="rId5" tooltip="https://hwb.gov.wales/api/storage/19bc948b-8a3f-41e0-944a-7bf2cadf7d18/professional-standards-for-teaching-and-leadership-interactive-pdf-for-pc.pdf"/>
              </a:rPr>
              <a:t>https://hwb.gov.wales/api/storage/19bc948b-8a3f-41e0-944a-7bf2cadf7d18/professional-standards-for-teaching-and-leadership-interactive-pdf-for-pc.pdf</a:t>
            </a:r>
            <a:r>
              <a:rPr lang="en-US" sz="1817">
                <a:solidFill>
                  <a:srgbClr val="000000"/>
                </a:solidFill>
                <a:latin typeface="Canva Sans"/>
                <a:ea typeface="Canva Sans"/>
                <a:cs typeface="Canva Sans"/>
                <a:sym typeface="Canva Sans"/>
              </a:rPr>
              <a:t> (Accessed 15 January 2025).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Wiliam, D., (2006). Assessment for learning: why, what and how. Available at: </a:t>
            </a:r>
            <a:r>
              <a:rPr lang="en-US" sz="1817" u="sng">
                <a:solidFill>
                  <a:srgbClr val="000000"/>
                </a:solidFill>
                <a:latin typeface="Canva Sans"/>
                <a:ea typeface="Canva Sans"/>
                <a:cs typeface="Canva Sans"/>
                <a:sym typeface="Canva Sans"/>
                <a:hlinkClick r:id="rId6" tooltip="https://www.researchgate.net/publication/258423298_Assessment_for_learning_why_what_and_how/citations"/>
              </a:rPr>
              <a:t>https://www.researchgate.net/publication/258423298_Assessment_for_learning_why_what_and_how/citations</a:t>
            </a:r>
            <a:r>
              <a:rPr lang="en-US" sz="1817">
                <a:solidFill>
                  <a:srgbClr val="000000"/>
                </a:solidFill>
                <a:latin typeface="Canva Sans"/>
                <a:ea typeface="Canva Sans"/>
                <a:cs typeface="Canva Sans"/>
                <a:sym typeface="Canva Sans"/>
              </a:rPr>
              <a:t> (Accessed: 17th December 2024).</a:t>
            </a:r>
          </a:p>
          <a:p>
            <a:pPr algn="ctr">
              <a:lnSpc>
                <a:spcPts val="2544"/>
              </a:lnSpc>
            </a:pPr>
            <a:r>
              <a:rPr lang="en-US" sz="1817">
                <a:solidFill>
                  <a:srgbClr val="000000"/>
                </a:solidFill>
                <a:latin typeface="Canva Sans"/>
                <a:ea typeface="Canva Sans"/>
                <a:cs typeface="Canva Sans"/>
                <a:sym typeface="Canva Sans"/>
              </a:rPr>
              <a:t> </a:t>
            </a:r>
          </a:p>
          <a:p>
            <a:pPr algn="ctr">
              <a:lnSpc>
                <a:spcPts val="2544"/>
              </a:lnSpc>
            </a:pPr>
            <a:r>
              <a:rPr lang="en-US" sz="1817">
                <a:solidFill>
                  <a:srgbClr val="000000"/>
                </a:solidFill>
                <a:latin typeface="Canva Sans"/>
                <a:ea typeface="Canva Sans"/>
                <a:cs typeface="Canva Sans"/>
                <a:sym typeface="Canva Sans"/>
              </a:rPr>
              <a:t>Wiliam, D. (2017) Embedded formative assessment: Strategies for classroom assessment that drives student engagement and learning. Solution Tree. Available at: </a:t>
            </a:r>
            <a:r>
              <a:rPr lang="en-US" sz="1817" u="sng">
                <a:solidFill>
                  <a:srgbClr val="000000"/>
                </a:solidFill>
                <a:latin typeface="Canva Sans"/>
                <a:ea typeface="Canva Sans"/>
                <a:cs typeface="Canva Sans"/>
                <a:sym typeface="Canva Sans"/>
                <a:hlinkClick r:id="rId7" tooltip="https://ebookcentral.proquest.com/lib/trinity/detail.action?docID=5105912"/>
              </a:rPr>
              <a:t>https://ebookcentral.proquest.com/lib/trinity/detail.action?docID=5105912</a:t>
            </a:r>
            <a:r>
              <a:rPr lang="en-US" sz="1817">
                <a:solidFill>
                  <a:srgbClr val="000000"/>
                </a:solidFill>
                <a:latin typeface="Canva Sans"/>
                <a:ea typeface="Canva Sans"/>
                <a:cs typeface="Canva Sans"/>
                <a:sym typeface="Canva Sans"/>
              </a:rPr>
              <a:t> (Accessed: 13th December 2024). </a:t>
            </a:r>
          </a:p>
          <a:p>
            <a:pPr algn="ctr">
              <a:lnSpc>
                <a:spcPts val="2544"/>
              </a:lnSpc>
            </a:pPr>
          </a:p>
          <a:p>
            <a:pPr algn="ctr">
              <a:lnSpc>
                <a:spcPts val="2544"/>
              </a:lnSpc>
            </a:pPr>
            <a:r>
              <a:rPr lang="en-US" sz="1817">
                <a:solidFill>
                  <a:srgbClr val="000000"/>
                </a:solidFill>
                <a:latin typeface="Canva Sans"/>
                <a:ea typeface="Canva Sans"/>
                <a:cs typeface="Canva Sans"/>
                <a:sym typeface="Canva Sans"/>
              </a:rPr>
              <a:t>Wong, S.S.H., (2025). Learning by teaching with deliberate errors promotes argumentative reasoning. Journal of Educational Psychology. Advance online publication. Available at: </a:t>
            </a:r>
            <a:r>
              <a:rPr lang="en-US" sz="1817" u="sng">
                <a:solidFill>
                  <a:srgbClr val="000000"/>
                </a:solidFill>
                <a:latin typeface="Canva Sans"/>
                <a:ea typeface="Canva Sans"/>
                <a:cs typeface="Canva Sans"/>
                <a:sym typeface="Canva Sans"/>
                <a:hlinkClick r:id="rId8" tooltip="https://doi.org/10.1037/edu0000934"/>
              </a:rPr>
              <a:t>https://doi.org/10.1037/edu0000934</a:t>
            </a:r>
            <a:r>
              <a:rPr lang="en-US" sz="1817">
                <a:solidFill>
                  <a:srgbClr val="000000"/>
                </a:solidFill>
                <a:latin typeface="Canva Sans"/>
                <a:ea typeface="Canva Sans"/>
                <a:cs typeface="Canva Sans"/>
                <a:sym typeface="Canva Sans"/>
              </a:rPr>
              <a:t> (Accessed: 14th January 2025). </a:t>
            </a:r>
          </a:p>
          <a:p>
            <a:pPr algn="ctr">
              <a:lnSpc>
                <a:spcPts val="2544"/>
              </a:lnSpc>
            </a:pPr>
            <a:r>
              <a:rPr lang="en-US" sz="1817">
                <a:solidFill>
                  <a:srgbClr val="000000"/>
                </a:solidFill>
                <a:latin typeface="Canva Sans"/>
                <a:ea typeface="Canva Sans"/>
                <a:cs typeface="Canva Sans"/>
                <a:sym typeface="Canva Sans"/>
              </a:rPr>
              <a:t> </a:t>
            </a:r>
          </a:p>
          <a:p>
            <a:pPr algn="ctr">
              <a:lnSpc>
                <a:spcPts val="2544"/>
              </a:lnSpc>
            </a:pPr>
          </a:p>
          <a:p>
            <a:pPr algn="ctr">
              <a:lnSpc>
                <a:spcPts val="2544"/>
              </a:lnSpc>
            </a:pPr>
          </a:p>
          <a:p>
            <a:pPr algn="ctr">
              <a:lnSpc>
                <a:spcPts val="2544"/>
              </a:lnSpc>
            </a:pPr>
          </a:p>
        </p:txBody>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29600"/>
            <a:chOff x="0" y="0"/>
            <a:chExt cx="4274726" cy="2167467"/>
          </a:xfrm>
        </p:grpSpPr>
        <p:sp>
          <p:nvSpPr>
            <p:cNvPr name="Freeform 3" id="3"/>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FCDFDD"/>
            </a:solidFill>
            <a:ln w="285750" cap="rnd">
              <a:solidFill>
                <a:srgbClr val="F4BDBC"/>
              </a:solidFill>
              <a:prstDash val="solid"/>
              <a:round/>
            </a:ln>
          </p:spPr>
        </p:sp>
        <p:sp>
          <p:nvSpPr>
            <p:cNvPr name="TextBox 4" id="4"/>
            <p:cNvSpPr txBox="true"/>
            <p:nvPr/>
          </p:nvSpPr>
          <p:spPr>
            <a:xfrm>
              <a:off x="0" y="-38100"/>
              <a:ext cx="4274726" cy="220556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706025">
            <a:off x="-8579740" y="5608006"/>
            <a:ext cx="13044260" cy="12166737"/>
          </a:xfrm>
          <a:custGeom>
            <a:avLst/>
            <a:gdLst/>
            <a:ahLst/>
            <a:cxnLst/>
            <a:rect r="r" b="b" t="t" l="l"/>
            <a:pathLst>
              <a:path h="12166737" w="13044260">
                <a:moveTo>
                  <a:pt x="0" y="0"/>
                </a:moveTo>
                <a:lnTo>
                  <a:pt x="13044260" y="0"/>
                </a:lnTo>
                <a:lnTo>
                  <a:pt x="13044260" y="12166738"/>
                </a:lnTo>
                <a:lnTo>
                  <a:pt x="0" y="1216673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12826205" y="-6232149"/>
            <a:ext cx="8866190" cy="9468746"/>
          </a:xfrm>
          <a:custGeom>
            <a:avLst/>
            <a:gdLst/>
            <a:ahLst/>
            <a:cxnLst/>
            <a:rect r="r" b="b" t="t" l="l"/>
            <a:pathLst>
              <a:path h="9468746" w="8866190">
                <a:moveTo>
                  <a:pt x="0" y="0"/>
                </a:moveTo>
                <a:lnTo>
                  <a:pt x="8866190" y="0"/>
                </a:lnTo>
                <a:lnTo>
                  <a:pt x="8866190" y="9468747"/>
                </a:lnTo>
                <a:lnTo>
                  <a:pt x="0" y="946874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5568060" y="1559778"/>
            <a:ext cx="7167443" cy="7167443"/>
          </a:xfrm>
          <a:custGeom>
            <a:avLst/>
            <a:gdLst/>
            <a:ahLst/>
            <a:cxnLst/>
            <a:rect r="r" b="b" t="t" l="l"/>
            <a:pathLst>
              <a:path h="7167443" w="7167443">
                <a:moveTo>
                  <a:pt x="0" y="0"/>
                </a:moveTo>
                <a:lnTo>
                  <a:pt x="7167444" y="0"/>
                </a:lnTo>
                <a:lnTo>
                  <a:pt x="7167444" y="7167444"/>
                </a:lnTo>
                <a:lnTo>
                  <a:pt x="0" y="7167444"/>
                </a:lnTo>
                <a:lnTo>
                  <a:pt x="0" y="0"/>
                </a:lnTo>
                <a:close/>
              </a:path>
            </a:pathLst>
          </a:custGeom>
          <a:blipFill>
            <a:blip r:embed="rId6"/>
            <a:stretch>
              <a:fillRect l="0" t="0" r="0" b="0"/>
            </a:stretch>
          </a:blipFill>
        </p:spPr>
      </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sp>
        <p:nvSpPr>
          <p:cNvPr name="Freeform 2" id="2"/>
          <p:cNvSpPr/>
          <p:nvPr/>
        </p:nvSpPr>
        <p:spPr>
          <a:xfrm flipH="false" flipV="false" rot="0">
            <a:off x="1028700" y="196525"/>
            <a:ext cx="15638119" cy="9893950"/>
          </a:xfrm>
          <a:custGeom>
            <a:avLst/>
            <a:gdLst/>
            <a:ahLst/>
            <a:cxnLst/>
            <a:rect r="r" b="b" t="t" l="l"/>
            <a:pathLst>
              <a:path h="9893950" w="15638119">
                <a:moveTo>
                  <a:pt x="0" y="0"/>
                </a:moveTo>
                <a:lnTo>
                  <a:pt x="15638119" y="0"/>
                </a:lnTo>
                <a:lnTo>
                  <a:pt x="15638119" y="9893950"/>
                </a:lnTo>
                <a:lnTo>
                  <a:pt x="0" y="9893950"/>
                </a:lnTo>
                <a:lnTo>
                  <a:pt x="0" y="0"/>
                </a:lnTo>
                <a:close/>
              </a:path>
            </a:pathLst>
          </a:custGeom>
          <a:blipFill>
            <a:blip r:embed="rId2"/>
            <a:stretch>
              <a:fillRect l="0" t="0" r="0" b="0"/>
            </a:stretch>
          </a:blipFill>
        </p:spPr>
      </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sp>
        <p:nvSpPr>
          <p:cNvPr name="Freeform 2" id="2"/>
          <p:cNvSpPr/>
          <p:nvPr/>
        </p:nvSpPr>
        <p:spPr>
          <a:xfrm flipH="false" flipV="false" rot="0">
            <a:off x="360156" y="291210"/>
            <a:ext cx="16724418" cy="9455322"/>
          </a:xfrm>
          <a:custGeom>
            <a:avLst/>
            <a:gdLst/>
            <a:ahLst/>
            <a:cxnLst/>
            <a:rect r="r" b="b" t="t" l="l"/>
            <a:pathLst>
              <a:path h="9455322" w="16724418">
                <a:moveTo>
                  <a:pt x="0" y="0"/>
                </a:moveTo>
                <a:lnTo>
                  <a:pt x="16724418" y="0"/>
                </a:lnTo>
                <a:lnTo>
                  <a:pt x="16724418" y="9455322"/>
                </a:lnTo>
                <a:lnTo>
                  <a:pt x="0" y="9455322"/>
                </a:lnTo>
                <a:lnTo>
                  <a:pt x="0" y="0"/>
                </a:lnTo>
                <a:close/>
              </a:path>
            </a:pathLst>
          </a:custGeom>
          <a:blipFill>
            <a:blip r:embed="rId2"/>
            <a:stretch>
              <a:fillRect l="0" t="-3079" r="0" b="0"/>
            </a:stretch>
          </a:blipFill>
        </p:spPr>
      </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sp>
        <p:nvSpPr>
          <p:cNvPr name="Freeform 2" id="2"/>
          <p:cNvSpPr/>
          <p:nvPr/>
        </p:nvSpPr>
        <p:spPr>
          <a:xfrm flipH="false" flipV="false" rot="0">
            <a:off x="820673" y="328511"/>
            <a:ext cx="15863670" cy="9629978"/>
          </a:xfrm>
          <a:custGeom>
            <a:avLst/>
            <a:gdLst/>
            <a:ahLst/>
            <a:cxnLst/>
            <a:rect r="r" b="b" t="t" l="l"/>
            <a:pathLst>
              <a:path h="9629978" w="15863670">
                <a:moveTo>
                  <a:pt x="0" y="0"/>
                </a:moveTo>
                <a:lnTo>
                  <a:pt x="15863670" y="0"/>
                </a:lnTo>
                <a:lnTo>
                  <a:pt x="15863670" y="9629978"/>
                </a:lnTo>
                <a:lnTo>
                  <a:pt x="0" y="9629978"/>
                </a:lnTo>
                <a:lnTo>
                  <a:pt x="0" y="0"/>
                </a:lnTo>
                <a:close/>
              </a:path>
            </a:pathLst>
          </a:custGeom>
          <a:blipFill>
            <a:blip r:embed="rId2"/>
            <a:stretch>
              <a:fillRect l="0" t="0" r="0" b="0"/>
            </a:stretch>
          </a:blipFill>
        </p:spPr>
      </p:sp>
    </p:spTree>
  </p:cSld>
  <p:clrMapOvr>
    <a:masterClrMapping/>
  </p:clrMapOvr>
</p:sld>
</file>

<file path=ppt/slides/slide30.xml><?xml version="1.0" encoding="utf-8"?>
<p:sld xmlns:p="http://schemas.openxmlformats.org/presentationml/2006/main" xmlns:a="http://schemas.openxmlformats.org/drawingml/2006/main" xmlns:r="http://schemas.openxmlformats.org/officeDocument/2006/relationships">
  <p:cSld>
    <p:bg>
      <p:bgPr>
        <a:solidFill>
          <a:srgbClr val="F8E7E7"/>
        </a:solidFill>
      </p:bgPr>
    </p:bg>
    <p:spTree>
      <p:nvGrpSpPr>
        <p:cNvPr id="1" name=""/>
        <p:cNvGrpSpPr/>
        <p:nvPr/>
      </p:nvGrpSpPr>
      <p:grpSpPr>
        <a:xfrm>
          <a:off x="0" y="0"/>
          <a:ext cx="0" cy="0"/>
          <a:chOff x="0" y="0"/>
          <a:chExt cx="0" cy="0"/>
        </a:xfrm>
      </p:grpSpPr>
      <p:sp>
        <p:nvSpPr>
          <p:cNvPr name="Freeform 2" id="2"/>
          <p:cNvSpPr/>
          <p:nvPr/>
        </p:nvSpPr>
        <p:spPr>
          <a:xfrm flipH="false" flipV="false" rot="0">
            <a:off x="2156570" y="3226678"/>
            <a:ext cx="13974860" cy="3833644"/>
          </a:xfrm>
          <a:custGeom>
            <a:avLst/>
            <a:gdLst/>
            <a:ahLst/>
            <a:cxnLst/>
            <a:rect r="r" b="b" t="t" l="l"/>
            <a:pathLst>
              <a:path h="3833644" w="13974860">
                <a:moveTo>
                  <a:pt x="0" y="0"/>
                </a:moveTo>
                <a:lnTo>
                  <a:pt x="13974860" y="0"/>
                </a:lnTo>
                <a:lnTo>
                  <a:pt x="13974860" y="3833644"/>
                </a:lnTo>
                <a:lnTo>
                  <a:pt x="0" y="3833644"/>
                </a:lnTo>
                <a:lnTo>
                  <a:pt x="0" y="0"/>
                </a:lnTo>
                <a:close/>
              </a:path>
            </a:pathLst>
          </a:custGeom>
          <a:blipFill>
            <a:blip r:embed="rId2"/>
            <a:stretch>
              <a:fillRect l="0" t="0" r="0" b="0"/>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DAGcSGa5y4w</dc:identifier>
  <dcterms:modified xsi:type="dcterms:W3CDTF">2011-08-01T06:04:30Z</dcterms:modified>
  <cp:revision>1</cp:revision>
  <dc:title>AfL presentation</dc:title>
</cp:coreProperties>
</file>