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10/30/2025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78635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10/30/2025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91388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10/30/2025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159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10/30/2025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36316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10/30/2025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790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10/30/2025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98294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10/30/2025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27704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10/30/2025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93141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10/30/2025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42087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10/30/2025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71434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10/30/2025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0845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10/30/2025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368221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seasoned tomahawk steaks">
            <a:extLst>
              <a:ext uri="{FF2B5EF4-FFF2-40B4-BE49-F238E27FC236}">
                <a16:creationId xmlns:a16="http://schemas.microsoft.com/office/drawing/2014/main" id="{0AD0F928-CBDE-F07D-A86A-9012F9D85371}"/>
              </a:ext>
            </a:extLst>
          </p:cNvPr>
          <p:cNvPicPr>
            <a:picLocks noChangeAspect="1"/>
          </p:cNvPicPr>
          <p:nvPr/>
        </p:nvPicPr>
        <p:blipFill>
          <a:blip r:embed="rId2"/>
          <a:srcRect t="17341" b="10079"/>
          <a:stretch>
            <a:fillRect/>
          </a:stretch>
        </p:blipFill>
        <p:spPr>
          <a:xfrm>
            <a:off x="1" y="10"/>
            <a:ext cx="12192000" cy="6857990"/>
          </a:xfrm>
          <a:prstGeom prst="rect">
            <a:avLst/>
          </a:prstGeom>
        </p:spPr>
      </p:pic>
      <p:sp useBgFill="1">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4436" y="1066800"/>
            <a:ext cx="4389120"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0BF71-478F-1ABC-FBD7-CFCE6A742F64}"/>
              </a:ext>
            </a:extLst>
          </p:cNvPr>
          <p:cNvSpPr>
            <a:spLocks noGrp="1"/>
          </p:cNvSpPr>
          <p:nvPr>
            <p:ph type="ctrTitle"/>
          </p:nvPr>
        </p:nvSpPr>
        <p:spPr>
          <a:xfrm>
            <a:off x="7730487" y="1562101"/>
            <a:ext cx="3551402" cy="2738530"/>
          </a:xfrm>
        </p:spPr>
        <p:txBody>
          <a:bodyPr anchor="t">
            <a:normAutofit/>
          </a:bodyPr>
          <a:lstStyle/>
          <a:p>
            <a:r>
              <a:rPr lang="en-GB" sz="4800" u="sng" dirty="0"/>
              <a:t>My business plan</a:t>
            </a:r>
            <a:br>
              <a:rPr lang="en-GB" sz="4800" dirty="0"/>
            </a:br>
            <a:r>
              <a:rPr lang="en-GB" sz="4800" dirty="0"/>
              <a:t>Butchers </a:t>
            </a:r>
          </a:p>
        </p:txBody>
      </p:sp>
      <p:sp>
        <p:nvSpPr>
          <p:cNvPr id="3" name="Subtitle 2">
            <a:extLst>
              <a:ext uri="{FF2B5EF4-FFF2-40B4-BE49-F238E27FC236}">
                <a16:creationId xmlns:a16="http://schemas.microsoft.com/office/drawing/2014/main" id="{C6B4D4A0-96E2-7ACE-6297-BFA12747C3F2}"/>
              </a:ext>
            </a:extLst>
          </p:cNvPr>
          <p:cNvSpPr>
            <a:spLocks noGrp="1"/>
          </p:cNvSpPr>
          <p:nvPr>
            <p:ph type="subTitle" idx="1"/>
          </p:nvPr>
        </p:nvSpPr>
        <p:spPr>
          <a:xfrm>
            <a:off x="7730487" y="4358566"/>
            <a:ext cx="3579790" cy="875824"/>
          </a:xfrm>
        </p:spPr>
        <p:txBody>
          <a:bodyPr>
            <a:normAutofit lnSpcReduction="10000"/>
          </a:bodyPr>
          <a:lstStyle/>
          <a:p>
            <a:r>
              <a:rPr lang="en-GB" dirty="0"/>
              <a:t>Abdul Shafiq</a:t>
            </a:r>
          </a:p>
          <a:p>
            <a:r>
              <a:rPr lang="en-GB" dirty="0"/>
              <a:t>2415450</a:t>
            </a:r>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24436" y="5780876"/>
            <a:ext cx="438912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105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39A0A-B23A-1F10-2479-51C63EE4FBE7}"/>
              </a:ext>
            </a:extLst>
          </p:cNvPr>
          <p:cNvSpPr>
            <a:spLocks noGrp="1"/>
          </p:cNvSpPr>
          <p:nvPr>
            <p:ph type="ctrTitle"/>
          </p:nvPr>
        </p:nvSpPr>
        <p:spPr>
          <a:xfrm>
            <a:off x="246790" y="1592826"/>
            <a:ext cx="3863094" cy="2996649"/>
          </a:xfrm>
        </p:spPr>
        <p:txBody>
          <a:bodyPr anchor="t">
            <a:normAutofit fontScale="90000"/>
          </a:bodyPr>
          <a:lstStyle/>
          <a:p>
            <a:pPr>
              <a:lnSpc>
                <a:spcPct val="90000"/>
              </a:lnSpc>
            </a:pPr>
            <a:r>
              <a:rPr lang="en-GB" sz="2800" u="sng" dirty="0"/>
              <a:t>Contents: </a:t>
            </a:r>
            <a:br>
              <a:rPr lang="en-GB" sz="2800" u="sng" dirty="0"/>
            </a:br>
            <a:br>
              <a:rPr lang="en-GB" sz="2100" dirty="0"/>
            </a:br>
            <a:r>
              <a:rPr lang="en-GB" sz="2100" dirty="0"/>
              <a:t>. </a:t>
            </a:r>
            <a:r>
              <a:rPr lang="en-GB" sz="2100" b="0" dirty="0"/>
              <a:t>Overview of business idea</a:t>
            </a:r>
            <a:br>
              <a:rPr lang="en-GB" sz="2100" b="0" dirty="0"/>
            </a:br>
            <a:br>
              <a:rPr lang="en-GB" sz="2100" b="0" dirty="0"/>
            </a:br>
            <a:r>
              <a:rPr lang="en-GB" sz="2100" b="0" dirty="0"/>
              <a:t>. Legal format </a:t>
            </a:r>
            <a:br>
              <a:rPr lang="en-GB" sz="2100" b="0" dirty="0"/>
            </a:br>
            <a:br>
              <a:rPr lang="en-GB" sz="2100" b="0" dirty="0"/>
            </a:br>
            <a:r>
              <a:rPr lang="en-GB" sz="2100" b="0" dirty="0"/>
              <a:t>. Environmental analysis </a:t>
            </a:r>
            <a:br>
              <a:rPr lang="en-GB" sz="2100" b="0" dirty="0"/>
            </a:br>
            <a:br>
              <a:rPr lang="en-GB" sz="2100" b="0" dirty="0"/>
            </a:br>
            <a:r>
              <a:rPr lang="en-GB" sz="2100" b="0" dirty="0"/>
              <a:t>. Marketing strategies </a:t>
            </a:r>
            <a:br>
              <a:rPr lang="en-GB" sz="2100" b="0" dirty="0"/>
            </a:br>
            <a:br>
              <a:rPr lang="en-GB" sz="2100" b="0" dirty="0"/>
            </a:br>
            <a:r>
              <a:rPr lang="en-GB" sz="2100" b="0" dirty="0"/>
              <a:t>. Funding required </a:t>
            </a:r>
          </a:p>
        </p:txBody>
      </p:sp>
      <p:cxnSp>
        <p:nvCxnSpPr>
          <p:cNvPr id="9" name="Straight Connector 8">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AutoShape 2" descr="Generated image">
            <a:extLst>
              <a:ext uri="{FF2B5EF4-FFF2-40B4-BE49-F238E27FC236}">
                <a16:creationId xmlns:a16="http://schemas.microsoft.com/office/drawing/2014/main" id="{BD5E8F0E-47F9-0153-ED18-246F5ED8223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A storefront with a sign and a person standing in front of it&#10;&#10;AI-generated content may be incorrect.">
            <a:extLst>
              <a:ext uri="{FF2B5EF4-FFF2-40B4-BE49-F238E27FC236}">
                <a16:creationId xmlns:a16="http://schemas.microsoft.com/office/drawing/2014/main" id="{7B42BAE7-0DAD-FD2C-8D4D-82228EE432EC}"/>
              </a:ext>
            </a:extLst>
          </p:cNvPr>
          <p:cNvPicPr>
            <a:picLocks noChangeAspect="1"/>
          </p:cNvPicPr>
          <p:nvPr/>
        </p:nvPicPr>
        <p:blipFill>
          <a:blip r:embed="rId2"/>
          <a:stretch>
            <a:fillRect/>
          </a:stretch>
        </p:blipFill>
        <p:spPr>
          <a:xfrm>
            <a:off x="4620067" y="1692027"/>
            <a:ext cx="6138464" cy="4426299"/>
          </a:xfrm>
          <a:prstGeom prst="rect">
            <a:avLst/>
          </a:prstGeom>
        </p:spPr>
      </p:pic>
    </p:spTree>
    <p:extLst>
      <p:ext uri="{BB962C8B-B14F-4D97-AF65-F5344CB8AC3E}">
        <p14:creationId xmlns:p14="http://schemas.microsoft.com/office/powerpoint/2010/main" val="3781706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6BF36-7916-0CF2-BF1F-4578BCA8CAAA}"/>
              </a:ext>
            </a:extLst>
          </p:cNvPr>
          <p:cNvSpPr>
            <a:spLocks noGrp="1"/>
          </p:cNvSpPr>
          <p:nvPr>
            <p:ph type="title"/>
          </p:nvPr>
        </p:nvSpPr>
        <p:spPr>
          <a:xfrm>
            <a:off x="640080" y="914401"/>
            <a:ext cx="6980274" cy="592850"/>
          </a:xfrm>
        </p:spPr>
        <p:txBody>
          <a:bodyPr vert="horz" lIns="91440" tIns="45720" rIns="91440" bIns="45720" rtlCol="0" anchor="t">
            <a:normAutofit/>
          </a:bodyPr>
          <a:lstStyle/>
          <a:p>
            <a:r>
              <a:rPr lang="en-US" sz="2800" u="sng" dirty="0"/>
              <a:t>Overview of business idea</a:t>
            </a:r>
          </a:p>
        </p:txBody>
      </p:sp>
      <p:sp>
        <p:nvSpPr>
          <p:cNvPr id="3" name="Text Placeholder 2">
            <a:extLst>
              <a:ext uri="{FF2B5EF4-FFF2-40B4-BE49-F238E27FC236}">
                <a16:creationId xmlns:a16="http://schemas.microsoft.com/office/drawing/2014/main" id="{897839A9-CD89-E1BD-FBE7-6B3530476463}"/>
              </a:ext>
            </a:extLst>
          </p:cNvPr>
          <p:cNvSpPr>
            <a:spLocks noGrp="1"/>
          </p:cNvSpPr>
          <p:nvPr>
            <p:ph type="body" idx="1"/>
          </p:nvPr>
        </p:nvSpPr>
        <p:spPr>
          <a:xfrm>
            <a:off x="241160" y="1911298"/>
            <a:ext cx="8226787" cy="1906230"/>
          </a:xfrm>
        </p:spPr>
        <p:txBody>
          <a:bodyPr vert="horz" lIns="91440" tIns="45720" rIns="91440" bIns="45720" rtlCol="0" anchor="t">
            <a:normAutofit/>
          </a:bodyPr>
          <a:lstStyle/>
          <a:p>
            <a:pPr>
              <a:lnSpc>
                <a:spcPct val="130000"/>
              </a:lnSpc>
            </a:pPr>
            <a:r>
              <a:rPr lang="en-US" sz="1800" b="1" cap="all" spc="300" dirty="0"/>
              <a:t>The name of my business – </a:t>
            </a:r>
            <a:r>
              <a:rPr lang="en-US" sz="1800" cap="all" spc="300" dirty="0"/>
              <a:t>“The right way butchers”</a:t>
            </a:r>
          </a:p>
          <a:p>
            <a:pPr>
              <a:lnSpc>
                <a:spcPct val="130000"/>
              </a:lnSpc>
            </a:pPr>
            <a:r>
              <a:rPr lang="en-US" sz="1800" b="1" cap="all" spc="300" dirty="0"/>
              <a:t>Location – </a:t>
            </a:r>
            <a:r>
              <a:rPr lang="en-US" sz="1800" cap="all" spc="300" dirty="0"/>
              <a:t>small town in Birmingham</a:t>
            </a:r>
          </a:p>
          <a:p>
            <a:pPr>
              <a:lnSpc>
                <a:spcPct val="130000"/>
              </a:lnSpc>
            </a:pPr>
            <a:r>
              <a:rPr lang="en-US" sz="1800" b="1" cap="all" spc="300" dirty="0"/>
              <a:t>Owner of the business </a:t>
            </a:r>
            <a:r>
              <a:rPr lang="en-US" sz="1800" cap="all" spc="300" dirty="0"/>
              <a:t>– Abdul Shafiq (myself)</a:t>
            </a:r>
          </a:p>
          <a:p>
            <a:pPr>
              <a:lnSpc>
                <a:spcPct val="130000"/>
              </a:lnSpc>
            </a:pPr>
            <a:r>
              <a:rPr lang="en-US" sz="1800" b="1" cap="all" spc="300" dirty="0"/>
              <a:t>my business type – </a:t>
            </a:r>
            <a:r>
              <a:rPr lang="en-US" sz="1800" cap="all" spc="300" dirty="0"/>
              <a:t>halal food retail</a:t>
            </a:r>
          </a:p>
          <a:p>
            <a:pPr>
              <a:lnSpc>
                <a:spcPct val="130000"/>
              </a:lnSpc>
            </a:pPr>
            <a:endParaRPr lang="en-US" sz="1800" cap="all" spc="300" dirty="0"/>
          </a:p>
        </p:txBody>
      </p:sp>
      <p:cxnSp>
        <p:nvCxnSpPr>
          <p:cNvPr id="12" name="Straight Connector 11">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09324DB-AAB7-E7CD-EE34-CEA74741C8A7}"/>
              </a:ext>
            </a:extLst>
          </p:cNvPr>
          <p:cNvSpPr txBox="1"/>
          <p:nvPr/>
        </p:nvSpPr>
        <p:spPr>
          <a:xfrm>
            <a:off x="1927272" y="4189273"/>
            <a:ext cx="5958672" cy="1754326"/>
          </a:xfrm>
          <a:prstGeom prst="rect">
            <a:avLst/>
          </a:prstGeom>
          <a:noFill/>
        </p:spPr>
        <p:txBody>
          <a:bodyPr wrap="square" rtlCol="0">
            <a:spAutoFit/>
          </a:bodyPr>
          <a:lstStyle/>
          <a:p>
            <a:r>
              <a:rPr lang="en-GB" dirty="0"/>
              <a:t>My business plan is to open a butchers, which will offer halal fresh chicken and meat to the local community and supply to restaurants. I want to build a trusted and reliable butchers, where customers do not need to worry about the freshness and I will cater to their needs by cutting meat in different sizes and shapes as requested.</a:t>
            </a:r>
          </a:p>
        </p:txBody>
      </p:sp>
      <p:pic>
        <p:nvPicPr>
          <p:cNvPr id="2050" name="Picture 2" descr="Butchery - Mulkerns">
            <a:extLst>
              <a:ext uri="{FF2B5EF4-FFF2-40B4-BE49-F238E27FC236}">
                <a16:creationId xmlns:a16="http://schemas.microsoft.com/office/drawing/2014/main" id="{1DD9EACB-B4F7-0855-92D7-DC82FB288B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7946" y="914402"/>
            <a:ext cx="3614423" cy="5029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0823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B2D3A50-BF25-AB2A-4763-36B45C451424}"/>
              </a:ext>
            </a:extLst>
          </p:cNvPr>
          <p:cNvSpPr>
            <a:spLocks noGrp="1"/>
          </p:cNvSpPr>
          <p:nvPr>
            <p:ph type="title"/>
          </p:nvPr>
        </p:nvSpPr>
        <p:spPr>
          <a:xfrm>
            <a:off x="640080" y="1371600"/>
            <a:ext cx="5737859" cy="1097280"/>
          </a:xfrm>
        </p:spPr>
        <p:txBody>
          <a:bodyPr>
            <a:normAutofit/>
          </a:bodyPr>
          <a:lstStyle/>
          <a:p>
            <a:r>
              <a:rPr lang="en-GB" dirty="0"/>
              <a:t>Legal format</a:t>
            </a:r>
          </a:p>
        </p:txBody>
      </p:sp>
      <p:cxnSp>
        <p:nvCxnSpPr>
          <p:cNvPr id="1043" name="Straight Connector 1042">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9" name="Content Placeholder 4">
            <a:extLst>
              <a:ext uri="{FF2B5EF4-FFF2-40B4-BE49-F238E27FC236}">
                <a16:creationId xmlns:a16="http://schemas.microsoft.com/office/drawing/2014/main" id="{2DF499A2-3328-DFC1-7976-4003EE867CBA}"/>
              </a:ext>
            </a:extLst>
          </p:cNvPr>
          <p:cNvSpPr>
            <a:spLocks noGrp="1"/>
          </p:cNvSpPr>
          <p:nvPr>
            <p:ph idx="1"/>
          </p:nvPr>
        </p:nvSpPr>
        <p:spPr>
          <a:xfrm>
            <a:off x="640080" y="2633236"/>
            <a:ext cx="5737860" cy="3666980"/>
          </a:xfrm>
        </p:spPr>
        <p:txBody>
          <a:bodyPr>
            <a:normAutofit/>
          </a:bodyPr>
          <a:lstStyle/>
          <a:p>
            <a:pPr>
              <a:lnSpc>
                <a:spcPct val="110000"/>
              </a:lnSpc>
            </a:pPr>
            <a:r>
              <a:rPr lang="en-GB" sz="1700" dirty="0"/>
              <a:t>Limited company</a:t>
            </a:r>
          </a:p>
          <a:p>
            <a:pPr>
              <a:lnSpc>
                <a:spcPct val="110000"/>
              </a:lnSpc>
            </a:pPr>
            <a:r>
              <a:rPr lang="en-GB" sz="1700" dirty="0"/>
              <a:t>The reason why I decided to start my company of with LTD company is because of tax efficiency which would mean lower tax’s wages and dividends.  You will have less worries when it come to Liability,  also to intrigue new shareholders to your business limited companies have a option of being part of a percentage holder. not to forget it’s easier to set up. There are many other advantages in  trading in LTD co business when you look deep into it such as professional status and limited liability.</a:t>
            </a:r>
          </a:p>
        </p:txBody>
      </p:sp>
      <p:pic>
        <p:nvPicPr>
          <p:cNvPr id="1026" name="Picture 2" descr="Legislation Logo Vector. a Clean, Professional Vector Logo Symbolizing Law  and Governance. Stock Vector - Illustration of brand, footwear: 407403384">
            <a:extLst>
              <a:ext uri="{FF2B5EF4-FFF2-40B4-BE49-F238E27FC236}">
                <a16:creationId xmlns:a16="http://schemas.microsoft.com/office/drawing/2014/main" id="{A72D3A93-B09D-E9BD-B530-5868E804AF8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5179" y="1924386"/>
            <a:ext cx="4375829" cy="4375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84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FE0D5DD-25B1-08C9-5904-7A8F8FD5473E}"/>
              </a:ext>
            </a:extLst>
          </p:cNvPr>
          <p:cNvSpPr>
            <a:spLocks noGrp="1"/>
          </p:cNvSpPr>
          <p:nvPr>
            <p:ph type="ctrTitle"/>
          </p:nvPr>
        </p:nvSpPr>
        <p:spPr>
          <a:xfrm>
            <a:off x="3764280" y="68153"/>
            <a:ext cx="9707880" cy="447348"/>
          </a:xfrm>
        </p:spPr>
        <p:txBody>
          <a:bodyPr vert="horz" lIns="91440" tIns="45720" rIns="91440" bIns="45720" rtlCol="0" anchor="t">
            <a:normAutofit fontScale="90000"/>
          </a:bodyPr>
          <a:lstStyle/>
          <a:p>
            <a:pPr>
              <a:lnSpc>
                <a:spcPct val="90000"/>
              </a:lnSpc>
            </a:pPr>
            <a:r>
              <a:rPr lang="en-US" sz="4000"/>
              <a:t>PESTEL analysis:</a:t>
            </a:r>
            <a:endParaRPr lang="en-US" sz="4000" dirty="0"/>
          </a:p>
        </p:txBody>
      </p:sp>
      <p:graphicFrame>
        <p:nvGraphicFramePr>
          <p:cNvPr id="4" name="Table 3">
            <a:extLst>
              <a:ext uri="{FF2B5EF4-FFF2-40B4-BE49-F238E27FC236}">
                <a16:creationId xmlns:a16="http://schemas.microsoft.com/office/drawing/2014/main" id="{F61EC82F-8797-BBC3-7F75-7588A72C0DC0}"/>
              </a:ext>
            </a:extLst>
          </p:cNvPr>
          <p:cNvGraphicFramePr>
            <a:graphicFrameLocks noGrp="1"/>
          </p:cNvGraphicFramePr>
          <p:nvPr>
            <p:extLst>
              <p:ext uri="{D42A27DB-BD31-4B8C-83A1-F6EECF244321}">
                <p14:modId xmlns:p14="http://schemas.microsoft.com/office/powerpoint/2010/main" val="1083554747"/>
              </p:ext>
            </p:extLst>
          </p:nvPr>
        </p:nvGraphicFramePr>
        <p:xfrm>
          <a:off x="195072" y="769193"/>
          <a:ext cx="11798808" cy="6020654"/>
        </p:xfrm>
        <a:graphic>
          <a:graphicData uri="http://schemas.openxmlformats.org/drawingml/2006/table">
            <a:tbl>
              <a:tblPr firstRow="1" bandRow="1">
                <a:tableStyleId>{5C22544A-7EE6-4342-B048-85BDC9FD1C3A}</a:tableStyleId>
              </a:tblPr>
              <a:tblGrid>
                <a:gridCol w="2428873">
                  <a:extLst>
                    <a:ext uri="{9D8B030D-6E8A-4147-A177-3AD203B41FA5}">
                      <a16:colId xmlns:a16="http://schemas.microsoft.com/office/drawing/2014/main" val="2645893895"/>
                    </a:ext>
                  </a:extLst>
                </a:gridCol>
                <a:gridCol w="9369935">
                  <a:extLst>
                    <a:ext uri="{9D8B030D-6E8A-4147-A177-3AD203B41FA5}">
                      <a16:colId xmlns:a16="http://schemas.microsoft.com/office/drawing/2014/main" val="1854541861"/>
                    </a:ext>
                  </a:extLst>
                </a:gridCol>
              </a:tblGrid>
              <a:tr h="783585">
                <a:tc>
                  <a:txBody>
                    <a:bodyPr/>
                    <a:lstStyle/>
                    <a:p>
                      <a:r>
                        <a:rPr lang="en-GB"/>
                        <a:t>Political</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cap="none"/>
                        <a:t>The UK law ensures that strict hygiene, standard and safety is followed by businesses. Brexit may have impacts on this due to import and export rules. Ensuring I follow animal welfare regulations. </a:t>
                      </a:r>
                      <a:endParaRPr lang="en-US" sz="1800" b="0" dirty="0"/>
                    </a:p>
                  </a:txBody>
                  <a:tcPr/>
                </a:tc>
                <a:extLst>
                  <a:ext uri="{0D108BD9-81ED-4DB2-BD59-A6C34878D82A}">
                    <a16:rowId xmlns:a16="http://schemas.microsoft.com/office/drawing/2014/main" val="3471647504"/>
                  </a:ext>
                </a:extLst>
              </a:tr>
              <a:tr h="783585">
                <a:tc>
                  <a:txBody>
                    <a:bodyPr/>
                    <a:lstStyle/>
                    <a:p>
                      <a:r>
                        <a:rPr lang="en-GB"/>
                        <a:t>Economic</a:t>
                      </a:r>
                      <a:endParaRPr lang="en-GB" dirty="0"/>
                    </a:p>
                  </a:txBody>
                  <a:tcPr/>
                </a:tc>
                <a:tc>
                  <a:txBody>
                    <a:bodyPr/>
                    <a:lstStyle/>
                    <a:p>
                      <a:r>
                        <a:rPr lang="en-US" sz="1800" cap="none"/>
                        <a:t>Some things that could affect the business economically will be if there is fluctuation in supply, high competition or economic downfall that can affect customers spending.</a:t>
                      </a:r>
                      <a:endParaRPr lang="en-GB" dirty="0"/>
                    </a:p>
                  </a:txBody>
                  <a:tcPr/>
                </a:tc>
                <a:extLst>
                  <a:ext uri="{0D108BD9-81ED-4DB2-BD59-A6C34878D82A}">
                    <a16:rowId xmlns:a16="http://schemas.microsoft.com/office/drawing/2014/main" val="3882691536"/>
                  </a:ext>
                </a:extLst>
              </a:tr>
              <a:tr h="713923">
                <a:tc>
                  <a:txBody>
                    <a:bodyPr/>
                    <a:lstStyle/>
                    <a:p>
                      <a:r>
                        <a:rPr lang="en-GB"/>
                        <a:t>Social</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u="sng" cap="none"/>
                        <a:t>C</a:t>
                      </a:r>
                      <a:r>
                        <a:rPr lang="en-US" sz="1800" cap="none"/>
                        <a:t>ustomers preferences may change more customers may be more concerned with animal welfare and refuse meat.</a:t>
                      </a:r>
                      <a:endParaRPr lang="en-US" sz="1800" cap="none" dirty="0"/>
                    </a:p>
                  </a:txBody>
                  <a:tcPr/>
                </a:tc>
                <a:extLst>
                  <a:ext uri="{0D108BD9-81ED-4DB2-BD59-A6C34878D82A}">
                    <a16:rowId xmlns:a16="http://schemas.microsoft.com/office/drawing/2014/main" val="4286401488"/>
                  </a:ext>
                </a:extLst>
              </a:tr>
              <a:tr h="713923">
                <a:tc>
                  <a:txBody>
                    <a:bodyPr/>
                    <a:lstStyle/>
                    <a:p>
                      <a:r>
                        <a:rPr lang="en-GB"/>
                        <a:t>Technological</a:t>
                      </a:r>
                      <a:endParaRPr lang="en-GB" dirty="0"/>
                    </a:p>
                  </a:txBody>
                  <a:tcPr/>
                </a:tc>
                <a:tc>
                  <a:txBody>
                    <a:bodyPr/>
                    <a:lstStyle/>
                    <a:p>
                      <a:pPr>
                        <a:lnSpc>
                          <a:spcPct val="110000"/>
                        </a:lnSpc>
                        <a:buFont typeface="Arial" panose="020B0604020202020204" pitchFamily="34" charset="0"/>
                        <a:buNone/>
                      </a:pPr>
                      <a:r>
                        <a:rPr lang="en-US" sz="1800" cap="none"/>
                        <a:t>Adding online ordering and delivery services.</a:t>
                      </a:r>
                    </a:p>
                    <a:p>
                      <a:pPr>
                        <a:lnSpc>
                          <a:spcPct val="110000"/>
                        </a:lnSpc>
                        <a:buFont typeface="Arial" panose="020B0604020202020204" pitchFamily="34" charset="0"/>
                        <a:buNone/>
                      </a:pPr>
                      <a:r>
                        <a:rPr lang="en-US" sz="1800" cap="none"/>
                        <a:t>Usage of electronic/social platforms for advertisement and client assistance.</a:t>
                      </a:r>
                      <a:endParaRPr lang="en-US" sz="1800" cap="none" dirty="0"/>
                    </a:p>
                  </a:txBody>
                  <a:tcPr/>
                </a:tc>
                <a:extLst>
                  <a:ext uri="{0D108BD9-81ED-4DB2-BD59-A6C34878D82A}">
                    <a16:rowId xmlns:a16="http://schemas.microsoft.com/office/drawing/2014/main" val="3984813915"/>
                  </a:ext>
                </a:extLst>
              </a:tr>
              <a:tr h="1289235">
                <a:tc>
                  <a:txBody>
                    <a:bodyPr/>
                    <a:lstStyle/>
                    <a:p>
                      <a:r>
                        <a:rPr lang="en-GB"/>
                        <a:t>Environmental</a:t>
                      </a:r>
                      <a:endParaRPr lang="en-GB" dirty="0"/>
                    </a:p>
                  </a:txBody>
                  <a:tcPr/>
                </a:tc>
                <a:tc>
                  <a:txBody>
                    <a:bodyPr/>
                    <a:lstStyle/>
                    <a:p>
                      <a:pPr>
                        <a:lnSpc>
                          <a:spcPct val="110000"/>
                        </a:lnSpc>
                        <a:buFont typeface="Arial" panose="020B0604020202020204" pitchFamily="34" charset="0"/>
                        <a:buNone/>
                      </a:pPr>
                      <a:r>
                        <a:rPr lang="en-US" sz="1800" dirty="0"/>
                        <a:t>M</a:t>
                      </a:r>
                      <a:r>
                        <a:rPr lang="en-US" sz="1800" cap="none" dirty="0"/>
                        <a:t>eat production significantly affects the environment through greenhouse gas emissions and high resource consumption.</a:t>
                      </a:r>
                    </a:p>
                    <a:p>
                      <a:pPr>
                        <a:lnSpc>
                          <a:spcPct val="110000"/>
                        </a:lnSpc>
                        <a:buFont typeface="Arial" panose="020B0604020202020204" pitchFamily="34" charset="0"/>
                        <a:buNone/>
                      </a:pPr>
                      <a:r>
                        <a:rPr lang="en-US" sz="1800" cap="none" dirty="0"/>
                        <a:t>There is a stronger push toward adopting sustainable and eco-friendly production methods.</a:t>
                      </a:r>
                    </a:p>
                    <a:p>
                      <a:pPr>
                        <a:lnSpc>
                          <a:spcPct val="110000"/>
                        </a:lnSpc>
                        <a:buFont typeface="Arial" panose="020B0604020202020204" pitchFamily="34" charset="0"/>
                        <a:buNone/>
                      </a:pPr>
                      <a:r>
                        <a:rPr lang="en-US" sz="1800" cap="none" dirty="0"/>
                        <a:t>The industry is also focusing on cutting down waste and encouraging recycling initiatives.</a:t>
                      </a:r>
                    </a:p>
                  </a:txBody>
                  <a:tcPr/>
                </a:tc>
                <a:extLst>
                  <a:ext uri="{0D108BD9-81ED-4DB2-BD59-A6C34878D82A}">
                    <a16:rowId xmlns:a16="http://schemas.microsoft.com/office/drawing/2014/main" val="3368147121"/>
                  </a:ext>
                </a:extLst>
              </a:tr>
              <a:tr h="1605588">
                <a:tc>
                  <a:txBody>
                    <a:bodyPr/>
                    <a:lstStyle/>
                    <a:p>
                      <a:r>
                        <a:rPr lang="en-GB"/>
                        <a:t>Legal</a:t>
                      </a:r>
                      <a:endParaRPr lang="en-GB" dirty="0"/>
                    </a:p>
                  </a:txBody>
                  <a:tcPr/>
                </a:tc>
                <a:tc>
                  <a:txBody>
                    <a:bodyPr/>
                    <a:lstStyle/>
                    <a:p>
                      <a:pPr>
                        <a:lnSpc>
                          <a:spcPct val="110000"/>
                        </a:lnSpc>
                        <a:buFont typeface="Arial" panose="020B0604020202020204" pitchFamily="34" charset="0"/>
                        <a:buNone/>
                      </a:pPr>
                      <a:r>
                        <a:rPr lang="en-US" sz="1800" cap="none" dirty="0"/>
                        <a:t>Businesses must follow strict food safety and hydyne laws to ensure product quality and consumer protection.</a:t>
                      </a:r>
                    </a:p>
                    <a:p>
                      <a:pPr>
                        <a:lnSpc>
                          <a:spcPct val="110000"/>
                        </a:lnSpc>
                        <a:buFont typeface="Arial" panose="020B0604020202020204" pitchFamily="34" charset="0"/>
                        <a:buNone/>
                      </a:pPr>
                      <a:r>
                        <a:rPr lang="en-US" sz="1800" cap="none" dirty="0"/>
                        <a:t>Proper labelling and packaging regulations need to be observed to maintain transparency.</a:t>
                      </a:r>
                    </a:p>
                    <a:p>
                      <a:pPr>
                        <a:lnSpc>
                          <a:spcPct val="110000"/>
                        </a:lnSpc>
                        <a:buFont typeface="Arial" panose="020B0604020202020204" pitchFamily="34" charset="0"/>
                        <a:buNone/>
                      </a:pPr>
                      <a:r>
                        <a:rPr lang="en-US" sz="1800" cap="none" dirty="0"/>
                        <a:t>Future changes in employment laws or industry regulations could impact how businesses operate</a:t>
                      </a:r>
                      <a:r>
                        <a:rPr lang="en-US" sz="800" cap="none" dirty="0"/>
                        <a:t>.</a:t>
                      </a:r>
                    </a:p>
                  </a:txBody>
                  <a:tcPr/>
                </a:tc>
                <a:extLst>
                  <a:ext uri="{0D108BD9-81ED-4DB2-BD59-A6C34878D82A}">
                    <a16:rowId xmlns:a16="http://schemas.microsoft.com/office/drawing/2014/main" val="1586268447"/>
                  </a:ext>
                </a:extLst>
              </a:tr>
            </a:tbl>
          </a:graphicData>
        </a:graphic>
      </p:graphicFrame>
    </p:spTree>
    <p:extLst>
      <p:ext uri="{BB962C8B-B14F-4D97-AF65-F5344CB8AC3E}">
        <p14:creationId xmlns:p14="http://schemas.microsoft.com/office/powerpoint/2010/main" val="1985965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CC6E-3923-1A5A-0348-18C5A35D3CDF}"/>
              </a:ext>
            </a:extLst>
          </p:cNvPr>
          <p:cNvSpPr>
            <a:spLocks noGrp="1"/>
          </p:cNvSpPr>
          <p:nvPr>
            <p:ph type="ctrTitle"/>
          </p:nvPr>
        </p:nvSpPr>
        <p:spPr/>
        <p:txBody>
          <a:bodyPr/>
          <a:lstStyle/>
          <a:p>
            <a:r>
              <a:rPr lang="en-GB" u="sng" dirty="0"/>
              <a:t>Marketing strategies </a:t>
            </a:r>
          </a:p>
        </p:txBody>
      </p:sp>
      <p:sp>
        <p:nvSpPr>
          <p:cNvPr id="3" name="Subtitle 2">
            <a:extLst>
              <a:ext uri="{FF2B5EF4-FFF2-40B4-BE49-F238E27FC236}">
                <a16:creationId xmlns:a16="http://schemas.microsoft.com/office/drawing/2014/main" id="{9DC921EB-8B53-9F3A-DCE8-AE640424257D}"/>
              </a:ext>
            </a:extLst>
          </p:cNvPr>
          <p:cNvSpPr>
            <a:spLocks noGrp="1"/>
          </p:cNvSpPr>
          <p:nvPr>
            <p:ph type="subTitle" idx="1"/>
          </p:nvPr>
        </p:nvSpPr>
        <p:spPr>
          <a:xfrm>
            <a:off x="463099" y="2637573"/>
            <a:ext cx="7029081" cy="2848828"/>
          </a:xfrm>
        </p:spPr>
        <p:txBody>
          <a:bodyPr>
            <a:normAutofit fontScale="85000" lnSpcReduction="20000"/>
          </a:bodyPr>
          <a:lstStyle/>
          <a:p>
            <a:pPr marL="285750" indent="-285750">
              <a:buFont typeface="Arial" panose="020B0604020202020204" pitchFamily="34" charset="0"/>
              <a:buChar char="•"/>
            </a:pPr>
            <a:r>
              <a:rPr lang="en-GB" dirty="0"/>
              <a:t>E</a:t>
            </a:r>
            <a:r>
              <a:rPr lang="en-GB" cap="none" dirty="0"/>
              <a:t>nsure I have an eye-catching storefront by making it colourful, bright, big logo and discounts e.g. 20% off. </a:t>
            </a:r>
          </a:p>
          <a:p>
            <a:pPr marL="285750" indent="-285750">
              <a:buFont typeface="Arial" panose="020B0604020202020204" pitchFamily="34" charset="0"/>
              <a:buChar char="•"/>
            </a:pPr>
            <a:r>
              <a:rPr lang="en-GB" cap="none" dirty="0"/>
              <a:t>Having promotions on such as family deal or seasonal offers for celebrations. </a:t>
            </a:r>
          </a:p>
          <a:p>
            <a:pPr marL="285750" indent="-285750">
              <a:buFont typeface="Arial" panose="020B0604020202020204" pitchFamily="34" charset="0"/>
              <a:buChar char="•"/>
            </a:pPr>
            <a:r>
              <a:rPr lang="en-GB" dirty="0"/>
              <a:t>L</a:t>
            </a:r>
            <a:r>
              <a:rPr lang="en-GB" cap="none" dirty="0"/>
              <a:t>ow-cost delivery options for local customers. to further boost sales</a:t>
            </a:r>
            <a:r>
              <a:rPr lang="en-GB" dirty="0"/>
              <a:t>. </a:t>
            </a:r>
          </a:p>
          <a:p>
            <a:pPr marL="285750" indent="-285750">
              <a:buFont typeface="Arial" panose="020B0604020202020204" pitchFamily="34" charset="0"/>
              <a:buChar char="•"/>
            </a:pPr>
            <a:r>
              <a:rPr lang="en-GB" cap="none" dirty="0"/>
              <a:t>Sending out leaflets to local community and homes will also help to boost and increase advertisement of the new business..</a:t>
            </a:r>
          </a:p>
        </p:txBody>
      </p:sp>
      <p:pic>
        <p:nvPicPr>
          <p:cNvPr id="5" name="Picture 4" descr="A poster with a cow and text&#10;&#10;AI-generated content may be incorrect.">
            <a:extLst>
              <a:ext uri="{FF2B5EF4-FFF2-40B4-BE49-F238E27FC236}">
                <a16:creationId xmlns:a16="http://schemas.microsoft.com/office/drawing/2014/main" id="{DEBBFF01-3FD9-D651-D88E-4C033BE515AB}"/>
              </a:ext>
            </a:extLst>
          </p:cNvPr>
          <p:cNvPicPr>
            <a:picLocks noChangeAspect="1"/>
          </p:cNvPicPr>
          <p:nvPr/>
        </p:nvPicPr>
        <p:blipFill>
          <a:blip r:embed="rId2"/>
          <a:stretch>
            <a:fillRect/>
          </a:stretch>
        </p:blipFill>
        <p:spPr>
          <a:xfrm>
            <a:off x="7669160" y="226142"/>
            <a:ext cx="4306530" cy="6400800"/>
          </a:xfrm>
          <a:prstGeom prst="rect">
            <a:avLst/>
          </a:prstGeom>
        </p:spPr>
      </p:pic>
    </p:spTree>
    <p:extLst>
      <p:ext uri="{BB962C8B-B14F-4D97-AF65-F5344CB8AC3E}">
        <p14:creationId xmlns:p14="http://schemas.microsoft.com/office/powerpoint/2010/main" val="222891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73F32B-D534-50DA-0271-DF56AE7BEAA7}"/>
              </a:ext>
            </a:extLst>
          </p:cNvPr>
          <p:cNvSpPr>
            <a:spLocks noGrp="1"/>
          </p:cNvSpPr>
          <p:nvPr>
            <p:ph type="ctrTitle"/>
          </p:nvPr>
        </p:nvSpPr>
        <p:spPr>
          <a:xfrm>
            <a:off x="640079" y="1021842"/>
            <a:ext cx="3156857" cy="2642616"/>
          </a:xfrm>
        </p:spPr>
        <p:txBody>
          <a:bodyPr anchor="b">
            <a:normAutofit/>
          </a:bodyPr>
          <a:lstStyle/>
          <a:p>
            <a:r>
              <a:rPr lang="en-GB" sz="4400"/>
              <a:t>Funding required</a:t>
            </a:r>
          </a:p>
        </p:txBody>
      </p:sp>
      <p:cxnSp>
        <p:nvCxnSpPr>
          <p:cNvPr id="11" name="Straight Connector 10">
            <a:extLst>
              <a:ext uri="{FF2B5EF4-FFF2-40B4-BE49-F238E27FC236}">
                <a16:creationId xmlns:a16="http://schemas.microsoft.com/office/drawing/2014/main" id="{750527CE-FCD0-40C8-B37A-39331C2A4F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011930"/>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7363F924-733D-8195-DE6F-9EDDDDB76420}"/>
              </a:ext>
            </a:extLst>
          </p:cNvPr>
          <p:cNvGraphicFramePr>
            <a:graphicFrameLocks noGrp="1"/>
          </p:cNvGraphicFramePr>
          <p:nvPr>
            <p:extLst>
              <p:ext uri="{D42A27DB-BD31-4B8C-83A1-F6EECF244321}">
                <p14:modId xmlns:p14="http://schemas.microsoft.com/office/powerpoint/2010/main" val="2821941067"/>
              </p:ext>
            </p:extLst>
          </p:nvPr>
        </p:nvGraphicFramePr>
        <p:xfrm>
          <a:off x="3264310" y="875072"/>
          <a:ext cx="8131277" cy="5515896"/>
        </p:xfrm>
        <a:graphic>
          <a:graphicData uri="http://schemas.openxmlformats.org/drawingml/2006/table">
            <a:tbl>
              <a:tblPr/>
              <a:tblGrid>
                <a:gridCol w="6051513">
                  <a:extLst>
                    <a:ext uri="{9D8B030D-6E8A-4147-A177-3AD203B41FA5}">
                      <a16:colId xmlns:a16="http://schemas.microsoft.com/office/drawing/2014/main" val="1996534416"/>
                    </a:ext>
                  </a:extLst>
                </a:gridCol>
                <a:gridCol w="2079764">
                  <a:extLst>
                    <a:ext uri="{9D8B030D-6E8A-4147-A177-3AD203B41FA5}">
                      <a16:colId xmlns:a16="http://schemas.microsoft.com/office/drawing/2014/main" val="1983063104"/>
                    </a:ext>
                  </a:extLst>
                </a:gridCol>
              </a:tblGrid>
              <a:tr h="287708">
                <a:tc>
                  <a:txBody>
                    <a:bodyPr/>
                    <a:lstStyle/>
                    <a:p>
                      <a:pPr algn="l" fontAlgn="ctr">
                        <a:buNone/>
                      </a:pPr>
                      <a:r>
                        <a:rPr lang="en-GB" sz="1400" b="1" i="0" u="none" strike="noStrike">
                          <a:solidFill>
                            <a:srgbClr val="000000"/>
                          </a:solidFill>
                          <a:effectLst/>
                          <a:latin typeface="Arial" panose="020B0604020202020204" pitchFamily="34" charset="0"/>
                        </a:rPr>
                        <a:t>CASH FLOW</a:t>
                      </a:r>
                      <a:endParaRPr lang="en-GB" sz="1200" b="0" i="0" u="none" strike="noStrike">
                        <a:effectLst/>
                        <a:latin typeface="Arial" panose="020B0604020202020204" pitchFamily="34" charset="0"/>
                      </a:endParaRPr>
                    </a:p>
                  </a:txBody>
                  <a:tcPr marL="6161" marR="6161" marT="6161" marB="0" anchor="ctr">
                    <a:lnL>
                      <a:noFill/>
                    </a:lnL>
                    <a:lnR>
                      <a:noFill/>
                    </a:lnR>
                    <a:lnT>
                      <a:noFill/>
                    </a:lnT>
                    <a:lnB>
                      <a:noFill/>
                    </a:lnB>
                    <a:noFill/>
                  </a:tcPr>
                </a:tc>
                <a:tc>
                  <a:txBody>
                    <a:bodyPr/>
                    <a:lstStyle/>
                    <a:p>
                      <a:pPr algn="l" fontAlgn="ctr">
                        <a:buNone/>
                      </a:pPr>
                      <a:r>
                        <a:rPr lang="en-GB" sz="1000" b="1"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ctr">
                    <a:lnL>
                      <a:noFill/>
                    </a:lnL>
                    <a:lnR>
                      <a:noFill/>
                    </a:lnR>
                    <a:lnT>
                      <a:noFill/>
                    </a:lnT>
                    <a:lnB>
                      <a:noFill/>
                    </a:lnB>
                    <a:noFill/>
                  </a:tcPr>
                </a:tc>
                <a:extLst>
                  <a:ext uri="{0D108BD9-81ED-4DB2-BD59-A6C34878D82A}">
                    <a16:rowId xmlns:a16="http://schemas.microsoft.com/office/drawing/2014/main" val="741051481"/>
                  </a:ext>
                </a:extLst>
              </a:tr>
              <a:tr h="161243">
                <a:tc>
                  <a:txBody>
                    <a:bodyPr/>
                    <a:lstStyle/>
                    <a:p>
                      <a:pPr algn="l" fontAlgn="b">
                        <a:buNone/>
                      </a:pPr>
                      <a:r>
                        <a:rPr lang="en-GB" sz="700" b="0"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b">
                    <a:lnL>
                      <a:noFill/>
                    </a:lnL>
                    <a:lnR>
                      <a:noFill/>
                    </a:lnR>
                    <a:lnT>
                      <a:noFill/>
                    </a:lnT>
                    <a:lnB>
                      <a:noFill/>
                    </a:lnB>
                    <a:noFill/>
                  </a:tcPr>
                </a:tc>
                <a:tc>
                  <a:txBody>
                    <a:bodyPr/>
                    <a:lstStyle/>
                    <a:p>
                      <a:pPr algn="ctr" fontAlgn="b">
                        <a:buNone/>
                      </a:pPr>
                      <a:r>
                        <a:rPr lang="en-GB" sz="700" b="1"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b">
                    <a:lnL>
                      <a:noFill/>
                    </a:lnL>
                    <a:lnR>
                      <a:noFill/>
                    </a:lnR>
                    <a:lnT>
                      <a:noFill/>
                    </a:lnT>
                    <a:lnB w="1270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3450817822"/>
                  </a:ext>
                </a:extLst>
              </a:tr>
              <a:tr h="195734">
                <a:tc>
                  <a:txBody>
                    <a:bodyPr/>
                    <a:lstStyle/>
                    <a:p>
                      <a:pPr algn="l" fontAlgn="b">
                        <a:buNone/>
                      </a:pPr>
                      <a:r>
                        <a:rPr lang="en-GB" sz="900" b="1"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b">
                    <a:lnL>
                      <a:noFill/>
                    </a:lnL>
                    <a:lnR w="12700" cap="flat" cmpd="sng" algn="ctr">
                      <a:solidFill>
                        <a:srgbClr val="808080"/>
                      </a:solidFill>
                      <a:prstDash val="solid"/>
                      <a:round/>
                      <a:headEnd type="none" w="med" len="med"/>
                      <a:tailEnd type="none" w="med" len="med"/>
                    </a:lnR>
                    <a:lnT>
                      <a:noFill/>
                    </a:lnT>
                    <a:lnB w="12700" cap="flat" cmpd="sng" algn="ctr">
                      <a:solidFill>
                        <a:srgbClr val="808080"/>
                      </a:solidFill>
                      <a:prstDash val="solid"/>
                      <a:round/>
                      <a:headEnd type="none" w="med" len="med"/>
                      <a:tailEnd type="none" w="med" len="med"/>
                    </a:lnB>
                    <a:noFill/>
                  </a:tcPr>
                </a:tc>
                <a:tc>
                  <a:txBody>
                    <a:bodyPr/>
                    <a:lstStyle/>
                    <a:p>
                      <a:pPr algn="ctr" fontAlgn="ctr">
                        <a:buNone/>
                      </a:pPr>
                      <a:r>
                        <a:rPr lang="en-GB" sz="900" b="1" i="0" u="none" strike="noStrike">
                          <a:solidFill>
                            <a:srgbClr val="FFFFFF"/>
                          </a:solidFill>
                          <a:effectLst/>
                          <a:latin typeface="Arial" panose="020B0604020202020204" pitchFamily="34" charset="0"/>
                        </a:rPr>
                        <a:t>MONTH</a:t>
                      </a:r>
                      <a:endParaRPr lang="en-GB"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788784042"/>
                  </a:ext>
                </a:extLst>
              </a:tr>
              <a:tr h="195734">
                <a:tc>
                  <a:txBody>
                    <a:bodyPr/>
                    <a:lstStyle/>
                    <a:p>
                      <a:pPr algn="ctr" fontAlgn="ctr">
                        <a:buNone/>
                      </a:pPr>
                      <a:r>
                        <a:rPr lang="en-GB" sz="900" b="1" i="0" u="none" strike="noStrike">
                          <a:solidFill>
                            <a:srgbClr val="FFFFFF"/>
                          </a:solidFill>
                          <a:effectLst/>
                          <a:latin typeface="Arial" panose="020B0604020202020204" pitchFamily="34" charset="0"/>
                        </a:rPr>
                        <a:t>Cash in</a:t>
                      </a:r>
                      <a:endParaRPr lang="en-GB"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3F8846"/>
                    </a:solidFill>
                  </a:tcPr>
                </a:tc>
                <a:tc>
                  <a:txBody>
                    <a:bodyPr/>
                    <a:lstStyle/>
                    <a:p>
                      <a:pPr algn="ctr" fontAlgn="ctr">
                        <a:buNone/>
                      </a:pPr>
                      <a:r>
                        <a:rPr lang="en-GB" sz="900" b="1" i="0" u="none" strike="noStrike">
                          <a:solidFill>
                            <a:srgbClr val="FFFFFF"/>
                          </a:solidFill>
                          <a:effectLst/>
                          <a:latin typeface="Arial" panose="020B0604020202020204" pitchFamily="34" charset="0"/>
                        </a:rPr>
                        <a:t>1</a:t>
                      </a:r>
                      <a:endParaRPr lang="en-GB" sz="1200" b="0" i="0" u="none" strike="noStrike">
                        <a:effectLst/>
                        <a:latin typeface="Arial" panose="020B0604020202020204" pitchFamily="34" charset="0"/>
                      </a:endParaRPr>
                    </a:p>
                  </a:txBody>
                  <a:tcPr marL="6161" marR="6161" marT="6161"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4051206143"/>
                  </a:ext>
                </a:extLst>
              </a:tr>
              <a:tr h="172740">
                <a:tc>
                  <a:txBody>
                    <a:bodyPr/>
                    <a:lstStyle/>
                    <a:p>
                      <a:pPr algn="l" fontAlgn="ctr">
                        <a:buNone/>
                      </a:pPr>
                      <a:r>
                        <a:rPr lang="en-GB" sz="800" b="1" i="0" u="none" strike="noStrike">
                          <a:solidFill>
                            <a:srgbClr val="000000"/>
                          </a:solidFill>
                          <a:effectLst/>
                          <a:latin typeface="Arial" panose="020B0604020202020204" pitchFamily="34" charset="0"/>
                        </a:rPr>
                        <a:t>Loan- start up capital</a:t>
                      </a:r>
                      <a:endParaRPr lang="en-GB"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£95,000</a:t>
                      </a:r>
                      <a:endParaRPr lang="en-GB" sz="1200" b="0" i="0" u="none" strike="noStrike">
                        <a:effectLst/>
                        <a:latin typeface="Arial" panose="020B0604020202020204" pitchFamily="34" charset="0"/>
                      </a:endParaRPr>
                    </a:p>
                  </a:txBody>
                  <a:tcPr marL="6161" marR="6161" marT="6161"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1228478928"/>
                  </a:ext>
                </a:extLst>
              </a:tr>
              <a:tr h="172740">
                <a:tc>
                  <a:txBody>
                    <a:bodyPr/>
                    <a:lstStyle/>
                    <a:p>
                      <a:pPr algn="l" fontAlgn="ctr">
                        <a:buNone/>
                      </a:pPr>
                      <a:r>
                        <a:rPr lang="en-US" sz="800" b="1" i="0" u="none" strike="noStrike">
                          <a:solidFill>
                            <a:srgbClr val="000000"/>
                          </a:solidFill>
                          <a:effectLst/>
                          <a:latin typeface="Arial" panose="020B0604020202020204" pitchFamily="34" charset="0"/>
                        </a:rPr>
                        <a:t>Sales (total sales of product and/or services)</a:t>
                      </a:r>
                      <a:endParaRPr lang="en-US"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£45,000</a:t>
                      </a:r>
                      <a:endParaRPr lang="en-GB" sz="1200" b="0" i="0" u="none" strike="noStrike">
                        <a:effectLst/>
                        <a:latin typeface="Arial" panose="020B0604020202020204" pitchFamily="34" charset="0"/>
                      </a:endParaRPr>
                    </a:p>
                  </a:txBody>
                  <a:tcPr marL="6161" marR="6161" marT="6161"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3058723490"/>
                  </a:ext>
                </a:extLst>
              </a:tr>
              <a:tr h="172740">
                <a:tc>
                  <a:txBody>
                    <a:bodyPr/>
                    <a:lstStyle/>
                    <a:p>
                      <a:pPr algn="l" fontAlgn="ctr">
                        <a:buNone/>
                      </a:pPr>
                      <a:r>
                        <a:rPr lang="en-GB" sz="800" b="1" i="0" u="none" strike="noStrike">
                          <a:solidFill>
                            <a:srgbClr val="000000"/>
                          </a:solidFill>
                          <a:effectLst/>
                          <a:latin typeface="Arial" panose="020B0604020202020204" pitchFamily="34" charset="0"/>
                        </a:rPr>
                        <a:t>Other</a:t>
                      </a:r>
                      <a:endParaRPr lang="en-GB"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£0</a:t>
                      </a:r>
                      <a:endParaRPr lang="en-GB" sz="1200" b="0" i="0" u="none" strike="noStrike">
                        <a:effectLst/>
                        <a:latin typeface="Arial" panose="020B0604020202020204" pitchFamily="34" charset="0"/>
                      </a:endParaRPr>
                    </a:p>
                  </a:txBody>
                  <a:tcPr marL="6161" marR="6161" marT="6161"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346029448"/>
                  </a:ext>
                </a:extLst>
              </a:tr>
              <a:tr h="172740">
                <a:tc>
                  <a:txBody>
                    <a:bodyPr/>
                    <a:lstStyle/>
                    <a:p>
                      <a:pPr algn="l" fontAlgn="ctr">
                        <a:buNone/>
                      </a:pPr>
                      <a:r>
                        <a:rPr lang="en-GB" sz="800" b="1" i="0" u="none" strike="noStrike">
                          <a:solidFill>
                            <a:srgbClr val="000000"/>
                          </a:solidFill>
                          <a:effectLst/>
                          <a:latin typeface="Arial" panose="020B0604020202020204" pitchFamily="34" charset="0"/>
                        </a:rPr>
                        <a:t>Total cash in-flows (A)</a:t>
                      </a:r>
                      <a:endParaRPr lang="en-GB"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BFBFBF"/>
                    </a:solidFill>
                  </a:tcPr>
                </a:tc>
                <a:tc>
                  <a:txBody>
                    <a:bodyPr/>
                    <a:lstStyle/>
                    <a:p>
                      <a:pPr algn="ctr" fontAlgn="ctr">
                        <a:buNone/>
                      </a:pPr>
                      <a:r>
                        <a:rPr lang="en-GB" sz="800" b="1" i="0" u="none" strike="noStrike">
                          <a:solidFill>
                            <a:srgbClr val="000000"/>
                          </a:solidFill>
                          <a:effectLst/>
                          <a:latin typeface="Arial" panose="020B0604020202020204" pitchFamily="34" charset="0"/>
                        </a:rPr>
                        <a:t>£140,000</a:t>
                      </a:r>
                      <a:endParaRPr lang="en-GB" sz="1200" b="0" i="0" u="none" strike="noStrike">
                        <a:effectLst/>
                        <a:latin typeface="Arial" panose="020B0604020202020204" pitchFamily="34" charset="0"/>
                      </a:endParaRPr>
                    </a:p>
                  </a:txBody>
                  <a:tcPr marL="6161" marR="6161" marT="6161"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2537280763"/>
                  </a:ext>
                </a:extLst>
              </a:tr>
              <a:tr h="161243">
                <a:tc>
                  <a:txBody>
                    <a:bodyPr/>
                    <a:lstStyle/>
                    <a:p>
                      <a:pPr algn="l" fontAlgn="b">
                        <a:buNone/>
                      </a:pPr>
                      <a:r>
                        <a:rPr lang="en-GB" sz="700" b="0"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b">
                    <a:lnL>
                      <a:noFill/>
                    </a:lnL>
                    <a:lnR>
                      <a:noFill/>
                    </a:lnR>
                    <a:lnT w="12700" cap="flat" cmpd="sng" algn="ctr">
                      <a:solidFill>
                        <a:srgbClr val="808080"/>
                      </a:solidFill>
                      <a:prstDash val="solid"/>
                      <a:round/>
                      <a:headEnd type="none" w="med" len="med"/>
                      <a:tailEnd type="none" w="med" len="med"/>
                    </a:lnT>
                    <a:lnB>
                      <a:noFill/>
                    </a:lnB>
                    <a:noFill/>
                  </a:tcPr>
                </a:tc>
                <a:tc>
                  <a:txBody>
                    <a:bodyPr/>
                    <a:lstStyle/>
                    <a:p>
                      <a:pPr algn="l" fontAlgn="b">
                        <a:buNone/>
                      </a:pPr>
                      <a:r>
                        <a:rPr lang="en-GB" sz="700" b="0"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b">
                    <a:lnL>
                      <a:noFill/>
                    </a:lnL>
                    <a:lnR>
                      <a:noFill/>
                    </a:lnR>
                    <a:lnT w="12700" cap="flat" cmpd="sng" algn="ctr">
                      <a:solidFill>
                        <a:srgbClr val="808080"/>
                      </a:solidFill>
                      <a:prstDash val="solid"/>
                      <a:round/>
                      <a:headEnd type="none" w="med" len="med"/>
                      <a:tailEnd type="none" w="med" len="med"/>
                    </a:lnT>
                    <a:lnB>
                      <a:noFill/>
                    </a:lnB>
                    <a:noFill/>
                  </a:tcPr>
                </a:tc>
                <a:extLst>
                  <a:ext uri="{0D108BD9-81ED-4DB2-BD59-A6C34878D82A}">
                    <a16:rowId xmlns:a16="http://schemas.microsoft.com/office/drawing/2014/main" val="2286411088"/>
                  </a:ext>
                </a:extLst>
              </a:tr>
              <a:tr h="161243">
                <a:tc>
                  <a:txBody>
                    <a:bodyPr/>
                    <a:lstStyle/>
                    <a:p>
                      <a:pPr algn="l" fontAlgn="b">
                        <a:buNone/>
                      </a:pPr>
                      <a:r>
                        <a:rPr lang="en-GB" sz="700" b="0"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b">
                    <a:lnL>
                      <a:noFill/>
                    </a:lnL>
                    <a:lnR>
                      <a:noFill/>
                    </a:lnR>
                    <a:lnT>
                      <a:noFill/>
                    </a:lnT>
                    <a:lnB>
                      <a:noFill/>
                    </a:lnB>
                    <a:noFill/>
                  </a:tcPr>
                </a:tc>
                <a:tc>
                  <a:txBody>
                    <a:bodyPr/>
                    <a:lstStyle/>
                    <a:p>
                      <a:pPr algn="l" fontAlgn="b">
                        <a:buNone/>
                      </a:pPr>
                      <a:r>
                        <a:rPr lang="en-GB" sz="700" b="0"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b">
                    <a:lnL>
                      <a:noFill/>
                    </a:lnL>
                    <a:lnR>
                      <a:noFill/>
                    </a:lnR>
                    <a:lnT>
                      <a:noFill/>
                    </a:lnT>
                    <a:lnB w="1270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934360477"/>
                  </a:ext>
                </a:extLst>
              </a:tr>
              <a:tr h="195734">
                <a:tc>
                  <a:txBody>
                    <a:bodyPr/>
                    <a:lstStyle/>
                    <a:p>
                      <a:pPr algn="l" fontAlgn="b">
                        <a:buNone/>
                      </a:pPr>
                      <a:r>
                        <a:rPr lang="en-GB" sz="700" b="0"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b">
                    <a:lnL>
                      <a:noFill/>
                    </a:lnL>
                    <a:lnR w="12700" cap="flat" cmpd="sng" algn="ctr">
                      <a:solidFill>
                        <a:srgbClr val="808080"/>
                      </a:solidFill>
                      <a:prstDash val="solid"/>
                      <a:round/>
                      <a:headEnd type="none" w="med" len="med"/>
                      <a:tailEnd type="none" w="med" len="med"/>
                    </a:lnR>
                    <a:lnT>
                      <a:noFill/>
                    </a:lnT>
                    <a:lnB w="12700" cap="flat" cmpd="sng" algn="ctr">
                      <a:solidFill>
                        <a:srgbClr val="808080"/>
                      </a:solidFill>
                      <a:prstDash val="solid"/>
                      <a:round/>
                      <a:headEnd type="none" w="med" len="med"/>
                      <a:tailEnd type="none" w="med" len="med"/>
                    </a:lnB>
                    <a:noFill/>
                  </a:tcPr>
                </a:tc>
                <a:tc>
                  <a:txBody>
                    <a:bodyPr/>
                    <a:lstStyle/>
                    <a:p>
                      <a:pPr algn="ctr" fontAlgn="ctr">
                        <a:buNone/>
                      </a:pPr>
                      <a:r>
                        <a:rPr lang="en-GB" sz="900" b="1" i="0" u="none" strike="noStrike">
                          <a:solidFill>
                            <a:srgbClr val="FFFFFF"/>
                          </a:solidFill>
                          <a:effectLst/>
                          <a:latin typeface="Arial" panose="020B0604020202020204" pitchFamily="34" charset="0"/>
                        </a:rPr>
                        <a:t>MONTH</a:t>
                      </a:r>
                      <a:endParaRPr lang="en-GB"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2984283032"/>
                  </a:ext>
                </a:extLst>
              </a:tr>
              <a:tr h="195734">
                <a:tc>
                  <a:txBody>
                    <a:bodyPr/>
                    <a:lstStyle/>
                    <a:p>
                      <a:pPr algn="ctr" fontAlgn="ctr">
                        <a:buNone/>
                      </a:pPr>
                      <a:r>
                        <a:rPr lang="en-GB" sz="900" b="1" i="0" u="none" strike="noStrike">
                          <a:solidFill>
                            <a:srgbClr val="FFFFFF"/>
                          </a:solidFill>
                          <a:effectLst/>
                          <a:latin typeface="Arial" panose="020B0604020202020204" pitchFamily="34" charset="0"/>
                        </a:rPr>
                        <a:t>Cash out-expenses</a:t>
                      </a:r>
                      <a:endParaRPr lang="en-GB"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3F8846"/>
                    </a:solidFill>
                  </a:tcPr>
                </a:tc>
                <a:tc>
                  <a:txBody>
                    <a:bodyPr/>
                    <a:lstStyle/>
                    <a:p>
                      <a:pPr algn="ctr" fontAlgn="ctr">
                        <a:buNone/>
                      </a:pPr>
                      <a:r>
                        <a:rPr lang="en-GB" sz="900" b="1" i="0" u="none" strike="noStrike">
                          <a:solidFill>
                            <a:srgbClr val="FFFFFF"/>
                          </a:solidFill>
                          <a:effectLst/>
                          <a:latin typeface="Arial" panose="020B0604020202020204" pitchFamily="34" charset="0"/>
                        </a:rPr>
                        <a:t>1</a:t>
                      </a:r>
                      <a:endParaRPr lang="en-GB" sz="1200" b="0" i="0" u="none" strike="noStrike">
                        <a:effectLst/>
                        <a:latin typeface="Arial" panose="020B0604020202020204" pitchFamily="34" charset="0"/>
                      </a:endParaRPr>
                    </a:p>
                  </a:txBody>
                  <a:tcPr marL="6161" marR="6161" marT="6161"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3F8846"/>
                    </a:solidFill>
                  </a:tcPr>
                </a:tc>
                <a:extLst>
                  <a:ext uri="{0D108BD9-81ED-4DB2-BD59-A6C34878D82A}">
                    <a16:rowId xmlns:a16="http://schemas.microsoft.com/office/drawing/2014/main" val="3507458276"/>
                  </a:ext>
                </a:extLst>
              </a:tr>
              <a:tr h="172740">
                <a:tc>
                  <a:txBody>
                    <a:bodyPr/>
                    <a:lstStyle/>
                    <a:p>
                      <a:pPr algn="l" fontAlgn="ctr">
                        <a:buNone/>
                      </a:pPr>
                      <a:r>
                        <a:rPr lang="en-GB" sz="800" b="1" i="0" u="none" strike="noStrike">
                          <a:solidFill>
                            <a:srgbClr val="000000"/>
                          </a:solidFill>
                          <a:effectLst/>
                          <a:latin typeface="Arial" panose="020B0604020202020204" pitchFamily="34" charset="0"/>
                        </a:rPr>
                        <a:t>Rent or premises costs</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3429938835"/>
                  </a:ext>
                </a:extLst>
              </a:tr>
              <a:tr h="172740">
                <a:tc>
                  <a:txBody>
                    <a:bodyPr/>
                    <a:lstStyle/>
                    <a:p>
                      <a:pPr algn="l" fontAlgn="ctr">
                        <a:buNone/>
                      </a:pPr>
                      <a:r>
                        <a:rPr lang="en-US" sz="800" b="1" i="0" u="none" strike="noStrike" dirty="0">
                          <a:solidFill>
                            <a:srgbClr val="000000"/>
                          </a:solidFill>
                          <a:effectLst/>
                          <a:latin typeface="Arial" panose="020B0604020202020204" pitchFamily="34" charset="0"/>
                        </a:rPr>
                        <a:t>Business rates for your business premises</a:t>
                      </a:r>
                      <a:endParaRPr lang="en-US" sz="1200" b="0" i="0" u="none" strike="noStrike" dirty="0">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£1,250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1140214200"/>
                  </a:ext>
                </a:extLst>
              </a:tr>
              <a:tr h="172740">
                <a:tc>
                  <a:txBody>
                    <a:bodyPr/>
                    <a:lstStyle/>
                    <a:p>
                      <a:pPr algn="l" fontAlgn="ctr">
                        <a:buNone/>
                      </a:pPr>
                      <a:r>
                        <a:rPr lang="en-GB" sz="800" b="1" i="0" u="none" strike="noStrike">
                          <a:solidFill>
                            <a:srgbClr val="000000"/>
                          </a:solidFill>
                          <a:effectLst/>
                          <a:latin typeface="Arial" panose="020B0604020202020204" pitchFamily="34" charset="0"/>
                        </a:rPr>
                        <a:t>Utilities (gas, electricity, water)</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£430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479331753"/>
                  </a:ext>
                </a:extLst>
              </a:tr>
              <a:tr h="172740">
                <a:tc>
                  <a:txBody>
                    <a:bodyPr/>
                    <a:lstStyle/>
                    <a:p>
                      <a:pPr algn="l" fontAlgn="ctr">
                        <a:buNone/>
                      </a:pPr>
                      <a:r>
                        <a:rPr lang="en-GB" sz="800" b="1" i="0" u="none" strike="noStrike">
                          <a:solidFill>
                            <a:srgbClr val="000000"/>
                          </a:solidFill>
                          <a:effectLst/>
                          <a:latin typeface="Arial" panose="020B0604020202020204" pitchFamily="34" charset="0"/>
                        </a:rPr>
                        <a:t>Insurance</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£65</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85086324"/>
                  </a:ext>
                </a:extLst>
              </a:tr>
              <a:tr h="172740">
                <a:tc>
                  <a:txBody>
                    <a:bodyPr/>
                    <a:lstStyle/>
                    <a:p>
                      <a:pPr algn="l" fontAlgn="ctr">
                        <a:buNone/>
                      </a:pPr>
                      <a:r>
                        <a:rPr lang="en-GB" sz="800" b="1" i="0" u="none" strike="noStrike">
                          <a:solidFill>
                            <a:srgbClr val="000000"/>
                          </a:solidFill>
                          <a:effectLst/>
                          <a:latin typeface="Arial" panose="020B0604020202020204" pitchFamily="34" charset="0"/>
                        </a:rPr>
                        <a:t>Telephone and internet</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£47</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781601427"/>
                  </a:ext>
                </a:extLst>
              </a:tr>
              <a:tr h="172740">
                <a:tc>
                  <a:txBody>
                    <a:bodyPr/>
                    <a:lstStyle/>
                    <a:p>
                      <a:pPr algn="l" fontAlgn="ctr">
                        <a:buNone/>
                      </a:pPr>
                      <a:r>
                        <a:rPr lang="en-GB" sz="800" b="1" i="0" u="none" strike="noStrike">
                          <a:solidFill>
                            <a:srgbClr val="000000"/>
                          </a:solidFill>
                          <a:effectLst/>
                          <a:latin typeface="Arial" panose="020B0604020202020204" pitchFamily="34" charset="0"/>
                        </a:rPr>
                        <a:t>Marketing and advertising expenses</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£150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453580815"/>
                  </a:ext>
                </a:extLst>
              </a:tr>
              <a:tr h="172740">
                <a:tc>
                  <a:txBody>
                    <a:bodyPr/>
                    <a:lstStyle/>
                    <a:p>
                      <a:pPr algn="l" fontAlgn="ctr">
                        <a:buNone/>
                      </a:pPr>
                      <a:r>
                        <a:rPr lang="en-GB" sz="800" b="1" i="0" u="none" strike="noStrike">
                          <a:solidFill>
                            <a:srgbClr val="000000"/>
                          </a:solidFill>
                          <a:effectLst/>
                          <a:latin typeface="Arial" panose="020B0604020202020204" pitchFamily="34" charset="0"/>
                        </a:rPr>
                        <a:t>Vehicle running costs</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£265</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374161422"/>
                  </a:ext>
                </a:extLst>
              </a:tr>
              <a:tr h="172740">
                <a:tc>
                  <a:txBody>
                    <a:bodyPr/>
                    <a:lstStyle/>
                    <a:p>
                      <a:pPr algn="l" fontAlgn="ctr">
                        <a:buNone/>
                      </a:pPr>
                      <a:r>
                        <a:rPr lang="en-GB" sz="800" b="1" i="0" u="none" strike="noStrike">
                          <a:solidFill>
                            <a:srgbClr val="000000"/>
                          </a:solidFill>
                          <a:effectLst/>
                          <a:latin typeface="Arial" panose="020B0604020202020204" pitchFamily="34" charset="0"/>
                        </a:rPr>
                        <a:t>Equipment purchase or leasing</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£35,000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773809894"/>
                  </a:ext>
                </a:extLst>
              </a:tr>
              <a:tr h="172740">
                <a:tc>
                  <a:txBody>
                    <a:bodyPr/>
                    <a:lstStyle/>
                    <a:p>
                      <a:pPr algn="l" fontAlgn="ctr">
                        <a:buNone/>
                      </a:pPr>
                      <a:r>
                        <a:rPr lang="en-GB" sz="800" b="1" i="0" u="none" strike="noStrike">
                          <a:solidFill>
                            <a:srgbClr val="000000"/>
                          </a:solidFill>
                          <a:effectLst/>
                          <a:latin typeface="Arial" panose="020B0604020202020204" pitchFamily="34" charset="0"/>
                        </a:rPr>
                        <a:t>Postage, printing, stationery</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£80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439543198"/>
                  </a:ext>
                </a:extLst>
              </a:tr>
              <a:tr h="172740">
                <a:tc>
                  <a:txBody>
                    <a:bodyPr/>
                    <a:lstStyle/>
                    <a:p>
                      <a:pPr algn="l" fontAlgn="ctr">
                        <a:buNone/>
                      </a:pPr>
                      <a:r>
                        <a:rPr lang="en-GB" sz="800" b="1" i="0" u="none" strike="noStrike">
                          <a:solidFill>
                            <a:srgbClr val="000000"/>
                          </a:solidFill>
                          <a:effectLst/>
                          <a:latin typeface="Arial" panose="020B0604020202020204" pitchFamily="34" charset="0"/>
                        </a:rPr>
                        <a:t>Transport and delivery</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£160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359106480"/>
                  </a:ext>
                </a:extLst>
              </a:tr>
              <a:tr h="172740">
                <a:tc>
                  <a:txBody>
                    <a:bodyPr/>
                    <a:lstStyle/>
                    <a:p>
                      <a:pPr algn="l" fontAlgn="ctr">
                        <a:buNone/>
                      </a:pPr>
                      <a:r>
                        <a:rPr lang="en-US" sz="800" b="1" i="0" u="none" strike="noStrike">
                          <a:solidFill>
                            <a:srgbClr val="000000"/>
                          </a:solidFill>
                          <a:effectLst/>
                          <a:latin typeface="Arial" panose="020B0604020202020204" pitchFamily="34" charset="0"/>
                        </a:rPr>
                        <a:t>Professional fees (legal, accounting etc.)</a:t>
                      </a:r>
                      <a:endParaRPr lang="en-US"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£120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356871183"/>
                  </a:ext>
                </a:extLst>
              </a:tr>
              <a:tr h="172740">
                <a:tc>
                  <a:txBody>
                    <a:bodyPr/>
                    <a:lstStyle/>
                    <a:p>
                      <a:pPr algn="l" fontAlgn="ctr">
                        <a:buNone/>
                      </a:pPr>
                      <a:r>
                        <a:rPr lang="en-US" sz="800" b="1" i="0" u="none" strike="noStrike">
                          <a:solidFill>
                            <a:srgbClr val="000000"/>
                          </a:solidFill>
                          <a:effectLst/>
                          <a:latin typeface="Arial" panose="020B0604020202020204" pitchFamily="34" charset="0"/>
                        </a:rPr>
                        <a:t>Cost of sales (Cost of product)</a:t>
                      </a:r>
                      <a:endParaRPr lang="en-US"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£35,00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564345381"/>
                  </a:ext>
                </a:extLst>
              </a:tr>
              <a:tr h="172740">
                <a:tc>
                  <a:txBody>
                    <a:bodyPr/>
                    <a:lstStyle/>
                    <a:p>
                      <a:pPr algn="l" fontAlgn="ctr">
                        <a:buNone/>
                      </a:pPr>
                      <a:r>
                        <a:rPr lang="en-GB" sz="800" b="1" i="0" u="none" strike="noStrike">
                          <a:solidFill>
                            <a:srgbClr val="000000"/>
                          </a:solidFill>
                          <a:effectLst/>
                          <a:latin typeface="Arial" panose="020B0604020202020204" pitchFamily="34" charset="0"/>
                        </a:rPr>
                        <a:t>Wages your own</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£22,00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264127142"/>
                  </a:ext>
                </a:extLst>
              </a:tr>
              <a:tr h="172740">
                <a:tc>
                  <a:txBody>
                    <a:bodyPr/>
                    <a:lstStyle/>
                    <a:p>
                      <a:pPr algn="l" fontAlgn="ctr">
                        <a:buNone/>
                      </a:pPr>
                      <a:r>
                        <a:rPr lang="en-GB" sz="800" b="1" i="0" u="none" strike="noStrike">
                          <a:solidFill>
                            <a:srgbClr val="000000"/>
                          </a:solidFill>
                          <a:effectLst/>
                          <a:latin typeface="Arial" panose="020B0604020202020204" pitchFamily="34" charset="0"/>
                        </a:rPr>
                        <a:t>Staff wages</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£28,00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906221193"/>
                  </a:ext>
                </a:extLst>
              </a:tr>
              <a:tr h="172740">
                <a:tc>
                  <a:txBody>
                    <a:bodyPr/>
                    <a:lstStyle/>
                    <a:p>
                      <a:pPr algn="l" fontAlgn="ctr">
                        <a:buNone/>
                      </a:pPr>
                      <a:r>
                        <a:rPr lang="en-GB" sz="800" b="1" i="0" u="none" strike="noStrike">
                          <a:solidFill>
                            <a:srgbClr val="000000"/>
                          </a:solidFill>
                          <a:effectLst/>
                          <a:latin typeface="Arial" panose="020B0604020202020204" pitchFamily="34" charset="0"/>
                        </a:rPr>
                        <a:t>staff munch</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£120</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4203108065"/>
                  </a:ext>
                </a:extLst>
              </a:tr>
              <a:tr h="172740">
                <a:tc>
                  <a:txBody>
                    <a:bodyPr/>
                    <a:lstStyle/>
                    <a:p>
                      <a:pPr algn="l" fontAlgn="ctr">
                        <a:buNone/>
                      </a:pPr>
                      <a:r>
                        <a:rPr lang="en-GB" sz="800" b="1" i="0" u="none" strike="noStrike">
                          <a:solidFill>
                            <a:srgbClr val="000000"/>
                          </a:solidFill>
                          <a:effectLst/>
                          <a:latin typeface="Arial" panose="020B0604020202020204" pitchFamily="34" charset="0"/>
                        </a:rPr>
                        <a:t>card machine</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800" b="0" i="0" u="none" strike="noStrike">
                          <a:solidFill>
                            <a:srgbClr val="000000"/>
                          </a:solidFill>
                          <a:effectLst/>
                          <a:latin typeface="Arial" panose="020B0604020202020204" pitchFamily="34" charset="0"/>
                        </a:rPr>
                        <a:t>£155</a:t>
                      </a:r>
                      <a:endParaRPr lang="en-GB" sz="1200" b="0" i="0" u="none" strike="noStrike">
                        <a:effectLst/>
                        <a:latin typeface="Arial" panose="020B0604020202020204" pitchFamily="34" charset="0"/>
                      </a:endParaRPr>
                    </a:p>
                  </a:txBody>
                  <a:tcPr marL="6161" marR="6161" marT="616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640259954"/>
                  </a:ext>
                </a:extLst>
              </a:tr>
              <a:tr h="172740">
                <a:tc>
                  <a:txBody>
                    <a:bodyPr/>
                    <a:lstStyle/>
                    <a:p>
                      <a:pPr algn="l" fontAlgn="ctr">
                        <a:buNone/>
                      </a:pPr>
                      <a:r>
                        <a:rPr lang="en-GB" sz="700" b="1" i="0" u="none" strike="noStrike">
                          <a:solidFill>
                            <a:srgbClr val="000000"/>
                          </a:solidFill>
                          <a:effectLst/>
                          <a:latin typeface="Arial" panose="020B0604020202020204" pitchFamily="34" charset="0"/>
                        </a:rPr>
                        <a:t>Total cash out-flows (B)</a:t>
                      </a:r>
                      <a:endParaRPr lang="en-GB"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BFBFBF"/>
                    </a:solidFill>
                  </a:tcPr>
                </a:tc>
                <a:tc>
                  <a:txBody>
                    <a:bodyPr/>
                    <a:lstStyle/>
                    <a:p>
                      <a:pPr algn="ctr" fontAlgn="ctr">
                        <a:buNone/>
                      </a:pPr>
                      <a:r>
                        <a:rPr lang="en-GB" sz="800" b="1" i="0" u="none" strike="noStrike">
                          <a:solidFill>
                            <a:srgbClr val="000000"/>
                          </a:solidFill>
                          <a:effectLst/>
                          <a:latin typeface="Arial" panose="020B0604020202020204" pitchFamily="34" charset="0"/>
                        </a:rPr>
                        <a:t>£37,842</a:t>
                      </a:r>
                      <a:endParaRPr lang="en-GB" sz="1200" b="0" i="0" u="none" strike="noStrike">
                        <a:effectLst/>
                        <a:latin typeface="Arial" panose="020B0604020202020204" pitchFamily="34" charset="0"/>
                      </a:endParaRPr>
                    </a:p>
                  </a:txBody>
                  <a:tcPr marL="6161" marR="6161" marT="6161" marB="0" anchor="ctr">
                    <a:lnL w="6350" cap="flat" cmpd="sng" algn="ctr">
                      <a:solidFill>
                        <a:srgbClr val="595959"/>
                      </a:solidFill>
                      <a:prstDash val="solid"/>
                      <a:round/>
                      <a:headEnd type="none" w="med" len="med"/>
                      <a:tailEnd type="none" w="med" len="med"/>
                    </a:lnL>
                    <a:lnR w="6350" cap="flat" cmpd="sng" algn="ctr">
                      <a:solidFill>
                        <a:srgbClr val="595959"/>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1734714451"/>
                  </a:ext>
                </a:extLst>
              </a:tr>
              <a:tr h="172740">
                <a:tc>
                  <a:txBody>
                    <a:bodyPr/>
                    <a:lstStyle/>
                    <a:p>
                      <a:pPr algn="l" fontAlgn="b">
                        <a:buNone/>
                      </a:pPr>
                      <a:r>
                        <a:rPr lang="en-GB" sz="700" b="0"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b">
                    <a:lnL>
                      <a:noFill/>
                    </a:lnL>
                    <a:lnR>
                      <a:noFill/>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noFill/>
                  </a:tcPr>
                </a:tc>
                <a:tc>
                  <a:txBody>
                    <a:bodyPr/>
                    <a:lstStyle/>
                    <a:p>
                      <a:pPr algn="ctr" fontAlgn="ctr">
                        <a:buNone/>
                      </a:pPr>
                      <a:r>
                        <a:rPr lang="en-GB" sz="800" b="0" i="0" u="none" strike="noStrike">
                          <a:solidFill>
                            <a:srgbClr val="000000"/>
                          </a:solidFill>
                          <a:effectLst/>
                          <a:latin typeface="Arial" panose="020B0604020202020204" pitchFamily="34" charset="0"/>
                        </a:rPr>
                        <a:t> </a:t>
                      </a:r>
                      <a:endParaRPr lang="en-GB" sz="1200" b="0" i="0" u="none" strike="noStrike">
                        <a:effectLst/>
                        <a:latin typeface="Arial" panose="020B0604020202020204" pitchFamily="34" charset="0"/>
                      </a:endParaRPr>
                    </a:p>
                  </a:txBody>
                  <a:tcPr marL="6161" marR="6161" marT="6161" marB="0" anchor="ctr">
                    <a:lnL>
                      <a:noFill/>
                    </a:lnL>
                    <a:lnR>
                      <a:noFill/>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noFill/>
                  </a:tcPr>
                </a:tc>
                <a:extLst>
                  <a:ext uri="{0D108BD9-81ED-4DB2-BD59-A6C34878D82A}">
                    <a16:rowId xmlns:a16="http://schemas.microsoft.com/office/drawing/2014/main" val="681949719"/>
                  </a:ext>
                </a:extLst>
              </a:tr>
              <a:tr h="161243">
                <a:tc>
                  <a:txBody>
                    <a:bodyPr/>
                    <a:lstStyle/>
                    <a:p>
                      <a:pPr algn="r" fontAlgn="ctr">
                        <a:buNone/>
                      </a:pPr>
                      <a:r>
                        <a:rPr lang="en-US" sz="700" b="1" i="0" u="none" strike="noStrike">
                          <a:solidFill>
                            <a:srgbClr val="FFFFFF"/>
                          </a:solidFill>
                          <a:effectLst/>
                          <a:latin typeface="Arial" panose="020B0604020202020204" pitchFamily="34" charset="0"/>
                        </a:rPr>
                        <a:t>Your net cash flow (A-B)</a:t>
                      </a:r>
                      <a:endParaRPr lang="en-US" sz="1200" b="0" i="0" u="none" strike="noStrike">
                        <a:effectLst/>
                        <a:latin typeface="Arial" panose="020B0604020202020204" pitchFamily="34" charset="0"/>
                      </a:endParaRPr>
                    </a:p>
                  </a:txBody>
                  <a:tcPr marL="6161" marR="6161" marT="6161" marB="0"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000000"/>
                    </a:solidFill>
                  </a:tcPr>
                </a:tc>
                <a:tc>
                  <a:txBody>
                    <a:bodyPr/>
                    <a:lstStyle/>
                    <a:p>
                      <a:pPr algn="ctr" fontAlgn="ctr">
                        <a:buNone/>
                      </a:pPr>
                      <a:r>
                        <a:rPr lang="en-GB" sz="600" b="1" i="0" u="none" strike="noStrike" dirty="0">
                          <a:solidFill>
                            <a:srgbClr val="000000"/>
                          </a:solidFill>
                          <a:effectLst/>
                          <a:latin typeface="Arial" panose="020B0604020202020204" pitchFamily="34" charset="0"/>
                        </a:rPr>
                        <a:t>£102,158</a:t>
                      </a:r>
                      <a:endParaRPr lang="en-GB" sz="1200" b="0" i="0" u="none" strike="noStrike" dirty="0">
                        <a:effectLst/>
                        <a:latin typeface="Arial" panose="020B0604020202020204" pitchFamily="34" charset="0"/>
                      </a:endParaRPr>
                    </a:p>
                  </a:txBody>
                  <a:tcPr marL="6161" marR="6161" marT="6161" marB="0" anchor="ctr">
                    <a:lnL w="6350" cap="flat" cmpd="sng" algn="ctr">
                      <a:solidFill>
                        <a:srgbClr val="595959"/>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87520636"/>
                  </a:ext>
                </a:extLst>
              </a:tr>
            </a:tbl>
          </a:graphicData>
        </a:graphic>
      </p:graphicFrame>
    </p:spTree>
    <p:extLst>
      <p:ext uri="{BB962C8B-B14F-4D97-AF65-F5344CB8AC3E}">
        <p14:creationId xmlns:p14="http://schemas.microsoft.com/office/powerpoint/2010/main" val="1418754189"/>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5073</TotalTime>
  <Words>672</Words>
  <Application>Microsoft Office PowerPoint</Application>
  <PresentationFormat>Widescreen</PresentationFormat>
  <Paragraphs>99</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Bierstadt</vt:lpstr>
      <vt:lpstr>Grandview Display</vt:lpstr>
      <vt:lpstr>DashVTI</vt:lpstr>
      <vt:lpstr>My business plan Butchers </vt:lpstr>
      <vt:lpstr>Contents:   . Overview of business idea  . Legal format   . Environmental analysis   . Marketing strategies   . Funding required </vt:lpstr>
      <vt:lpstr>Overview of business idea</vt:lpstr>
      <vt:lpstr>Legal format</vt:lpstr>
      <vt:lpstr>PESTEL analysis:</vt:lpstr>
      <vt:lpstr>Marketing strategies </vt:lpstr>
      <vt:lpstr>Funding required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Abdul Shafiq (2415450)</dc:creator>
  <cp:lastModifiedBy>Abdul Shafiq (2415450)</cp:lastModifiedBy>
  <cp:revision>9</cp:revision>
  <dcterms:created xsi:type="dcterms:W3CDTF">2025-10-21T18:47:05Z</dcterms:created>
  <dcterms:modified xsi:type="dcterms:W3CDTF">2025-10-30T14:28:42Z</dcterms:modified>
</cp:coreProperties>
</file>