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1"/>
  </p:notesMasterIdLst>
  <p:sldIdLst>
    <p:sldId id="280" r:id="rId2"/>
    <p:sldId id="281" r:id="rId3"/>
    <p:sldId id="282" r:id="rId4"/>
    <p:sldId id="283" r:id="rId5"/>
    <p:sldId id="284" r:id="rId6"/>
    <p:sldId id="285" r:id="rId7"/>
    <p:sldId id="286" r:id="rId8"/>
    <p:sldId id="287" r:id="rId9"/>
    <p:sldId id="288" r:id="rId10"/>
    <p:sldId id="289" r:id="rId11"/>
    <p:sldId id="323"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24" r:id="rId25"/>
    <p:sldId id="302" r:id="rId26"/>
    <p:sldId id="303" r:id="rId27"/>
    <p:sldId id="325" r:id="rId28"/>
    <p:sldId id="326" r:id="rId29"/>
    <p:sldId id="327" r:id="rId30"/>
    <p:sldId id="328" r:id="rId31"/>
    <p:sldId id="329" r:id="rId32"/>
    <p:sldId id="330" r:id="rId33"/>
    <p:sldId id="304" r:id="rId34"/>
    <p:sldId id="305" r:id="rId35"/>
    <p:sldId id="306" r:id="rId36"/>
    <p:sldId id="307" r:id="rId37"/>
    <p:sldId id="308" r:id="rId38"/>
    <p:sldId id="309" r:id="rId39"/>
    <p:sldId id="310" r:id="rId40"/>
    <p:sldId id="311" r:id="rId41"/>
    <p:sldId id="313" r:id="rId42"/>
    <p:sldId id="312" r:id="rId43"/>
    <p:sldId id="314" r:id="rId44"/>
    <p:sldId id="315" r:id="rId45"/>
    <p:sldId id="322" r:id="rId46"/>
    <p:sldId id="316" r:id="rId47"/>
    <p:sldId id="319" r:id="rId48"/>
    <p:sldId id="320" r:id="rId49"/>
    <p:sldId id="321"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95" autoAdjust="0"/>
  </p:normalViewPr>
  <p:slideViewPr>
    <p:cSldViewPr snapToGrid="0" snapToObjects="1">
      <p:cViewPr varScale="1">
        <p:scale>
          <a:sx n="80" d="100"/>
          <a:sy n="80" d="100"/>
        </p:scale>
        <p:origin x="1284" y="5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10/9/2017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1" dirty="0"/>
              <a:t>Cisco Networking Academy program</a:t>
            </a:r>
          </a:p>
          <a:p>
            <a:pPr>
              <a:buFontTx/>
              <a:buNone/>
            </a:pPr>
            <a:r>
              <a:rPr lang="en-US" b="1" dirty="0"/>
              <a:t>Introduction to Networks</a:t>
            </a:r>
          </a:p>
          <a:p>
            <a:pPr>
              <a:buFontTx/>
              <a:buNone/>
            </a:pPr>
            <a:r>
              <a:rPr lang="en-US" sz="1300" b="1" dirty="0"/>
              <a:t>Chapter 1: Exploring the Network</a:t>
            </a:r>
            <a:endParaRPr lang="en-GB" b="1" dirty="0"/>
          </a:p>
        </p:txBody>
      </p:sp>
    </p:spTree>
    <p:extLst>
      <p:ext uri="{BB962C8B-B14F-4D97-AF65-F5344CB8AC3E}">
        <p14:creationId xmlns:p14="http://schemas.microsoft.com/office/powerpoint/2010/main" val="663351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800415" y="8538147"/>
            <a:ext cx="795130" cy="282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467" tIns="0" rIns="18467"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420545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3</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37988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47591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5</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8978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6</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5900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7</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9446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8</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92679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9</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00107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10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82612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11</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51415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12</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8651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BC8A3B6-0674-F44D-BA38-03FA95C9519C}" type="slidenum">
              <a:rPr lang="en-US" sz="800"/>
              <a:pPr/>
              <a:t>13</a:t>
            </a:fld>
            <a:endParaRPr lang="en-US" sz="80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38884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BC8A3B6-0674-F44D-BA38-03FA95C9519C}" type="slidenum">
              <a:rPr lang="en-US" sz="800"/>
              <a:pPr/>
              <a:t>14</a:t>
            </a:fld>
            <a:endParaRPr lang="en-US" sz="80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33967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2AE2FE9-10CC-EB44-99B8-71A84018A103}" type="slidenum">
              <a:rPr lang="en-US" sz="800"/>
              <a:pPr/>
              <a:t>15</a:t>
            </a:fld>
            <a:endParaRPr lang="en-US" sz="800"/>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19683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0916A83-5D55-324C-976E-4F8A0E9519DD}" type="slidenum">
              <a:rPr lang="en-US" sz="800"/>
              <a:pPr/>
              <a:t>16</a:t>
            </a:fld>
            <a:endParaRPr lang="en-US" sz="80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84052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5C93694-71FA-C543-B9DA-1895F89A102F}" type="slidenum">
              <a:rPr lang="en-US" sz="800"/>
              <a:pPr/>
              <a:t>17</a:t>
            </a:fld>
            <a:endParaRPr lang="en-US" sz="80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71869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C92B9A9-1796-DD47-8939-467BF5375E8D}" type="slidenum">
              <a:rPr lang="en-US" sz="800"/>
              <a:pPr/>
              <a:t>18</a:t>
            </a:fld>
            <a:endParaRPr lang="en-US" sz="800"/>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526182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C9E4595-2766-1F4A-827A-E14A6DB7BA41}" type="slidenum">
              <a:rPr lang="en-US" sz="800"/>
              <a:pPr/>
              <a:t>19</a:t>
            </a:fld>
            <a:endParaRPr lang="en-US" sz="800"/>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59379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5EC51E8-F2D7-1347-850C-A93F9F2E0137}" type="slidenum">
              <a:rPr lang="en-US" sz="800"/>
              <a:pPr/>
              <a:t>20</a:t>
            </a:fld>
            <a:endParaRPr lang="en-US" sz="800"/>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06911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31F6F61-D3AB-584B-9A25-1840AFE9EBEA}" type="slidenum">
              <a:rPr lang="en-US" sz="800"/>
              <a:pPr/>
              <a:t>21</a:t>
            </a:fld>
            <a:endParaRPr lang="en-US" sz="800"/>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23100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D52550-1C6D-E845-B51F-5F8BE6171487}" type="slidenum">
              <a:rPr lang="en-US" sz="800"/>
              <a:pPr/>
              <a:t>22</a:t>
            </a:fld>
            <a:endParaRPr lang="en-US" sz="800"/>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465480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23</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259024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24</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358598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25</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099526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26</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64322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27</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779390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28</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417203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29</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260043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30</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239955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31</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04777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32</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973419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7691EC-BB62-0C4B-A1A0-95FDF2391D96}" type="slidenum">
              <a:rPr lang="en-US" sz="800"/>
              <a:pPr/>
              <a:t>33</a:t>
            </a:fld>
            <a:endParaRPr lang="en-US" sz="800"/>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0847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7691EC-BB62-0C4B-A1A0-95FDF2391D96}" type="slidenum">
              <a:rPr lang="en-US" sz="800"/>
              <a:pPr/>
              <a:t>34</a:t>
            </a:fld>
            <a:endParaRPr lang="en-US" sz="800"/>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274248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3FE1D13-24F9-AD40-B322-F885E4C0385F}" type="slidenum">
              <a:rPr lang="en-US" sz="800"/>
              <a:pPr/>
              <a:t>35</a:t>
            </a:fld>
            <a:endParaRPr lang="en-US" sz="800"/>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893240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476F820-85C4-F142-B35E-4A6845A574F0}" type="slidenum">
              <a:rPr lang="en-US" sz="800"/>
              <a:pPr/>
              <a:t>36</a:t>
            </a:fld>
            <a:endParaRPr lang="en-US" sz="800"/>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73505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7C2DEEB-8ACC-7644-9010-3929E6BDCA5B}" type="slidenum">
              <a:rPr lang="en-US" sz="800"/>
              <a:pPr/>
              <a:t>37</a:t>
            </a:fld>
            <a:endParaRPr lang="en-US" sz="800"/>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29508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2355F44-ACAC-7043-A397-8E564A5029A6}" type="slidenum">
              <a:rPr lang="en-US" sz="800"/>
              <a:pPr/>
              <a:t>38</a:t>
            </a:fld>
            <a:endParaRPr lang="en-US" sz="800"/>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169107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39</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893106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40</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7163119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41</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576168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0F44EFC-A188-154E-9D01-11C485224BED}" type="slidenum">
              <a:rPr lang="en-US" sz="800"/>
              <a:pPr/>
              <a:t>42</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7101843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2C3DC29-09CB-604F-B268-FE26560AF238}" type="slidenum">
              <a:rPr lang="en-US" sz="800"/>
              <a:pPr/>
              <a:t>43</a:t>
            </a:fld>
            <a:endParaRPr lang="en-US" sz="800"/>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926794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0C64FFB-B6CF-4440-B5EC-60CB07119845}" type="slidenum">
              <a:rPr lang="en-US" sz="800"/>
              <a:pPr/>
              <a:t>44</a:t>
            </a:fld>
            <a:endParaRPr lang="en-US" sz="800"/>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267509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0C64FFB-B6CF-4440-B5EC-60CB07119845}" type="slidenum">
              <a:rPr lang="en-US" sz="800"/>
              <a:pPr/>
              <a:t>45</a:t>
            </a:fld>
            <a:endParaRPr lang="en-US" sz="800"/>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63245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760EC05-DA1F-874D-947F-5C8F82065C1C}" type="slidenum">
              <a:rPr lang="en-US" sz="800"/>
              <a:pPr/>
              <a:t>46</a:t>
            </a:fld>
            <a:endParaRPr lang="en-US" sz="800"/>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418033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47</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184948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48</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1205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49</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96105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a:solidFill>
                  <a:schemeClr val="tx2">
                    <a:lumMod val="90000"/>
                    <a:lumOff val="10000"/>
                  </a:schemeClr>
                </a:solidFill>
                <a:latin typeface="+mn-lt"/>
                <a:cs typeface="Apple Chancery"/>
              </a:rPr>
              <a:t>Lecture 1</a:t>
            </a: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youtube.com/watch?feature=player_embedded&amp;v=-UPD7tbiwWE"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s://www.youtube.com/watch?v=otIug6nQKt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769215" y="2008137"/>
            <a:ext cx="3854450" cy="1481138"/>
          </a:xfrm>
        </p:spPr>
        <p:txBody>
          <a:bodyPr/>
          <a:lstStyle/>
          <a:p>
            <a:pPr eaLnBrk="1" hangingPunct="1"/>
            <a:br>
              <a:rPr lang="en-US" sz="4000" dirty="0">
                <a:latin typeface="Arial" charset="0"/>
              </a:rPr>
            </a:br>
            <a:r>
              <a:rPr lang="en-US" sz="4000" dirty="0">
                <a:latin typeface="Arial" charset="0"/>
              </a:rPr>
              <a:t>Exploring the Network</a:t>
            </a:r>
            <a:endParaRPr lang="en-US" sz="40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Objectives</a:t>
            </a:r>
          </a:p>
        </p:txBody>
      </p:sp>
      <p:sp>
        <p:nvSpPr>
          <p:cNvPr id="4099" name="Rectangle 34"/>
          <p:cNvSpPr>
            <a:spLocks noGrp="1" noChangeArrowheads="1"/>
          </p:cNvSpPr>
          <p:nvPr>
            <p:ph type="body" idx="4294967295"/>
          </p:nvPr>
        </p:nvSpPr>
        <p:spPr>
          <a:xfrm>
            <a:off x="705065" y="1606378"/>
            <a:ext cx="7940675" cy="4252259"/>
          </a:xfrm>
        </p:spPr>
        <p:txBody>
          <a:bodyPr/>
          <a:lstStyle/>
          <a:p>
            <a:pPr>
              <a:buFont typeface="Wingdings" charset="2"/>
              <a:buChar char="§"/>
            </a:pPr>
            <a:r>
              <a:rPr lang="en-CA" dirty="0">
                <a:solidFill>
                  <a:schemeClr val="tx1"/>
                </a:solidFill>
              </a:rPr>
              <a:t>How multiple networks are used in everyday life.</a:t>
            </a:r>
          </a:p>
          <a:p>
            <a:pPr>
              <a:buFont typeface="Wingdings" charset="2"/>
              <a:buChar char="§"/>
            </a:pPr>
            <a:r>
              <a:rPr lang="en-US" dirty="0">
                <a:solidFill>
                  <a:schemeClr val="tx1"/>
                </a:solidFill>
              </a:rPr>
              <a:t>The topologies and devices used in a small to medium-sized business network</a:t>
            </a:r>
            <a:r>
              <a:rPr lang="en-CA" dirty="0">
                <a:solidFill>
                  <a:schemeClr val="tx1"/>
                </a:solidFill>
              </a:rPr>
              <a:t>.</a:t>
            </a:r>
          </a:p>
          <a:p>
            <a:pPr>
              <a:buFont typeface="Wingdings" charset="2"/>
              <a:buChar char="§"/>
            </a:pPr>
            <a:r>
              <a:rPr lang="en-US" dirty="0">
                <a:solidFill>
                  <a:schemeClr val="tx1"/>
                </a:solidFill>
              </a:rPr>
              <a:t>The basic characteristics of a network that supports communication in a small to medium-sized business</a:t>
            </a:r>
            <a:r>
              <a:rPr lang="en-CA" dirty="0">
                <a:solidFill>
                  <a:schemeClr val="tx1"/>
                </a:solidFill>
              </a:rPr>
              <a:t>.</a:t>
            </a:r>
          </a:p>
          <a:p>
            <a:pPr>
              <a:buFont typeface="Wingdings" charset="2"/>
              <a:buChar char="§"/>
            </a:pPr>
            <a:r>
              <a:rPr lang="en-US" dirty="0">
                <a:solidFill>
                  <a:schemeClr val="tx1"/>
                </a:solidFill>
              </a:rPr>
              <a:t>Trends in networking that will affect the use of networks in small to medium-sized businesses</a:t>
            </a:r>
            <a:r>
              <a:rPr lang="en-CA" dirty="0">
                <a:solidFill>
                  <a:schemeClr val="tx1"/>
                </a:solidFill>
              </a:rPr>
              <a:t>.</a:t>
            </a:r>
          </a:p>
        </p:txBody>
      </p:sp>
    </p:spTree>
    <p:extLst>
      <p:ext uri="{BB962C8B-B14F-4D97-AF65-F5344CB8AC3E}">
        <p14:creationId xmlns:p14="http://schemas.microsoft.com/office/powerpoint/2010/main" val="3152847388"/>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647598" y="510699"/>
            <a:ext cx="8042276" cy="1229611"/>
          </a:xfrm>
        </p:spPr>
        <p:txBody>
          <a:bodyPr/>
          <a:lstStyle/>
          <a:p>
            <a:pPr eaLnBrk="1" hangingPunct="1"/>
            <a:br>
              <a:rPr lang="en-US" sz="3600" dirty="0">
                <a:latin typeface="Arial" charset="0"/>
              </a:rPr>
            </a:br>
            <a:r>
              <a:rPr lang="en-US" sz="3600" dirty="0">
                <a:latin typeface="Arial" charset="0"/>
              </a:rPr>
              <a:t>Networks in Our Past and Daily Lives</a:t>
            </a:r>
          </a:p>
        </p:txBody>
      </p:sp>
      <p:pic>
        <p:nvPicPr>
          <p:cNvPr id="5" name="Content Placeholder 5"/>
          <p:cNvPicPr>
            <a:picLocks noGrp="1" noChangeAspect="1"/>
          </p:cNvPicPr>
          <p:nvPr>
            <p:ph idx="1"/>
          </p:nvPr>
        </p:nvPicPr>
        <p:blipFill>
          <a:blip r:embed="rId3"/>
          <a:srcRect l="-16126" r="-16126"/>
          <a:stretch>
            <a:fillRect/>
          </a:stretch>
        </p:blipFill>
        <p:spPr>
          <a:xfrm>
            <a:off x="285562" y="2093764"/>
            <a:ext cx="8154103" cy="4100302"/>
          </a:xfrm>
        </p:spPr>
      </p:pic>
      <p:sp>
        <p:nvSpPr>
          <p:cNvPr id="4" name="TextBox 3"/>
          <p:cNvSpPr txBox="1"/>
          <p:nvPr/>
        </p:nvSpPr>
        <p:spPr>
          <a:xfrm>
            <a:off x="3010399" y="6178681"/>
            <a:ext cx="3558988" cy="424732"/>
          </a:xfrm>
          <a:prstGeom prst="rect">
            <a:avLst/>
          </a:prstGeom>
          <a:noFill/>
        </p:spPr>
        <p:txBody>
          <a:bodyPr wrap="none" rtlCol="0">
            <a:spAutoFit/>
          </a:bodyPr>
          <a:lstStyle/>
          <a:p>
            <a:r>
              <a:rPr lang="en-GB" dirty="0">
                <a:hlinkClick r:id="rId4"/>
              </a:rPr>
              <a:t>How Connected are we?</a:t>
            </a:r>
            <a:endParaRPr lang="en-GB" dirty="0"/>
          </a:p>
        </p:txBody>
      </p:sp>
    </p:spTree>
    <p:extLst>
      <p:ext uri="{BB962C8B-B14F-4D97-AF65-F5344CB8AC3E}">
        <p14:creationId xmlns:p14="http://schemas.microsoft.com/office/powerpoint/2010/main" val="2286862822"/>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49275" y="461537"/>
            <a:ext cx="8042276" cy="1336956"/>
          </a:xfrm>
        </p:spPr>
        <p:txBody>
          <a:bodyPr/>
          <a:lstStyle/>
          <a:p>
            <a:pPr eaLnBrk="1" hangingPunct="1"/>
            <a:br>
              <a:rPr lang="en-US" sz="3600" dirty="0">
                <a:latin typeface="Arial" charset="0"/>
              </a:rPr>
            </a:br>
            <a:r>
              <a:rPr lang="en-US" sz="3600" dirty="0">
                <a:latin typeface="Arial" charset="0"/>
              </a:rPr>
              <a:t>Networking impacts in our daily lives</a:t>
            </a:r>
          </a:p>
        </p:txBody>
      </p:sp>
      <p:sp>
        <p:nvSpPr>
          <p:cNvPr id="2" name="Content Placeholder 1"/>
          <p:cNvSpPr>
            <a:spLocks noGrp="1"/>
          </p:cNvSpPr>
          <p:nvPr>
            <p:ph idx="1"/>
          </p:nvPr>
        </p:nvSpPr>
        <p:spPr>
          <a:xfrm>
            <a:off x="549275" y="1914833"/>
            <a:ext cx="8042276" cy="4343400"/>
          </a:xfrm>
        </p:spPr>
        <p:txBody>
          <a:bodyPr/>
          <a:lstStyle/>
          <a:p>
            <a:r>
              <a:rPr lang="en-US" dirty="0">
                <a:solidFill>
                  <a:schemeClr val="tx1"/>
                </a:solidFill>
              </a:rPr>
              <a:t>Networks Support the Way We Learn</a:t>
            </a:r>
            <a:br>
              <a:rPr lang="en-US" dirty="0">
                <a:solidFill>
                  <a:schemeClr val="tx1"/>
                </a:solidFill>
              </a:rPr>
            </a:br>
            <a:endParaRPr lang="en-US" dirty="0">
              <a:solidFill>
                <a:schemeClr val="tx1"/>
              </a:solidFill>
            </a:endParaRPr>
          </a:p>
          <a:p>
            <a:r>
              <a:rPr lang="en-US" dirty="0">
                <a:solidFill>
                  <a:schemeClr val="tx1"/>
                </a:solidFill>
              </a:rPr>
              <a:t>Networks Support the Way We Communicate</a:t>
            </a:r>
            <a:br>
              <a:rPr lang="en-US" dirty="0">
                <a:solidFill>
                  <a:schemeClr val="tx1"/>
                </a:solidFill>
              </a:rPr>
            </a:br>
            <a:endParaRPr lang="en-US" dirty="0">
              <a:solidFill>
                <a:schemeClr val="tx1"/>
              </a:solidFill>
            </a:endParaRPr>
          </a:p>
          <a:p>
            <a:r>
              <a:rPr lang="en-US" dirty="0">
                <a:solidFill>
                  <a:schemeClr val="tx1"/>
                </a:solidFill>
              </a:rPr>
              <a:t>Networks Support the Way We Work</a:t>
            </a:r>
            <a:br>
              <a:rPr lang="en-US" dirty="0">
                <a:solidFill>
                  <a:schemeClr val="tx1"/>
                </a:solidFill>
              </a:rPr>
            </a:br>
            <a:endParaRPr lang="en-US" dirty="0">
              <a:solidFill>
                <a:schemeClr val="tx1"/>
              </a:solidFill>
            </a:endParaRPr>
          </a:p>
          <a:p>
            <a:r>
              <a:rPr lang="en-US" dirty="0">
                <a:solidFill>
                  <a:schemeClr val="tx1"/>
                </a:solidFill>
              </a:rPr>
              <a:t>Networks Support the Way We Play</a:t>
            </a:r>
          </a:p>
        </p:txBody>
      </p:sp>
    </p:spTree>
    <p:extLst>
      <p:ext uri="{BB962C8B-B14F-4D97-AF65-F5344CB8AC3E}">
        <p14:creationId xmlns:p14="http://schemas.microsoft.com/office/powerpoint/2010/main" val="3667952697"/>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Networks of Many Sizes</a:t>
            </a:r>
          </a:p>
        </p:txBody>
      </p:sp>
      <p:pic>
        <p:nvPicPr>
          <p:cNvPr id="3" name="Content Placeholder 2"/>
          <p:cNvPicPr>
            <a:picLocks noGrp="1" noChangeAspect="1"/>
          </p:cNvPicPr>
          <p:nvPr>
            <p:ph idx="1"/>
          </p:nvPr>
        </p:nvPicPr>
        <p:blipFill>
          <a:blip r:embed="rId3"/>
          <a:srcRect l="-17880" r="-17880"/>
          <a:stretch>
            <a:fillRect/>
          </a:stretch>
        </p:blipFill>
        <p:spPr/>
      </p:pic>
    </p:spTree>
    <p:extLst>
      <p:ext uri="{BB962C8B-B14F-4D97-AF65-F5344CB8AC3E}">
        <p14:creationId xmlns:p14="http://schemas.microsoft.com/office/powerpoint/2010/main" val="3409182243"/>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736088" y="294389"/>
            <a:ext cx="8042276" cy="1336956"/>
          </a:xfrm>
        </p:spPr>
        <p:txBody>
          <a:bodyPr/>
          <a:lstStyle/>
          <a:p>
            <a:pPr eaLnBrk="1" hangingPunct="1"/>
            <a:br>
              <a:rPr lang="en-US" dirty="0">
                <a:latin typeface="Arial" charset="0"/>
              </a:rPr>
            </a:br>
            <a:r>
              <a:rPr lang="en-US" dirty="0">
                <a:latin typeface="Arial" charset="0"/>
              </a:rPr>
              <a:t>Clients and Servers</a:t>
            </a:r>
          </a:p>
        </p:txBody>
      </p:sp>
      <p:pic>
        <p:nvPicPr>
          <p:cNvPr id="4" name="Picture 2"/>
          <p:cNvPicPr>
            <a:picLocks noGrp="1" noChangeAspect="1" noChangeArrowheads="1"/>
          </p:cNvPicPr>
          <p:nvPr>
            <p:ph idx="1"/>
          </p:nvPr>
        </p:nvPicPr>
        <p:blipFill rotWithShape="1">
          <a:blip r:embed="rId3" cstate="email">
            <a:extLst>
              <a:ext uri="{28A0092B-C50C-407E-A947-70E740481C1C}">
                <a14:useLocalDpi xmlns:a14="http://schemas.microsoft.com/office/drawing/2010/main" val="0"/>
              </a:ext>
            </a:extLst>
          </a:blip>
          <a:srcRect l="9137" t="9580" r="8291" b="9580"/>
          <a:stretch/>
        </p:blipFill>
        <p:spPr bwMode="auto">
          <a:xfrm>
            <a:off x="437330" y="1817684"/>
            <a:ext cx="4104183" cy="2806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752134" y="3368572"/>
            <a:ext cx="3989230" cy="2952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0812502"/>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470617" y="33061"/>
            <a:ext cx="8042276" cy="1336956"/>
          </a:xfrm>
        </p:spPr>
        <p:txBody>
          <a:bodyPr/>
          <a:lstStyle/>
          <a:p>
            <a:pPr eaLnBrk="1" hangingPunct="1"/>
            <a:br>
              <a:rPr lang="en-US" sz="3600" dirty="0">
                <a:latin typeface="Arial" charset="0"/>
              </a:rPr>
            </a:br>
            <a:r>
              <a:rPr lang="en-US" sz="3600" dirty="0">
                <a:latin typeface="Arial" charset="0"/>
              </a:rPr>
              <a:t>Peer-to-Peer</a:t>
            </a:r>
          </a:p>
        </p:txBody>
      </p:sp>
      <p:pic>
        <p:nvPicPr>
          <p:cNvPr id="4" name="Picture 2"/>
          <p:cNvPicPr>
            <a:picLocks noGrp="1" noChangeAspect="1" noChangeArrowheads="1"/>
          </p:cNvPicPr>
          <p:nvPr>
            <p:ph idx="1"/>
          </p:nvPr>
        </p:nvPicPr>
        <p:blipFill rotWithShape="1">
          <a:blip r:embed="rId3" cstate="email">
            <a:extLst>
              <a:ext uri="{28A0092B-C50C-407E-A947-70E740481C1C}">
                <a14:useLocalDpi xmlns:a14="http://schemas.microsoft.com/office/drawing/2010/main" val="0"/>
              </a:ext>
            </a:extLst>
          </a:blip>
          <a:srcRect l="-2313" r="-13678"/>
          <a:stretch/>
        </p:blipFill>
        <p:spPr bwMode="auto">
          <a:xfrm>
            <a:off x="784098" y="1448906"/>
            <a:ext cx="7954381" cy="4682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5281139"/>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215731"/>
            <a:ext cx="8042276" cy="1336956"/>
          </a:xfrm>
        </p:spPr>
        <p:txBody>
          <a:bodyPr/>
          <a:lstStyle/>
          <a:p>
            <a:pPr eaLnBrk="1" hangingPunct="1"/>
            <a:r>
              <a:rPr lang="en-US" sz="3600" dirty="0">
                <a:latin typeface="Arial" charset="0"/>
              </a:rPr>
              <a:t>Components of a Network</a:t>
            </a:r>
          </a:p>
        </p:txBody>
      </p:sp>
      <p:sp>
        <p:nvSpPr>
          <p:cNvPr id="2" name="Content Placeholder 1"/>
          <p:cNvSpPr>
            <a:spLocks noGrp="1"/>
          </p:cNvSpPr>
          <p:nvPr>
            <p:ph idx="1"/>
          </p:nvPr>
        </p:nvSpPr>
        <p:spPr>
          <a:xfrm>
            <a:off x="549275" y="1688692"/>
            <a:ext cx="8042276" cy="4343400"/>
          </a:xfrm>
        </p:spPr>
        <p:txBody>
          <a:bodyPr/>
          <a:lstStyle/>
          <a:p>
            <a:pPr marL="0" indent="0">
              <a:buNone/>
            </a:pPr>
            <a:r>
              <a:rPr lang="en-US" dirty="0">
                <a:solidFill>
                  <a:schemeClr val="tx1"/>
                </a:solidFill>
              </a:rPr>
              <a:t>There are three categories of network components:</a:t>
            </a:r>
          </a:p>
          <a:p>
            <a:r>
              <a:rPr lang="en-US" dirty="0">
                <a:solidFill>
                  <a:schemeClr val="tx1"/>
                </a:solidFill>
              </a:rPr>
              <a:t>Devices </a:t>
            </a:r>
          </a:p>
          <a:p>
            <a:r>
              <a:rPr lang="en-US" dirty="0">
                <a:solidFill>
                  <a:schemeClr val="tx1"/>
                </a:solidFill>
              </a:rPr>
              <a:t>Media</a:t>
            </a:r>
          </a:p>
          <a:p>
            <a:r>
              <a:rPr lang="en-US" dirty="0">
                <a:solidFill>
                  <a:schemeClr val="tx1"/>
                </a:solidFill>
              </a:rPr>
              <a:t>Services</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69182" y="2951933"/>
            <a:ext cx="6565785" cy="2991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7243165"/>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End Devices</a:t>
            </a:r>
          </a:p>
        </p:txBody>
      </p:sp>
      <p:sp>
        <p:nvSpPr>
          <p:cNvPr id="2" name="Content Placeholder 1"/>
          <p:cNvSpPr>
            <a:spLocks noGrp="1"/>
          </p:cNvSpPr>
          <p:nvPr>
            <p:ph idx="1"/>
          </p:nvPr>
        </p:nvSpPr>
        <p:spPr/>
        <p:txBody>
          <a:bodyPr>
            <a:normAutofit fontScale="92500" lnSpcReduction="20000"/>
          </a:bodyPr>
          <a:lstStyle/>
          <a:p>
            <a:pPr marL="0" indent="0">
              <a:buNone/>
            </a:pPr>
            <a:r>
              <a:rPr lang="en-US" dirty="0">
                <a:solidFill>
                  <a:schemeClr val="tx1"/>
                </a:solidFill>
              </a:rPr>
              <a:t>Some examples of end devices are:</a:t>
            </a:r>
          </a:p>
          <a:p>
            <a:r>
              <a:rPr lang="en-US" dirty="0">
                <a:solidFill>
                  <a:schemeClr val="tx1"/>
                </a:solidFill>
              </a:rPr>
              <a:t>Computers (work stations, laptops, file servers, web servers)</a:t>
            </a:r>
          </a:p>
          <a:p>
            <a:r>
              <a:rPr lang="en-US" dirty="0">
                <a:solidFill>
                  <a:schemeClr val="tx1"/>
                </a:solidFill>
              </a:rPr>
              <a:t>Network printers</a:t>
            </a:r>
          </a:p>
          <a:p>
            <a:r>
              <a:rPr lang="en-US" dirty="0">
                <a:solidFill>
                  <a:schemeClr val="tx1"/>
                </a:solidFill>
              </a:rPr>
              <a:t>VoIP phones</a:t>
            </a:r>
          </a:p>
          <a:p>
            <a:r>
              <a:rPr lang="en-US" dirty="0" err="1">
                <a:solidFill>
                  <a:schemeClr val="tx1"/>
                </a:solidFill>
              </a:rPr>
              <a:t>TelePresence</a:t>
            </a:r>
            <a:r>
              <a:rPr lang="en-US" dirty="0">
                <a:solidFill>
                  <a:schemeClr val="tx1"/>
                </a:solidFill>
              </a:rPr>
              <a:t> endpoint</a:t>
            </a:r>
          </a:p>
          <a:p>
            <a:r>
              <a:rPr lang="en-US" dirty="0">
                <a:solidFill>
                  <a:schemeClr val="tx1"/>
                </a:solidFill>
              </a:rPr>
              <a:t>Security cameras</a:t>
            </a:r>
          </a:p>
          <a:p>
            <a:r>
              <a:rPr lang="en-US" dirty="0">
                <a:solidFill>
                  <a:schemeClr val="tx1"/>
                </a:solidFill>
              </a:rPr>
              <a:t>Mobile handheld devices (such as smartphones, tablets, PDAs, and wireless debit / credit card readers and barcode scanners)</a:t>
            </a:r>
          </a:p>
          <a:p>
            <a:endParaRPr lang="en-US" dirty="0">
              <a:solidFill>
                <a:schemeClr val="tx1"/>
              </a:solidFill>
            </a:endParaRPr>
          </a:p>
        </p:txBody>
      </p:sp>
    </p:spTree>
    <p:extLst>
      <p:ext uri="{BB962C8B-B14F-4D97-AF65-F5344CB8AC3E}">
        <p14:creationId xmlns:p14="http://schemas.microsoft.com/office/powerpoint/2010/main" val="3381751217"/>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549275" y="518884"/>
            <a:ext cx="8042276" cy="1336956"/>
          </a:xfrm>
        </p:spPr>
        <p:txBody>
          <a:bodyPr/>
          <a:lstStyle/>
          <a:p>
            <a:pPr eaLnBrk="1" hangingPunct="1"/>
            <a:br>
              <a:rPr lang="en-US" sz="3600" dirty="0">
                <a:latin typeface="Arial" charset="0"/>
              </a:rPr>
            </a:br>
            <a:r>
              <a:rPr lang="en-US" sz="3600" dirty="0">
                <a:latin typeface="Arial" charset="0"/>
              </a:rPr>
              <a:t>Network Infrastructure Devices</a:t>
            </a:r>
          </a:p>
        </p:txBody>
      </p:sp>
      <p:sp>
        <p:nvSpPr>
          <p:cNvPr id="2" name="Content Placeholder 1"/>
          <p:cNvSpPr>
            <a:spLocks noGrp="1"/>
          </p:cNvSpPr>
          <p:nvPr>
            <p:ph idx="1"/>
          </p:nvPr>
        </p:nvSpPr>
        <p:spPr>
          <a:xfrm>
            <a:off x="549275" y="1855840"/>
            <a:ext cx="8042276" cy="4343400"/>
          </a:xfrm>
        </p:spPr>
        <p:txBody>
          <a:bodyPr/>
          <a:lstStyle/>
          <a:p>
            <a:pPr marL="0" indent="0">
              <a:buNone/>
            </a:pPr>
            <a:r>
              <a:rPr lang="en-US" dirty="0">
                <a:solidFill>
                  <a:schemeClr val="tx1"/>
                </a:solidFill>
              </a:rPr>
              <a:t>Examples of intermediary network devices are:</a:t>
            </a:r>
          </a:p>
          <a:p>
            <a:r>
              <a:rPr lang="en-US" dirty="0">
                <a:solidFill>
                  <a:schemeClr val="tx1"/>
                </a:solidFill>
              </a:rPr>
              <a:t>Network Access Devices (switches, and wireless access points)</a:t>
            </a:r>
          </a:p>
          <a:p>
            <a:r>
              <a:rPr lang="en-US" dirty="0">
                <a:solidFill>
                  <a:schemeClr val="tx1"/>
                </a:solidFill>
              </a:rPr>
              <a:t>Internetworking Devices (routers)</a:t>
            </a:r>
          </a:p>
          <a:p>
            <a:r>
              <a:rPr lang="en-US" dirty="0">
                <a:solidFill>
                  <a:schemeClr val="tx1"/>
                </a:solidFill>
              </a:rPr>
              <a:t>Security Devices (firewalls)</a:t>
            </a:r>
          </a:p>
        </p:txBody>
      </p:sp>
    </p:spTree>
    <p:extLst>
      <p:ext uri="{BB962C8B-B14F-4D97-AF65-F5344CB8AC3E}">
        <p14:creationId xmlns:p14="http://schemas.microsoft.com/office/powerpoint/2010/main" val="679192628"/>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0"/>
            <a:ext cx="8042276" cy="1336956"/>
          </a:xfrm>
        </p:spPr>
        <p:txBody>
          <a:bodyPr/>
          <a:lstStyle/>
          <a:p>
            <a:pPr eaLnBrk="1" hangingPunct="1"/>
            <a:r>
              <a:rPr lang="en-US" sz="3600" dirty="0">
                <a:latin typeface="Arial" charset="0"/>
              </a:rPr>
              <a:t>Components of a Network</a:t>
            </a:r>
          </a:p>
        </p:txBody>
      </p:sp>
      <p:pic>
        <p:nvPicPr>
          <p:cNvPr id="4" name="Picture 3"/>
          <p:cNvPicPr>
            <a:picLocks noChangeAspect="1"/>
          </p:cNvPicPr>
          <p:nvPr/>
        </p:nvPicPr>
        <p:blipFill>
          <a:blip r:embed="rId3"/>
          <a:stretch>
            <a:fillRect/>
          </a:stretch>
        </p:blipFill>
        <p:spPr>
          <a:xfrm>
            <a:off x="1402597" y="1390375"/>
            <a:ext cx="5897105" cy="2573158"/>
          </a:xfrm>
          <a:prstGeom prst="rect">
            <a:avLst/>
          </a:prstGeom>
        </p:spPr>
      </p:pic>
      <p:pic>
        <p:nvPicPr>
          <p:cNvPr id="6" name="Picture 5"/>
          <p:cNvPicPr>
            <a:picLocks noChangeAspect="1"/>
          </p:cNvPicPr>
          <p:nvPr/>
        </p:nvPicPr>
        <p:blipFill>
          <a:blip r:embed="rId4"/>
          <a:stretch>
            <a:fillRect/>
          </a:stretch>
        </p:blipFill>
        <p:spPr>
          <a:xfrm>
            <a:off x="945398" y="3963533"/>
            <a:ext cx="6462792" cy="2849505"/>
          </a:xfrm>
          <a:prstGeom prst="rect">
            <a:avLst/>
          </a:prstGeom>
        </p:spPr>
      </p:pic>
    </p:spTree>
    <p:extLst>
      <p:ext uri="{BB962C8B-B14F-4D97-AF65-F5344CB8AC3E}">
        <p14:creationId xmlns:p14="http://schemas.microsoft.com/office/powerpoint/2010/main" val="149223868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Network Media</a:t>
            </a:r>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0495" y="1702433"/>
            <a:ext cx="5448300" cy="4581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1453059"/>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549275" y="264893"/>
            <a:ext cx="8042276" cy="1336956"/>
          </a:xfrm>
        </p:spPr>
        <p:txBody>
          <a:bodyPr/>
          <a:lstStyle/>
          <a:p>
            <a:pPr eaLnBrk="1" hangingPunct="1"/>
            <a:r>
              <a:rPr lang="en-US" sz="3600" dirty="0">
                <a:latin typeface="Arial" charset="0"/>
              </a:rPr>
              <a:t>Network Representations</a:t>
            </a:r>
          </a:p>
        </p:txBody>
      </p:sp>
      <p:pic>
        <p:nvPicPr>
          <p:cNvPr id="3" name="Content Placeholder 2"/>
          <p:cNvPicPr>
            <a:picLocks noGrp="1" noChangeAspect="1"/>
          </p:cNvPicPr>
          <p:nvPr>
            <p:ph idx="1"/>
          </p:nvPr>
        </p:nvPicPr>
        <p:blipFill>
          <a:blip r:embed="rId3"/>
          <a:srcRect l="-24477" r="-24477"/>
          <a:stretch>
            <a:fillRect/>
          </a:stretch>
        </p:blipFill>
        <p:spPr>
          <a:xfrm>
            <a:off x="549275" y="1905001"/>
            <a:ext cx="8042276" cy="4343400"/>
          </a:xfrm>
        </p:spPr>
      </p:pic>
    </p:spTree>
    <p:extLst>
      <p:ext uri="{BB962C8B-B14F-4D97-AF65-F5344CB8AC3E}">
        <p14:creationId xmlns:p14="http://schemas.microsoft.com/office/powerpoint/2010/main" val="3405675933"/>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p:txBody>
          <a:bodyPr/>
          <a:lstStyle/>
          <a:p>
            <a:pPr eaLnBrk="1" hangingPunct="1"/>
            <a:r>
              <a:rPr lang="en-US" sz="3600" dirty="0">
                <a:latin typeface="Arial" charset="0"/>
              </a:rPr>
              <a:t>Topology Diagrams</a:t>
            </a:r>
          </a:p>
        </p:txBody>
      </p:sp>
      <p:pic>
        <p:nvPicPr>
          <p:cNvPr id="4" name="Picture 3"/>
          <p:cNvPicPr>
            <a:picLocks noChangeAspect="1"/>
          </p:cNvPicPr>
          <p:nvPr/>
        </p:nvPicPr>
        <p:blipFill>
          <a:blip r:embed="rId3"/>
          <a:stretch>
            <a:fillRect/>
          </a:stretch>
        </p:blipFill>
        <p:spPr>
          <a:xfrm>
            <a:off x="171820" y="1623766"/>
            <a:ext cx="4237729" cy="3290604"/>
          </a:xfrm>
          <a:prstGeom prst="rect">
            <a:avLst/>
          </a:prstGeom>
        </p:spPr>
      </p:pic>
      <p:pic>
        <p:nvPicPr>
          <p:cNvPr id="5" name="Picture 4"/>
          <p:cNvPicPr>
            <a:picLocks noChangeAspect="1"/>
          </p:cNvPicPr>
          <p:nvPr/>
        </p:nvPicPr>
        <p:blipFill>
          <a:blip r:embed="rId4"/>
          <a:stretch>
            <a:fillRect/>
          </a:stretch>
        </p:blipFill>
        <p:spPr>
          <a:xfrm>
            <a:off x="4755657" y="3082165"/>
            <a:ext cx="4280120" cy="3288894"/>
          </a:xfrm>
          <a:prstGeom prst="rect">
            <a:avLst/>
          </a:prstGeom>
        </p:spPr>
      </p:pic>
    </p:spTree>
    <p:extLst>
      <p:ext uri="{BB962C8B-B14F-4D97-AF65-F5344CB8AC3E}">
        <p14:creationId xmlns:p14="http://schemas.microsoft.com/office/powerpoint/2010/main" val="108548546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p:txBody>
          <a:bodyPr/>
          <a:lstStyle/>
          <a:p>
            <a:pPr eaLnBrk="1" hangingPunct="1"/>
            <a:r>
              <a:rPr lang="en-US" dirty="0">
                <a:latin typeface="Arial" charset="0"/>
              </a:rPr>
              <a:t>Types of Networks</a:t>
            </a:r>
          </a:p>
        </p:txBody>
      </p:sp>
      <p:sp>
        <p:nvSpPr>
          <p:cNvPr id="2" name="Content Placeholder 1"/>
          <p:cNvSpPr>
            <a:spLocks noGrp="1"/>
          </p:cNvSpPr>
          <p:nvPr>
            <p:ph idx="1"/>
          </p:nvPr>
        </p:nvSpPr>
        <p:spPr/>
        <p:txBody>
          <a:bodyPr>
            <a:normAutofit fontScale="92500" lnSpcReduction="20000"/>
          </a:bodyPr>
          <a:lstStyle/>
          <a:p>
            <a:pPr marL="0" indent="0">
              <a:buNone/>
            </a:pPr>
            <a:r>
              <a:rPr lang="en-US" dirty="0">
                <a:solidFill>
                  <a:schemeClr val="tx1"/>
                </a:solidFill>
              </a:rPr>
              <a:t>The two most common types of network infrastructures are:</a:t>
            </a:r>
          </a:p>
          <a:p>
            <a:r>
              <a:rPr lang="en-US" dirty="0">
                <a:solidFill>
                  <a:schemeClr val="tx1"/>
                </a:solidFill>
              </a:rPr>
              <a:t>Local Area Network (LAN)</a:t>
            </a:r>
          </a:p>
          <a:p>
            <a:r>
              <a:rPr lang="en-US" dirty="0">
                <a:solidFill>
                  <a:schemeClr val="tx1"/>
                </a:solidFill>
              </a:rPr>
              <a:t>Wide Area Network (WAN).</a:t>
            </a:r>
          </a:p>
          <a:p>
            <a:pPr marL="0" indent="0">
              <a:buNone/>
            </a:pPr>
            <a:endParaRPr lang="en-US" dirty="0">
              <a:solidFill>
                <a:schemeClr val="tx1"/>
              </a:solidFill>
            </a:endParaRPr>
          </a:p>
          <a:p>
            <a:pPr marL="0" indent="0">
              <a:buNone/>
            </a:pPr>
            <a:r>
              <a:rPr lang="en-US" dirty="0">
                <a:solidFill>
                  <a:schemeClr val="tx1"/>
                </a:solidFill>
              </a:rPr>
              <a:t>Other types of networks include:</a:t>
            </a:r>
          </a:p>
          <a:p>
            <a:r>
              <a:rPr lang="en-US" dirty="0">
                <a:solidFill>
                  <a:schemeClr val="tx1"/>
                </a:solidFill>
              </a:rPr>
              <a:t>Metropolitan Area Network (MAN) </a:t>
            </a:r>
          </a:p>
          <a:p>
            <a:r>
              <a:rPr lang="en-US" dirty="0">
                <a:solidFill>
                  <a:schemeClr val="tx1"/>
                </a:solidFill>
              </a:rPr>
              <a:t>Wireless LAN (WLAN) </a:t>
            </a:r>
          </a:p>
          <a:p>
            <a:r>
              <a:rPr lang="en-US" dirty="0">
                <a:solidFill>
                  <a:schemeClr val="tx1"/>
                </a:solidFill>
              </a:rPr>
              <a:t>Storage Area Network (SAN)</a:t>
            </a:r>
          </a:p>
        </p:txBody>
      </p:sp>
    </p:spTree>
    <p:extLst>
      <p:ext uri="{BB962C8B-B14F-4D97-AF65-F5344CB8AC3E}">
        <p14:creationId xmlns:p14="http://schemas.microsoft.com/office/powerpoint/2010/main" val="2899923989"/>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549275" y="136263"/>
            <a:ext cx="8042276" cy="1336956"/>
          </a:xfrm>
        </p:spPr>
        <p:txBody>
          <a:bodyPr/>
          <a:lstStyle/>
          <a:p>
            <a:pPr eaLnBrk="1" hangingPunct="1"/>
            <a:r>
              <a:rPr lang="en-US" sz="3600" dirty="0">
                <a:latin typeface="Arial" charset="0"/>
              </a:rPr>
              <a:t>Local Area Networks (LAN)</a:t>
            </a:r>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1753235" y="2113236"/>
            <a:ext cx="5637530" cy="3617595"/>
          </a:xfrm>
          <a:prstGeom prst="rect">
            <a:avLst/>
          </a:prstGeom>
          <a:noFill/>
          <a:ln>
            <a:noFill/>
          </a:ln>
        </p:spPr>
      </p:pic>
    </p:spTree>
    <p:extLst>
      <p:ext uri="{BB962C8B-B14F-4D97-AF65-F5344CB8AC3E}">
        <p14:creationId xmlns:p14="http://schemas.microsoft.com/office/powerpoint/2010/main" val="2054210468"/>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lstStyle/>
          <a:p>
            <a:pPr eaLnBrk="1" hangingPunct="1"/>
            <a:r>
              <a:rPr lang="en-US" sz="3600" dirty="0">
                <a:latin typeface="Arial" charset="0"/>
              </a:rPr>
              <a:t>Wide Area Networks (WAN)</a:t>
            </a:r>
          </a:p>
        </p:txBody>
      </p:sp>
      <p:sp>
        <p:nvSpPr>
          <p:cNvPr id="2" name="Content Placeholder 1"/>
          <p:cNvSpPr>
            <a:spLocks noGrp="1"/>
          </p:cNvSpPr>
          <p:nvPr>
            <p:ph idx="1"/>
          </p:nvPr>
        </p:nvSpPr>
        <p:spPr/>
        <p:txBody>
          <a:bodyPr/>
          <a:lstStyle/>
          <a:p>
            <a:endParaRPr lang="en-US"/>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1565592"/>
            <a:ext cx="8570913"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0902677"/>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p:txBody>
          <a:bodyPr/>
          <a:lstStyle/>
          <a:p>
            <a:pPr eaLnBrk="1" hangingPunct="1"/>
            <a:r>
              <a:rPr lang="en-US" sz="3600" dirty="0">
                <a:latin typeface="Arial" charset="0"/>
              </a:rPr>
              <a:t>The Internet</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19673" y="1551023"/>
            <a:ext cx="5903068" cy="4716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5171402"/>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noChangeArrowheads="1"/>
          </p:cNvSpPr>
          <p:nvPr>
            <p:ph type="title"/>
          </p:nvPr>
        </p:nvSpPr>
        <p:spPr/>
        <p:txBody>
          <a:bodyPr/>
          <a:lstStyle/>
          <a:p>
            <a:pPr eaLnBrk="1" hangingPunct="1"/>
            <a:r>
              <a:rPr lang="en-US" sz="1800" dirty="0">
                <a:latin typeface="Arial" charset="0"/>
              </a:rPr>
              <a:t>The Internet</a:t>
            </a:r>
            <a:br>
              <a:rPr lang="en-US" dirty="0">
                <a:latin typeface="Arial" charset="0"/>
              </a:rPr>
            </a:br>
            <a:r>
              <a:rPr lang="en-US" dirty="0">
                <a:latin typeface="Arial" charset="0"/>
              </a:rPr>
              <a:t>Intranet and Extranet</a:t>
            </a:r>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571907"/>
            <a:ext cx="5029200" cy="471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5029069"/>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a:xfrm>
            <a:off x="549275" y="126431"/>
            <a:ext cx="8042276" cy="1336956"/>
          </a:xfrm>
        </p:spPr>
        <p:txBody>
          <a:bodyPr/>
          <a:lstStyle/>
          <a:p>
            <a:pPr eaLnBrk="1" hangingPunct="1"/>
            <a:br>
              <a:rPr lang="en-US" sz="3600" dirty="0">
                <a:latin typeface="Arial" charset="0"/>
              </a:rPr>
            </a:br>
            <a:r>
              <a:rPr lang="en-US" sz="3600" dirty="0">
                <a:latin typeface="Arial" charset="0"/>
              </a:rPr>
              <a:t>Connecting to the Internet </a:t>
            </a:r>
          </a:p>
        </p:txBody>
      </p:sp>
      <p:sp>
        <p:nvSpPr>
          <p:cNvPr id="4" name="Rectangle 3"/>
          <p:cNvSpPr/>
          <p:nvPr/>
        </p:nvSpPr>
        <p:spPr>
          <a:xfrm>
            <a:off x="777240" y="2005355"/>
            <a:ext cx="7772400" cy="3083921"/>
          </a:xfrm>
          <a:prstGeom prst="rect">
            <a:avLst/>
          </a:prstGeom>
        </p:spPr>
        <p:txBody>
          <a:bodyPr wrap="square">
            <a:spAutoFit/>
          </a:bodyPr>
          <a:lstStyle/>
          <a:p>
            <a:pPr algn="l"/>
            <a:r>
              <a:rPr lang="en-GB" dirty="0"/>
              <a:t>There are many different ways to connect users and organizations to the Internet.</a:t>
            </a:r>
          </a:p>
          <a:p>
            <a:pPr algn="l"/>
            <a:endParaRPr lang="en-GB" dirty="0"/>
          </a:p>
          <a:p>
            <a:pPr algn="l"/>
            <a:r>
              <a:rPr lang="en-GB" dirty="0"/>
              <a:t>Home users, teleworkers (remote workers), and small offices typically require a connection to an Internet Service Provider (ISP) to access the Internet. </a:t>
            </a:r>
          </a:p>
          <a:p>
            <a:pPr algn="l"/>
            <a:endParaRPr lang="en-GB" dirty="0"/>
          </a:p>
          <a:p>
            <a:pPr algn="l"/>
            <a:r>
              <a:rPr lang="en-GB" dirty="0"/>
              <a:t>Connection options vary greatly between ISP and geographical location</a:t>
            </a:r>
          </a:p>
        </p:txBody>
      </p:sp>
    </p:spTree>
    <p:extLst>
      <p:ext uri="{BB962C8B-B14F-4D97-AF65-F5344CB8AC3E}">
        <p14:creationId xmlns:p14="http://schemas.microsoft.com/office/powerpoint/2010/main" val="2797266796"/>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lstStyle/>
          <a:p>
            <a:pPr eaLnBrk="1" hangingPunct="1"/>
            <a:br>
              <a:rPr lang="en-US" sz="1100" dirty="0">
                <a:latin typeface="Arial" charset="0"/>
              </a:rPr>
            </a:br>
            <a:br>
              <a:rPr lang="en-US" sz="3200" dirty="0">
                <a:latin typeface="Arial" charset="0"/>
              </a:rPr>
            </a:br>
            <a:r>
              <a:rPr lang="en-US" sz="3200" dirty="0">
                <a:latin typeface="Arial" charset="0"/>
              </a:rPr>
              <a:t>Connecting Remote Users to the Internet</a:t>
            </a:r>
          </a:p>
        </p:txBody>
      </p:sp>
      <p:pic>
        <p:nvPicPr>
          <p:cNvPr id="32" name="Content Placeholder 2"/>
          <p:cNvPicPr>
            <a:picLocks noGrp="1" noChangeAspect="1"/>
          </p:cNvPicPr>
          <p:nvPr>
            <p:ph idx="1"/>
          </p:nvPr>
        </p:nvPicPr>
        <p:blipFill>
          <a:blip r:embed="rId3"/>
          <a:srcRect l="-23219" r="-23219"/>
          <a:stretch>
            <a:fillRect/>
          </a:stretch>
        </p:blipFill>
        <p:spPr>
          <a:xfrm>
            <a:off x="410323" y="1574775"/>
            <a:ext cx="8733677" cy="4926405"/>
          </a:xfrm>
        </p:spPr>
      </p:pic>
    </p:spTree>
    <p:extLst>
      <p:ext uri="{BB962C8B-B14F-4D97-AF65-F5344CB8AC3E}">
        <p14:creationId xmlns:p14="http://schemas.microsoft.com/office/powerpoint/2010/main" val="4242786150"/>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lstStyle/>
          <a:p>
            <a:pPr eaLnBrk="1" hangingPunct="1"/>
            <a:br>
              <a:rPr lang="en-US" sz="1100" dirty="0">
                <a:latin typeface="Arial" charset="0"/>
              </a:rPr>
            </a:br>
            <a:br>
              <a:rPr lang="en-US" sz="3200" dirty="0">
                <a:latin typeface="Arial" charset="0"/>
              </a:rPr>
            </a:br>
            <a:r>
              <a:rPr lang="en-US" sz="3200" dirty="0">
                <a:latin typeface="Arial" charset="0"/>
              </a:rPr>
              <a:t>Connecting Businesses to the Internet</a:t>
            </a:r>
          </a:p>
        </p:txBody>
      </p:sp>
      <p:pic>
        <p:nvPicPr>
          <p:cNvPr id="26" name="Content Placeholder 2"/>
          <p:cNvPicPr>
            <a:picLocks noGrp="1" noChangeAspect="1"/>
          </p:cNvPicPr>
          <p:nvPr>
            <p:ph idx="1"/>
          </p:nvPr>
        </p:nvPicPr>
        <p:blipFill>
          <a:blip r:embed="rId3"/>
          <a:srcRect l="-7069" r="-7069"/>
          <a:stretch>
            <a:fillRect/>
          </a:stretch>
        </p:blipFill>
        <p:spPr>
          <a:xfrm>
            <a:off x="661783" y="1444532"/>
            <a:ext cx="7979297" cy="4926405"/>
          </a:xfrm>
        </p:spPr>
      </p:pic>
    </p:spTree>
    <p:extLst>
      <p:ext uri="{BB962C8B-B14F-4D97-AF65-F5344CB8AC3E}">
        <p14:creationId xmlns:p14="http://schemas.microsoft.com/office/powerpoint/2010/main" val="1461068735"/>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549275" y="264892"/>
            <a:ext cx="8042276" cy="1336956"/>
          </a:xfrm>
        </p:spPr>
        <p:txBody>
          <a:bodyPr/>
          <a:lstStyle/>
          <a:p>
            <a:pPr eaLnBrk="1" hangingPunct="1"/>
            <a:br>
              <a:rPr lang="en-US" sz="1800" dirty="0">
                <a:latin typeface="Arial" charset="0"/>
              </a:rPr>
            </a:br>
            <a:br>
              <a:rPr lang="en-US" dirty="0">
                <a:latin typeface="Arial" charset="0"/>
              </a:rPr>
            </a:br>
            <a:r>
              <a:rPr lang="en-US" dirty="0">
                <a:latin typeface="Arial" charset="0"/>
              </a:rPr>
              <a:t>The Converging Network</a:t>
            </a:r>
          </a:p>
        </p:txBody>
      </p:sp>
      <p:pic>
        <p:nvPicPr>
          <p:cNvPr id="6" name="Content Placeholder 5"/>
          <p:cNvPicPr>
            <a:picLocks noGrp="1" noChangeAspect="1"/>
          </p:cNvPicPr>
          <p:nvPr>
            <p:ph idx="1"/>
          </p:nvPr>
        </p:nvPicPr>
        <p:blipFill>
          <a:blip r:embed="rId3"/>
          <a:srcRect l="-25710" r="-25710"/>
          <a:stretch>
            <a:fillRect/>
          </a:stretch>
        </p:blipFill>
        <p:spPr>
          <a:xfrm>
            <a:off x="549275" y="1944330"/>
            <a:ext cx="8042276" cy="4343400"/>
          </a:xfrm>
          <a:prstGeom prst="rect">
            <a:avLst/>
          </a:prstGeom>
        </p:spPr>
      </p:pic>
    </p:spTree>
    <p:extLst>
      <p:ext uri="{BB962C8B-B14F-4D97-AF65-F5344CB8AC3E}">
        <p14:creationId xmlns:p14="http://schemas.microsoft.com/office/powerpoint/2010/main" val="236425945"/>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549275" y="264892"/>
            <a:ext cx="8042276" cy="1336956"/>
          </a:xfrm>
        </p:spPr>
        <p:txBody>
          <a:bodyPr/>
          <a:lstStyle/>
          <a:p>
            <a:pPr eaLnBrk="1" hangingPunct="1"/>
            <a:br>
              <a:rPr lang="en-US" sz="1800" dirty="0">
                <a:latin typeface="Arial" charset="0"/>
              </a:rPr>
            </a:br>
            <a:br>
              <a:rPr lang="en-US" dirty="0">
                <a:latin typeface="Arial" charset="0"/>
              </a:rPr>
            </a:br>
            <a:r>
              <a:rPr lang="en-US" dirty="0">
                <a:latin typeface="Arial" charset="0"/>
              </a:rPr>
              <a:t>The Converged Network</a:t>
            </a:r>
          </a:p>
        </p:txBody>
      </p:sp>
      <p:pic>
        <p:nvPicPr>
          <p:cNvPr id="3" name="Picture 2"/>
          <p:cNvPicPr>
            <a:picLocks noChangeAspect="1"/>
          </p:cNvPicPr>
          <p:nvPr/>
        </p:nvPicPr>
        <p:blipFill>
          <a:blip r:embed="rId3"/>
          <a:stretch>
            <a:fillRect/>
          </a:stretch>
        </p:blipFill>
        <p:spPr>
          <a:xfrm>
            <a:off x="924167" y="1710336"/>
            <a:ext cx="7057460" cy="4876444"/>
          </a:xfrm>
          <a:prstGeom prst="rect">
            <a:avLst/>
          </a:prstGeom>
        </p:spPr>
      </p:pic>
    </p:spTree>
    <p:extLst>
      <p:ext uri="{BB962C8B-B14F-4D97-AF65-F5344CB8AC3E}">
        <p14:creationId xmlns:p14="http://schemas.microsoft.com/office/powerpoint/2010/main" val="799982224"/>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US" sz="2400" dirty="0">
                <a:latin typeface="Arial" charset="0"/>
              </a:rPr>
              <a:t>Converged Networks</a:t>
            </a:r>
            <a:br>
              <a:rPr lang="en-US" sz="4000" dirty="0">
                <a:latin typeface="Arial" charset="0"/>
              </a:rPr>
            </a:br>
            <a:r>
              <a:rPr lang="en-US" sz="4000" dirty="0">
                <a:latin typeface="Arial" charset="0"/>
              </a:rPr>
              <a:t>Planning for the Future</a:t>
            </a:r>
          </a:p>
        </p:txBody>
      </p:sp>
      <p:pic>
        <p:nvPicPr>
          <p:cNvPr id="3" name="Content Placeholder 2"/>
          <p:cNvPicPr>
            <a:picLocks noGrp="1" noChangeAspect="1"/>
          </p:cNvPicPr>
          <p:nvPr>
            <p:ph idx="1"/>
          </p:nvPr>
        </p:nvPicPr>
        <p:blipFill>
          <a:blip r:embed="rId3"/>
          <a:srcRect l="-18756" r="-18756"/>
          <a:stretch>
            <a:fillRect/>
          </a:stretch>
        </p:blipFill>
        <p:spPr/>
      </p:pic>
    </p:spTree>
    <p:extLst>
      <p:ext uri="{BB962C8B-B14F-4D97-AF65-F5344CB8AC3E}">
        <p14:creationId xmlns:p14="http://schemas.microsoft.com/office/powerpoint/2010/main" val="3444299527"/>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126431"/>
            <a:ext cx="8042276" cy="1336956"/>
          </a:xfrm>
        </p:spPr>
        <p:txBody>
          <a:bodyPr/>
          <a:lstStyle/>
          <a:p>
            <a:pPr eaLnBrk="1" hangingPunct="1"/>
            <a:r>
              <a:rPr lang="en-US" sz="3600" dirty="0">
                <a:latin typeface="Arial" charset="0"/>
              </a:rPr>
              <a:t>Supporting Network Architecture</a:t>
            </a:r>
          </a:p>
        </p:txBody>
      </p:sp>
      <p:sp>
        <p:nvSpPr>
          <p:cNvPr id="2" name="Content Placeholder 1"/>
          <p:cNvSpPr>
            <a:spLocks noGrp="1"/>
          </p:cNvSpPr>
          <p:nvPr>
            <p:ph idx="1"/>
          </p:nvPr>
        </p:nvSpPr>
        <p:spPr>
          <a:xfrm>
            <a:off x="549275" y="1885336"/>
            <a:ext cx="8042276" cy="4343400"/>
          </a:xfrm>
        </p:spPr>
        <p:txBody>
          <a:bodyPr/>
          <a:lstStyle/>
          <a:p>
            <a:pPr marL="0" indent="0">
              <a:buNone/>
            </a:pPr>
            <a:r>
              <a:rPr lang="en-US" dirty="0">
                <a:solidFill>
                  <a:schemeClr val="tx1"/>
                </a:solidFill>
              </a:rPr>
              <a:t>As networks evolve, we are discovering that there are four basic characteristics that the underlying architectures need to address in order to meet user expectations: </a:t>
            </a:r>
          </a:p>
          <a:p>
            <a:r>
              <a:rPr lang="en-US" dirty="0">
                <a:solidFill>
                  <a:schemeClr val="tx1"/>
                </a:solidFill>
              </a:rPr>
              <a:t>Fault Tolerance</a:t>
            </a:r>
          </a:p>
          <a:p>
            <a:r>
              <a:rPr lang="en-US" dirty="0">
                <a:solidFill>
                  <a:schemeClr val="tx1"/>
                </a:solidFill>
              </a:rPr>
              <a:t>Scalability</a:t>
            </a:r>
          </a:p>
          <a:p>
            <a:r>
              <a:rPr lang="en-US" dirty="0">
                <a:solidFill>
                  <a:schemeClr val="tx1"/>
                </a:solidFill>
              </a:rPr>
              <a:t>Quality of Service (</a:t>
            </a:r>
            <a:r>
              <a:rPr lang="en-US" dirty="0" err="1">
                <a:solidFill>
                  <a:schemeClr val="tx1"/>
                </a:solidFill>
              </a:rPr>
              <a:t>QoS</a:t>
            </a:r>
            <a:r>
              <a:rPr lang="en-US" dirty="0">
                <a:solidFill>
                  <a:schemeClr val="tx1"/>
                </a:solidFill>
              </a:rPr>
              <a:t>)</a:t>
            </a:r>
          </a:p>
          <a:p>
            <a:r>
              <a:rPr lang="en-US" dirty="0">
                <a:solidFill>
                  <a:schemeClr val="tx1"/>
                </a:solidFill>
              </a:rPr>
              <a:t>Security</a:t>
            </a:r>
          </a:p>
          <a:p>
            <a:endParaRPr lang="en-US" dirty="0">
              <a:solidFill>
                <a:schemeClr val="tx1"/>
              </a:solidFill>
            </a:endParaRPr>
          </a:p>
        </p:txBody>
      </p:sp>
    </p:spTree>
    <p:extLst>
      <p:ext uri="{BB962C8B-B14F-4D97-AF65-F5344CB8AC3E}">
        <p14:creationId xmlns:p14="http://schemas.microsoft.com/office/powerpoint/2010/main" val="1454669778"/>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126431"/>
            <a:ext cx="8042276" cy="1336956"/>
          </a:xfrm>
        </p:spPr>
        <p:txBody>
          <a:bodyPr/>
          <a:lstStyle/>
          <a:p>
            <a:pPr eaLnBrk="1" hangingPunct="1"/>
            <a:r>
              <a:rPr lang="en-US" sz="3600" dirty="0">
                <a:latin typeface="Arial" charset="0"/>
              </a:rPr>
              <a:t>Fault Tolerance</a:t>
            </a:r>
          </a:p>
        </p:txBody>
      </p:sp>
      <p:pic>
        <p:nvPicPr>
          <p:cNvPr id="4" name="Picture 3"/>
          <p:cNvPicPr>
            <a:picLocks noChangeAspect="1"/>
          </p:cNvPicPr>
          <p:nvPr/>
        </p:nvPicPr>
        <p:blipFill>
          <a:blip r:embed="rId3"/>
          <a:stretch>
            <a:fillRect/>
          </a:stretch>
        </p:blipFill>
        <p:spPr>
          <a:xfrm>
            <a:off x="549275" y="1623597"/>
            <a:ext cx="8284759" cy="4906929"/>
          </a:xfrm>
          <a:prstGeom prst="rect">
            <a:avLst/>
          </a:prstGeom>
        </p:spPr>
      </p:pic>
    </p:spTree>
    <p:extLst>
      <p:ext uri="{BB962C8B-B14F-4D97-AF65-F5344CB8AC3E}">
        <p14:creationId xmlns:p14="http://schemas.microsoft.com/office/powerpoint/2010/main" val="258640061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Scalability</a:t>
            </a:r>
          </a:p>
        </p:txBody>
      </p:sp>
      <p:pic>
        <p:nvPicPr>
          <p:cNvPr id="2" name="Picture 1"/>
          <p:cNvPicPr>
            <a:picLocks noChangeAspect="1"/>
          </p:cNvPicPr>
          <p:nvPr/>
        </p:nvPicPr>
        <p:blipFill>
          <a:blip r:embed="rId3"/>
          <a:stretch>
            <a:fillRect/>
          </a:stretch>
        </p:blipFill>
        <p:spPr>
          <a:xfrm>
            <a:off x="869950" y="1267551"/>
            <a:ext cx="7400925" cy="5438775"/>
          </a:xfrm>
          <a:prstGeom prst="rect">
            <a:avLst/>
          </a:prstGeom>
        </p:spPr>
      </p:pic>
    </p:spTree>
    <p:extLst>
      <p:ext uri="{BB962C8B-B14F-4D97-AF65-F5344CB8AC3E}">
        <p14:creationId xmlns:p14="http://schemas.microsoft.com/office/powerpoint/2010/main" val="3257529082"/>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Quality of Service</a:t>
            </a:r>
          </a:p>
        </p:txBody>
      </p:sp>
      <p:pic>
        <p:nvPicPr>
          <p:cNvPr id="3" name="Picture 2"/>
          <p:cNvPicPr>
            <a:picLocks noChangeAspect="1"/>
          </p:cNvPicPr>
          <p:nvPr/>
        </p:nvPicPr>
        <p:blipFill>
          <a:blip r:embed="rId3"/>
          <a:stretch>
            <a:fillRect/>
          </a:stretch>
        </p:blipFill>
        <p:spPr>
          <a:xfrm>
            <a:off x="800099" y="1267550"/>
            <a:ext cx="7791451" cy="5223064"/>
          </a:xfrm>
          <a:prstGeom prst="rect">
            <a:avLst/>
          </a:prstGeom>
        </p:spPr>
      </p:pic>
    </p:spTree>
    <p:extLst>
      <p:ext uri="{BB962C8B-B14F-4D97-AF65-F5344CB8AC3E}">
        <p14:creationId xmlns:p14="http://schemas.microsoft.com/office/powerpoint/2010/main" val="3361466387"/>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Security</a:t>
            </a:r>
          </a:p>
        </p:txBody>
      </p:sp>
      <p:pic>
        <p:nvPicPr>
          <p:cNvPr id="2" name="Picture 1"/>
          <p:cNvPicPr>
            <a:picLocks noChangeAspect="1"/>
          </p:cNvPicPr>
          <p:nvPr/>
        </p:nvPicPr>
        <p:blipFill>
          <a:blip r:embed="rId3"/>
          <a:stretch>
            <a:fillRect/>
          </a:stretch>
        </p:blipFill>
        <p:spPr>
          <a:xfrm>
            <a:off x="549275" y="1379348"/>
            <a:ext cx="8042276" cy="5168685"/>
          </a:xfrm>
          <a:prstGeom prst="rect">
            <a:avLst/>
          </a:prstGeom>
        </p:spPr>
      </p:pic>
    </p:spTree>
    <p:extLst>
      <p:ext uri="{BB962C8B-B14F-4D97-AF65-F5344CB8AC3E}">
        <p14:creationId xmlns:p14="http://schemas.microsoft.com/office/powerpoint/2010/main" val="271352276"/>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Circuit Switching</a:t>
            </a:r>
          </a:p>
        </p:txBody>
      </p:sp>
      <p:pic>
        <p:nvPicPr>
          <p:cNvPr id="3" name="Picture 2"/>
          <p:cNvPicPr>
            <a:picLocks noChangeAspect="1"/>
          </p:cNvPicPr>
          <p:nvPr/>
        </p:nvPicPr>
        <p:blipFill>
          <a:blip r:embed="rId3"/>
          <a:stretch>
            <a:fillRect/>
          </a:stretch>
        </p:blipFill>
        <p:spPr>
          <a:xfrm>
            <a:off x="835214" y="1284690"/>
            <a:ext cx="7130916" cy="5573310"/>
          </a:xfrm>
          <a:prstGeom prst="rect">
            <a:avLst/>
          </a:prstGeom>
        </p:spPr>
      </p:pic>
    </p:spTree>
    <p:extLst>
      <p:ext uri="{BB962C8B-B14F-4D97-AF65-F5344CB8AC3E}">
        <p14:creationId xmlns:p14="http://schemas.microsoft.com/office/powerpoint/2010/main" val="4224145498"/>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549275" y="-69405"/>
            <a:ext cx="8042276" cy="1336956"/>
          </a:xfrm>
        </p:spPr>
        <p:txBody>
          <a:bodyPr/>
          <a:lstStyle/>
          <a:p>
            <a:pPr eaLnBrk="1" hangingPunct="1"/>
            <a:r>
              <a:rPr lang="en-US" sz="3600" dirty="0">
                <a:latin typeface="Arial" charset="0"/>
              </a:rPr>
              <a:t>Packet Switching</a:t>
            </a:r>
          </a:p>
        </p:txBody>
      </p:sp>
      <p:pic>
        <p:nvPicPr>
          <p:cNvPr id="2" name="Picture 1"/>
          <p:cNvPicPr>
            <a:picLocks noChangeAspect="1"/>
          </p:cNvPicPr>
          <p:nvPr/>
        </p:nvPicPr>
        <p:blipFill>
          <a:blip r:embed="rId3"/>
          <a:stretch>
            <a:fillRect/>
          </a:stretch>
        </p:blipFill>
        <p:spPr>
          <a:xfrm>
            <a:off x="428625" y="1267551"/>
            <a:ext cx="8162926" cy="5572498"/>
          </a:xfrm>
          <a:prstGeom prst="rect">
            <a:avLst/>
          </a:prstGeom>
        </p:spPr>
      </p:pic>
    </p:spTree>
    <p:extLst>
      <p:ext uri="{BB962C8B-B14F-4D97-AF65-F5344CB8AC3E}">
        <p14:creationId xmlns:p14="http://schemas.microsoft.com/office/powerpoint/2010/main" val="3481683254"/>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New trends</a:t>
            </a:r>
          </a:p>
        </p:txBody>
      </p:sp>
      <p:sp>
        <p:nvSpPr>
          <p:cNvPr id="2" name="Content Placeholder 1"/>
          <p:cNvSpPr>
            <a:spLocks noGrp="1"/>
          </p:cNvSpPr>
          <p:nvPr>
            <p:ph idx="1"/>
          </p:nvPr>
        </p:nvSpPr>
        <p:spPr/>
        <p:txBody>
          <a:bodyPr>
            <a:normAutofit fontScale="85000" lnSpcReduction="20000"/>
          </a:bodyPr>
          <a:lstStyle/>
          <a:p>
            <a:pPr marL="0" indent="0">
              <a:buNone/>
            </a:pPr>
            <a:r>
              <a:rPr lang="en-US" sz="1800" dirty="0">
                <a:solidFill>
                  <a:schemeClr val="tx1"/>
                </a:solidFill>
              </a:rPr>
              <a:t>Some of the predictions:</a:t>
            </a:r>
          </a:p>
          <a:p>
            <a:r>
              <a:rPr lang="en-GB" sz="1600" dirty="0">
                <a:solidFill>
                  <a:schemeClr val="tx1"/>
                </a:solidFill>
              </a:rPr>
              <a:t>By 2014, traffic from wireless devices will exceed traffic from wired devices.</a:t>
            </a:r>
          </a:p>
          <a:p>
            <a:r>
              <a:rPr lang="en-GB" sz="1600" dirty="0">
                <a:solidFill>
                  <a:schemeClr val="tx1"/>
                </a:solidFill>
              </a:rPr>
              <a:t>By 2015, the amount of content traversing the Internet annually will be 540,000 times the amount that travelled in 2003.</a:t>
            </a:r>
          </a:p>
          <a:p>
            <a:r>
              <a:rPr lang="en-GB" sz="1600" dirty="0">
                <a:solidFill>
                  <a:schemeClr val="tx1"/>
                </a:solidFill>
              </a:rPr>
              <a:t>By 2015, 90% of all content on the Internet will be video-based.</a:t>
            </a:r>
          </a:p>
          <a:p>
            <a:r>
              <a:rPr lang="en-GB" sz="1600" dirty="0">
                <a:solidFill>
                  <a:schemeClr val="tx1"/>
                </a:solidFill>
              </a:rPr>
              <a:t>By 2015, a million video minutes will traverse the Internet every second.</a:t>
            </a:r>
          </a:p>
          <a:p>
            <a:r>
              <a:rPr lang="en-GB" sz="1600" dirty="0">
                <a:solidFill>
                  <a:schemeClr val="tx1"/>
                </a:solidFill>
              </a:rPr>
              <a:t>By 2016, the annual global IP traffic will surpass the </a:t>
            </a:r>
            <a:r>
              <a:rPr lang="en-GB" sz="1600" dirty="0" err="1">
                <a:solidFill>
                  <a:schemeClr val="tx1"/>
                </a:solidFill>
              </a:rPr>
              <a:t>zettabyte</a:t>
            </a:r>
            <a:r>
              <a:rPr lang="en-GB" sz="1600" dirty="0">
                <a:solidFill>
                  <a:schemeClr val="tx1"/>
                </a:solidFill>
              </a:rPr>
              <a:t> threshold (1,180,591,620,717,411,303,424 bytes).</a:t>
            </a:r>
          </a:p>
          <a:p>
            <a:r>
              <a:rPr lang="en-GB" sz="1600" dirty="0">
                <a:solidFill>
                  <a:schemeClr val="tx1"/>
                </a:solidFill>
              </a:rPr>
              <a:t>By 2016, the number of devices connected to IP networks will be nearly three times as high as the global </a:t>
            </a:r>
            <a:r>
              <a:rPr lang="en-GB" sz="1600" dirty="0" err="1">
                <a:solidFill>
                  <a:schemeClr val="tx1"/>
                </a:solidFill>
              </a:rPr>
              <a:t>population.s</a:t>
            </a:r>
            <a:endParaRPr lang="en-GB" sz="1600" dirty="0">
              <a:solidFill>
                <a:schemeClr val="tx1"/>
              </a:solidFill>
            </a:endParaRPr>
          </a:p>
          <a:p>
            <a:r>
              <a:rPr lang="en-GB" sz="1600" dirty="0">
                <a:solidFill>
                  <a:schemeClr val="tx1"/>
                </a:solidFill>
              </a:rPr>
              <a:t>By 2016, 1.2 million minutes of video content will cross the network every second.</a:t>
            </a:r>
          </a:p>
          <a:p>
            <a:r>
              <a:rPr lang="en-GB" sz="1600" dirty="0">
                <a:solidFill>
                  <a:schemeClr val="tx1"/>
                </a:solidFill>
              </a:rPr>
              <a:t>By 2020, 50 billion devices will be connected to the Internet</a:t>
            </a:r>
            <a:r>
              <a:rPr lang="en-GB" sz="1800" dirty="0">
                <a:solidFill>
                  <a:schemeClr val="tx1"/>
                </a:solidFill>
              </a:rPr>
              <a:t>.</a:t>
            </a:r>
            <a:endParaRPr lang="en-US" sz="1800" dirty="0">
              <a:solidFill>
                <a:schemeClr val="tx1"/>
              </a:solidFill>
            </a:endParaRPr>
          </a:p>
          <a:p>
            <a:endParaRPr lang="en-US" sz="1800" dirty="0">
              <a:solidFill>
                <a:schemeClr val="tx1"/>
              </a:solidFill>
            </a:endParaRPr>
          </a:p>
        </p:txBody>
      </p:sp>
    </p:spTree>
    <p:extLst>
      <p:ext uri="{BB962C8B-B14F-4D97-AF65-F5344CB8AC3E}">
        <p14:creationId xmlns:p14="http://schemas.microsoft.com/office/powerpoint/2010/main" val="793885833"/>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p:txBody>
          <a:bodyPr/>
          <a:lstStyle/>
          <a:p>
            <a:pPr eaLnBrk="1" hangingPunct="1"/>
            <a:br>
              <a:rPr lang="en-US" dirty="0">
                <a:latin typeface="Arial" charset="0"/>
              </a:rPr>
            </a:br>
            <a:r>
              <a:rPr lang="en-US" dirty="0">
                <a:latin typeface="Arial" charset="0"/>
              </a:rPr>
              <a:t>New trends</a:t>
            </a:r>
          </a:p>
        </p:txBody>
      </p:sp>
      <p:sp>
        <p:nvSpPr>
          <p:cNvPr id="2" name="Content Placeholder 1"/>
          <p:cNvSpPr>
            <a:spLocks noGrp="1"/>
          </p:cNvSpPr>
          <p:nvPr>
            <p:ph idx="1"/>
          </p:nvPr>
        </p:nvSpPr>
        <p:spPr/>
        <p:txBody>
          <a:bodyPr/>
          <a:lstStyle/>
          <a:p>
            <a:pPr marL="0" indent="0">
              <a:buNone/>
            </a:pPr>
            <a:r>
              <a:rPr lang="en-US" dirty="0">
                <a:solidFill>
                  <a:schemeClr val="tx1"/>
                </a:solidFill>
              </a:rPr>
              <a:t>Some of the top trends include:</a:t>
            </a:r>
          </a:p>
          <a:p>
            <a:r>
              <a:rPr lang="en-US" dirty="0">
                <a:solidFill>
                  <a:schemeClr val="tx1"/>
                </a:solidFill>
              </a:rPr>
              <a:t>Bring Your Own Device (BYOD)</a:t>
            </a:r>
          </a:p>
          <a:p>
            <a:r>
              <a:rPr lang="en-US" dirty="0">
                <a:solidFill>
                  <a:schemeClr val="tx1"/>
                </a:solidFill>
              </a:rPr>
              <a:t>Online collaboration</a:t>
            </a:r>
          </a:p>
          <a:p>
            <a:r>
              <a:rPr lang="en-US" dirty="0">
                <a:solidFill>
                  <a:schemeClr val="tx1"/>
                </a:solidFill>
              </a:rPr>
              <a:t>Video</a:t>
            </a:r>
          </a:p>
          <a:p>
            <a:r>
              <a:rPr lang="en-US" dirty="0">
                <a:solidFill>
                  <a:schemeClr val="tx1"/>
                </a:solidFill>
              </a:rPr>
              <a:t>Cloud computing</a:t>
            </a:r>
          </a:p>
          <a:p>
            <a:endParaRPr lang="en-US" dirty="0">
              <a:solidFill>
                <a:schemeClr val="tx1"/>
              </a:solidFill>
            </a:endParaRPr>
          </a:p>
        </p:txBody>
      </p:sp>
    </p:spTree>
    <p:extLst>
      <p:ext uri="{BB962C8B-B14F-4D97-AF65-F5344CB8AC3E}">
        <p14:creationId xmlns:p14="http://schemas.microsoft.com/office/powerpoint/2010/main" val="1590422206"/>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a:xfrm>
            <a:off x="549275" y="628686"/>
            <a:ext cx="8042276" cy="1336956"/>
          </a:xfrm>
        </p:spPr>
        <p:txBody>
          <a:bodyPr/>
          <a:lstStyle/>
          <a:p>
            <a:pPr eaLnBrk="1" hangingPunct="1"/>
            <a:r>
              <a:rPr lang="en-US" sz="3600" dirty="0">
                <a:latin typeface="Arial" charset="0"/>
              </a:rPr>
              <a:t>Bring Your Own Device (BYOD)</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02617" y="3211830"/>
            <a:ext cx="3173731" cy="224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00050" y="2191406"/>
            <a:ext cx="8481060" cy="1421928"/>
          </a:xfrm>
          <a:prstGeom prst="rect">
            <a:avLst/>
          </a:prstGeom>
        </p:spPr>
        <p:txBody>
          <a:bodyPr wrap="square">
            <a:spAutoFit/>
          </a:bodyPr>
          <a:lstStyle/>
          <a:p>
            <a:pPr algn="l"/>
            <a:r>
              <a:rPr lang="en-GB" dirty="0"/>
              <a:t>The concept of any device, to any content, in anyway is a major global trend that requires significant changes to the way devices are used. This trend is known as Bring Your Own Device (BYOD).</a:t>
            </a:r>
          </a:p>
        </p:txBody>
      </p:sp>
      <p:sp>
        <p:nvSpPr>
          <p:cNvPr id="6" name="Rectangle 5"/>
          <p:cNvSpPr/>
          <p:nvPr/>
        </p:nvSpPr>
        <p:spPr>
          <a:xfrm>
            <a:off x="400050" y="3938889"/>
            <a:ext cx="5143500" cy="1754326"/>
          </a:xfrm>
          <a:prstGeom prst="rect">
            <a:avLst/>
          </a:prstGeom>
        </p:spPr>
        <p:txBody>
          <a:bodyPr wrap="square">
            <a:spAutoFit/>
          </a:bodyPr>
          <a:lstStyle/>
          <a:p>
            <a:pPr algn="l"/>
            <a:r>
              <a:rPr lang="en-GB" dirty="0"/>
              <a:t>BYOD is about end users having the freedom to use personal tools to access information and communicate across a business or campus network.</a:t>
            </a:r>
          </a:p>
        </p:txBody>
      </p:sp>
    </p:spTree>
    <p:extLst>
      <p:ext uri="{BB962C8B-B14F-4D97-AF65-F5344CB8AC3E}">
        <p14:creationId xmlns:p14="http://schemas.microsoft.com/office/powerpoint/2010/main" val="470173770"/>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Online Collaboration</a:t>
            </a:r>
          </a:p>
        </p:txBody>
      </p:sp>
      <p:pic>
        <p:nvPicPr>
          <p:cNvPr id="6" name="Content Placeholder 2"/>
          <p:cNvPicPr>
            <a:picLocks noGrp="1" noChangeAspect="1"/>
          </p:cNvPicPr>
          <p:nvPr>
            <p:ph idx="1"/>
          </p:nvPr>
        </p:nvPicPr>
        <p:blipFill>
          <a:blip r:embed="rId3"/>
          <a:srcRect l="-18927" r="-18927"/>
          <a:stretch>
            <a:fillRect/>
          </a:stretch>
        </p:blipFill>
        <p:spPr/>
      </p:pic>
      <p:sp>
        <p:nvSpPr>
          <p:cNvPr id="2" name="TextBox 1">
            <a:extLst>
              <a:ext uri="{FF2B5EF4-FFF2-40B4-BE49-F238E27FC236}">
                <a16:creationId xmlns:a16="http://schemas.microsoft.com/office/drawing/2014/main" id="{7989E955-24D2-4A34-9420-4E094E58A8E0}"/>
              </a:ext>
            </a:extLst>
          </p:cNvPr>
          <p:cNvSpPr txBox="1"/>
          <p:nvPr/>
        </p:nvSpPr>
        <p:spPr>
          <a:xfrm>
            <a:off x="2806810" y="6194066"/>
            <a:ext cx="4301656" cy="369332"/>
          </a:xfrm>
          <a:prstGeom prst="rect">
            <a:avLst/>
          </a:prstGeom>
          <a:noFill/>
        </p:spPr>
        <p:txBody>
          <a:bodyPr wrap="square" rtlCol="0">
            <a:spAutoFit/>
          </a:bodyPr>
          <a:lstStyle/>
          <a:p>
            <a:r>
              <a:rPr lang="en-GB" dirty="0"/>
              <a:t>An example of </a:t>
            </a:r>
            <a:r>
              <a:rPr lang="en-GB" dirty="0">
                <a:hlinkClick r:id="rId4"/>
              </a:rPr>
              <a:t>Learning environment</a:t>
            </a:r>
            <a:endParaRPr lang="en-GB" dirty="0"/>
          </a:p>
        </p:txBody>
      </p:sp>
    </p:spTree>
    <p:extLst>
      <p:ext uri="{BB962C8B-B14F-4D97-AF65-F5344CB8AC3E}">
        <p14:creationId xmlns:p14="http://schemas.microsoft.com/office/powerpoint/2010/main" val="527797065"/>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Video Communication</a:t>
            </a:r>
          </a:p>
        </p:txBody>
      </p:sp>
      <p:pic>
        <p:nvPicPr>
          <p:cNvPr id="4" name="Content Placeholder 2"/>
          <p:cNvPicPr>
            <a:picLocks noGrp="1" noChangeAspect="1"/>
          </p:cNvPicPr>
          <p:nvPr>
            <p:ph idx="1"/>
          </p:nvPr>
        </p:nvPicPr>
        <p:blipFill>
          <a:blip r:embed="rId3"/>
          <a:srcRect l="-9305" r="-9305"/>
          <a:stretch>
            <a:fillRect/>
          </a:stretch>
        </p:blipFill>
        <p:spPr>
          <a:xfrm>
            <a:off x="270259" y="1444532"/>
            <a:ext cx="8733677" cy="4926405"/>
          </a:xfrm>
        </p:spPr>
      </p:pic>
    </p:spTree>
    <p:extLst>
      <p:ext uri="{BB962C8B-B14F-4D97-AF65-F5344CB8AC3E}">
        <p14:creationId xmlns:p14="http://schemas.microsoft.com/office/powerpoint/2010/main" val="295424195"/>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p:txBody>
          <a:bodyPr/>
          <a:lstStyle/>
          <a:p>
            <a:pPr eaLnBrk="1" hangingPunct="1"/>
            <a:r>
              <a:rPr lang="en-US" sz="3600" dirty="0">
                <a:latin typeface="Arial" charset="0"/>
              </a:rPr>
              <a:t>Cloud Computing</a:t>
            </a:r>
          </a:p>
        </p:txBody>
      </p:sp>
      <p:sp>
        <p:nvSpPr>
          <p:cNvPr id="2" name="Content Placeholder 1"/>
          <p:cNvSpPr>
            <a:spLocks noGrp="1"/>
          </p:cNvSpPr>
          <p:nvPr>
            <p:ph idx="1"/>
          </p:nvPr>
        </p:nvSpPr>
        <p:spPr/>
        <p:txBody>
          <a:bodyPr>
            <a:normAutofit fontScale="92500" lnSpcReduction="10000"/>
          </a:bodyPr>
          <a:lstStyle/>
          <a:p>
            <a:pPr marL="0" indent="0">
              <a:buNone/>
            </a:pPr>
            <a:r>
              <a:rPr lang="en-GB" dirty="0">
                <a:solidFill>
                  <a:schemeClr val="tx1"/>
                </a:solidFill>
              </a:rPr>
              <a:t>Cloud computing is the use of computing resources (hardware and software) that are delivered as a service over a network. A company uses the hardware and software in the cloud and a service fee is charged.</a:t>
            </a:r>
            <a:endParaRPr lang="en-US" dirty="0">
              <a:solidFill>
                <a:schemeClr val="tx1"/>
              </a:solidFill>
            </a:endParaRPr>
          </a:p>
          <a:p>
            <a:pPr marL="0" indent="0">
              <a:buNone/>
            </a:pPr>
            <a:r>
              <a:rPr lang="en-US" dirty="0">
                <a:solidFill>
                  <a:schemeClr val="tx1"/>
                </a:solidFill>
              </a:rPr>
              <a:t>There are four primary types of clouds: </a:t>
            </a:r>
          </a:p>
          <a:p>
            <a:r>
              <a:rPr lang="en-US" dirty="0">
                <a:solidFill>
                  <a:schemeClr val="tx1"/>
                </a:solidFill>
              </a:rPr>
              <a:t>Public clouds</a:t>
            </a:r>
          </a:p>
          <a:p>
            <a:r>
              <a:rPr lang="en-US" dirty="0">
                <a:solidFill>
                  <a:schemeClr val="tx1"/>
                </a:solidFill>
              </a:rPr>
              <a:t>Private clouds</a:t>
            </a:r>
          </a:p>
          <a:p>
            <a:r>
              <a:rPr lang="en-US" dirty="0">
                <a:solidFill>
                  <a:schemeClr val="tx1"/>
                </a:solidFill>
              </a:rPr>
              <a:t>Custom clouds</a:t>
            </a:r>
          </a:p>
          <a:p>
            <a:r>
              <a:rPr lang="en-US" dirty="0">
                <a:solidFill>
                  <a:schemeClr val="tx1"/>
                </a:solidFill>
              </a:rPr>
              <a:t>Hybrid clouds </a:t>
            </a:r>
          </a:p>
        </p:txBody>
      </p:sp>
      <p:pic>
        <p:nvPicPr>
          <p:cNvPr id="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377690" y="3703320"/>
            <a:ext cx="4143186" cy="2441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3991635"/>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Data Centers</a:t>
            </a:r>
          </a:p>
        </p:txBody>
      </p:sp>
      <p:sp>
        <p:nvSpPr>
          <p:cNvPr id="2" name="Content Placeholder 1"/>
          <p:cNvSpPr>
            <a:spLocks noGrp="1"/>
          </p:cNvSpPr>
          <p:nvPr>
            <p:ph idx="1"/>
          </p:nvPr>
        </p:nvSpPr>
        <p:spPr/>
        <p:txBody>
          <a:bodyPr>
            <a:normAutofit fontScale="85000" lnSpcReduction="20000"/>
          </a:bodyPr>
          <a:lstStyle/>
          <a:p>
            <a:pPr marL="0" indent="0">
              <a:buNone/>
            </a:pPr>
            <a:r>
              <a:rPr lang="en-US" dirty="0">
                <a:solidFill>
                  <a:schemeClr val="tx1"/>
                </a:solidFill>
              </a:rPr>
              <a:t>A data center is a facility used to house computer systems and associated components including:</a:t>
            </a:r>
          </a:p>
          <a:p>
            <a:r>
              <a:rPr lang="en-US" dirty="0">
                <a:solidFill>
                  <a:schemeClr val="tx1"/>
                </a:solidFill>
              </a:rPr>
              <a:t>Redundant data communications connections</a:t>
            </a:r>
          </a:p>
          <a:p>
            <a:r>
              <a:rPr lang="en-US" dirty="0">
                <a:solidFill>
                  <a:schemeClr val="tx1"/>
                </a:solidFill>
              </a:rPr>
              <a:t>High-speed virtual servers (sometimes referred to as server farms or server clusters)</a:t>
            </a:r>
          </a:p>
          <a:p>
            <a:r>
              <a:rPr lang="en-US" dirty="0">
                <a:solidFill>
                  <a:schemeClr val="tx1"/>
                </a:solidFill>
              </a:rPr>
              <a:t>Redundant storage systems (typically uses SAN technology)</a:t>
            </a:r>
          </a:p>
          <a:p>
            <a:r>
              <a:rPr lang="en-US" dirty="0">
                <a:solidFill>
                  <a:schemeClr val="tx1"/>
                </a:solidFill>
              </a:rPr>
              <a:t>Redundant or backup power supplies</a:t>
            </a:r>
          </a:p>
          <a:p>
            <a:r>
              <a:rPr lang="en-US" dirty="0">
                <a:solidFill>
                  <a:schemeClr val="tx1"/>
                </a:solidFill>
              </a:rPr>
              <a:t>Environmental controls (e.g., air conditioning, fire suppression)</a:t>
            </a:r>
          </a:p>
          <a:p>
            <a:r>
              <a:rPr lang="en-US" dirty="0">
                <a:solidFill>
                  <a:schemeClr val="tx1"/>
                </a:solidFill>
              </a:rPr>
              <a:t>Security devices</a:t>
            </a:r>
          </a:p>
        </p:txBody>
      </p:sp>
    </p:spTree>
    <p:extLst>
      <p:ext uri="{BB962C8B-B14F-4D97-AF65-F5344CB8AC3E}">
        <p14:creationId xmlns:p14="http://schemas.microsoft.com/office/powerpoint/2010/main" val="516515313"/>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549275" y="363215"/>
            <a:ext cx="8042276" cy="1336956"/>
          </a:xfrm>
        </p:spPr>
        <p:txBody>
          <a:bodyPr/>
          <a:lstStyle/>
          <a:p>
            <a:pPr eaLnBrk="1" hangingPunct="1"/>
            <a:br>
              <a:rPr lang="en-US" sz="3600" dirty="0">
                <a:latin typeface="Arial" charset="0"/>
              </a:rPr>
            </a:br>
            <a:r>
              <a:rPr lang="en-US" sz="3600" dirty="0">
                <a:latin typeface="Arial" charset="0"/>
              </a:rPr>
              <a:t>Technology Trends in the Home</a:t>
            </a:r>
          </a:p>
        </p:txBody>
      </p:sp>
      <p:pic>
        <p:nvPicPr>
          <p:cNvPr id="2" name="Content Placeholder 1"/>
          <p:cNvPicPr>
            <a:picLocks noGrp="1" noChangeAspect="1"/>
          </p:cNvPicPr>
          <p:nvPr>
            <p:ph idx="1"/>
          </p:nvPr>
        </p:nvPicPr>
        <p:blipFill>
          <a:blip r:embed="rId3"/>
          <a:srcRect l="-25121" r="-25121"/>
          <a:stretch>
            <a:fillRect/>
          </a:stretch>
        </p:blipFill>
        <p:spPr>
          <a:xfrm>
            <a:off x="549275" y="1846007"/>
            <a:ext cx="8042276" cy="4343400"/>
          </a:xfrm>
        </p:spPr>
      </p:pic>
    </p:spTree>
    <p:extLst>
      <p:ext uri="{BB962C8B-B14F-4D97-AF65-F5344CB8AC3E}">
        <p14:creationId xmlns:p14="http://schemas.microsoft.com/office/powerpoint/2010/main" val="18771141"/>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Wireless Broadband</a:t>
            </a:r>
          </a:p>
        </p:txBody>
      </p:sp>
      <p:pic>
        <p:nvPicPr>
          <p:cNvPr id="2" name="Content Placeholder 1"/>
          <p:cNvPicPr>
            <a:picLocks noGrp="1" noChangeAspect="1"/>
          </p:cNvPicPr>
          <p:nvPr>
            <p:ph idx="1"/>
          </p:nvPr>
        </p:nvPicPr>
        <p:blipFill>
          <a:blip r:embed="rId3"/>
          <a:srcRect l="-25718" r="-25718"/>
          <a:stretch>
            <a:fillRect/>
          </a:stretch>
        </p:blipFill>
        <p:spPr>
          <a:xfrm>
            <a:off x="657430" y="1905001"/>
            <a:ext cx="8042276" cy="4343400"/>
          </a:xfrm>
        </p:spPr>
      </p:pic>
    </p:spTree>
    <p:extLst>
      <p:ext uri="{BB962C8B-B14F-4D97-AF65-F5344CB8AC3E}">
        <p14:creationId xmlns:p14="http://schemas.microsoft.com/office/powerpoint/2010/main" val="3027778138"/>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549275" y="262435"/>
            <a:ext cx="8042276" cy="1336956"/>
          </a:xfrm>
        </p:spPr>
        <p:txBody>
          <a:bodyPr/>
          <a:lstStyle/>
          <a:p>
            <a:pPr eaLnBrk="1" hangingPunct="1"/>
            <a:br>
              <a:rPr lang="en-US" sz="3600" dirty="0">
                <a:latin typeface="Arial" charset="0"/>
              </a:rPr>
            </a:br>
            <a:r>
              <a:rPr lang="en-US" sz="3600" dirty="0" err="1">
                <a:latin typeface="Arial" charset="0"/>
              </a:rPr>
              <a:t>Powerline</a:t>
            </a:r>
            <a:r>
              <a:rPr lang="en-US" sz="3600" dirty="0">
                <a:latin typeface="Arial" charset="0"/>
              </a:rPr>
              <a:t> Networking</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922207"/>
            <a:ext cx="6553200"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4530830"/>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Network Security</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905" y="1971609"/>
            <a:ext cx="7000875" cy="417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6895472"/>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p:cNvSpPr>
            <a:spLocks noGrp="1" noChangeArrowheads="1"/>
          </p:cNvSpPr>
          <p:nvPr>
            <p:ph type="title"/>
          </p:nvPr>
        </p:nvSpPr>
        <p:spPr/>
        <p:txBody>
          <a:bodyPr/>
          <a:lstStyle/>
          <a:p>
            <a:pPr eaLnBrk="1" hangingPunct="1"/>
            <a:br>
              <a:rPr lang="en-US" dirty="0">
                <a:latin typeface="Arial" charset="0"/>
              </a:rPr>
            </a:br>
            <a:r>
              <a:rPr lang="en-US" dirty="0">
                <a:latin typeface="Arial" charset="0"/>
              </a:rPr>
              <a:t>Security Threats</a:t>
            </a:r>
          </a:p>
        </p:txBody>
      </p:sp>
      <p:sp>
        <p:nvSpPr>
          <p:cNvPr id="2" name="Content Placeholder 1"/>
          <p:cNvSpPr>
            <a:spLocks noGrp="1"/>
          </p:cNvSpPr>
          <p:nvPr>
            <p:ph idx="1"/>
          </p:nvPr>
        </p:nvSpPr>
        <p:spPr/>
        <p:txBody>
          <a:bodyPr>
            <a:normAutofit fontScale="92500" lnSpcReduction="10000"/>
          </a:bodyPr>
          <a:lstStyle/>
          <a:p>
            <a:pPr marL="0" indent="0">
              <a:buNone/>
            </a:pPr>
            <a:r>
              <a:rPr lang="en-US" dirty="0">
                <a:solidFill>
                  <a:schemeClr val="tx1"/>
                </a:solidFill>
              </a:rPr>
              <a:t>The most common external threats to networks include:</a:t>
            </a:r>
          </a:p>
          <a:p>
            <a:r>
              <a:rPr lang="en-US" dirty="0">
                <a:solidFill>
                  <a:schemeClr val="tx1"/>
                </a:solidFill>
              </a:rPr>
              <a:t>Viruses, worms, and Trojan horses </a:t>
            </a:r>
          </a:p>
          <a:p>
            <a:r>
              <a:rPr lang="en-US" dirty="0">
                <a:solidFill>
                  <a:schemeClr val="tx1"/>
                </a:solidFill>
              </a:rPr>
              <a:t>Spyware and adware</a:t>
            </a:r>
          </a:p>
          <a:p>
            <a:r>
              <a:rPr lang="en-US" dirty="0">
                <a:solidFill>
                  <a:schemeClr val="tx1"/>
                </a:solidFill>
              </a:rPr>
              <a:t>Zero-day attacks, also called zero-hour attacks</a:t>
            </a:r>
          </a:p>
          <a:p>
            <a:r>
              <a:rPr lang="en-US" dirty="0">
                <a:solidFill>
                  <a:schemeClr val="tx1"/>
                </a:solidFill>
              </a:rPr>
              <a:t>Hacker attacks </a:t>
            </a:r>
          </a:p>
          <a:p>
            <a:r>
              <a:rPr lang="en-US" dirty="0">
                <a:solidFill>
                  <a:schemeClr val="tx1"/>
                </a:solidFill>
              </a:rPr>
              <a:t>Denial of service attacks</a:t>
            </a:r>
          </a:p>
          <a:p>
            <a:r>
              <a:rPr lang="en-US" dirty="0">
                <a:solidFill>
                  <a:schemeClr val="tx1"/>
                </a:solidFill>
              </a:rPr>
              <a:t>Data interception and theft</a:t>
            </a:r>
          </a:p>
          <a:p>
            <a:r>
              <a:rPr lang="en-US" dirty="0">
                <a:solidFill>
                  <a:schemeClr val="tx1"/>
                </a:solidFill>
              </a:rPr>
              <a:t>Identity theft</a:t>
            </a:r>
          </a:p>
        </p:txBody>
      </p:sp>
    </p:spTree>
    <p:extLst>
      <p:ext uri="{BB962C8B-B14F-4D97-AF65-F5344CB8AC3E}">
        <p14:creationId xmlns:p14="http://schemas.microsoft.com/office/powerpoint/2010/main" val="3370768207"/>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p:cNvSpPr>
            <a:spLocks noGrp="1" noChangeArrowheads="1"/>
          </p:cNvSpPr>
          <p:nvPr>
            <p:ph type="title"/>
          </p:nvPr>
        </p:nvSpPr>
        <p:spPr>
          <a:xfrm>
            <a:off x="549275" y="185066"/>
            <a:ext cx="8042276" cy="1336956"/>
          </a:xfrm>
        </p:spPr>
        <p:txBody>
          <a:bodyPr/>
          <a:lstStyle/>
          <a:p>
            <a:br>
              <a:rPr lang="en-US" sz="4000" dirty="0">
                <a:latin typeface="Arial" charset="0"/>
              </a:rPr>
            </a:br>
            <a:r>
              <a:rPr lang="en-US" sz="4000" dirty="0"/>
              <a:t>Worms, Virus and Trojan Horse</a:t>
            </a:r>
            <a:endParaRPr lang="en-US" sz="4000" dirty="0">
              <a:latin typeface="Arial" charset="0"/>
            </a:endParaRPr>
          </a:p>
        </p:txBody>
      </p:sp>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436" y="1553017"/>
            <a:ext cx="6851679" cy="4937565"/>
          </a:xfrm>
          <a:prstGeom prst="rect">
            <a:avLst/>
          </a:prstGeom>
        </p:spPr>
      </p:pic>
    </p:spTree>
    <p:extLst>
      <p:ext uri="{BB962C8B-B14F-4D97-AF65-F5344CB8AC3E}">
        <p14:creationId xmlns:p14="http://schemas.microsoft.com/office/powerpoint/2010/main" val="2280270609"/>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p:txBody>
          <a:bodyPr/>
          <a:lstStyle/>
          <a:p>
            <a:pPr eaLnBrk="1" hangingPunct="1"/>
            <a:r>
              <a:rPr lang="en-US" dirty="0">
                <a:latin typeface="Arial" charset="0"/>
              </a:rPr>
              <a:t>Security Solutions</a:t>
            </a:r>
          </a:p>
        </p:txBody>
      </p:sp>
      <p:sp>
        <p:nvSpPr>
          <p:cNvPr id="2" name="Content Placeholder 1"/>
          <p:cNvSpPr>
            <a:spLocks noGrp="1"/>
          </p:cNvSpPr>
          <p:nvPr>
            <p:ph idx="1"/>
          </p:nvPr>
        </p:nvSpPr>
        <p:spPr/>
        <p:txBody>
          <a:bodyPr/>
          <a:lstStyle/>
          <a:p>
            <a:pPr marL="0" indent="0">
              <a:buNone/>
            </a:pPr>
            <a:r>
              <a:rPr lang="en-US" dirty="0">
                <a:solidFill>
                  <a:schemeClr val="tx1"/>
                </a:solidFill>
              </a:rPr>
              <a:t>Network security components often include:</a:t>
            </a:r>
          </a:p>
          <a:p>
            <a:r>
              <a:rPr lang="en-US" dirty="0">
                <a:solidFill>
                  <a:schemeClr val="tx1"/>
                </a:solidFill>
              </a:rPr>
              <a:t>Antivirus and antispyware </a:t>
            </a:r>
          </a:p>
          <a:p>
            <a:r>
              <a:rPr lang="en-US" dirty="0">
                <a:solidFill>
                  <a:schemeClr val="tx1"/>
                </a:solidFill>
              </a:rPr>
              <a:t>Firewall filtering</a:t>
            </a:r>
          </a:p>
          <a:p>
            <a:r>
              <a:rPr lang="en-US" dirty="0">
                <a:solidFill>
                  <a:schemeClr val="tx1"/>
                </a:solidFill>
              </a:rPr>
              <a:t>Dedicated firewall systems</a:t>
            </a:r>
          </a:p>
          <a:p>
            <a:r>
              <a:rPr lang="en-US" dirty="0">
                <a:solidFill>
                  <a:schemeClr val="tx1"/>
                </a:solidFill>
              </a:rPr>
              <a:t>Access control lists (ACL) </a:t>
            </a:r>
          </a:p>
          <a:p>
            <a:r>
              <a:rPr lang="en-US" dirty="0">
                <a:solidFill>
                  <a:schemeClr val="tx1"/>
                </a:solidFill>
              </a:rPr>
              <a:t>Intrusion prevention systems (IPS) </a:t>
            </a:r>
          </a:p>
          <a:p>
            <a:r>
              <a:rPr lang="en-US" dirty="0">
                <a:solidFill>
                  <a:schemeClr val="tx1"/>
                </a:solidFill>
              </a:rPr>
              <a:t>Virtual Private Networks (VPNs)</a:t>
            </a:r>
          </a:p>
        </p:txBody>
      </p:sp>
    </p:spTree>
    <p:extLst>
      <p:ext uri="{BB962C8B-B14F-4D97-AF65-F5344CB8AC3E}">
        <p14:creationId xmlns:p14="http://schemas.microsoft.com/office/powerpoint/2010/main" val="3812350559"/>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a:xfrm>
            <a:off x="549275" y="-128398"/>
            <a:ext cx="8042276" cy="1336956"/>
          </a:xfrm>
        </p:spPr>
        <p:txBody>
          <a:bodyPr/>
          <a:lstStyle/>
          <a:p>
            <a:pPr eaLnBrk="1" hangingPunct="1"/>
            <a:r>
              <a:rPr lang="en-US" sz="3600" dirty="0">
                <a:latin typeface="Arial" charset="0"/>
              </a:rPr>
              <a:t>Summary</a:t>
            </a:r>
          </a:p>
        </p:txBody>
      </p:sp>
      <p:sp>
        <p:nvSpPr>
          <p:cNvPr id="2" name="Content Placeholder 1"/>
          <p:cNvSpPr>
            <a:spLocks noGrp="1"/>
          </p:cNvSpPr>
          <p:nvPr>
            <p:ph idx="1"/>
          </p:nvPr>
        </p:nvSpPr>
        <p:spPr/>
        <p:txBody>
          <a:bodyPr>
            <a:normAutofit fontScale="92500" lnSpcReduction="10000"/>
          </a:bodyPr>
          <a:lstStyle/>
          <a:p>
            <a:pPr marL="0" indent="0">
              <a:buNone/>
            </a:pPr>
            <a:r>
              <a:rPr lang="en-US" dirty="0">
                <a:solidFill>
                  <a:schemeClr val="tx1"/>
                </a:solidFill>
              </a:rPr>
              <a:t>In this chapter, you learned:</a:t>
            </a:r>
          </a:p>
          <a:p>
            <a:r>
              <a:rPr lang="en-US" dirty="0">
                <a:solidFill>
                  <a:schemeClr val="tx1"/>
                </a:solidFill>
              </a:rPr>
              <a:t>Networks and the Internet have changed the way we communicate, learn, work, and even play. </a:t>
            </a:r>
          </a:p>
          <a:p>
            <a:r>
              <a:rPr lang="en-US" dirty="0">
                <a:solidFill>
                  <a:schemeClr val="tx1"/>
                </a:solidFill>
              </a:rPr>
              <a:t>Networks come in all sizes. They can range from simple networks consisting of two computers, to networks connecting millions of devices. </a:t>
            </a:r>
          </a:p>
          <a:p>
            <a:r>
              <a:rPr lang="en-US" dirty="0">
                <a:solidFill>
                  <a:schemeClr val="tx1"/>
                </a:solidFill>
              </a:rPr>
              <a:t>The Internet is the largest network in existence. In fact, the term Internet means a ‘network of networks. The Internet provides the services that enable us to connect and communicate with our families, friends, work, and interests. </a:t>
            </a:r>
          </a:p>
        </p:txBody>
      </p:sp>
    </p:spTree>
    <p:extLst>
      <p:ext uri="{BB962C8B-B14F-4D97-AF65-F5344CB8AC3E}">
        <p14:creationId xmlns:p14="http://schemas.microsoft.com/office/powerpoint/2010/main" val="1593292840"/>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br>
              <a:rPr lang="en-US" sz="1800" dirty="0">
                <a:latin typeface="Arial" charset="0"/>
              </a:rPr>
            </a:br>
            <a:r>
              <a:rPr lang="en-US" dirty="0">
                <a:latin typeface="Arial" charset="0"/>
              </a:rPr>
              <a:t>Summary</a:t>
            </a:r>
          </a:p>
        </p:txBody>
      </p:sp>
      <p:sp>
        <p:nvSpPr>
          <p:cNvPr id="2" name="Content Placeholder 1"/>
          <p:cNvSpPr>
            <a:spLocks noGrp="1"/>
          </p:cNvSpPr>
          <p:nvPr>
            <p:ph idx="1"/>
          </p:nvPr>
        </p:nvSpPr>
        <p:spPr/>
        <p:txBody>
          <a:bodyPr>
            <a:normAutofit fontScale="92500" lnSpcReduction="20000"/>
          </a:bodyPr>
          <a:lstStyle/>
          <a:p>
            <a:pPr marL="0" indent="0">
              <a:buNone/>
            </a:pPr>
            <a:r>
              <a:rPr lang="en-US" dirty="0">
                <a:solidFill>
                  <a:schemeClr val="tx1"/>
                </a:solidFill>
              </a:rPr>
              <a:t>In this chapter, you learned:</a:t>
            </a:r>
          </a:p>
          <a:p>
            <a:r>
              <a:rPr lang="en-US" dirty="0">
                <a:solidFill>
                  <a:schemeClr val="tx1"/>
                </a:solidFill>
              </a:rPr>
              <a:t>The network infrastructure is the platform that supports the network. It provides the stable and reliable channel over which communication can occur. It is made up of network components including end devices, intermediate device, and network media. </a:t>
            </a:r>
          </a:p>
          <a:p>
            <a:r>
              <a:rPr lang="en-US" dirty="0">
                <a:solidFill>
                  <a:schemeClr val="tx1"/>
                </a:solidFill>
              </a:rPr>
              <a:t>Networks must be reliable. </a:t>
            </a:r>
          </a:p>
          <a:p>
            <a:r>
              <a:rPr lang="en-US" dirty="0">
                <a:solidFill>
                  <a:schemeClr val="tx1"/>
                </a:solidFill>
              </a:rPr>
              <a:t>Network security is an integral part of computer networking, regardless of whether the network is limited to a home environment with a single connection to the Internet, or as large as a corporation with thousands of users. </a:t>
            </a:r>
          </a:p>
        </p:txBody>
      </p:sp>
    </p:spTree>
    <p:extLst>
      <p:ext uri="{BB962C8B-B14F-4D97-AF65-F5344CB8AC3E}">
        <p14:creationId xmlns:p14="http://schemas.microsoft.com/office/powerpoint/2010/main" val="1872304299"/>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br>
              <a:rPr lang="en-US" sz="1800" dirty="0">
                <a:latin typeface="Arial" charset="0"/>
              </a:rPr>
            </a:br>
            <a:r>
              <a:rPr lang="en-US" dirty="0">
                <a:latin typeface="Arial" charset="0"/>
              </a:rPr>
              <a:t>Summary</a:t>
            </a:r>
          </a:p>
        </p:txBody>
      </p:sp>
      <p:sp>
        <p:nvSpPr>
          <p:cNvPr id="2" name="Content Placeholder 1"/>
          <p:cNvSpPr>
            <a:spLocks noGrp="1"/>
          </p:cNvSpPr>
          <p:nvPr>
            <p:ph idx="1"/>
          </p:nvPr>
        </p:nvSpPr>
        <p:spPr/>
        <p:txBody>
          <a:bodyPr/>
          <a:lstStyle/>
          <a:p>
            <a:pPr marL="0" indent="0">
              <a:buNone/>
            </a:pPr>
            <a:r>
              <a:rPr lang="en-US" dirty="0">
                <a:solidFill>
                  <a:schemeClr val="tx1"/>
                </a:solidFill>
              </a:rPr>
              <a:t>In this chapter, you learned:</a:t>
            </a:r>
          </a:p>
          <a:p>
            <a:r>
              <a:rPr lang="en-US" dirty="0">
                <a:solidFill>
                  <a:schemeClr val="tx1"/>
                </a:solidFill>
              </a:rPr>
              <a:t>The network infrastructure can vary greatly in terms of size, number of users, and number and types of services that are supported on it. The network infrastructure must grow and adjust to support the way the network is used. The routing and switching platform is the foundation of any network infrastructure.  </a:t>
            </a:r>
          </a:p>
          <a:p>
            <a:endParaRPr lang="en-US" dirty="0">
              <a:solidFill>
                <a:schemeClr val="tx1"/>
              </a:solidFill>
            </a:endParaRPr>
          </a:p>
        </p:txBody>
      </p:sp>
    </p:spTree>
    <p:extLst>
      <p:ext uri="{BB962C8B-B14F-4D97-AF65-F5344CB8AC3E}">
        <p14:creationId xmlns:p14="http://schemas.microsoft.com/office/powerpoint/2010/main" val="1453548653"/>
      </p:ext>
    </p:extLst>
  </p:cSld>
  <p:clrMapOvr>
    <a:masterClrMapping/>
  </p:clrMapOvr>
  <p:transition spd="med">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2319</TotalTime>
  <Words>1079</Words>
  <Application>Microsoft Office PowerPoint</Application>
  <PresentationFormat>On-screen Show (4:3)</PresentationFormat>
  <Paragraphs>198</Paragraphs>
  <Slides>49</Slides>
  <Notes>49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ＭＳ Ｐゴシック</vt:lpstr>
      <vt:lpstr>Apple Chancery</vt:lpstr>
      <vt:lpstr>Arial</vt:lpstr>
      <vt:lpstr>Calibri</vt:lpstr>
      <vt:lpstr>News Gothic MT</vt:lpstr>
      <vt:lpstr>Wingdings</vt:lpstr>
      <vt:lpstr>Wingdings 2</vt:lpstr>
      <vt:lpstr>Breeze</vt:lpstr>
      <vt:lpstr> Exploring the Network</vt:lpstr>
      <vt:lpstr>Objectives</vt:lpstr>
      <vt:lpstr> Networks in Our Past and Daily Lives</vt:lpstr>
      <vt:lpstr> Networking impacts in our daily lives</vt:lpstr>
      <vt:lpstr> Networks of Many Sizes</vt:lpstr>
      <vt:lpstr> Clients and Servers</vt:lpstr>
      <vt:lpstr> Peer-to-Peer</vt:lpstr>
      <vt:lpstr>Components of a Network</vt:lpstr>
      <vt:lpstr> End Devices</vt:lpstr>
      <vt:lpstr> Network Infrastructure Devices</vt:lpstr>
      <vt:lpstr>Components of a Network</vt:lpstr>
      <vt:lpstr> Network Media</vt:lpstr>
      <vt:lpstr>Network Representations</vt:lpstr>
      <vt:lpstr>Topology Diagrams</vt:lpstr>
      <vt:lpstr>Types of Networks</vt:lpstr>
      <vt:lpstr>Local Area Networks (LAN)</vt:lpstr>
      <vt:lpstr>Wide Area Networks (WAN)</vt:lpstr>
      <vt:lpstr>The Internet</vt:lpstr>
      <vt:lpstr>The Internet Intranet and Extranet</vt:lpstr>
      <vt:lpstr> Connecting to the Internet </vt:lpstr>
      <vt:lpstr>  Connecting Remote Users to the Internet</vt:lpstr>
      <vt:lpstr>  Connecting Businesses to the Internet</vt:lpstr>
      <vt:lpstr>  The Converging Network</vt:lpstr>
      <vt:lpstr>  The Converged Network</vt:lpstr>
      <vt:lpstr>Converged Networks Planning for the Future</vt:lpstr>
      <vt:lpstr>Supporting Network Architecture</vt:lpstr>
      <vt:lpstr>Fault Tolerance</vt:lpstr>
      <vt:lpstr>Scalability</vt:lpstr>
      <vt:lpstr>Quality of Service</vt:lpstr>
      <vt:lpstr>Security</vt:lpstr>
      <vt:lpstr>Circuit Switching</vt:lpstr>
      <vt:lpstr>Packet Switching</vt:lpstr>
      <vt:lpstr> New trends</vt:lpstr>
      <vt:lpstr> New trends</vt:lpstr>
      <vt:lpstr>Bring Your Own Device (BYOD)</vt:lpstr>
      <vt:lpstr> Online Collaboration</vt:lpstr>
      <vt:lpstr> Video Communication</vt:lpstr>
      <vt:lpstr>Cloud Computing</vt:lpstr>
      <vt:lpstr> Data Centers</vt:lpstr>
      <vt:lpstr> Technology Trends in the Home</vt:lpstr>
      <vt:lpstr> Wireless Broadband</vt:lpstr>
      <vt:lpstr> Powerline Networking</vt:lpstr>
      <vt:lpstr> Network Security</vt:lpstr>
      <vt:lpstr> Security Threats</vt:lpstr>
      <vt:lpstr> Worms, Virus and Trojan Horse</vt:lpstr>
      <vt:lpstr>Security Solutions</vt:lpstr>
      <vt:lpstr>Summary</vt:lpstr>
      <vt:lpstr> Summary</vt:lpstr>
      <vt:lpstr> 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105</cp:revision>
  <dcterms:created xsi:type="dcterms:W3CDTF">2011-10-03T10:20:59Z</dcterms:created>
  <dcterms:modified xsi:type="dcterms:W3CDTF">2017-10-09T17:05:32Z</dcterms:modified>
</cp:coreProperties>
</file>