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8"/>
  </p:notesMasterIdLst>
  <p:sldIdLst>
    <p:sldId id="256" r:id="rId2"/>
    <p:sldId id="258" r:id="rId3"/>
    <p:sldId id="257" r:id="rId4"/>
    <p:sldId id="262" r:id="rId5"/>
    <p:sldId id="260" r:id="rId6"/>
    <p:sldId id="270" r:id="rId7"/>
    <p:sldId id="271" r:id="rId8"/>
    <p:sldId id="272" r:id="rId9"/>
    <p:sldId id="273" r:id="rId10"/>
    <p:sldId id="265" r:id="rId11"/>
    <p:sldId id="267" r:id="rId12"/>
    <p:sldId id="274" r:id="rId13"/>
    <p:sldId id="269" r:id="rId14"/>
    <p:sldId id="266" r:id="rId15"/>
    <p:sldId id="268" r:id="rId16"/>
    <p:sldId id="263"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738BB2-C083-4D5D-B83C-11A6E6310FF7}" v="23" dt="2023-10-15T13:35:27.050"/>
    <p1510:client id="{54A26F4D-900C-25EB-4769-9706FCFB5631}" v="930" dt="2023-10-15T17:06:58.6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63337" autoAdjust="0"/>
  </p:normalViewPr>
  <p:slideViewPr>
    <p:cSldViewPr snapToGrid="0">
      <p:cViewPr varScale="1">
        <p:scale>
          <a:sx n="72" d="100"/>
          <a:sy n="72" d="100"/>
        </p:scale>
        <p:origin x="1068"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C90BF96-066A-4D1F-9447-38BC12731464}"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DE729EF7-AADF-43B4-BA64-7DD22DEFBA06}">
      <dgm:prSet/>
      <dgm:spPr/>
      <dgm:t>
        <a:bodyPr/>
        <a:lstStyle/>
        <a:p>
          <a:pPr>
            <a:lnSpc>
              <a:spcPct val="100000"/>
            </a:lnSpc>
            <a:defRPr cap="all"/>
          </a:pPr>
          <a:r>
            <a:rPr lang="en-GB"/>
            <a:t>Why?</a:t>
          </a:r>
          <a:endParaRPr lang="en-US"/>
        </a:p>
      </dgm:t>
    </dgm:pt>
    <dgm:pt modelId="{2E8D418C-A331-4A5F-9D28-176002A4C139}" type="parTrans" cxnId="{C6223DD3-0789-4EDE-94CF-EF2111B5619D}">
      <dgm:prSet/>
      <dgm:spPr/>
      <dgm:t>
        <a:bodyPr/>
        <a:lstStyle/>
        <a:p>
          <a:endParaRPr lang="en-US"/>
        </a:p>
      </dgm:t>
    </dgm:pt>
    <dgm:pt modelId="{79DB7928-F197-4324-9FC2-85E2C7D21D7D}" type="sibTrans" cxnId="{C6223DD3-0789-4EDE-94CF-EF2111B5619D}">
      <dgm:prSet/>
      <dgm:spPr/>
      <dgm:t>
        <a:bodyPr/>
        <a:lstStyle/>
        <a:p>
          <a:endParaRPr lang="en-US"/>
        </a:p>
      </dgm:t>
    </dgm:pt>
    <dgm:pt modelId="{FF74CEC2-0731-4484-A27A-CAA5B84F0BD7}">
      <dgm:prSet/>
      <dgm:spPr/>
      <dgm:t>
        <a:bodyPr/>
        <a:lstStyle/>
        <a:p>
          <a:pPr>
            <a:lnSpc>
              <a:spcPct val="100000"/>
            </a:lnSpc>
            <a:defRPr cap="all"/>
          </a:pPr>
          <a:r>
            <a:rPr lang="en-GB"/>
            <a:t>When</a:t>
          </a:r>
          <a:endParaRPr lang="en-US"/>
        </a:p>
      </dgm:t>
    </dgm:pt>
    <dgm:pt modelId="{9FCBFF68-B0DA-4432-A0EF-2B983B9CDC17}" type="parTrans" cxnId="{0EFA48AF-4892-45F4-9F2E-7523926032AE}">
      <dgm:prSet/>
      <dgm:spPr/>
      <dgm:t>
        <a:bodyPr/>
        <a:lstStyle/>
        <a:p>
          <a:endParaRPr lang="en-US"/>
        </a:p>
      </dgm:t>
    </dgm:pt>
    <dgm:pt modelId="{53B574FE-6570-4BE8-8E25-0BBD5E732F6E}" type="sibTrans" cxnId="{0EFA48AF-4892-45F4-9F2E-7523926032AE}">
      <dgm:prSet/>
      <dgm:spPr/>
      <dgm:t>
        <a:bodyPr/>
        <a:lstStyle/>
        <a:p>
          <a:endParaRPr lang="en-US"/>
        </a:p>
      </dgm:t>
    </dgm:pt>
    <dgm:pt modelId="{905BBFC5-10B6-4026-8E01-5DE999632C96}">
      <dgm:prSet/>
      <dgm:spPr/>
      <dgm:t>
        <a:bodyPr/>
        <a:lstStyle/>
        <a:p>
          <a:pPr>
            <a:lnSpc>
              <a:spcPct val="100000"/>
            </a:lnSpc>
            <a:defRPr cap="all"/>
          </a:pPr>
          <a:r>
            <a:rPr lang="en-GB"/>
            <a:t>Who?</a:t>
          </a:r>
          <a:endParaRPr lang="en-US"/>
        </a:p>
      </dgm:t>
    </dgm:pt>
    <dgm:pt modelId="{7FD3643A-9BAC-4AB5-ABA5-0E6324B8D461}" type="parTrans" cxnId="{34BE5F70-6202-4734-AE01-F39C9BAEE5A2}">
      <dgm:prSet/>
      <dgm:spPr/>
      <dgm:t>
        <a:bodyPr/>
        <a:lstStyle/>
        <a:p>
          <a:endParaRPr lang="en-US"/>
        </a:p>
      </dgm:t>
    </dgm:pt>
    <dgm:pt modelId="{2771BCB3-8339-4A31-B4BF-33BB00FF0A19}" type="sibTrans" cxnId="{34BE5F70-6202-4734-AE01-F39C9BAEE5A2}">
      <dgm:prSet/>
      <dgm:spPr/>
      <dgm:t>
        <a:bodyPr/>
        <a:lstStyle/>
        <a:p>
          <a:endParaRPr lang="en-US"/>
        </a:p>
      </dgm:t>
    </dgm:pt>
    <dgm:pt modelId="{209E970B-063D-41E8-9CD5-25AAC9CFF19E}" type="pres">
      <dgm:prSet presAssocID="{1C90BF96-066A-4D1F-9447-38BC12731464}" presName="root" presStyleCnt="0">
        <dgm:presLayoutVars>
          <dgm:dir/>
          <dgm:resizeHandles val="exact"/>
        </dgm:presLayoutVars>
      </dgm:prSet>
      <dgm:spPr/>
    </dgm:pt>
    <dgm:pt modelId="{F7A84EC2-8534-4BBF-84CD-752BA466DC76}" type="pres">
      <dgm:prSet presAssocID="{DE729EF7-AADF-43B4-BA64-7DD22DEFBA06}" presName="compNode" presStyleCnt="0"/>
      <dgm:spPr/>
    </dgm:pt>
    <dgm:pt modelId="{0217704E-1211-4D19-B8F5-3074F6217FFC}" type="pres">
      <dgm:prSet presAssocID="{DE729EF7-AADF-43B4-BA64-7DD22DEFBA06}" presName="iconBgRect" presStyleLbl="bgShp" presStyleIdx="0" presStyleCnt="3"/>
      <dgm:spPr>
        <a:prstGeom prst="round2DiagRect">
          <a:avLst>
            <a:gd name="adj1" fmla="val 29727"/>
            <a:gd name="adj2" fmla="val 0"/>
          </a:avLst>
        </a:prstGeom>
      </dgm:spPr>
    </dgm:pt>
    <dgm:pt modelId="{5C1365D4-3F19-4711-A857-50429C4B249D}" type="pres">
      <dgm:prSet presAssocID="{DE729EF7-AADF-43B4-BA64-7DD22DEFBA0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 mark"/>
        </a:ext>
      </dgm:extLst>
    </dgm:pt>
    <dgm:pt modelId="{DB415629-7733-4A54-9B27-9C1489A41C56}" type="pres">
      <dgm:prSet presAssocID="{DE729EF7-AADF-43B4-BA64-7DD22DEFBA06}" presName="spaceRect" presStyleCnt="0"/>
      <dgm:spPr/>
    </dgm:pt>
    <dgm:pt modelId="{136CAA3B-F648-491B-8834-264D1FD3222F}" type="pres">
      <dgm:prSet presAssocID="{DE729EF7-AADF-43B4-BA64-7DD22DEFBA06}" presName="textRect" presStyleLbl="revTx" presStyleIdx="0" presStyleCnt="3">
        <dgm:presLayoutVars>
          <dgm:chMax val="1"/>
          <dgm:chPref val="1"/>
        </dgm:presLayoutVars>
      </dgm:prSet>
      <dgm:spPr/>
    </dgm:pt>
    <dgm:pt modelId="{3A564E9A-76CD-41F8-932D-1A5486D78A4A}" type="pres">
      <dgm:prSet presAssocID="{79DB7928-F197-4324-9FC2-85E2C7D21D7D}" presName="sibTrans" presStyleCnt="0"/>
      <dgm:spPr/>
    </dgm:pt>
    <dgm:pt modelId="{D436CA70-B6CA-466A-AB2C-28040EC92AD0}" type="pres">
      <dgm:prSet presAssocID="{FF74CEC2-0731-4484-A27A-CAA5B84F0BD7}" presName="compNode" presStyleCnt="0"/>
      <dgm:spPr/>
    </dgm:pt>
    <dgm:pt modelId="{E284E37F-B096-458B-9B3F-94810744478F}" type="pres">
      <dgm:prSet presAssocID="{FF74CEC2-0731-4484-A27A-CAA5B84F0BD7}" presName="iconBgRect" presStyleLbl="bgShp" presStyleIdx="1" presStyleCnt="3"/>
      <dgm:spPr>
        <a:prstGeom prst="round2DiagRect">
          <a:avLst>
            <a:gd name="adj1" fmla="val 29727"/>
            <a:gd name="adj2" fmla="val 0"/>
          </a:avLst>
        </a:prstGeom>
      </dgm:spPr>
    </dgm:pt>
    <dgm:pt modelId="{52DCE4CD-7761-4B12-8219-4024AD7D49C3}" type="pres">
      <dgm:prSet presAssocID="{FF74CEC2-0731-4484-A27A-CAA5B84F0BD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273A370E-5728-48C3-B697-713706D44957}" type="pres">
      <dgm:prSet presAssocID="{FF74CEC2-0731-4484-A27A-CAA5B84F0BD7}" presName="spaceRect" presStyleCnt="0"/>
      <dgm:spPr/>
    </dgm:pt>
    <dgm:pt modelId="{64958B20-A5DD-47A4-BF2C-9050602E92A5}" type="pres">
      <dgm:prSet presAssocID="{FF74CEC2-0731-4484-A27A-CAA5B84F0BD7}" presName="textRect" presStyleLbl="revTx" presStyleIdx="1" presStyleCnt="3">
        <dgm:presLayoutVars>
          <dgm:chMax val="1"/>
          <dgm:chPref val="1"/>
        </dgm:presLayoutVars>
      </dgm:prSet>
      <dgm:spPr/>
    </dgm:pt>
    <dgm:pt modelId="{22B00869-7C33-4D3D-BFDF-1F2D8749FEFD}" type="pres">
      <dgm:prSet presAssocID="{53B574FE-6570-4BE8-8E25-0BBD5E732F6E}" presName="sibTrans" presStyleCnt="0"/>
      <dgm:spPr/>
    </dgm:pt>
    <dgm:pt modelId="{9BBDD190-8079-4CD2-AB0F-AF63F852AB2A}" type="pres">
      <dgm:prSet presAssocID="{905BBFC5-10B6-4026-8E01-5DE999632C96}" presName="compNode" presStyleCnt="0"/>
      <dgm:spPr/>
    </dgm:pt>
    <dgm:pt modelId="{E182802B-4888-479D-8005-A64D102FB585}" type="pres">
      <dgm:prSet presAssocID="{905BBFC5-10B6-4026-8E01-5DE999632C96}" presName="iconBgRect" presStyleLbl="bgShp" presStyleIdx="2" presStyleCnt="3"/>
      <dgm:spPr>
        <a:prstGeom prst="round2DiagRect">
          <a:avLst>
            <a:gd name="adj1" fmla="val 29727"/>
            <a:gd name="adj2" fmla="val 0"/>
          </a:avLst>
        </a:prstGeom>
      </dgm:spPr>
    </dgm:pt>
    <dgm:pt modelId="{F1B61713-C5B9-4648-A623-41C0A07B1E6C}" type="pres">
      <dgm:prSet presAssocID="{905BBFC5-10B6-4026-8E01-5DE999632C9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
        </a:ext>
      </dgm:extLst>
    </dgm:pt>
    <dgm:pt modelId="{DE2218F1-0200-4967-8C8C-D9AC9A80CD50}" type="pres">
      <dgm:prSet presAssocID="{905BBFC5-10B6-4026-8E01-5DE999632C96}" presName="spaceRect" presStyleCnt="0"/>
      <dgm:spPr/>
    </dgm:pt>
    <dgm:pt modelId="{1F2CAC77-52D2-4FB6-A83D-70C4785D9134}" type="pres">
      <dgm:prSet presAssocID="{905BBFC5-10B6-4026-8E01-5DE999632C96}" presName="textRect" presStyleLbl="revTx" presStyleIdx="2" presStyleCnt="3">
        <dgm:presLayoutVars>
          <dgm:chMax val="1"/>
          <dgm:chPref val="1"/>
        </dgm:presLayoutVars>
      </dgm:prSet>
      <dgm:spPr/>
    </dgm:pt>
  </dgm:ptLst>
  <dgm:cxnLst>
    <dgm:cxn modelId="{F810E748-9E78-4CEC-84A3-CABC7F86B536}" type="presOf" srcId="{905BBFC5-10B6-4026-8E01-5DE999632C96}" destId="{1F2CAC77-52D2-4FB6-A83D-70C4785D9134}" srcOrd="0" destOrd="0" presId="urn:microsoft.com/office/officeart/2018/5/layout/IconLeafLabelList"/>
    <dgm:cxn modelId="{34BE5F70-6202-4734-AE01-F39C9BAEE5A2}" srcId="{1C90BF96-066A-4D1F-9447-38BC12731464}" destId="{905BBFC5-10B6-4026-8E01-5DE999632C96}" srcOrd="2" destOrd="0" parTransId="{7FD3643A-9BAC-4AB5-ABA5-0E6324B8D461}" sibTransId="{2771BCB3-8339-4A31-B4BF-33BB00FF0A19}"/>
    <dgm:cxn modelId="{C990F49A-C42F-4D16-BC96-DDDBBB4E7E9C}" type="presOf" srcId="{DE729EF7-AADF-43B4-BA64-7DD22DEFBA06}" destId="{136CAA3B-F648-491B-8834-264D1FD3222F}" srcOrd="0" destOrd="0" presId="urn:microsoft.com/office/officeart/2018/5/layout/IconLeafLabelList"/>
    <dgm:cxn modelId="{E296279F-E4AE-4426-9CE7-12ACF7AB4EE3}" type="presOf" srcId="{FF74CEC2-0731-4484-A27A-CAA5B84F0BD7}" destId="{64958B20-A5DD-47A4-BF2C-9050602E92A5}" srcOrd="0" destOrd="0" presId="urn:microsoft.com/office/officeart/2018/5/layout/IconLeafLabelList"/>
    <dgm:cxn modelId="{0EFA48AF-4892-45F4-9F2E-7523926032AE}" srcId="{1C90BF96-066A-4D1F-9447-38BC12731464}" destId="{FF74CEC2-0731-4484-A27A-CAA5B84F0BD7}" srcOrd="1" destOrd="0" parTransId="{9FCBFF68-B0DA-4432-A0EF-2B983B9CDC17}" sibTransId="{53B574FE-6570-4BE8-8E25-0BBD5E732F6E}"/>
    <dgm:cxn modelId="{E57A58AF-7C6A-4F0A-88C8-CDE649B86FD7}" type="presOf" srcId="{1C90BF96-066A-4D1F-9447-38BC12731464}" destId="{209E970B-063D-41E8-9CD5-25AAC9CFF19E}" srcOrd="0" destOrd="0" presId="urn:microsoft.com/office/officeart/2018/5/layout/IconLeafLabelList"/>
    <dgm:cxn modelId="{C6223DD3-0789-4EDE-94CF-EF2111B5619D}" srcId="{1C90BF96-066A-4D1F-9447-38BC12731464}" destId="{DE729EF7-AADF-43B4-BA64-7DD22DEFBA06}" srcOrd="0" destOrd="0" parTransId="{2E8D418C-A331-4A5F-9D28-176002A4C139}" sibTransId="{79DB7928-F197-4324-9FC2-85E2C7D21D7D}"/>
    <dgm:cxn modelId="{CAB2D311-987B-462B-8665-D850DAF525E8}" type="presParOf" srcId="{209E970B-063D-41E8-9CD5-25AAC9CFF19E}" destId="{F7A84EC2-8534-4BBF-84CD-752BA466DC76}" srcOrd="0" destOrd="0" presId="urn:microsoft.com/office/officeart/2018/5/layout/IconLeafLabelList"/>
    <dgm:cxn modelId="{689A2C11-2A38-4838-93E2-626F3290D444}" type="presParOf" srcId="{F7A84EC2-8534-4BBF-84CD-752BA466DC76}" destId="{0217704E-1211-4D19-B8F5-3074F6217FFC}" srcOrd="0" destOrd="0" presId="urn:microsoft.com/office/officeart/2018/5/layout/IconLeafLabelList"/>
    <dgm:cxn modelId="{83EE1B9C-0F4E-4C11-A465-B966558B1523}" type="presParOf" srcId="{F7A84EC2-8534-4BBF-84CD-752BA466DC76}" destId="{5C1365D4-3F19-4711-A857-50429C4B249D}" srcOrd="1" destOrd="0" presId="urn:microsoft.com/office/officeart/2018/5/layout/IconLeafLabelList"/>
    <dgm:cxn modelId="{E000FB04-8E83-43B3-95E4-39D5182A1E8D}" type="presParOf" srcId="{F7A84EC2-8534-4BBF-84CD-752BA466DC76}" destId="{DB415629-7733-4A54-9B27-9C1489A41C56}" srcOrd="2" destOrd="0" presId="urn:microsoft.com/office/officeart/2018/5/layout/IconLeafLabelList"/>
    <dgm:cxn modelId="{B209AB7A-1EA2-42A5-9622-E3AE1C26D270}" type="presParOf" srcId="{F7A84EC2-8534-4BBF-84CD-752BA466DC76}" destId="{136CAA3B-F648-491B-8834-264D1FD3222F}" srcOrd="3" destOrd="0" presId="urn:microsoft.com/office/officeart/2018/5/layout/IconLeafLabelList"/>
    <dgm:cxn modelId="{C7E4EB81-F26C-4E52-B976-97949E9B7B6F}" type="presParOf" srcId="{209E970B-063D-41E8-9CD5-25AAC9CFF19E}" destId="{3A564E9A-76CD-41F8-932D-1A5486D78A4A}" srcOrd="1" destOrd="0" presId="urn:microsoft.com/office/officeart/2018/5/layout/IconLeafLabelList"/>
    <dgm:cxn modelId="{363B862A-290B-4A6F-A185-03349C18323A}" type="presParOf" srcId="{209E970B-063D-41E8-9CD5-25AAC9CFF19E}" destId="{D436CA70-B6CA-466A-AB2C-28040EC92AD0}" srcOrd="2" destOrd="0" presId="urn:microsoft.com/office/officeart/2018/5/layout/IconLeafLabelList"/>
    <dgm:cxn modelId="{56D21F57-A666-4BE3-A160-AC41B9DFE17F}" type="presParOf" srcId="{D436CA70-B6CA-466A-AB2C-28040EC92AD0}" destId="{E284E37F-B096-458B-9B3F-94810744478F}" srcOrd="0" destOrd="0" presId="urn:microsoft.com/office/officeart/2018/5/layout/IconLeafLabelList"/>
    <dgm:cxn modelId="{77EE2EB3-7AC8-4FD8-ADD9-EA78319A25D2}" type="presParOf" srcId="{D436CA70-B6CA-466A-AB2C-28040EC92AD0}" destId="{52DCE4CD-7761-4B12-8219-4024AD7D49C3}" srcOrd="1" destOrd="0" presId="urn:microsoft.com/office/officeart/2018/5/layout/IconLeafLabelList"/>
    <dgm:cxn modelId="{8A07EDF3-D924-4C93-85B3-9220A679D11B}" type="presParOf" srcId="{D436CA70-B6CA-466A-AB2C-28040EC92AD0}" destId="{273A370E-5728-48C3-B697-713706D44957}" srcOrd="2" destOrd="0" presId="urn:microsoft.com/office/officeart/2018/5/layout/IconLeafLabelList"/>
    <dgm:cxn modelId="{E02AF834-ADF5-4378-BF0F-801BE9EF65B7}" type="presParOf" srcId="{D436CA70-B6CA-466A-AB2C-28040EC92AD0}" destId="{64958B20-A5DD-47A4-BF2C-9050602E92A5}" srcOrd="3" destOrd="0" presId="urn:microsoft.com/office/officeart/2018/5/layout/IconLeafLabelList"/>
    <dgm:cxn modelId="{E8272FE6-9428-452F-944C-4D4A5C8125B1}" type="presParOf" srcId="{209E970B-063D-41E8-9CD5-25AAC9CFF19E}" destId="{22B00869-7C33-4D3D-BFDF-1F2D8749FEFD}" srcOrd="3" destOrd="0" presId="urn:microsoft.com/office/officeart/2018/5/layout/IconLeafLabelList"/>
    <dgm:cxn modelId="{5EEFF7E0-1C05-4B16-BEE9-9DBE03316F86}" type="presParOf" srcId="{209E970B-063D-41E8-9CD5-25AAC9CFF19E}" destId="{9BBDD190-8079-4CD2-AB0F-AF63F852AB2A}" srcOrd="4" destOrd="0" presId="urn:microsoft.com/office/officeart/2018/5/layout/IconLeafLabelList"/>
    <dgm:cxn modelId="{CD2C885B-F976-4EFA-A19B-1377AF4ADF47}" type="presParOf" srcId="{9BBDD190-8079-4CD2-AB0F-AF63F852AB2A}" destId="{E182802B-4888-479D-8005-A64D102FB585}" srcOrd="0" destOrd="0" presId="urn:microsoft.com/office/officeart/2018/5/layout/IconLeafLabelList"/>
    <dgm:cxn modelId="{4F233842-E570-4A66-B75B-F273F2044AF8}" type="presParOf" srcId="{9BBDD190-8079-4CD2-AB0F-AF63F852AB2A}" destId="{F1B61713-C5B9-4648-A623-41C0A07B1E6C}" srcOrd="1" destOrd="0" presId="urn:microsoft.com/office/officeart/2018/5/layout/IconLeafLabelList"/>
    <dgm:cxn modelId="{5D88E7EA-33E4-4603-9E29-D4D7E376AAB7}" type="presParOf" srcId="{9BBDD190-8079-4CD2-AB0F-AF63F852AB2A}" destId="{DE2218F1-0200-4967-8C8C-D9AC9A80CD50}" srcOrd="2" destOrd="0" presId="urn:microsoft.com/office/officeart/2018/5/layout/IconLeafLabelList"/>
    <dgm:cxn modelId="{4B84CC4A-F4D2-4196-8020-C2F185874280}" type="presParOf" srcId="{9BBDD190-8079-4CD2-AB0F-AF63F852AB2A}" destId="{1F2CAC77-52D2-4FB6-A83D-70C4785D9134}"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24596CA-212A-4428-91EF-18030E497E67}" type="doc">
      <dgm:prSet loTypeId="urn:microsoft.com/office/officeart/2005/8/layout/hierarchy3" loCatId="hierarchy" qsTypeId="urn:microsoft.com/office/officeart/2005/8/quickstyle/simple1" qsCatId="simple" csTypeId="urn:microsoft.com/office/officeart/2005/8/colors/accent1_2" csCatId="accent1"/>
      <dgm:spPr/>
      <dgm:t>
        <a:bodyPr/>
        <a:lstStyle/>
        <a:p>
          <a:endParaRPr lang="en-US"/>
        </a:p>
      </dgm:t>
    </dgm:pt>
    <dgm:pt modelId="{D155082A-E669-459E-AED9-E7A86FB7CCC2}">
      <dgm:prSet/>
      <dgm:spPr/>
      <dgm:t>
        <a:bodyPr/>
        <a:lstStyle/>
        <a:p>
          <a:r>
            <a:rPr lang="en-GB"/>
            <a:t>Accomodators</a:t>
          </a:r>
          <a:endParaRPr lang="en-US"/>
        </a:p>
      </dgm:t>
    </dgm:pt>
    <dgm:pt modelId="{EA3F5687-C7DA-4A2D-9BE5-DB73BD007967}" type="parTrans" cxnId="{FD854BB7-9980-4E99-BC18-B66668FF6662}">
      <dgm:prSet/>
      <dgm:spPr/>
      <dgm:t>
        <a:bodyPr/>
        <a:lstStyle/>
        <a:p>
          <a:endParaRPr lang="en-US"/>
        </a:p>
      </dgm:t>
    </dgm:pt>
    <dgm:pt modelId="{389F5B4D-752B-48F0-A1DD-EFAA6A82F575}" type="sibTrans" cxnId="{FD854BB7-9980-4E99-BC18-B66668FF6662}">
      <dgm:prSet/>
      <dgm:spPr/>
      <dgm:t>
        <a:bodyPr/>
        <a:lstStyle/>
        <a:p>
          <a:endParaRPr lang="en-US"/>
        </a:p>
      </dgm:t>
    </dgm:pt>
    <dgm:pt modelId="{DF1F17A6-F05E-45C1-83FB-BD0ECBE2A669}">
      <dgm:prSet/>
      <dgm:spPr/>
      <dgm:t>
        <a:bodyPr/>
        <a:lstStyle/>
        <a:p>
          <a:r>
            <a:rPr lang="en-GB"/>
            <a:t>Convergers</a:t>
          </a:r>
          <a:endParaRPr lang="en-US"/>
        </a:p>
      </dgm:t>
    </dgm:pt>
    <dgm:pt modelId="{CFA341AF-10D5-4C94-9B96-E2A7C584C4DE}" type="parTrans" cxnId="{83429891-3E23-4D5F-B364-64467F7F2DDA}">
      <dgm:prSet/>
      <dgm:spPr/>
      <dgm:t>
        <a:bodyPr/>
        <a:lstStyle/>
        <a:p>
          <a:endParaRPr lang="en-US"/>
        </a:p>
      </dgm:t>
    </dgm:pt>
    <dgm:pt modelId="{8A0DA75B-D824-4083-951B-91E33F52F4BA}" type="sibTrans" cxnId="{83429891-3E23-4D5F-B364-64467F7F2DDA}">
      <dgm:prSet/>
      <dgm:spPr/>
      <dgm:t>
        <a:bodyPr/>
        <a:lstStyle/>
        <a:p>
          <a:endParaRPr lang="en-US"/>
        </a:p>
      </dgm:t>
    </dgm:pt>
    <dgm:pt modelId="{286EC3A9-4C38-4AFE-B0F4-06C633E85E25}">
      <dgm:prSet/>
      <dgm:spPr/>
      <dgm:t>
        <a:bodyPr/>
        <a:lstStyle/>
        <a:p>
          <a:r>
            <a:rPr lang="en-GB"/>
            <a:t>Divergers</a:t>
          </a:r>
          <a:endParaRPr lang="en-US"/>
        </a:p>
      </dgm:t>
    </dgm:pt>
    <dgm:pt modelId="{231525B9-5EEE-457A-A32E-2A0266C18CB2}" type="parTrans" cxnId="{A160A149-40ED-4CB0-86C4-A554642D3804}">
      <dgm:prSet/>
      <dgm:spPr/>
      <dgm:t>
        <a:bodyPr/>
        <a:lstStyle/>
        <a:p>
          <a:endParaRPr lang="en-US"/>
        </a:p>
      </dgm:t>
    </dgm:pt>
    <dgm:pt modelId="{436E434C-05E3-4F0B-8020-D06C241D27DB}" type="sibTrans" cxnId="{A160A149-40ED-4CB0-86C4-A554642D3804}">
      <dgm:prSet/>
      <dgm:spPr/>
      <dgm:t>
        <a:bodyPr/>
        <a:lstStyle/>
        <a:p>
          <a:endParaRPr lang="en-US"/>
        </a:p>
      </dgm:t>
    </dgm:pt>
    <dgm:pt modelId="{80E82FD1-92E4-472E-B7AA-471C9AEB45A3}">
      <dgm:prSet/>
      <dgm:spPr/>
      <dgm:t>
        <a:bodyPr/>
        <a:lstStyle/>
        <a:p>
          <a:r>
            <a:rPr lang="en-GB"/>
            <a:t>Assimilators</a:t>
          </a:r>
          <a:endParaRPr lang="en-US"/>
        </a:p>
      </dgm:t>
    </dgm:pt>
    <dgm:pt modelId="{EC96B7E8-CA79-41AD-BBD7-648F497AC39C}" type="parTrans" cxnId="{2EA4B896-A121-425C-A175-097FEAAE42B7}">
      <dgm:prSet/>
      <dgm:spPr/>
      <dgm:t>
        <a:bodyPr/>
        <a:lstStyle/>
        <a:p>
          <a:endParaRPr lang="en-US"/>
        </a:p>
      </dgm:t>
    </dgm:pt>
    <dgm:pt modelId="{D60F7875-6244-4C06-9D98-89E2F6B61D4B}" type="sibTrans" cxnId="{2EA4B896-A121-425C-A175-097FEAAE42B7}">
      <dgm:prSet/>
      <dgm:spPr/>
      <dgm:t>
        <a:bodyPr/>
        <a:lstStyle/>
        <a:p>
          <a:endParaRPr lang="en-US"/>
        </a:p>
      </dgm:t>
    </dgm:pt>
    <dgm:pt modelId="{E610291C-5AC7-4E45-865B-100AFC5E75CB}" type="pres">
      <dgm:prSet presAssocID="{924596CA-212A-4428-91EF-18030E497E67}" presName="diagram" presStyleCnt="0">
        <dgm:presLayoutVars>
          <dgm:chPref val="1"/>
          <dgm:dir/>
          <dgm:animOne val="branch"/>
          <dgm:animLvl val="lvl"/>
          <dgm:resizeHandles/>
        </dgm:presLayoutVars>
      </dgm:prSet>
      <dgm:spPr/>
    </dgm:pt>
    <dgm:pt modelId="{0E08AD5A-A1EC-43EA-9CA6-C39D4465D84A}" type="pres">
      <dgm:prSet presAssocID="{D155082A-E669-459E-AED9-E7A86FB7CCC2}" presName="root" presStyleCnt="0"/>
      <dgm:spPr/>
    </dgm:pt>
    <dgm:pt modelId="{FF095D44-CD45-4681-8AA7-27495C978CCB}" type="pres">
      <dgm:prSet presAssocID="{D155082A-E669-459E-AED9-E7A86FB7CCC2}" presName="rootComposite" presStyleCnt="0"/>
      <dgm:spPr/>
    </dgm:pt>
    <dgm:pt modelId="{4EE03B88-EDE4-41AC-930C-A33D92DB078E}" type="pres">
      <dgm:prSet presAssocID="{D155082A-E669-459E-AED9-E7A86FB7CCC2}" presName="rootText" presStyleLbl="node1" presStyleIdx="0" presStyleCnt="4"/>
      <dgm:spPr/>
    </dgm:pt>
    <dgm:pt modelId="{0A7CB46B-ACDF-485E-8642-23C2D725C0E5}" type="pres">
      <dgm:prSet presAssocID="{D155082A-E669-459E-AED9-E7A86FB7CCC2}" presName="rootConnector" presStyleLbl="node1" presStyleIdx="0" presStyleCnt="4"/>
      <dgm:spPr/>
    </dgm:pt>
    <dgm:pt modelId="{5D2E0A53-9092-4A56-AF81-0F2B6331AA03}" type="pres">
      <dgm:prSet presAssocID="{D155082A-E669-459E-AED9-E7A86FB7CCC2}" presName="childShape" presStyleCnt="0"/>
      <dgm:spPr/>
    </dgm:pt>
    <dgm:pt modelId="{0A53CCA9-6A4B-4928-8DD8-10A1A034A065}" type="pres">
      <dgm:prSet presAssocID="{DF1F17A6-F05E-45C1-83FB-BD0ECBE2A669}" presName="root" presStyleCnt="0"/>
      <dgm:spPr/>
    </dgm:pt>
    <dgm:pt modelId="{A709D42F-AF1F-4749-9D90-A12BC1B16E8A}" type="pres">
      <dgm:prSet presAssocID="{DF1F17A6-F05E-45C1-83FB-BD0ECBE2A669}" presName="rootComposite" presStyleCnt="0"/>
      <dgm:spPr/>
    </dgm:pt>
    <dgm:pt modelId="{D38DCF32-3407-42A1-8EA4-091AC5AE2AB0}" type="pres">
      <dgm:prSet presAssocID="{DF1F17A6-F05E-45C1-83FB-BD0ECBE2A669}" presName="rootText" presStyleLbl="node1" presStyleIdx="1" presStyleCnt="4"/>
      <dgm:spPr/>
    </dgm:pt>
    <dgm:pt modelId="{31143B1E-524A-44C9-9BBB-84BF11BE1EA7}" type="pres">
      <dgm:prSet presAssocID="{DF1F17A6-F05E-45C1-83FB-BD0ECBE2A669}" presName="rootConnector" presStyleLbl="node1" presStyleIdx="1" presStyleCnt="4"/>
      <dgm:spPr/>
    </dgm:pt>
    <dgm:pt modelId="{1C671074-00CC-495B-9A1C-952798D7D177}" type="pres">
      <dgm:prSet presAssocID="{DF1F17A6-F05E-45C1-83FB-BD0ECBE2A669}" presName="childShape" presStyleCnt="0"/>
      <dgm:spPr/>
    </dgm:pt>
    <dgm:pt modelId="{762A74F9-4E5E-4155-A4F9-D8498BEBD4AD}" type="pres">
      <dgm:prSet presAssocID="{286EC3A9-4C38-4AFE-B0F4-06C633E85E25}" presName="root" presStyleCnt="0"/>
      <dgm:spPr/>
    </dgm:pt>
    <dgm:pt modelId="{4214264F-D818-4310-AFB8-C88F95029177}" type="pres">
      <dgm:prSet presAssocID="{286EC3A9-4C38-4AFE-B0F4-06C633E85E25}" presName="rootComposite" presStyleCnt="0"/>
      <dgm:spPr/>
    </dgm:pt>
    <dgm:pt modelId="{E448D380-D210-45EF-A456-0AE234393BCE}" type="pres">
      <dgm:prSet presAssocID="{286EC3A9-4C38-4AFE-B0F4-06C633E85E25}" presName="rootText" presStyleLbl="node1" presStyleIdx="2" presStyleCnt="4"/>
      <dgm:spPr/>
    </dgm:pt>
    <dgm:pt modelId="{D61D78EB-84D3-4BBD-9178-5296F8360AF4}" type="pres">
      <dgm:prSet presAssocID="{286EC3A9-4C38-4AFE-B0F4-06C633E85E25}" presName="rootConnector" presStyleLbl="node1" presStyleIdx="2" presStyleCnt="4"/>
      <dgm:spPr/>
    </dgm:pt>
    <dgm:pt modelId="{9610CE88-ACAC-4793-A821-1127ADBFA5A6}" type="pres">
      <dgm:prSet presAssocID="{286EC3A9-4C38-4AFE-B0F4-06C633E85E25}" presName="childShape" presStyleCnt="0"/>
      <dgm:spPr/>
    </dgm:pt>
    <dgm:pt modelId="{BE52A0DC-EF9D-4FAA-A924-8786C4DC8944}" type="pres">
      <dgm:prSet presAssocID="{80E82FD1-92E4-472E-B7AA-471C9AEB45A3}" presName="root" presStyleCnt="0"/>
      <dgm:spPr/>
    </dgm:pt>
    <dgm:pt modelId="{8C0BB17F-4F69-4AAA-8CD7-4E14EA0A48C2}" type="pres">
      <dgm:prSet presAssocID="{80E82FD1-92E4-472E-B7AA-471C9AEB45A3}" presName="rootComposite" presStyleCnt="0"/>
      <dgm:spPr/>
    </dgm:pt>
    <dgm:pt modelId="{6CBDD6A9-D6F1-42F4-8C15-7FF8F00E3214}" type="pres">
      <dgm:prSet presAssocID="{80E82FD1-92E4-472E-B7AA-471C9AEB45A3}" presName="rootText" presStyleLbl="node1" presStyleIdx="3" presStyleCnt="4"/>
      <dgm:spPr/>
    </dgm:pt>
    <dgm:pt modelId="{8D1985E4-B354-4A26-8EAF-1AB9A9E3802A}" type="pres">
      <dgm:prSet presAssocID="{80E82FD1-92E4-472E-B7AA-471C9AEB45A3}" presName="rootConnector" presStyleLbl="node1" presStyleIdx="3" presStyleCnt="4"/>
      <dgm:spPr/>
    </dgm:pt>
    <dgm:pt modelId="{1149911A-1F5A-44D4-ABCD-29FF644C3361}" type="pres">
      <dgm:prSet presAssocID="{80E82FD1-92E4-472E-B7AA-471C9AEB45A3}" presName="childShape" presStyleCnt="0"/>
      <dgm:spPr/>
    </dgm:pt>
  </dgm:ptLst>
  <dgm:cxnLst>
    <dgm:cxn modelId="{59404126-85DA-4B32-84E0-235BE804DDBC}" type="presOf" srcId="{286EC3A9-4C38-4AFE-B0F4-06C633E85E25}" destId="{E448D380-D210-45EF-A456-0AE234393BCE}" srcOrd="0" destOrd="0" presId="urn:microsoft.com/office/officeart/2005/8/layout/hierarchy3"/>
    <dgm:cxn modelId="{065B183F-6388-4592-9F24-EFABABD330C0}" type="presOf" srcId="{DF1F17A6-F05E-45C1-83FB-BD0ECBE2A669}" destId="{31143B1E-524A-44C9-9BBB-84BF11BE1EA7}" srcOrd="1" destOrd="0" presId="urn:microsoft.com/office/officeart/2005/8/layout/hierarchy3"/>
    <dgm:cxn modelId="{6ADB2242-A16A-4734-B903-8D3BADCC85EF}" type="presOf" srcId="{924596CA-212A-4428-91EF-18030E497E67}" destId="{E610291C-5AC7-4E45-865B-100AFC5E75CB}" srcOrd="0" destOrd="0" presId="urn:microsoft.com/office/officeart/2005/8/layout/hierarchy3"/>
    <dgm:cxn modelId="{92FA3763-FDC7-49DE-B86A-5CCBE1695A32}" type="presOf" srcId="{286EC3A9-4C38-4AFE-B0F4-06C633E85E25}" destId="{D61D78EB-84D3-4BBD-9178-5296F8360AF4}" srcOrd="1" destOrd="0" presId="urn:microsoft.com/office/officeart/2005/8/layout/hierarchy3"/>
    <dgm:cxn modelId="{4E13B363-FEC6-42AC-BB1D-8EDD34F3E6C6}" type="presOf" srcId="{DF1F17A6-F05E-45C1-83FB-BD0ECBE2A669}" destId="{D38DCF32-3407-42A1-8EA4-091AC5AE2AB0}" srcOrd="0" destOrd="0" presId="urn:microsoft.com/office/officeart/2005/8/layout/hierarchy3"/>
    <dgm:cxn modelId="{A160A149-40ED-4CB0-86C4-A554642D3804}" srcId="{924596CA-212A-4428-91EF-18030E497E67}" destId="{286EC3A9-4C38-4AFE-B0F4-06C633E85E25}" srcOrd="2" destOrd="0" parTransId="{231525B9-5EEE-457A-A32E-2A0266C18CB2}" sibTransId="{436E434C-05E3-4F0B-8020-D06C241D27DB}"/>
    <dgm:cxn modelId="{83429891-3E23-4D5F-B364-64467F7F2DDA}" srcId="{924596CA-212A-4428-91EF-18030E497E67}" destId="{DF1F17A6-F05E-45C1-83FB-BD0ECBE2A669}" srcOrd="1" destOrd="0" parTransId="{CFA341AF-10D5-4C94-9B96-E2A7C584C4DE}" sibTransId="{8A0DA75B-D824-4083-951B-91E33F52F4BA}"/>
    <dgm:cxn modelId="{2EA4B896-A121-425C-A175-097FEAAE42B7}" srcId="{924596CA-212A-4428-91EF-18030E497E67}" destId="{80E82FD1-92E4-472E-B7AA-471C9AEB45A3}" srcOrd="3" destOrd="0" parTransId="{EC96B7E8-CA79-41AD-BBD7-648F497AC39C}" sibTransId="{D60F7875-6244-4C06-9D98-89E2F6B61D4B}"/>
    <dgm:cxn modelId="{94E618B1-44DC-4D28-AD5A-7D2E97D8D23E}" type="presOf" srcId="{D155082A-E669-459E-AED9-E7A86FB7CCC2}" destId="{4EE03B88-EDE4-41AC-930C-A33D92DB078E}" srcOrd="0" destOrd="0" presId="urn:microsoft.com/office/officeart/2005/8/layout/hierarchy3"/>
    <dgm:cxn modelId="{A9A1D0B5-3760-4D64-A9E2-F1B7768FB09A}" type="presOf" srcId="{80E82FD1-92E4-472E-B7AA-471C9AEB45A3}" destId="{8D1985E4-B354-4A26-8EAF-1AB9A9E3802A}" srcOrd="1" destOrd="0" presId="urn:microsoft.com/office/officeart/2005/8/layout/hierarchy3"/>
    <dgm:cxn modelId="{FD854BB7-9980-4E99-BC18-B66668FF6662}" srcId="{924596CA-212A-4428-91EF-18030E497E67}" destId="{D155082A-E669-459E-AED9-E7A86FB7CCC2}" srcOrd="0" destOrd="0" parTransId="{EA3F5687-C7DA-4A2D-9BE5-DB73BD007967}" sibTransId="{389F5B4D-752B-48F0-A1DD-EFAA6A82F575}"/>
    <dgm:cxn modelId="{5003EFC2-95D3-409E-AB14-DCAD84AD9D7B}" type="presOf" srcId="{D155082A-E669-459E-AED9-E7A86FB7CCC2}" destId="{0A7CB46B-ACDF-485E-8642-23C2D725C0E5}" srcOrd="1" destOrd="0" presId="urn:microsoft.com/office/officeart/2005/8/layout/hierarchy3"/>
    <dgm:cxn modelId="{FD58A8DB-B69E-410D-A331-2C0125DA4C89}" type="presOf" srcId="{80E82FD1-92E4-472E-B7AA-471C9AEB45A3}" destId="{6CBDD6A9-D6F1-42F4-8C15-7FF8F00E3214}" srcOrd="0" destOrd="0" presId="urn:microsoft.com/office/officeart/2005/8/layout/hierarchy3"/>
    <dgm:cxn modelId="{ADE48B84-3E43-4DAF-B975-F3C651BA118E}" type="presParOf" srcId="{E610291C-5AC7-4E45-865B-100AFC5E75CB}" destId="{0E08AD5A-A1EC-43EA-9CA6-C39D4465D84A}" srcOrd="0" destOrd="0" presId="urn:microsoft.com/office/officeart/2005/8/layout/hierarchy3"/>
    <dgm:cxn modelId="{C58F94B6-B791-416A-AD2D-20CD74DEC290}" type="presParOf" srcId="{0E08AD5A-A1EC-43EA-9CA6-C39D4465D84A}" destId="{FF095D44-CD45-4681-8AA7-27495C978CCB}" srcOrd="0" destOrd="0" presId="urn:microsoft.com/office/officeart/2005/8/layout/hierarchy3"/>
    <dgm:cxn modelId="{FA813C85-6A47-4011-908B-95F3E973DA43}" type="presParOf" srcId="{FF095D44-CD45-4681-8AA7-27495C978CCB}" destId="{4EE03B88-EDE4-41AC-930C-A33D92DB078E}" srcOrd="0" destOrd="0" presId="urn:microsoft.com/office/officeart/2005/8/layout/hierarchy3"/>
    <dgm:cxn modelId="{D1643D73-9B96-4443-A94F-F238157A6C2F}" type="presParOf" srcId="{FF095D44-CD45-4681-8AA7-27495C978CCB}" destId="{0A7CB46B-ACDF-485E-8642-23C2D725C0E5}" srcOrd="1" destOrd="0" presId="urn:microsoft.com/office/officeart/2005/8/layout/hierarchy3"/>
    <dgm:cxn modelId="{B6A9DC6D-72E1-4532-86DF-91DA65D8315A}" type="presParOf" srcId="{0E08AD5A-A1EC-43EA-9CA6-C39D4465D84A}" destId="{5D2E0A53-9092-4A56-AF81-0F2B6331AA03}" srcOrd="1" destOrd="0" presId="urn:microsoft.com/office/officeart/2005/8/layout/hierarchy3"/>
    <dgm:cxn modelId="{99A8A863-0780-4B02-80CF-70C42101EF6C}" type="presParOf" srcId="{E610291C-5AC7-4E45-865B-100AFC5E75CB}" destId="{0A53CCA9-6A4B-4928-8DD8-10A1A034A065}" srcOrd="1" destOrd="0" presId="urn:microsoft.com/office/officeart/2005/8/layout/hierarchy3"/>
    <dgm:cxn modelId="{90D1CA64-D2EB-494E-B894-FBBAE228D903}" type="presParOf" srcId="{0A53CCA9-6A4B-4928-8DD8-10A1A034A065}" destId="{A709D42F-AF1F-4749-9D90-A12BC1B16E8A}" srcOrd="0" destOrd="0" presId="urn:microsoft.com/office/officeart/2005/8/layout/hierarchy3"/>
    <dgm:cxn modelId="{B788E04B-FC06-4D55-8AA1-508D29594416}" type="presParOf" srcId="{A709D42F-AF1F-4749-9D90-A12BC1B16E8A}" destId="{D38DCF32-3407-42A1-8EA4-091AC5AE2AB0}" srcOrd="0" destOrd="0" presId="urn:microsoft.com/office/officeart/2005/8/layout/hierarchy3"/>
    <dgm:cxn modelId="{0E2BABC8-BCBC-4570-8B60-3777E22CC134}" type="presParOf" srcId="{A709D42F-AF1F-4749-9D90-A12BC1B16E8A}" destId="{31143B1E-524A-44C9-9BBB-84BF11BE1EA7}" srcOrd="1" destOrd="0" presId="urn:microsoft.com/office/officeart/2005/8/layout/hierarchy3"/>
    <dgm:cxn modelId="{ADF82031-37D6-4BD2-B16A-B4FBEE8CC4D8}" type="presParOf" srcId="{0A53CCA9-6A4B-4928-8DD8-10A1A034A065}" destId="{1C671074-00CC-495B-9A1C-952798D7D177}" srcOrd="1" destOrd="0" presId="urn:microsoft.com/office/officeart/2005/8/layout/hierarchy3"/>
    <dgm:cxn modelId="{FE039508-7BC4-4C32-9887-0219D9D0891A}" type="presParOf" srcId="{E610291C-5AC7-4E45-865B-100AFC5E75CB}" destId="{762A74F9-4E5E-4155-A4F9-D8498BEBD4AD}" srcOrd="2" destOrd="0" presId="urn:microsoft.com/office/officeart/2005/8/layout/hierarchy3"/>
    <dgm:cxn modelId="{8049A46C-C1EF-482E-BCE0-F8F541D27DBE}" type="presParOf" srcId="{762A74F9-4E5E-4155-A4F9-D8498BEBD4AD}" destId="{4214264F-D818-4310-AFB8-C88F95029177}" srcOrd="0" destOrd="0" presId="urn:microsoft.com/office/officeart/2005/8/layout/hierarchy3"/>
    <dgm:cxn modelId="{FFCA9383-4277-4C41-A139-5370B3385596}" type="presParOf" srcId="{4214264F-D818-4310-AFB8-C88F95029177}" destId="{E448D380-D210-45EF-A456-0AE234393BCE}" srcOrd="0" destOrd="0" presId="urn:microsoft.com/office/officeart/2005/8/layout/hierarchy3"/>
    <dgm:cxn modelId="{9C29A69B-FBAF-4378-8A9D-E56143528577}" type="presParOf" srcId="{4214264F-D818-4310-AFB8-C88F95029177}" destId="{D61D78EB-84D3-4BBD-9178-5296F8360AF4}" srcOrd="1" destOrd="0" presId="urn:microsoft.com/office/officeart/2005/8/layout/hierarchy3"/>
    <dgm:cxn modelId="{A681AA40-932A-49B6-B281-26474F9D6FDF}" type="presParOf" srcId="{762A74F9-4E5E-4155-A4F9-D8498BEBD4AD}" destId="{9610CE88-ACAC-4793-A821-1127ADBFA5A6}" srcOrd="1" destOrd="0" presId="urn:microsoft.com/office/officeart/2005/8/layout/hierarchy3"/>
    <dgm:cxn modelId="{C987E9D3-D9BE-466A-BA83-01795C70A3B7}" type="presParOf" srcId="{E610291C-5AC7-4E45-865B-100AFC5E75CB}" destId="{BE52A0DC-EF9D-4FAA-A924-8786C4DC8944}" srcOrd="3" destOrd="0" presId="urn:microsoft.com/office/officeart/2005/8/layout/hierarchy3"/>
    <dgm:cxn modelId="{BF1635D7-5A4D-426D-9446-C7468F57B4A1}" type="presParOf" srcId="{BE52A0DC-EF9D-4FAA-A924-8786C4DC8944}" destId="{8C0BB17F-4F69-4AAA-8CD7-4E14EA0A48C2}" srcOrd="0" destOrd="0" presId="urn:microsoft.com/office/officeart/2005/8/layout/hierarchy3"/>
    <dgm:cxn modelId="{5E56FEEB-0571-4F8F-9ECD-895FC9DF43E5}" type="presParOf" srcId="{8C0BB17F-4F69-4AAA-8CD7-4E14EA0A48C2}" destId="{6CBDD6A9-D6F1-42F4-8C15-7FF8F00E3214}" srcOrd="0" destOrd="0" presId="urn:microsoft.com/office/officeart/2005/8/layout/hierarchy3"/>
    <dgm:cxn modelId="{559FBA45-2EE6-4F26-A118-19598D74DCF4}" type="presParOf" srcId="{8C0BB17F-4F69-4AAA-8CD7-4E14EA0A48C2}" destId="{8D1985E4-B354-4A26-8EAF-1AB9A9E3802A}" srcOrd="1" destOrd="0" presId="urn:microsoft.com/office/officeart/2005/8/layout/hierarchy3"/>
    <dgm:cxn modelId="{47C2C2E9-3DCB-4D0B-89C6-99156C740F64}" type="presParOf" srcId="{BE52A0DC-EF9D-4FAA-A924-8786C4DC8944}" destId="{1149911A-1F5A-44D4-ABCD-29FF644C3361}" srcOrd="1" destOrd="0" presId="urn:microsoft.com/office/officeart/2005/8/layout/hierarchy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749EF1A-12E3-41E2-A17C-17C6D1C97D3C}" type="doc">
      <dgm:prSet loTypeId="urn:microsoft.com/office/officeart/2018/5/layout/IconCircle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170B2F0B-C11A-4D1A-A9C5-D65BCE888D42}">
      <dgm:prSet/>
      <dgm:spPr/>
      <dgm:t>
        <a:bodyPr/>
        <a:lstStyle/>
        <a:p>
          <a:pPr>
            <a:defRPr cap="all"/>
          </a:pPr>
          <a:r>
            <a:rPr lang="en-GB"/>
            <a:t>Visual</a:t>
          </a:r>
          <a:endParaRPr lang="en-US"/>
        </a:p>
      </dgm:t>
    </dgm:pt>
    <dgm:pt modelId="{9F3F6EE3-C3F7-4498-8DE1-D003A7694754}" type="parTrans" cxnId="{17C7E0E4-4536-4A13-8E47-1B1C220BB2DA}">
      <dgm:prSet/>
      <dgm:spPr/>
      <dgm:t>
        <a:bodyPr/>
        <a:lstStyle/>
        <a:p>
          <a:endParaRPr lang="en-US"/>
        </a:p>
      </dgm:t>
    </dgm:pt>
    <dgm:pt modelId="{6B5BC5AD-9F7A-4F50-9512-2A48E3966DF5}" type="sibTrans" cxnId="{17C7E0E4-4536-4A13-8E47-1B1C220BB2DA}">
      <dgm:prSet/>
      <dgm:spPr/>
      <dgm:t>
        <a:bodyPr/>
        <a:lstStyle/>
        <a:p>
          <a:endParaRPr lang="en-US"/>
        </a:p>
      </dgm:t>
    </dgm:pt>
    <dgm:pt modelId="{38B60A02-9242-4EDE-9FD3-57238F6B5D5E}">
      <dgm:prSet/>
      <dgm:spPr/>
      <dgm:t>
        <a:bodyPr/>
        <a:lstStyle/>
        <a:p>
          <a:pPr>
            <a:defRPr cap="all"/>
          </a:pPr>
          <a:r>
            <a:rPr lang="en-GB"/>
            <a:t>Auditory</a:t>
          </a:r>
          <a:endParaRPr lang="en-US"/>
        </a:p>
      </dgm:t>
    </dgm:pt>
    <dgm:pt modelId="{D54C2964-D4D7-4AF2-99BD-942623FC71A2}" type="parTrans" cxnId="{19D19578-516C-4B9C-A4BD-9E7FB94C9D39}">
      <dgm:prSet/>
      <dgm:spPr/>
      <dgm:t>
        <a:bodyPr/>
        <a:lstStyle/>
        <a:p>
          <a:endParaRPr lang="en-US"/>
        </a:p>
      </dgm:t>
    </dgm:pt>
    <dgm:pt modelId="{6EE37492-E54C-4604-BB56-0D1A6BC38C10}" type="sibTrans" cxnId="{19D19578-516C-4B9C-A4BD-9E7FB94C9D39}">
      <dgm:prSet/>
      <dgm:spPr/>
      <dgm:t>
        <a:bodyPr/>
        <a:lstStyle/>
        <a:p>
          <a:endParaRPr lang="en-US"/>
        </a:p>
      </dgm:t>
    </dgm:pt>
    <dgm:pt modelId="{6419E9CE-7E69-4DF6-855B-CCDF825512A0}">
      <dgm:prSet/>
      <dgm:spPr/>
      <dgm:t>
        <a:bodyPr/>
        <a:lstStyle/>
        <a:p>
          <a:pPr>
            <a:defRPr cap="all"/>
          </a:pPr>
          <a:r>
            <a:rPr lang="en-GB"/>
            <a:t>Kinesthetic</a:t>
          </a:r>
          <a:endParaRPr lang="en-US"/>
        </a:p>
      </dgm:t>
    </dgm:pt>
    <dgm:pt modelId="{38C29F20-2937-49F7-9A88-3297D7B31153}" type="parTrans" cxnId="{20963F6D-13CC-43ED-A818-062DB226BDCE}">
      <dgm:prSet/>
      <dgm:spPr/>
      <dgm:t>
        <a:bodyPr/>
        <a:lstStyle/>
        <a:p>
          <a:endParaRPr lang="en-US"/>
        </a:p>
      </dgm:t>
    </dgm:pt>
    <dgm:pt modelId="{8E1ABFFE-5558-402D-808A-78915DBC6465}" type="sibTrans" cxnId="{20963F6D-13CC-43ED-A818-062DB226BDCE}">
      <dgm:prSet/>
      <dgm:spPr/>
      <dgm:t>
        <a:bodyPr/>
        <a:lstStyle/>
        <a:p>
          <a:endParaRPr lang="en-US"/>
        </a:p>
      </dgm:t>
    </dgm:pt>
    <dgm:pt modelId="{783621AA-81AC-4B62-86C0-84CF45C6DC72}" type="pres">
      <dgm:prSet presAssocID="{E749EF1A-12E3-41E2-A17C-17C6D1C97D3C}" presName="root" presStyleCnt="0">
        <dgm:presLayoutVars>
          <dgm:dir/>
          <dgm:resizeHandles val="exact"/>
        </dgm:presLayoutVars>
      </dgm:prSet>
      <dgm:spPr/>
    </dgm:pt>
    <dgm:pt modelId="{C1877E98-4468-49D1-85E8-8604314ABBB0}" type="pres">
      <dgm:prSet presAssocID="{170B2F0B-C11A-4D1A-A9C5-D65BCE888D42}" presName="compNode" presStyleCnt="0"/>
      <dgm:spPr/>
    </dgm:pt>
    <dgm:pt modelId="{2817301C-AE5A-4353-9512-974824CA74AA}" type="pres">
      <dgm:prSet presAssocID="{170B2F0B-C11A-4D1A-A9C5-D65BCE888D42}" presName="iconBgRect" presStyleLbl="bgShp" presStyleIdx="0" presStyleCnt="3"/>
      <dgm:spPr/>
    </dgm:pt>
    <dgm:pt modelId="{A5570508-D3F4-4425-86C3-DD3241AFE43D}" type="pres">
      <dgm:prSet presAssocID="{170B2F0B-C11A-4D1A-A9C5-D65BCE888D4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ye"/>
        </a:ext>
      </dgm:extLst>
    </dgm:pt>
    <dgm:pt modelId="{EC54533B-E7A2-4F60-B78B-518C2861234D}" type="pres">
      <dgm:prSet presAssocID="{170B2F0B-C11A-4D1A-A9C5-D65BCE888D42}" presName="spaceRect" presStyleCnt="0"/>
      <dgm:spPr/>
    </dgm:pt>
    <dgm:pt modelId="{8FF7B7B6-C3FE-4C46-B472-375590ADA208}" type="pres">
      <dgm:prSet presAssocID="{170B2F0B-C11A-4D1A-A9C5-D65BCE888D42}" presName="textRect" presStyleLbl="revTx" presStyleIdx="0" presStyleCnt="3">
        <dgm:presLayoutVars>
          <dgm:chMax val="1"/>
          <dgm:chPref val="1"/>
        </dgm:presLayoutVars>
      </dgm:prSet>
      <dgm:spPr/>
    </dgm:pt>
    <dgm:pt modelId="{165FA0CC-0FDF-4761-AE99-2DBC63D3D228}" type="pres">
      <dgm:prSet presAssocID="{6B5BC5AD-9F7A-4F50-9512-2A48E3966DF5}" presName="sibTrans" presStyleCnt="0"/>
      <dgm:spPr/>
    </dgm:pt>
    <dgm:pt modelId="{37E20542-8FD2-4B77-998E-E15C002A60D2}" type="pres">
      <dgm:prSet presAssocID="{38B60A02-9242-4EDE-9FD3-57238F6B5D5E}" presName="compNode" presStyleCnt="0"/>
      <dgm:spPr/>
    </dgm:pt>
    <dgm:pt modelId="{4D4558A7-E35C-43F0-8B3E-F53D8E8D0498}" type="pres">
      <dgm:prSet presAssocID="{38B60A02-9242-4EDE-9FD3-57238F6B5D5E}" presName="iconBgRect" presStyleLbl="bgShp" presStyleIdx="1" presStyleCnt="3"/>
      <dgm:spPr/>
    </dgm:pt>
    <dgm:pt modelId="{955BB97D-5F2D-4697-8B97-E952BADD71C7}" type="pres">
      <dgm:prSet presAssocID="{38B60A02-9242-4EDE-9FD3-57238F6B5D5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ar"/>
        </a:ext>
      </dgm:extLst>
    </dgm:pt>
    <dgm:pt modelId="{7A5F5F9F-D216-4A4C-84A9-D6E191CC3933}" type="pres">
      <dgm:prSet presAssocID="{38B60A02-9242-4EDE-9FD3-57238F6B5D5E}" presName="spaceRect" presStyleCnt="0"/>
      <dgm:spPr/>
    </dgm:pt>
    <dgm:pt modelId="{89806B7C-3D32-4CF8-963A-F3D3F8147E98}" type="pres">
      <dgm:prSet presAssocID="{38B60A02-9242-4EDE-9FD3-57238F6B5D5E}" presName="textRect" presStyleLbl="revTx" presStyleIdx="1" presStyleCnt="3">
        <dgm:presLayoutVars>
          <dgm:chMax val="1"/>
          <dgm:chPref val="1"/>
        </dgm:presLayoutVars>
      </dgm:prSet>
      <dgm:spPr/>
    </dgm:pt>
    <dgm:pt modelId="{FE95EC3A-29FE-46AE-9BA5-8844BBD60837}" type="pres">
      <dgm:prSet presAssocID="{6EE37492-E54C-4604-BB56-0D1A6BC38C10}" presName="sibTrans" presStyleCnt="0"/>
      <dgm:spPr/>
    </dgm:pt>
    <dgm:pt modelId="{A512FAB4-6ACA-483E-8AA3-F2885F4AEA57}" type="pres">
      <dgm:prSet presAssocID="{6419E9CE-7E69-4DF6-855B-CCDF825512A0}" presName="compNode" presStyleCnt="0"/>
      <dgm:spPr/>
    </dgm:pt>
    <dgm:pt modelId="{3F3F6948-8026-4CC7-B79E-544E8A4CBF05}" type="pres">
      <dgm:prSet presAssocID="{6419E9CE-7E69-4DF6-855B-CCDF825512A0}" presName="iconBgRect" presStyleLbl="bgShp" presStyleIdx="2" presStyleCnt="3"/>
      <dgm:spPr/>
    </dgm:pt>
    <dgm:pt modelId="{33C49293-6845-44E7-A18A-F5816E2AEC55}" type="pres">
      <dgm:prSet presAssocID="{6419E9CE-7E69-4DF6-855B-CCDF825512A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yes"/>
        </a:ext>
      </dgm:extLst>
    </dgm:pt>
    <dgm:pt modelId="{C2C52F93-FE30-4B96-A3CB-AEF6CC096662}" type="pres">
      <dgm:prSet presAssocID="{6419E9CE-7E69-4DF6-855B-CCDF825512A0}" presName="spaceRect" presStyleCnt="0"/>
      <dgm:spPr/>
    </dgm:pt>
    <dgm:pt modelId="{64446601-2707-4678-9D76-BB12F2DB8998}" type="pres">
      <dgm:prSet presAssocID="{6419E9CE-7E69-4DF6-855B-CCDF825512A0}" presName="textRect" presStyleLbl="revTx" presStyleIdx="2" presStyleCnt="3">
        <dgm:presLayoutVars>
          <dgm:chMax val="1"/>
          <dgm:chPref val="1"/>
        </dgm:presLayoutVars>
      </dgm:prSet>
      <dgm:spPr/>
    </dgm:pt>
  </dgm:ptLst>
  <dgm:cxnLst>
    <dgm:cxn modelId="{14E16846-4CF0-47C9-9E92-A6BA957083B0}" type="presOf" srcId="{38B60A02-9242-4EDE-9FD3-57238F6B5D5E}" destId="{89806B7C-3D32-4CF8-963A-F3D3F8147E98}" srcOrd="0" destOrd="0" presId="urn:microsoft.com/office/officeart/2018/5/layout/IconCircleLabelList"/>
    <dgm:cxn modelId="{20963F6D-13CC-43ED-A818-062DB226BDCE}" srcId="{E749EF1A-12E3-41E2-A17C-17C6D1C97D3C}" destId="{6419E9CE-7E69-4DF6-855B-CCDF825512A0}" srcOrd="2" destOrd="0" parTransId="{38C29F20-2937-49F7-9A88-3297D7B31153}" sibTransId="{8E1ABFFE-5558-402D-808A-78915DBC6465}"/>
    <dgm:cxn modelId="{C4555158-CE0B-459D-8D76-A2CF318AF6AD}" type="presOf" srcId="{E749EF1A-12E3-41E2-A17C-17C6D1C97D3C}" destId="{783621AA-81AC-4B62-86C0-84CF45C6DC72}" srcOrd="0" destOrd="0" presId="urn:microsoft.com/office/officeart/2018/5/layout/IconCircleLabelList"/>
    <dgm:cxn modelId="{19D19578-516C-4B9C-A4BD-9E7FB94C9D39}" srcId="{E749EF1A-12E3-41E2-A17C-17C6D1C97D3C}" destId="{38B60A02-9242-4EDE-9FD3-57238F6B5D5E}" srcOrd="1" destOrd="0" parTransId="{D54C2964-D4D7-4AF2-99BD-942623FC71A2}" sibTransId="{6EE37492-E54C-4604-BB56-0D1A6BC38C10}"/>
    <dgm:cxn modelId="{B03D0A8F-E132-4002-B51E-1C49A4D5824F}" type="presOf" srcId="{170B2F0B-C11A-4D1A-A9C5-D65BCE888D42}" destId="{8FF7B7B6-C3FE-4C46-B472-375590ADA208}" srcOrd="0" destOrd="0" presId="urn:microsoft.com/office/officeart/2018/5/layout/IconCircleLabelList"/>
    <dgm:cxn modelId="{96BEF5D1-2F8E-4F93-99F3-419508C68C17}" type="presOf" srcId="{6419E9CE-7E69-4DF6-855B-CCDF825512A0}" destId="{64446601-2707-4678-9D76-BB12F2DB8998}" srcOrd="0" destOrd="0" presId="urn:microsoft.com/office/officeart/2018/5/layout/IconCircleLabelList"/>
    <dgm:cxn modelId="{17C7E0E4-4536-4A13-8E47-1B1C220BB2DA}" srcId="{E749EF1A-12E3-41E2-A17C-17C6D1C97D3C}" destId="{170B2F0B-C11A-4D1A-A9C5-D65BCE888D42}" srcOrd="0" destOrd="0" parTransId="{9F3F6EE3-C3F7-4498-8DE1-D003A7694754}" sibTransId="{6B5BC5AD-9F7A-4F50-9512-2A48E3966DF5}"/>
    <dgm:cxn modelId="{9A4CACE2-2457-4181-BD0B-AFE5F45FCE65}" type="presParOf" srcId="{783621AA-81AC-4B62-86C0-84CF45C6DC72}" destId="{C1877E98-4468-49D1-85E8-8604314ABBB0}" srcOrd="0" destOrd="0" presId="urn:microsoft.com/office/officeart/2018/5/layout/IconCircleLabelList"/>
    <dgm:cxn modelId="{E8387788-65FA-4B32-A4C4-58F291E969ED}" type="presParOf" srcId="{C1877E98-4468-49D1-85E8-8604314ABBB0}" destId="{2817301C-AE5A-4353-9512-974824CA74AA}" srcOrd="0" destOrd="0" presId="urn:microsoft.com/office/officeart/2018/5/layout/IconCircleLabelList"/>
    <dgm:cxn modelId="{F63F727F-9DB0-4D80-9556-449FB984CF0B}" type="presParOf" srcId="{C1877E98-4468-49D1-85E8-8604314ABBB0}" destId="{A5570508-D3F4-4425-86C3-DD3241AFE43D}" srcOrd="1" destOrd="0" presId="urn:microsoft.com/office/officeart/2018/5/layout/IconCircleLabelList"/>
    <dgm:cxn modelId="{AB28DA6C-CDA6-4A72-B0C0-3930465F2374}" type="presParOf" srcId="{C1877E98-4468-49D1-85E8-8604314ABBB0}" destId="{EC54533B-E7A2-4F60-B78B-518C2861234D}" srcOrd="2" destOrd="0" presId="urn:microsoft.com/office/officeart/2018/5/layout/IconCircleLabelList"/>
    <dgm:cxn modelId="{D641FE3C-C83C-4004-8DA7-70F3E933AE97}" type="presParOf" srcId="{C1877E98-4468-49D1-85E8-8604314ABBB0}" destId="{8FF7B7B6-C3FE-4C46-B472-375590ADA208}" srcOrd="3" destOrd="0" presId="urn:microsoft.com/office/officeart/2018/5/layout/IconCircleLabelList"/>
    <dgm:cxn modelId="{5ADD1F4D-9696-4C5F-A3E9-79ECEDA04DA8}" type="presParOf" srcId="{783621AA-81AC-4B62-86C0-84CF45C6DC72}" destId="{165FA0CC-0FDF-4761-AE99-2DBC63D3D228}" srcOrd="1" destOrd="0" presId="urn:microsoft.com/office/officeart/2018/5/layout/IconCircleLabelList"/>
    <dgm:cxn modelId="{1981EF36-B72E-441D-9189-22BBF5731215}" type="presParOf" srcId="{783621AA-81AC-4B62-86C0-84CF45C6DC72}" destId="{37E20542-8FD2-4B77-998E-E15C002A60D2}" srcOrd="2" destOrd="0" presId="urn:microsoft.com/office/officeart/2018/5/layout/IconCircleLabelList"/>
    <dgm:cxn modelId="{F47B6AD0-1B44-4DC2-B73E-A74DC19BAFEA}" type="presParOf" srcId="{37E20542-8FD2-4B77-998E-E15C002A60D2}" destId="{4D4558A7-E35C-43F0-8B3E-F53D8E8D0498}" srcOrd="0" destOrd="0" presId="urn:microsoft.com/office/officeart/2018/5/layout/IconCircleLabelList"/>
    <dgm:cxn modelId="{83845D73-3D84-4E38-A90D-25014302CCF7}" type="presParOf" srcId="{37E20542-8FD2-4B77-998E-E15C002A60D2}" destId="{955BB97D-5F2D-4697-8B97-E952BADD71C7}" srcOrd="1" destOrd="0" presId="urn:microsoft.com/office/officeart/2018/5/layout/IconCircleLabelList"/>
    <dgm:cxn modelId="{80067369-0D0C-401A-A2C1-4F6103A17EA5}" type="presParOf" srcId="{37E20542-8FD2-4B77-998E-E15C002A60D2}" destId="{7A5F5F9F-D216-4A4C-84A9-D6E191CC3933}" srcOrd="2" destOrd="0" presId="urn:microsoft.com/office/officeart/2018/5/layout/IconCircleLabelList"/>
    <dgm:cxn modelId="{B820ACB2-3C7C-4A7A-84D3-3C333A7DEAAF}" type="presParOf" srcId="{37E20542-8FD2-4B77-998E-E15C002A60D2}" destId="{89806B7C-3D32-4CF8-963A-F3D3F8147E98}" srcOrd="3" destOrd="0" presId="urn:microsoft.com/office/officeart/2018/5/layout/IconCircleLabelList"/>
    <dgm:cxn modelId="{1B825EF7-452C-4153-92D7-7BB7B49AC9B8}" type="presParOf" srcId="{783621AA-81AC-4B62-86C0-84CF45C6DC72}" destId="{FE95EC3A-29FE-46AE-9BA5-8844BBD60837}" srcOrd="3" destOrd="0" presId="urn:microsoft.com/office/officeart/2018/5/layout/IconCircleLabelList"/>
    <dgm:cxn modelId="{56FD89F9-4D2B-43F6-BD00-F5F2918A9144}" type="presParOf" srcId="{783621AA-81AC-4B62-86C0-84CF45C6DC72}" destId="{A512FAB4-6ACA-483E-8AA3-F2885F4AEA57}" srcOrd="4" destOrd="0" presId="urn:microsoft.com/office/officeart/2018/5/layout/IconCircleLabelList"/>
    <dgm:cxn modelId="{B89ABE60-435B-4D4B-992D-5E40B7DA6986}" type="presParOf" srcId="{A512FAB4-6ACA-483E-8AA3-F2885F4AEA57}" destId="{3F3F6948-8026-4CC7-B79E-544E8A4CBF05}" srcOrd="0" destOrd="0" presId="urn:microsoft.com/office/officeart/2018/5/layout/IconCircleLabelList"/>
    <dgm:cxn modelId="{6D8084A9-BE81-4AB8-9CF0-FF4830447C56}" type="presParOf" srcId="{A512FAB4-6ACA-483E-8AA3-F2885F4AEA57}" destId="{33C49293-6845-44E7-A18A-F5816E2AEC55}" srcOrd="1" destOrd="0" presId="urn:microsoft.com/office/officeart/2018/5/layout/IconCircleLabelList"/>
    <dgm:cxn modelId="{01647DF7-EDE5-41AD-ACF7-85BA39BB0489}" type="presParOf" srcId="{A512FAB4-6ACA-483E-8AA3-F2885F4AEA57}" destId="{C2C52F93-FE30-4B96-A3CB-AEF6CC096662}" srcOrd="2" destOrd="0" presId="urn:microsoft.com/office/officeart/2018/5/layout/IconCircleLabelList"/>
    <dgm:cxn modelId="{5B29CAB6-DB3C-4711-B3DD-096032944ACB}" type="presParOf" srcId="{A512FAB4-6ACA-483E-8AA3-F2885F4AEA57}" destId="{64446601-2707-4678-9D76-BB12F2DB8998}" srcOrd="3" destOrd="0" presId="urn:microsoft.com/office/officeart/2018/5/layout/IconCircle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17704E-1211-4D19-B8F5-3074F6217FFC}">
      <dsp:nvSpPr>
        <dsp:cNvPr id="0" name=""/>
        <dsp:cNvSpPr/>
      </dsp:nvSpPr>
      <dsp:spPr>
        <a:xfrm>
          <a:off x="679050" y="233681"/>
          <a:ext cx="1887187" cy="1887187"/>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1365D4-3F19-4711-A857-50429C4B249D}">
      <dsp:nvSpPr>
        <dsp:cNvPr id="0" name=""/>
        <dsp:cNvSpPr/>
      </dsp:nvSpPr>
      <dsp:spPr>
        <a:xfrm>
          <a:off x="1081237" y="635868"/>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36CAA3B-F648-491B-8834-264D1FD3222F}">
      <dsp:nvSpPr>
        <dsp:cNvPr id="0" name=""/>
        <dsp:cNvSpPr/>
      </dsp:nvSpPr>
      <dsp:spPr>
        <a:xfrm>
          <a:off x="75768" y="2708681"/>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778000">
            <a:lnSpc>
              <a:spcPct val="100000"/>
            </a:lnSpc>
            <a:spcBef>
              <a:spcPct val="0"/>
            </a:spcBef>
            <a:spcAft>
              <a:spcPct val="35000"/>
            </a:spcAft>
            <a:buNone/>
            <a:defRPr cap="all"/>
          </a:pPr>
          <a:r>
            <a:rPr lang="en-GB" sz="4000" kern="1200"/>
            <a:t>Why?</a:t>
          </a:r>
          <a:endParaRPr lang="en-US" sz="4000" kern="1200"/>
        </a:p>
      </dsp:txBody>
      <dsp:txXfrm>
        <a:off x="75768" y="2708681"/>
        <a:ext cx="3093750" cy="720000"/>
      </dsp:txXfrm>
    </dsp:sp>
    <dsp:sp modelId="{E284E37F-B096-458B-9B3F-94810744478F}">
      <dsp:nvSpPr>
        <dsp:cNvPr id="0" name=""/>
        <dsp:cNvSpPr/>
      </dsp:nvSpPr>
      <dsp:spPr>
        <a:xfrm>
          <a:off x="4314206" y="233681"/>
          <a:ext cx="1887187" cy="1887187"/>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DCE4CD-7761-4B12-8219-4024AD7D49C3}">
      <dsp:nvSpPr>
        <dsp:cNvPr id="0" name=""/>
        <dsp:cNvSpPr/>
      </dsp:nvSpPr>
      <dsp:spPr>
        <a:xfrm>
          <a:off x="4716393" y="635868"/>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4958B20-A5DD-47A4-BF2C-9050602E92A5}">
      <dsp:nvSpPr>
        <dsp:cNvPr id="0" name=""/>
        <dsp:cNvSpPr/>
      </dsp:nvSpPr>
      <dsp:spPr>
        <a:xfrm>
          <a:off x="3710925" y="2708681"/>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778000">
            <a:lnSpc>
              <a:spcPct val="100000"/>
            </a:lnSpc>
            <a:spcBef>
              <a:spcPct val="0"/>
            </a:spcBef>
            <a:spcAft>
              <a:spcPct val="35000"/>
            </a:spcAft>
            <a:buNone/>
            <a:defRPr cap="all"/>
          </a:pPr>
          <a:r>
            <a:rPr lang="en-GB" sz="4000" kern="1200"/>
            <a:t>When</a:t>
          </a:r>
          <a:endParaRPr lang="en-US" sz="4000" kern="1200"/>
        </a:p>
      </dsp:txBody>
      <dsp:txXfrm>
        <a:off x="3710925" y="2708681"/>
        <a:ext cx="3093750" cy="720000"/>
      </dsp:txXfrm>
    </dsp:sp>
    <dsp:sp modelId="{E182802B-4888-479D-8005-A64D102FB585}">
      <dsp:nvSpPr>
        <dsp:cNvPr id="0" name=""/>
        <dsp:cNvSpPr/>
      </dsp:nvSpPr>
      <dsp:spPr>
        <a:xfrm>
          <a:off x="7949362" y="233681"/>
          <a:ext cx="1887187" cy="1887187"/>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B61713-C5B9-4648-A623-41C0A07B1E6C}">
      <dsp:nvSpPr>
        <dsp:cNvPr id="0" name=""/>
        <dsp:cNvSpPr/>
      </dsp:nvSpPr>
      <dsp:spPr>
        <a:xfrm>
          <a:off x="8351550" y="635868"/>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F2CAC77-52D2-4FB6-A83D-70C4785D9134}">
      <dsp:nvSpPr>
        <dsp:cNvPr id="0" name=""/>
        <dsp:cNvSpPr/>
      </dsp:nvSpPr>
      <dsp:spPr>
        <a:xfrm>
          <a:off x="7346081" y="2708681"/>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778000">
            <a:lnSpc>
              <a:spcPct val="100000"/>
            </a:lnSpc>
            <a:spcBef>
              <a:spcPct val="0"/>
            </a:spcBef>
            <a:spcAft>
              <a:spcPct val="35000"/>
            </a:spcAft>
            <a:buNone/>
            <a:defRPr cap="all"/>
          </a:pPr>
          <a:r>
            <a:rPr lang="en-GB" sz="4000" kern="1200"/>
            <a:t>Who?</a:t>
          </a:r>
          <a:endParaRPr lang="en-US" sz="4000" kern="1200"/>
        </a:p>
      </dsp:txBody>
      <dsp:txXfrm>
        <a:off x="7346081" y="2708681"/>
        <a:ext cx="30937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E03B88-EDE4-41AC-930C-A33D92DB078E}">
      <dsp:nvSpPr>
        <dsp:cNvPr id="0" name=""/>
        <dsp:cNvSpPr/>
      </dsp:nvSpPr>
      <dsp:spPr>
        <a:xfrm>
          <a:off x="1925" y="1277931"/>
          <a:ext cx="2212999" cy="110649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GB" sz="2400" kern="1200"/>
            <a:t>Accomodators</a:t>
          </a:r>
          <a:endParaRPr lang="en-US" sz="2400" kern="1200"/>
        </a:p>
      </dsp:txBody>
      <dsp:txXfrm>
        <a:off x="34333" y="1310339"/>
        <a:ext cx="2148183" cy="1041683"/>
      </dsp:txXfrm>
    </dsp:sp>
    <dsp:sp modelId="{D38DCF32-3407-42A1-8EA4-091AC5AE2AB0}">
      <dsp:nvSpPr>
        <dsp:cNvPr id="0" name=""/>
        <dsp:cNvSpPr/>
      </dsp:nvSpPr>
      <dsp:spPr>
        <a:xfrm>
          <a:off x="2768175" y="1277931"/>
          <a:ext cx="2212999" cy="110649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GB" sz="2400" kern="1200"/>
            <a:t>Convergers</a:t>
          </a:r>
          <a:endParaRPr lang="en-US" sz="2400" kern="1200"/>
        </a:p>
      </dsp:txBody>
      <dsp:txXfrm>
        <a:off x="2800583" y="1310339"/>
        <a:ext cx="2148183" cy="1041683"/>
      </dsp:txXfrm>
    </dsp:sp>
    <dsp:sp modelId="{E448D380-D210-45EF-A456-0AE234393BCE}">
      <dsp:nvSpPr>
        <dsp:cNvPr id="0" name=""/>
        <dsp:cNvSpPr/>
      </dsp:nvSpPr>
      <dsp:spPr>
        <a:xfrm>
          <a:off x="5534424" y="1277931"/>
          <a:ext cx="2212999" cy="110649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GB" sz="2400" kern="1200"/>
            <a:t>Divergers</a:t>
          </a:r>
          <a:endParaRPr lang="en-US" sz="2400" kern="1200"/>
        </a:p>
      </dsp:txBody>
      <dsp:txXfrm>
        <a:off x="5566832" y="1310339"/>
        <a:ext cx="2148183" cy="1041683"/>
      </dsp:txXfrm>
    </dsp:sp>
    <dsp:sp modelId="{6CBDD6A9-D6F1-42F4-8C15-7FF8F00E3214}">
      <dsp:nvSpPr>
        <dsp:cNvPr id="0" name=""/>
        <dsp:cNvSpPr/>
      </dsp:nvSpPr>
      <dsp:spPr>
        <a:xfrm>
          <a:off x="8300674" y="1277931"/>
          <a:ext cx="2212999" cy="110649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GB" sz="2400" kern="1200"/>
            <a:t>Assimilators</a:t>
          </a:r>
          <a:endParaRPr lang="en-US" sz="2400" kern="1200"/>
        </a:p>
      </dsp:txBody>
      <dsp:txXfrm>
        <a:off x="8333082" y="1310339"/>
        <a:ext cx="2148183" cy="104168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17301C-AE5A-4353-9512-974824CA74AA}">
      <dsp:nvSpPr>
        <dsp:cNvPr id="0" name=""/>
        <dsp:cNvSpPr/>
      </dsp:nvSpPr>
      <dsp:spPr>
        <a:xfrm>
          <a:off x="679050" y="233681"/>
          <a:ext cx="1887187" cy="188718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570508-D3F4-4425-86C3-DD3241AFE43D}">
      <dsp:nvSpPr>
        <dsp:cNvPr id="0" name=""/>
        <dsp:cNvSpPr/>
      </dsp:nvSpPr>
      <dsp:spPr>
        <a:xfrm>
          <a:off x="1081237" y="635868"/>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FF7B7B6-C3FE-4C46-B472-375590ADA208}">
      <dsp:nvSpPr>
        <dsp:cNvPr id="0" name=""/>
        <dsp:cNvSpPr/>
      </dsp:nvSpPr>
      <dsp:spPr>
        <a:xfrm>
          <a:off x="75768" y="2708681"/>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733550">
            <a:lnSpc>
              <a:spcPct val="90000"/>
            </a:lnSpc>
            <a:spcBef>
              <a:spcPct val="0"/>
            </a:spcBef>
            <a:spcAft>
              <a:spcPct val="35000"/>
            </a:spcAft>
            <a:buNone/>
            <a:defRPr cap="all"/>
          </a:pPr>
          <a:r>
            <a:rPr lang="en-GB" sz="3900" kern="1200"/>
            <a:t>Visual</a:t>
          </a:r>
          <a:endParaRPr lang="en-US" sz="3900" kern="1200"/>
        </a:p>
      </dsp:txBody>
      <dsp:txXfrm>
        <a:off x="75768" y="2708681"/>
        <a:ext cx="3093750" cy="720000"/>
      </dsp:txXfrm>
    </dsp:sp>
    <dsp:sp modelId="{4D4558A7-E35C-43F0-8B3E-F53D8E8D0498}">
      <dsp:nvSpPr>
        <dsp:cNvPr id="0" name=""/>
        <dsp:cNvSpPr/>
      </dsp:nvSpPr>
      <dsp:spPr>
        <a:xfrm>
          <a:off x="4314206" y="233681"/>
          <a:ext cx="1887187" cy="188718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5BB97D-5F2D-4697-8B97-E952BADD71C7}">
      <dsp:nvSpPr>
        <dsp:cNvPr id="0" name=""/>
        <dsp:cNvSpPr/>
      </dsp:nvSpPr>
      <dsp:spPr>
        <a:xfrm>
          <a:off x="4716393" y="635868"/>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9806B7C-3D32-4CF8-963A-F3D3F8147E98}">
      <dsp:nvSpPr>
        <dsp:cNvPr id="0" name=""/>
        <dsp:cNvSpPr/>
      </dsp:nvSpPr>
      <dsp:spPr>
        <a:xfrm>
          <a:off x="3710925" y="2708681"/>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733550">
            <a:lnSpc>
              <a:spcPct val="90000"/>
            </a:lnSpc>
            <a:spcBef>
              <a:spcPct val="0"/>
            </a:spcBef>
            <a:spcAft>
              <a:spcPct val="35000"/>
            </a:spcAft>
            <a:buNone/>
            <a:defRPr cap="all"/>
          </a:pPr>
          <a:r>
            <a:rPr lang="en-GB" sz="3900" kern="1200"/>
            <a:t>Auditory</a:t>
          </a:r>
          <a:endParaRPr lang="en-US" sz="3900" kern="1200"/>
        </a:p>
      </dsp:txBody>
      <dsp:txXfrm>
        <a:off x="3710925" y="2708681"/>
        <a:ext cx="3093750" cy="720000"/>
      </dsp:txXfrm>
    </dsp:sp>
    <dsp:sp modelId="{3F3F6948-8026-4CC7-B79E-544E8A4CBF05}">
      <dsp:nvSpPr>
        <dsp:cNvPr id="0" name=""/>
        <dsp:cNvSpPr/>
      </dsp:nvSpPr>
      <dsp:spPr>
        <a:xfrm>
          <a:off x="7949362" y="233681"/>
          <a:ext cx="1887187" cy="188718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C49293-6845-44E7-A18A-F5816E2AEC55}">
      <dsp:nvSpPr>
        <dsp:cNvPr id="0" name=""/>
        <dsp:cNvSpPr/>
      </dsp:nvSpPr>
      <dsp:spPr>
        <a:xfrm>
          <a:off x="8351550" y="635868"/>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4446601-2707-4678-9D76-BB12F2DB8998}">
      <dsp:nvSpPr>
        <dsp:cNvPr id="0" name=""/>
        <dsp:cNvSpPr/>
      </dsp:nvSpPr>
      <dsp:spPr>
        <a:xfrm>
          <a:off x="7346081" y="2708681"/>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733550">
            <a:lnSpc>
              <a:spcPct val="90000"/>
            </a:lnSpc>
            <a:spcBef>
              <a:spcPct val="0"/>
            </a:spcBef>
            <a:spcAft>
              <a:spcPct val="35000"/>
            </a:spcAft>
            <a:buNone/>
            <a:defRPr cap="all"/>
          </a:pPr>
          <a:r>
            <a:rPr lang="en-GB" sz="3900" kern="1200"/>
            <a:t>Kinesthetic</a:t>
          </a:r>
          <a:endParaRPr lang="en-US" sz="3900" kern="1200"/>
        </a:p>
      </dsp:txBody>
      <dsp:txXfrm>
        <a:off x="7346081" y="2708681"/>
        <a:ext cx="309375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FF7D173-FC14-4481-A07D-807D077146EC}" type="datetimeFigureOut">
              <a:t>10/7/2024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FF70A7-CC17-4B30-99D2-45DA5E8DABCD}" type="slidenum">
              <a:t>‹#›</a:t>
            </a:fld>
            <a:endParaRPr lang="en-GB"/>
          </a:p>
        </p:txBody>
      </p:sp>
    </p:spTree>
    <p:extLst>
      <p:ext uri="{BB962C8B-B14F-4D97-AF65-F5344CB8AC3E}">
        <p14:creationId xmlns:p14="http://schemas.microsoft.com/office/powerpoint/2010/main" val="11986168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vark-learn.com/"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youtube.com/watch?v=qcCtPgzlGTs"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110000"/>
              </a:lnSpc>
              <a:spcBef>
                <a:spcPts val="1000"/>
              </a:spcBef>
              <a:buFont typeface="Arial,Sans-Serif"/>
              <a:buChar char="•"/>
            </a:pPr>
            <a:r>
              <a:rPr lang="en-GB" dirty="0"/>
              <a:t>Understanding the way you learn allows you to make the most of your strengths, work on your weaknesses, and create the best conditions for learning. It can also help you to communicate with greater impact, and support others' learning more effectively.</a:t>
            </a:r>
          </a:p>
          <a:p>
            <a:pPr marL="285750" indent="-285750">
              <a:lnSpc>
                <a:spcPct val="110000"/>
              </a:lnSpc>
              <a:spcBef>
                <a:spcPts val="1000"/>
              </a:spcBef>
              <a:buFont typeface="Arial,Sans-Serif"/>
              <a:buChar char="•"/>
            </a:pPr>
            <a:r>
              <a:rPr lang="en-GB" dirty="0"/>
              <a:t>Learning Styles first became popular in the 1970s. They were an attempt to define how each of us learns best.</a:t>
            </a:r>
            <a:endParaRPr lang="en-US" dirty="0"/>
          </a:p>
          <a:p>
            <a:pPr marL="285750" indent="-285750">
              <a:lnSpc>
                <a:spcPct val="110000"/>
              </a:lnSpc>
              <a:spcBef>
                <a:spcPts val="1000"/>
              </a:spcBef>
              <a:buFont typeface="Arial,Sans-Serif"/>
              <a:buChar char="•"/>
            </a:pPr>
            <a:r>
              <a:rPr lang="en-GB" dirty="0"/>
              <a:t>So, let's look at the most influential models</a:t>
            </a:r>
          </a:p>
          <a:p>
            <a:pPr marL="285750" indent="-285750">
              <a:lnSpc>
                <a:spcPct val="110000"/>
              </a:lnSpc>
              <a:spcBef>
                <a:spcPts val="1000"/>
              </a:spcBef>
              <a:buFont typeface="Arial,Sans-Serif"/>
              <a:buChar char="•"/>
            </a:pPr>
            <a:r>
              <a:rPr lang="en-GB" dirty="0"/>
              <a:t>Many different models of Learning Styles were developed, the underlying ideas can help us to understand how we might learn best, even if no single solution applies to every situation. David Kolb, VAK/VARK, Mumford &amp; Honey.</a:t>
            </a:r>
            <a:endParaRPr lang="en-GB" dirty="0">
              <a:cs typeface="Calibri"/>
            </a:endParaRPr>
          </a:p>
        </p:txBody>
      </p:sp>
      <p:sp>
        <p:nvSpPr>
          <p:cNvPr id="4" name="Slide Number Placeholder 3"/>
          <p:cNvSpPr>
            <a:spLocks noGrp="1"/>
          </p:cNvSpPr>
          <p:nvPr>
            <p:ph type="sldNum" sz="quarter" idx="5"/>
          </p:nvPr>
        </p:nvSpPr>
        <p:spPr/>
        <p:txBody>
          <a:bodyPr/>
          <a:lstStyle/>
          <a:p>
            <a:fld id="{6FFF70A7-CC17-4B30-99D2-45DA5E8DABCD}" type="slidenum">
              <a:t>4</a:t>
            </a:fld>
            <a:endParaRPr lang="en-GB"/>
          </a:p>
        </p:txBody>
      </p:sp>
    </p:spTree>
    <p:extLst>
      <p:ext uri="{BB962C8B-B14F-4D97-AF65-F5344CB8AC3E}">
        <p14:creationId xmlns:p14="http://schemas.microsoft.com/office/powerpoint/2010/main" val="18823078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David Kolb's </a:t>
            </a:r>
            <a:r>
              <a:rPr lang="en-US" b="1" dirty="0"/>
              <a:t>Experiential Learning</a:t>
            </a:r>
            <a:r>
              <a:rPr lang="en-US" dirty="0"/>
              <a:t> theory states that we tend to develop one of four distinct learning styles:</a:t>
            </a:r>
          </a:p>
          <a:p>
            <a:endParaRPr lang="en-US" dirty="0">
              <a:cs typeface="Calibri"/>
            </a:endParaRPr>
          </a:p>
          <a:p>
            <a:r>
              <a:rPr lang="en-US" b="1" dirty="0"/>
              <a:t>Accommodators</a:t>
            </a:r>
            <a:r>
              <a:rPr lang="en-US" dirty="0"/>
              <a:t> learn from real experience and look for practical ways to apply it. </a:t>
            </a:r>
            <a:r>
              <a:rPr lang="en-US" dirty="0" err="1"/>
              <a:t>Accomodators</a:t>
            </a:r>
            <a:r>
              <a:rPr lang="en-US" dirty="0"/>
              <a:t> are doers; they enjoy performing experiments and carrying out plans in the real world. Out of all four learning styles, Accommodators tend to be the greatest risk-takers which. They are good at thinking on their feet and changing their plans spontaneously in response to new information.</a:t>
            </a:r>
            <a:endParaRPr lang="en-GB" dirty="0"/>
          </a:p>
          <a:p>
            <a:r>
              <a:rPr lang="en-US" b="1" dirty="0" err="1"/>
              <a:t>Convergers</a:t>
            </a:r>
            <a:r>
              <a:rPr lang="en-US" dirty="0"/>
              <a:t> deal better with abstract ideas, but like to test them out in practice. </a:t>
            </a:r>
            <a:r>
              <a:rPr lang="en-US" dirty="0" err="1"/>
              <a:t>Convergers</a:t>
            </a:r>
            <a:r>
              <a:rPr lang="en-US" dirty="0"/>
              <a:t> They like to spend time alone and work on various parts of a problem. As they are strong in doing and thinking, they need constant stimulus to work on. Accountants and people working on hands-on stuff have generally converging learning style. Converges are those you look towards to turn theories and ideas into reality. People with this learning style have dominant abilities in the areas of Abstract Conceptualization and Active Experimentation.</a:t>
            </a:r>
            <a:endParaRPr lang="en-GB" dirty="0"/>
          </a:p>
          <a:p>
            <a:r>
              <a:rPr lang="en-US" b="1" dirty="0" err="1"/>
              <a:t>Divergers</a:t>
            </a:r>
            <a:r>
              <a:rPr lang="en-US" dirty="0"/>
              <a:t> use personal experiences and practical ideas to formulate theories that they can apply more widely. </a:t>
            </a:r>
            <a:r>
              <a:rPr lang="en-US" dirty="0" err="1"/>
              <a:t>Divergers</a:t>
            </a:r>
            <a:r>
              <a:rPr lang="en-US" dirty="0"/>
              <a:t> tend to be emotional and creative and enjoy brainstorming to come up with new ideas. Artists, musicians, counselors, and people with a strong interest in the fine arts, humanities, and liberal arts tend to have this learning style.</a:t>
            </a:r>
            <a:endParaRPr lang="en-GB" dirty="0"/>
          </a:p>
          <a:p>
            <a:r>
              <a:rPr lang="en-US" dirty="0"/>
              <a:t>Finally, </a:t>
            </a:r>
            <a:r>
              <a:rPr lang="en-US" b="1" dirty="0"/>
              <a:t>Assimilators</a:t>
            </a:r>
            <a:r>
              <a:rPr lang="en-US" dirty="0"/>
              <a:t> work with abstract concepts and develop new theories of their own. Assimilators For example, a young child has a schema for “dog” that includes: furry, four legs, and one tail. One day they learn something new about dogs: they can play fetch. That additional information is initially processed and made sense of in the child's existing dog schema. This is assimilation.</a:t>
            </a: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6FFF70A7-CC17-4B30-99D2-45DA5E8DABCD}" type="slidenum">
              <a:rPr lang="en-GB"/>
              <a:t>5</a:t>
            </a:fld>
            <a:endParaRPr lang="en-GB"/>
          </a:p>
        </p:txBody>
      </p:sp>
    </p:spTree>
    <p:extLst>
      <p:ext uri="{BB962C8B-B14F-4D97-AF65-F5344CB8AC3E}">
        <p14:creationId xmlns:p14="http://schemas.microsoft.com/office/powerpoint/2010/main" val="30962089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FF70A7-CC17-4B30-99D2-45DA5E8DABCD}" type="slidenum">
              <a:rPr lang="en-GB" smtClean="0"/>
              <a:t>9</a:t>
            </a:fld>
            <a:endParaRPr lang="en-GB"/>
          </a:p>
        </p:txBody>
      </p:sp>
    </p:spTree>
    <p:extLst>
      <p:ext uri="{BB962C8B-B14F-4D97-AF65-F5344CB8AC3E}">
        <p14:creationId xmlns:p14="http://schemas.microsoft.com/office/powerpoint/2010/main" val="2086278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the VAK Learning Styles Model?</a:t>
            </a:r>
            <a:endParaRPr lang="en-US" dirty="0"/>
          </a:p>
          <a:p>
            <a:r>
              <a:rPr lang="en-US" dirty="0"/>
              <a:t>The VAK Learning Styles Model was developed by psychologists in the 1920s to classify the most common ways that people learn. According to the model, most of us prefer to learn in one of three ways: visual, auditory or kinesthetic (although, in practice, we generally "mix and match" these three styles).</a:t>
            </a:r>
            <a:endParaRPr lang="en-GB" dirty="0"/>
          </a:p>
          <a:p>
            <a:r>
              <a:rPr lang="en-US" b="1" dirty="0"/>
              <a:t>Visual:</a:t>
            </a:r>
            <a:r>
              <a:rPr lang="en-US" dirty="0"/>
              <a:t> a visually-dominant learner absorbs and retains information better when it is presented in, for example, pictures, diagrams and charts.</a:t>
            </a:r>
            <a:endParaRPr lang="en-GB" dirty="0">
              <a:cs typeface="Calibri" panose="020F0502020204030204"/>
            </a:endParaRPr>
          </a:p>
          <a:p>
            <a:r>
              <a:rPr lang="en-US" b="1" dirty="0"/>
              <a:t>Auditory:</a:t>
            </a:r>
            <a:r>
              <a:rPr lang="en-US" dirty="0"/>
              <a:t> an auditory-dominant learner prefers listening to what is being presented. He or she responds best to voices, for example, in a lecture or group discussion. Hearing his own voice repeating something back to a tutor or trainer is also helpful.</a:t>
            </a:r>
            <a:endParaRPr lang="en-GB" dirty="0">
              <a:cs typeface="Calibri" panose="020F0502020204030204"/>
            </a:endParaRPr>
          </a:p>
          <a:p>
            <a:r>
              <a:rPr lang="en-US" b="1" dirty="0"/>
              <a:t>Kinesthetic:</a:t>
            </a:r>
            <a:r>
              <a:rPr lang="en-US" dirty="0"/>
              <a:t> a kinesthetic-dominant learner prefers a physical experience. She likes a "hands-on" approach and responds well to being able to touch or feel an object or learning prop.</a:t>
            </a:r>
            <a:endParaRPr lang="en-GB" dirty="0">
              <a:cs typeface="Calibri" panose="020F0502020204030204"/>
            </a:endParaRPr>
          </a:p>
          <a:p>
            <a:endParaRPr lang="en-US" dirty="0">
              <a:cs typeface="Calibri" panose="020F0502020204030204"/>
            </a:endParaRPr>
          </a:p>
          <a:p>
            <a:r>
              <a:rPr lang="en-US" dirty="0"/>
              <a:t>A variation on the acronym, developed by New Zealand-based teacher Neil D. Fleming, is </a:t>
            </a:r>
            <a:r>
              <a:rPr lang="en-US" u="sng" dirty="0">
                <a:hlinkClick r:id="rId3"/>
              </a:rPr>
              <a:t>VARK®</a:t>
            </a:r>
            <a:r>
              <a:rPr lang="en-US" dirty="0"/>
              <a:t>, or visual, auditory, reading/writing, and kinesthetic:</a:t>
            </a:r>
            <a:endParaRPr lang="en-US" dirty="0">
              <a:cs typeface="Calibri"/>
            </a:endParaRPr>
          </a:p>
          <a:p>
            <a:r>
              <a:rPr lang="en-US" b="1" dirty="0"/>
              <a:t>Reading/Writing:</a:t>
            </a:r>
            <a:r>
              <a:rPr lang="en-US" dirty="0"/>
              <a:t> a reading- or writing-dominant learner uses repetition of words and writing. Clearly, there is an overlap with visual and auditory styles, as words and writing can be both, but, commonly, a person who prefers to learn this way remembers or organizes things best in his mind by taking down notes.</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6FFF70A7-CC17-4B30-99D2-45DA5E8DABCD}" type="slidenum">
              <a:rPr lang="en-GB"/>
              <a:t>10</a:t>
            </a:fld>
            <a:endParaRPr lang="en-GB"/>
          </a:p>
        </p:txBody>
      </p:sp>
    </p:spTree>
    <p:extLst>
      <p:ext uri="{BB962C8B-B14F-4D97-AF65-F5344CB8AC3E}">
        <p14:creationId xmlns:p14="http://schemas.microsoft.com/office/powerpoint/2010/main" val="5725108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r>
              <a:rPr lang="en" dirty="0"/>
              <a:t>Learning theories will then help you identify which learning styles and techniques will be most useful to you. It is a model of learning theories developed by researchers Peter Honey and Alan Mumford who identified four distinct learning styles: Activist, Theorist; Pragmatist and Reflector.</a:t>
            </a:r>
            <a:endParaRPr lang="en-US" dirty="0"/>
          </a:p>
          <a:p>
            <a:endParaRPr lang="en-US" dirty="0">
              <a:cs typeface="Calibri"/>
            </a:endParaRPr>
          </a:p>
          <a:p>
            <a:endParaRPr lang="en-US" dirty="0">
              <a:cs typeface="Calibri"/>
            </a:endParaRPr>
          </a:p>
          <a:p>
            <a:endParaRPr lang="en-US" dirty="0">
              <a:cs typeface="Calibri"/>
            </a:endParaRPr>
          </a:p>
          <a:p>
            <a:endParaRPr lang="en-GB" u="sng"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6FFF70A7-CC17-4B30-99D2-45DA5E8DABCD}" type="slidenum">
              <a:rPr lang="en-GB"/>
              <a:t>11</a:t>
            </a:fld>
            <a:endParaRPr lang="en-GB"/>
          </a:p>
        </p:txBody>
      </p:sp>
    </p:spTree>
    <p:extLst>
      <p:ext uri="{BB962C8B-B14F-4D97-AF65-F5344CB8AC3E}">
        <p14:creationId xmlns:p14="http://schemas.microsoft.com/office/powerpoint/2010/main" val="13611255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You'll probably already have a good sense of what your learning preference is, as this will have been present from your earliest days at school. For example, is your default response to a problem or challenge to sketch something out on a piece of paper (visual), talk about it (auditory), or build a model or tangible representation of the problem (kinesthetic)?</a:t>
            </a:r>
          </a:p>
          <a:p>
            <a:endParaRPr lang="en-US" dirty="0">
              <a:cs typeface="Calibri"/>
            </a:endParaRPr>
          </a:p>
          <a:p>
            <a:r>
              <a:rPr lang="en-US" dirty="0"/>
              <a:t>A better way to understand more about how you learn is to question the method you use.</a:t>
            </a:r>
          </a:p>
          <a:p>
            <a:r>
              <a:rPr lang="en-US" dirty="0"/>
              <a:t>Is it really the most effective way? Or are you just using it because that's what you've always done? Could a different style be more suitable?</a:t>
            </a:r>
          </a:p>
          <a:p>
            <a:endParaRPr lang="en-US" dirty="0"/>
          </a:p>
          <a:p>
            <a:r>
              <a:rPr lang="en-US" dirty="0"/>
              <a:t>Would you get more out of it if we were to present this information visually or aurally, perhaps through an infographic or flow chart, or with a podcast or video?</a:t>
            </a:r>
            <a:endParaRPr lang="en-US" dirty="0">
              <a:cs typeface="Calibri" panose="020F0502020204030204"/>
            </a:endParaRPr>
          </a:p>
          <a:p>
            <a:endParaRPr lang="en-US" dirty="0"/>
          </a:p>
          <a:p>
            <a:r>
              <a:rPr lang="en-US" dirty="0"/>
              <a:t>If you are still unsure of your learning style, you may be able to identify it by considering these scenarios:</a:t>
            </a:r>
          </a:p>
          <a:p>
            <a:pPr marL="171450" indent="-171450">
              <a:buFont typeface="Arial"/>
              <a:buChar char="•"/>
            </a:pPr>
            <a:r>
              <a:rPr lang="en-US" b="1" dirty="0"/>
              <a:t>Think about how you complain.</a:t>
            </a:r>
            <a:r>
              <a:rPr lang="en-US" dirty="0"/>
              <a:t> When you complain about something, chances are your emotions are running high and you'll revert to the communication style you feel most comfortable with. Do you want to see the whites of someone's eyes (visual), harangue someone over the phone (auditory), hammer your fists on the table (kinesthetic), or fire off a curt email (reading/writing)?</a:t>
            </a:r>
          </a:p>
          <a:p>
            <a:pPr marL="171450" indent="-171450">
              <a:buFont typeface="Arial"/>
              <a:buChar char="•"/>
            </a:pPr>
            <a:r>
              <a:rPr lang="en-US" b="1" dirty="0"/>
              <a:t>Imagine yourself in an uncomfortable situation.</a:t>
            </a:r>
            <a:r>
              <a:rPr lang="en-US" dirty="0"/>
              <a:t> If you were lost in a strange city at night, how would you find your way to your destination? Would you use a map (visual), ask someone for directions (auditory), or just keep walking until you worked out where you were (kinesthetic)?</a:t>
            </a:r>
          </a:p>
          <a:p>
            <a:pPr marL="171450" indent="-171450">
              <a:buFont typeface="Arial"/>
              <a:buChar char="•"/>
            </a:pPr>
            <a:r>
              <a:rPr lang="en-US" b="1" dirty="0"/>
              <a:t>What style of presentation do you prefer?</a:t>
            </a:r>
            <a:r>
              <a:rPr lang="en-US" dirty="0"/>
              <a:t> Think back to the last presentation you attended. What was it that most stuck in your mind? Was it the charts or visual aids (visual), the words the presenter used (auditory), or any audience participation (kinesthetic)?</a:t>
            </a:r>
          </a:p>
          <a:p>
            <a:endParaRPr lang="en-US" dirty="0">
              <a:cs typeface="Calibri"/>
            </a:endParaRPr>
          </a:p>
        </p:txBody>
      </p:sp>
      <p:sp>
        <p:nvSpPr>
          <p:cNvPr id="4" name="Slide Number Placeholder 3"/>
          <p:cNvSpPr>
            <a:spLocks noGrp="1"/>
          </p:cNvSpPr>
          <p:nvPr>
            <p:ph type="sldNum" sz="quarter" idx="5"/>
          </p:nvPr>
        </p:nvSpPr>
        <p:spPr/>
        <p:txBody>
          <a:bodyPr/>
          <a:lstStyle/>
          <a:p>
            <a:fld id="{6FFF70A7-CC17-4B30-99D2-45DA5E8DABCD}" type="slidenum">
              <a:rPr lang="en-GB"/>
              <a:t>12</a:t>
            </a:fld>
            <a:endParaRPr lang="en-GB"/>
          </a:p>
        </p:txBody>
      </p:sp>
    </p:spTree>
    <p:extLst>
      <p:ext uri="{BB962C8B-B14F-4D97-AF65-F5344CB8AC3E}">
        <p14:creationId xmlns:p14="http://schemas.microsoft.com/office/powerpoint/2010/main" val="4870901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(179) What kind of learner are you? - The 4 different learning styles - YouTube</a:t>
            </a:r>
          </a:p>
          <a:p>
            <a:endParaRPr lang="en-US" dirty="0">
              <a:cs typeface="Calibri"/>
            </a:endParaRPr>
          </a:p>
          <a:p>
            <a:r>
              <a:rPr lang="en-US" dirty="0">
                <a:cs typeface="Calibri"/>
              </a:rPr>
              <a:t>This video is to summaries the learnings and contains some ideas of tools best to assist these style of learners.</a:t>
            </a:r>
          </a:p>
        </p:txBody>
      </p:sp>
      <p:sp>
        <p:nvSpPr>
          <p:cNvPr id="4" name="Slide Number Placeholder 3"/>
          <p:cNvSpPr>
            <a:spLocks noGrp="1"/>
          </p:cNvSpPr>
          <p:nvPr>
            <p:ph type="sldNum" sz="quarter" idx="5"/>
          </p:nvPr>
        </p:nvSpPr>
        <p:spPr/>
        <p:txBody>
          <a:bodyPr/>
          <a:lstStyle/>
          <a:p>
            <a:fld id="{6FFF70A7-CC17-4B30-99D2-45DA5E8DABCD}" type="slidenum">
              <a:rPr lang="en-GB"/>
              <a:t>13</a:t>
            </a:fld>
            <a:endParaRPr lang="en-GB"/>
          </a:p>
        </p:txBody>
      </p:sp>
    </p:spTree>
    <p:extLst>
      <p:ext uri="{BB962C8B-B14F-4D97-AF65-F5344CB8AC3E}">
        <p14:creationId xmlns:p14="http://schemas.microsoft.com/office/powerpoint/2010/main" val="35379815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You'll probably already have a good sense of what your learning preference is, as this will have been present from your earliest days at school. For example, is your default response to a problem or challenge to sketch something out on a piece of paper (visual), talk about it (auditory), or build a model or tangible representation of the problem (kinesthetic)?</a:t>
            </a:r>
          </a:p>
          <a:p>
            <a:endParaRPr lang="en-US" dirty="0">
              <a:cs typeface="Calibri"/>
            </a:endParaRPr>
          </a:p>
          <a:p>
            <a:r>
              <a:rPr lang="en-US" dirty="0"/>
              <a:t>A better way to understand more about how you learn is to question the method you use.</a:t>
            </a:r>
          </a:p>
          <a:p>
            <a:r>
              <a:rPr lang="en-US" dirty="0"/>
              <a:t>Is it really the most effective way? Or are you just using it because that's what you've always done? Could a different style be more suitable?</a:t>
            </a:r>
          </a:p>
          <a:p>
            <a:endParaRPr lang="en-US" dirty="0"/>
          </a:p>
          <a:p>
            <a:r>
              <a:rPr lang="en-US" dirty="0"/>
              <a:t>Would you get more out of it if we were to present this information visually or aurally, perhaps through an infographic or flow chart, or with a podcast or video?</a:t>
            </a:r>
            <a:endParaRPr lang="en-US" dirty="0">
              <a:cs typeface="Calibri" panose="020F0502020204030204"/>
            </a:endParaRPr>
          </a:p>
          <a:p>
            <a:endParaRPr lang="en-US" dirty="0"/>
          </a:p>
          <a:p>
            <a:r>
              <a:rPr lang="en-US" dirty="0"/>
              <a:t>If you are still unsure of your learning style, you may be able to identify it by considering these scenarios:</a:t>
            </a:r>
          </a:p>
          <a:p>
            <a:pPr marL="171450" indent="-171450">
              <a:buFont typeface="Arial"/>
              <a:buChar char="•"/>
            </a:pPr>
            <a:r>
              <a:rPr lang="en-US" b="1" dirty="0"/>
              <a:t>Think about how you complain.</a:t>
            </a:r>
            <a:r>
              <a:rPr lang="en-US" dirty="0"/>
              <a:t> When you complain about something, chances are your emotions are running high and you'll revert to the communication style you feel most comfortable with. Do you want to see the whites of someone's eyes (visual), harangue someone over the phone (auditory), hammer your fists on the table (kinesthetic), or fire off a curt email (reading/writing)?</a:t>
            </a:r>
          </a:p>
          <a:p>
            <a:pPr marL="171450" indent="-171450">
              <a:buFont typeface="Arial"/>
              <a:buChar char="•"/>
            </a:pPr>
            <a:r>
              <a:rPr lang="en-US" b="1" dirty="0"/>
              <a:t>Imagine yourself in an uncomfortable situation.</a:t>
            </a:r>
            <a:r>
              <a:rPr lang="en-US" dirty="0"/>
              <a:t> If you were lost in a strange city at night, how would you find your way to your destination? Would you use a map (visual), ask someone for directions (auditory), or just keep walking until you worked out where you were (kinesthetic)?</a:t>
            </a:r>
          </a:p>
          <a:p>
            <a:pPr marL="171450" indent="-171450">
              <a:buFont typeface="Arial"/>
              <a:buChar char="•"/>
            </a:pPr>
            <a:r>
              <a:rPr lang="en-US" b="1" dirty="0"/>
              <a:t>What style of presentation do you prefer?</a:t>
            </a:r>
            <a:r>
              <a:rPr lang="en-US" dirty="0"/>
              <a:t> Think back to the last presentation you attended. What was it that most stuck in your mind? Was it the charts or visual aids (visual), the words the presenter used (auditory), or any audience participation (kinesthetic)?</a:t>
            </a:r>
          </a:p>
          <a:p>
            <a:endParaRPr lang="en-US" dirty="0">
              <a:cs typeface="Calibri"/>
            </a:endParaRPr>
          </a:p>
        </p:txBody>
      </p:sp>
      <p:sp>
        <p:nvSpPr>
          <p:cNvPr id="4" name="Slide Number Placeholder 3"/>
          <p:cNvSpPr>
            <a:spLocks noGrp="1"/>
          </p:cNvSpPr>
          <p:nvPr>
            <p:ph type="sldNum" sz="quarter" idx="5"/>
          </p:nvPr>
        </p:nvSpPr>
        <p:spPr/>
        <p:txBody>
          <a:bodyPr/>
          <a:lstStyle/>
          <a:p>
            <a:fld id="{6FFF70A7-CC17-4B30-99D2-45DA5E8DABCD}" type="slidenum">
              <a:rPr lang="en-GB"/>
              <a:t>14</a:t>
            </a:fld>
            <a:endParaRPr lang="en-GB"/>
          </a:p>
        </p:txBody>
      </p:sp>
    </p:spTree>
    <p:extLst>
      <p:ext uri="{BB962C8B-B14F-4D97-AF65-F5344CB8AC3E}">
        <p14:creationId xmlns:p14="http://schemas.microsoft.com/office/powerpoint/2010/main" val="10692068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 would like everyone to listen to the following statements about the four key learning styles identified by Mumford and Honey and stand in the appropriate area of the room you feel best suits your learning style.</a:t>
            </a:r>
          </a:p>
          <a:p>
            <a:endParaRPr lang="en-US" dirty="0">
              <a:cs typeface="Calibri"/>
            </a:endParaRPr>
          </a:p>
          <a:p>
            <a:pPr algn="ctr"/>
            <a:endParaRPr lang="en-US" dirty="0">
              <a:cs typeface="Calibri"/>
            </a:endParaRPr>
          </a:p>
          <a:p>
            <a:r>
              <a:rPr lang="en-US" b="1" dirty="0"/>
              <a:t>Activist</a:t>
            </a:r>
            <a:endParaRPr lang="en-US" dirty="0"/>
          </a:p>
          <a:p>
            <a:pPr marL="171450" indent="-171450">
              <a:buFont typeface="Arial"/>
              <a:buChar char="•"/>
            </a:pPr>
            <a:r>
              <a:rPr lang="en-US" dirty="0"/>
              <a:t>Learn by doing, and happy to jump in</a:t>
            </a:r>
          </a:p>
          <a:p>
            <a:pPr marL="171450" indent="-171450">
              <a:buFont typeface="Arial"/>
              <a:buChar char="•"/>
            </a:pPr>
            <a:r>
              <a:rPr lang="en-US" dirty="0"/>
              <a:t>Enjoy the challenge of new experiences, without bias</a:t>
            </a:r>
          </a:p>
          <a:p>
            <a:pPr marL="171450" indent="-171450">
              <a:buFont typeface="Arial"/>
              <a:buChar char="•"/>
            </a:pPr>
            <a:r>
              <a:rPr lang="en-US" dirty="0"/>
              <a:t>Often guilty of acting before they think</a:t>
            </a:r>
          </a:p>
          <a:p>
            <a:pPr marL="171450" indent="-171450">
              <a:buFont typeface="Arial"/>
              <a:buChar char="•"/>
            </a:pPr>
            <a:r>
              <a:rPr lang="en-US" dirty="0"/>
              <a:t>Do not learn well from teaching, theory, reading or analyzing data</a:t>
            </a:r>
            <a:endParaRPr lang="en-US" dirty="0">
              <a:cs typeface="Calibri"/>
            </a:endParaRPr>
          </a:p>
          <a:p>
            <a:pPr marL="171450" indent="-171450">
              <a:buFont typeface="Arial"/>
              <a:buChar char="•"/>
            </a:pPr>
            <a:endParaRPr lang="en-US" dirty="0"/>
          </a:p>
          <a:p>
            <a:pPr marL="171450" indent="-171450">
              <a:buFont typeface="Arial"/>
              <a:buChar char="•"/>
            </a:pPr>
            <a:endParaRPr lang="en-US" dirty="0"/>
          </a:p>
          <a:p>
            <a:pPr marL="171450" indent="-171450">
              <a:buFont typeface="Arial"/>
              <a:buChar char="•"/>
            </a:pPr>
            <a:r>
              <a:rPr lang="en-US" dirty="0"/>
              <a:t>Puzzles</a:t>
            </a:r>
          </a:p>
          <a:p>
            <a:pPr marL="171450" indent="-171450">
              <a:buFont typeface="Arial"/>
              <a:buChar char="•"/>
            </a:pPr>
            <a:r>
              <a:rPr lang="en-US" dirty="0"/>
              <a:t>Competitions</a:t>
            </a:r>
            <a:endParaRPr lang="en-US" dirty="0">
              <a:cs typeface="Calibri"/>
            </a:endParaRPr>
          </a:p>
          <a:p>
            <a:pPr marL="171450" indent="-171450">
              <a:buFont typeface="Arial"/>
              <a:buChar char="•"/>
            </a:pPr>
            <a:r>
              <a:rPr lang="en-US" dirty="0"/>
              <a:t>Role-play</a:t>
            </a:r>
            <a:endParaRPr lang="en-US" dirty="0">
              <a:cs typeface="Calibri"/>
            </a:endParaRPr>
          </a:p>
          <a:p>
            <a:pPr marL="171450" indent="-171450">
              <a:buFont typeface="Arial"/>
              <a:buChar char="•"/>
            </a:pPr>
            <a:r>
              <a:rPr lang="en-US" dirty="0"/>
              <a:t>Brainstorming</a:t>
            </a:r>
            <a:endParaRPr lang="en-US" dirty="0">
              <a:cs typeface="Calibri"/>
            </a:endParaRPr>
          </a:p>
          <a:p>
            <a:pPr marL="171450" indent="-171450">
              <a:buFont typeface="Arial"/>
              <a:buChar char="•"/>
            </a:pPr>
            <a:r>
              <a:rPr lang="en-US" dirty="0"/>
              <a:t>Problem-solving</a:t>
            </a:r>
            <a:endParaRPr lang="en-US" dirty="0">
              <a:cs typeface="Calibri"/>
            </a:endParaRPr>
          </a:p>
          <a:p>
            <a:pPr marL="171450" indent="-171450">
              <a:buFont typeface="Arial"/>
              <a:buChar char="•"/>
            </a:pPr>
            <a:endParaRPr lang="en-US" dirty="0"/>
          </a:p>
          <a:p>
            <a:endParaRPr lang="en-US" dirty="0">
              <a:cs typeface="Calibri" panose="020F0502020204030204"/>
            </a:endParaRPr>
          </a:p>
          <a:p>
            <a:r>
              <a:rPr lang="en-US" b="1" dirty="0"/>
              <a:t>Theorist</a:t>
            </a:r>
            <a:endParaRPr lang="en-US" dirty="0"/>
          </a:p>
          <a:p>
            <a:pPr marL="171450" indent="-171450">
              <a:buFont typeface="Arial"/>
              <a:buChar char="•"/>
            </a:pPr>
            <a:r>
              <a:rPr lang="en-US" dirty="0"/>
              <a:t>Like to understand the theory behind actions</a:t>
            </a:r>
            <a:endParaRPr lang="en-US" dirty="0">
              <a:cs typeface="Calibri"/>
            </a:endParaRPr>
          </a:p>
          <a:p>
            <a:pPr marL="171450" indent="-171450">
              <a:buFont typeface="Arial"/>
              <a:buChar char="•"/>
            </a:pPr>
            <a:r>
              <a:rPr lang="en-US" dirty="0"/>
              <a:t>Enjoy models, concepts and facts</a:t>
            </a:r>
            <a:endParaRPr lang="en-US" dirty="0">
              <a:cs typeface="Calibri"/>
            </a:endParaRPr>
          </a:p>
          <a:p>
            <a:pPr marL="171450" indent="-171450">
              <a:buFont typeface="Arial"/>
              <a:buChar char="•"/>
            </a:pPr>
            <a:r>
              <a:rPr lang="en-US" dirty="0"/>
              <a:t>Analyse and </a:t>
            </a:r>
            <a:r>
              <a:rPr lang="en-US" dirty="0" err="1"/>
              <a:t>synthesise</a:t>
            </a:r>
            <a:r>
              <a:rPr lang="en-US" dirty="0"/>
              <a:t> testable hypotheses</a:t>
            </a:r>
            <a:endParaRPr lang="en-US" dirty="0">
              <a:cs typeface="Calibri"/>
            </a:endParaRPr>
          </a:p>
          <a:p>
            <a:pPr marL="171450" indent="-171450">
              <a:buFont typeface="Arial"/>
              <a:buChar char="•"/>
            </a:pPr>
            <a:r>
              <a:rPr lang="en-US" dirty="0"/>
              <a:t>Not suited to learning without instruction</a:t>
            </a:r>
            <a:endParaRPr lang="en-US" dirty="0">
              <a:cs typeface="Calibri"/>
            </a:endParaRPr>
          </a:p>
          <a:p>
            <a:pPr marL="171450" indent="-171450">
              <a:buFont typeface="Arial"/>
              <a:buChar char="•"/>
            </a:pPr>
            <a:r>
              <a:rPr lang="en-US" dirty="0"/>
              <a:t>Not good in situations that involve 'feelings' or when objectives or instructions are ambiguous </a:t>
            </a:r>
            <a:endParaRPr lang="en-US" dirty="0">
              <a:cs typeface="Calibri"/>
            </a:endParaRPr>
          </a:p>
          <a:p>
            <a:pPr marL="171450" indent="-171450">
              <a:buFont typeface="Arial"/>
              <a:buChar char="•"/>
            </a:pPr>
            <a:endParaRPr lang="en-US" dirty="0"/>
          </a:p>
          <a:p>
            <a:pPr marL="171450" indent="-171450">
              <a:buFont typeface="Arial"/>
              <a:buChar char="•"/>
            </a:pPr>
            <a:endParaRPr lang="en-US" dirty="0"/>
          </a:p>
          <a:p>
            <a:pPr marL="171450" indent="-171450">
              <a:buFont typeface="Arial"/>
              <a:buChar char="•"/>
            </a:pPr>
            <a:r>
              <a:rPr lang="en-US" dirty="0"/>
              <a:t>Models</a:t>
            </a:r>
            <a:endParaRPr lang="en-US" dirty="0">
              <a:cs typeface="Calibri"/>
            </a:endParaRPr>
          </a:p>
          <a:p>
            <a:pPr marL="171450" indent="-171450">
              <a:buFont typeface="Arial"/>
              <a:buChar char="•"/>
            </a:pPr>
            <a:r>
              <a:rPr lang="en-US" dirty="0"/>
              <a:t>Statistics</a:t>
            </a:r>
            <a:endParaRPr lang="en-US" dirty="0">
              <a:cs typeface="Calibri"/>
            </a:endParaRPr>
          </a:p>
          <a:p>
            <a:pPr marL="171450" indent="-171450">
              <a:buFont typeface="Arial"/>
              <a:buChar char="•"/>
            </a:pPr>
            <a:r>
              <a:rPr lang="en-US" dirty="0"/>
              <a:t>Stories</a:t>
            </a:r>
            <a:endParaRPr lang="en-US" dirty="0">
              <a:cs typeface="Calibri"/>
            </a:endParaRPr>
          </a:p>
          <a:p>
            <a:pPr marL="171450" indent="-171450">
              <a:buFont typeface="Arial"/>
              <a:buChar char="•"/>
            </a:pPr>
            <a:r>
              <a:rPr lang="en-US" dirty="0"/>
              <a:t>Quotes</a:t>
            </a:r>
            <a:endParaRPr lang="en-US" dirty="0">
              <a:cs typeface="Calibri"/>
            </a:endParaRPr>
          </a:p>
          <a:p>
            <a:pPr marL="171450" indent="-171450">
              <a:buFont typeface="Arial"/>
              <a:buChar char="•"/>
            </a:pPr>
            <a:r>
              <a:rPr lang="en-US" dirty="0"/>
              <a:t>Applying theories</a:t>
            </a:r>
            <a:endParaRPr lang="en-US" dirty="0">
              <a:cs typeface="Calibri"/>
            </a:endParaRPr>
          </a:p>
          <a:p>
            <a:pPr marL="171450" indent="-171450">
              <a:buFont typeface="Arial"/>
              <a:buChar char="•"/>
            </a:pPr>
            <a:endParaRPr lang="en-US" dirty="0">
              <a:cs typeface="Calibri"/>
            </a:endParaRPr>
          </a:p>
          <a:p>
            <a:pPr marL="171450" indent="-171450">
              <a:buFont typeface="Arial"/>
              <a:buChar char="•"/>
            </a:pPr>
            <a:endParaRPr lang="en-US" dirty="0"/>
          </a:p>
          <a:p>
            <a:r>
              <a:rPr lang="en-US" b="1" dirty="0"/>
              <a:t>Pragmatist</a:t>
            </a:r>
            <a:endParaRPr lang="en-US" dirty="0"/>
          </a:p>
          <a:p>
            <a:pPr marL="171450" indent="-171450">
              <a:buFont typeface="Arial"/>
              <a:buChar char="•"/>
            </a:pPr>
            <a:r>
              <a:rPr lang="en-US" dirty="0"/>
              <a:t>Need to be able to see how they apply their learning to the real world</a:t>
            </a:r>
            <a:endParaRPr lang="en-US" dirty="0">
              <a:cs typeface="Calibri"/>
            </a:endParaRPr>
          </a:p>
          <a:p>
            <a:pPr marL="171450" indent="-171450">
              <a:buFont typeface="Arial"/>
              <a:buChar char="•"/>
            </a:pPr>
            <a:r>
              <a:rPr lang="en-US" dirty="0"/>
              <a:t>Abstract concepts are useless if they cannot see how it is applicable</a:t>
            </a:r>
            <a:endParaRPr lang="en-US" dirty="0">
              <a:cs typeface="Calibri"/>
            </a:endParaRPr>
          </a:p>
          <a:p>
            <a:pPr marL="171450" indent="-171450">
              <a:buFont typeface="Arial"/>
              <a:buChar char="•"/>
            </a:pPr>
            <a:r>
              <a:rPr lang="en-US" dirty="0"/>
              <a:t>Enjoy trying new theories and techniques</a:t>
            </a:r>
            <a:endParaRPr lang="en-US" dirty="0">
              <a:cs typeface="Calibri"/>
            </a:endParaRPr>
          </a:p>
          <a:p>
            <a:pPr marL="171450" indent="-171450">
              <a:buFont typeface="Arial"/>
              <a:buChar char="•"/>
            </a:pPr>
            <a:r>
              <a:rPr lang="en-US" dirty="0"/>
              <a:t>Do not happily engage when objectives and instructions are unclear, or when it is heavy in theory</a:t>
            </a:r>
            <a:endParaRPr lang="en-US" dirty="0">
              <a:cs typeface="Calibri"/>
            </a:endParaRPr>
          </a:p>
          <a:p>
            <a:pPr marL="171450" indent="-171450">
              <a:buFont typeface="Arial"/>
              <a:buChar char="•"/>
            </a:pPr>
            <a:endParaRPr lang="en-US" dirty="0"/>
          </a:p>
          <a:p>
            <a:pPr marL="171450" indent="-171450">
              <a:buFont typeface="Arial"/>
              <a:buChar char="•"/>
            </a:pPr>
            <a:endParaRPr lang="en-US" dirty="0"/>
          </a:p>
          <a:p>
            <a:pPr marL="171450" indent="-171450">
              <a:buFont typeface="Arial"/>
              <a:buChar char="•"/>
            </a:pPr>
            <a:r>
              <a:rPr lang="en-US" dirty="0"/>
              <a:t>Thinking about how to apply theories to reality</a:t>
            </a:r>
            <a:endParaRPr lang="en-US" dirty="0">
              <a:cs typeface="Calibri"/>
            </a:endParaRPr>
          </a:p>
          <a:p>
            <a:pPr marL="171450" indent="-171450">
              <a:buFont typeface="Arial"/>
              <a:buChar char="•"/>
            </a:pPr>
            <a:r>
              <a:rPr lang="en-US" dirty="0"/>
              <a:t>Case studies</a:t>
            </a:r>
            <a:endParaRPr lang="en-US" dirty="0">
              <a:cs typeface="Calibri"/>
            </a:endParaRPr>
          </a:p>
          <a:p>
            <a:pPr marL="171450" indent="-171450">
              <a:buFont typeface="Arial"/>
              <a:buChar char="•"/>
            </a:pPr>
            <a:r>
              <a:rPr lang="en-US" dirty="0"/>
              <a:t>Problem-solving</a:t>
            </a:r>
            <a:endParaRPr lang="en-US" dirty="0">
              <a:cs typeface="Calibri"/>
            </a:endParaRPr>
          </a:p>
          <a:p>
            <a:pPr marL="171450" indent="-171450">
              <a:buFont typeface="Arial"/>
              <a:buChar char="•"/>
            </a:pPr>
            <a:r>
              <a:rPr lang="en-US" dirty="0"/>
              <a:t>Discussion</a:t>
            </a:r>
            <a:endParaRPr lang="en-US" dirty="0">
              <a:cs typeface="Calibri"/>
            </a:endParaRPr>
          </a:p>
          <a:p>
            <a:pPr marL="171450" indent="-171450">
              <a:buFont typeface="Arial"/>
              <a:buChar char="•"/>
            </a:pPr>
            <a:endParaRPr lang="en-US" dirty="0"/>
          </a:p>
          <a:p>
            <a:pPr marL="171450" indent="-171450">
              <a:buFont typeface="Arial"/>
              <a:buChar char="•"/>
            </a:pPr>
            <a:endParaRPr lang="en-US" dirty="0"/>
          </a:p>
          <a:p>
            <a:r>
              <a:rPr lang="en-US" b="1" dirty="0"/>
              <a:t>Reflector</a:t>
            </a:r>
            <a:endParaRPr lang="en-US" dirty="0"/>
          </a:p>
          <a:p>
            <a:pPr marL="171450" indent="-171450">
              <a:buFont typeface="Arial"/>
              <a:buChar char="•"/>
            </a:pPr>
            <a:r>
              <a:rPr lang="en-US" dirty="0"/>
              <a:t>Learn through observation and reflecting on results</a:t>
            </a:r>
            <a:endParaRPr lang="en-US" dirty="0">
              <a:cs typeface="Calibri"/>
            </a:endParaRPr>
          </a:p>
          <a:p>
            <a:pPr marL="171450" indent="-171450">
              <a:buFont typeface="Arial"/>
              <a:buChar char="•"/>
            </a:pPr>
            <a:r>
              <a:rPr lang="en-US" dirty="0"/>
              <a:t>Prefer to watch from the sidelines</a:t>
            </a:r>
            <a:endParaRPr lang="en-US" dirty="0">
              <a:cs typeface="Calibri"/>
            </a:endParaRPr>
          </a:p>
          <a:p>
            <a:pPr marL="171450" indent="-171450">
              <a:buFont typeface="Arial"/>
              <a:buChar char="•"/>
            </a:pPr>
            <a:r>
              <a:rPr lang="en-US" dirty="0"/>
              <a:t>Take information in from multiple perspectives and work to a conclusion</a:t>
            </a:r>
            <a:endParaRPr lang="en-US" dirty="0">
              <a:cs typeface="Calibri"/>
            </a:endParaRPr>
          </a:p>
          <a:p>
            <a:pPr marL="171450" indent="-171450">
              <a:buFont typeface="Arial"/>
              <a:buChar char="•"/>
            </a:pPr>
            <a:r>
              <a:rPr lang="en-US" dirty="0"/>
              <a:t>Reflectors are not good at leading activities or being rushed, with no preparation</a:t>
            </a:r>
            <a:endParaRPr lang="en-US" dirty="0">
              <a:cs typeface="Calibri"/>
            </a:endParaRPr>
          </a:p>
          <a:p>
            <a:pPr marL="171450" indent="-171450">
              <a:buFont typeface="Arial"/>
              <a:buChar char="•"/>
            </a:pPr>
            <a:endParaRPr lang="en-US" dirty="0">
              <a:cs typeface="Calibri"/>
            </a:endParaRPr>
          </a:p>
          <a:p>
            <a:pPr marL="171450" indent="-171450">
              <a:buFont typeface="Arial"/>
              <a:buChar char="•"/>
            </a:pPr>
            <a:endParaRPr lang="en-US" dirty="0"/>
          </a:p>
          <a:p>
            <a:pPr marL="171450" indent="-171450">
              <a:buFont typeface="Arial"/>
              <a:buChar char="•"/>
            </a:pPr>
            <a:r>
              <a:rPr lang="en-US" dirty="0"/>
              <a:t>Observing activities</a:t>
            </a:r>
            <a:endParaRPr lang="en-US" dirty="0">
              <a:cs typeface="Calibri"/>
            </a:endParaRPr>
          </a:p>
          <a:p>
            <a:pPr marL="171450" indent="-171450">
              <a:buFont typeface="Arial"/>
              <a:buChar char="•"/>
            </a:pPr>
            <a:r>
              <a:rPr lang="en-US" dirty="0"/>
              <a:t>Feedback from others</a:t>
            </a:r>
            <a:endParaRPr lang="en-US" dirty="0">
              <a:cs typeface="Calibri"/>
            </a:endParaRPr>
          </a:p>
          <a:p>
            <a:pPr marL="171450" indent="-171450">
              <a:buFont typeface="Arial"/>
              <a:buChar char="•"/>
            </a:pPr>
            <a:r>
              <a:rPr lang="en-US" dirty="0"/>
              <a:t>Coaching </a:t>
            </a:r>
            <a:endParaRPr lang="en-US" dirty="0">
              <a:cs typeface="Calibri"/>
            </a:endParaRPr>
          </a:p>
          <a:p>
            <a:pPr marL="171450" indent="-171450">
              <a:buFont typeface="Arial"/>
              <a:buChar char="•"/>
            </a:pPr>
            <a:r>
              <a:rPr lang="en-US" dirty="0"/>
              <a:t>Interviews</a:t>
            </a:r>
            <a:endParaRPr lang="en-US" dirty="0">
              <a:cs typeface="Calibri"/>
            </a:endParaRPr>
          </a:p>
          <a:p>
            <a:pPr marL="171450" indent="-171450">
              <a:buFont typeface="Arial"/>
              <a:buChar char="•"/>
            </a:pPr>
            <a:r>
              <a:rPr lang="en-US" dirty="0"/>
              <a:t>Paired discussions</a:t>
            </a:r>
            <a:endParaRPr lang="en-US" dirty="0">
              <a:cs typeface="Calibri"/>
            </a:endParaRPr>
          </a:p>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6FFF70A7-CC17-4B30-99D2-45DA5E8DABCD}" type="slidenum">
              <a:rPr lang="en-GB"/>
              <a:t>15</a:t>
            </a:fld>
            <a:endParaRPr lang="en-GB"/>
          </a:p>
        </p:txBody>
      </p:sp>
    </p:spTree>
    <p:extLst>
      <p:ext uri="{BB962C8B-B14F-4D97-AF65-F5344CB8AC3E}">
        <p14:creationId xmlns:p14="http://schemas.microsoft.com/office/powerpoint/2010/main" val="1602002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pPr>
              <a:lnSpc>
                <a:spcPct val="110000"/>
              </a:lnSpc>
              <a:spcBef>
                <a:spcPts val="1000"/>
              </a:spcBef>
            </a:pPr>
            <a:r>
              <a:rPr lang="en-GB" dirty="0"/>
              <a:t>Honey, P. and Mumford. (1992) </a:t>
            </a:r>
            <a:r>
              <a:rPr lang="en-GB" i="1" dirty="0"/>
              <a:t>The Manual of learning styles,</a:t>
            </a:r>
            <a:r>
              <a:rPr lang="en-GB" dirty="0"/>
              <a:t> 3rd </a:t>
            </a:r>
            <a:r>
              <a:rPr lang="en-GB" err="1"/>
              <a:t>edn</a:t>
            </a:r>
            <a:r>
              <a:rPr lang="en-GB"/>
              <a:t>. Maidenhead: Honey.</a:t>
            </a:r>
            <a:endParaRPr lang="en-US"/>
          </a:p>
          <a:p>
            <a:pPr>
              <a:lnSpc>
                <a:spcPct val="110000"/>
              </a:lnSpc>
              <a:spcBef>
                <a:spcPts val="1000"/>
              </a:spcBef>
            </a:pPr>
            <a:r>
              <a:rPr lang="en-GB" dirty="0"/>
              <a:t>Kolb, Osland, J., &amp; Rubin, I. M. (1995). Organizational </a:t>
            </a:r>
            <a:r>
              <a:rPr lang="en-GB" dirty="0" err="1"/>
              <a:t>behavior</a:t>
            </a:r>
            <a:r>
              <a:rPr lang="en-GB" dirty="0"/>
              <a:t> : an experiential approach (6th ed.). Prentice Hall.</a:t>
            </a:r>
            <a:endParaRPr lang="en-US" dirty="0">
              <a:cs typeface="Calibri" panose="020F0502020204030204"/>
            </a:endParaRPr>
          </a:p>
          <a:p>
            <a:pPr>
              <a:lnSpc>
                <a:spcPct val="110000"/>
              </a:lnSpc>
              <a:spcBef>
                <a:spcPts val="1000"/>
              </a:spcBef>
            </a:pPr>
            <a:r>
              <a:rPr lang="en-GB" dirty="0"/>
              <a:t>Kolb, D. (2015). Experiential learning: experience as the source of learning and development (Second edition). Pearson Education Inc.</a:t>
            </a:r>
          </a:p>
          <a:p>
            <a:pPr>
              <a:lnSpc>
                <a:spcPct val="110000"/>
              </a:lnSpc>
              <a:spcBef>
                <a:spcPts val="1000"/>
              </a:spcBef>
            </a:pPr>
            <a:endParaRPr lang="en-GB" dirty="0">
              <a:cs typeface="Calibri" panose="020F0502020204030204"/>
            </a:endParaRPr>
          </a:p>
        </p:txBody>
      </p:sp>
      <p:sp>
        <p:nvSpPr>
          <p:cNvPr id="4" name="Slide Number Placeholder 3"/>
          <p:cNvSpPr>
            <a:spLocks noGrp="1"/>
          </p:cNvSpPr>
          <p:nvPr>
            <p:ph type="sldNum" sz="quarter" idx="5"/>
          </p:nvPr>
        </p:nvSpPr>
        <p:spPr/>
        <p:txBody>
          <a:bodyPr/>
          <a:lstStyle/>
          <a:p>
            <a:fld id="{6FFF70A7-CC17-4B30-99D2-45DA5E8DABCD}" type="slidenum">
              <a:rPr lang="en-GB"/>
              <a:t>16</a:t>
            </a:fld>
            <a:endParaRPr lang="en-GB"/>
          </a:p>
        </p:txBody>
      </p:sp>
    </p:spTree>
    <p:extLst>
      <p:ext uri="{BB962C8B-B14F-4D97-AF65-F5344CB8AC3E}">
        <p14:creationId xmlns:p14="http://schemas.microsoft.com/office/powerpoint/2010/main" val="586029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solidFill>
                  <a:schemeClr val="tx1">
                    <a:alpha val="60000"/>
                  </a:schemeClr>
                </a:solidFill>
                <a:latin typeface="+mn-lt"/>
              </a:defRPr>
            </a:lvl1pPr>
          </a:lstStyle>
          <a:p>
            <a:fld id="{11A6662E-FAF4-44BC-88B5-85A7CBFB6D30}" type="datetime1">
              <a:rPr lang="en-US" smtClean="0"/>
              <a:pPr/>
              <a:t>10/7/2024</a:t>
            </a:fld>
            <a:endParaRPr lang="en-US" dirty="0"/>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solidFill>
                  <a:schemeClr val="tx1">
                    <a:alpha val="60000"/>
                  </a:schemeClr>
                </a:solidFill>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4657113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10/7/2024</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9591710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10/7/2024</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1970677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458695" y="1825625"/>
            <a:ext cx="556110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199" y="1825625"/>
            <a:ext cx="5561105"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10/7/2024</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0806860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458694" y="365125"/>
            <a:ext cx="11274612"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465256" y="1752600"/>
            <a:ext cx="5532319"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465256" y="2666999"/>
            <a:ext cx="5532319"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561106"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561106"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10/7/2024</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4883727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458694" y="365760"/>
            <a:ext cx="11274612"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a:xfrm>
            <a:off x="458693" y="6416675"/>
            <a:ext cx="2921715" cy="365125"/>
          </a:xfrm>
        </p:spPr>
        <p:txBody>
          <a:bodyPr/>
          <a:lstStyle/>
          <a:p>
            <a:fld id="{3AB41CFF-90C9-47B3-9DA1-F2BF8D839F7E}" type="datetime1">
              <a:rPr lang="en-US" smtClean="0"/>
              <a:t>10/7/2024</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9640630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10/7/2024</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6696731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10/7/2024</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7875915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10/7/2024</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6431473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10/7/2024</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1328212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10/7/2024</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0161144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458694" y="425450"/>
            <a:ext cx="11274612"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458694" y="1949450"/>
            <a:ext cx="11274612"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458694" y="6416675"/>
            <a:ext cx="2743200" cy="365125"/>
          </a:xfrm>
          <a:prstGeom prst="rect">
            <a:avLst/>
          </a:prstGeom>
        </p:spPr>
        <p:txBody>
          <a:bodyPr vert="horz" lIns="91440" tIns="45720" rIns="91440" bIns="45720" rtlCol="0" anchor="ctr"/>
          <a:lstStyle>
            <a:lvl1pPr algn="l">
              <a:defRPr sz="900">
                <a:solidFill>
                  <a:schemeClr val="tx1">
                    <a:alpha val="60000"/>
                  </a:schemeClr>
                </a:solidFill>
                <a:latin typeface="+mn-lt"/>
              </a:defRPr>
            </a:lvl1pPr>
          </a:lstStyle>
          <a:p>
            <a:fld id="{57E0CF6C-748E-4B7A-BC8B-3011EF78ED13}" type="datetime1">
              <a:rPr lang="en-US" smtClean="0"/>
              <a:pPr/>
              <a:t>10/7/2024</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416675"/>
            <a:ext cx="4114800" cy="365125"/>
          </a:xfrm>
          <a:prstGeom prst="rect">
            <a:avLst/>
          </a:prstGeom>
        </p:spPr>
        <p:txBody>
          <a:bodyPr vert="horz" lIns="91440" tIns="45720" rIns="91440" bIns="45720" rtlCol="0" anchor="ctr"/>
          <a:lstStyle>
            <a:lvl1pPr algn="ctr">
              <a:defRPr sz="900">
                <a:solidFill>
                  <a:schemeClr val="tx1">
                    <a:alpha val="60000"/>
                  </a:schemeClr>
                </a:solidFill>
                <a:latin typeface="+mn-lt"/>
              </a:defRPr>
            </a:lvl1pPr>
          </a:lstStyle>
          <a:p>
            <a:endParaRPr lang="en-US" dirty="0">
              <a:solidFill>
                <a:schemeClr val="tx1">
                  <a:alpha val="60000"/>
                </a:schemeClr>
              </a:solidFill>
            </a:endParaRPr>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990106" y="6416675"/>
            <a:ext cx="2743200" cy="365125"/>
          </a:xfrm>
          <a:prstGeom prst="rect">
            <a:avLst/>
          </a:prstGeom>
        </p:spPr>
        <p:txBody>
          <a:bodyPr vert="horz" lIns="91440" tIns="45720" rIns="91440" bIns="45720" rtlCol="0" anchor="ctr"/>
          <a:lstStyle>
            <a:lvl1pPr algn="r">
              <a:defRPr sz="900">
                <a:solidFill>
                  <a:schemeClr val="tx1">
                    <a:alpha val="60000"/>
                  </a:schemeClr>
                </a:solidFill>
                <a:latin typeface="+mn-lt"/>
              </a:defRPr>
            </a:lvl1pPr>
          </a:lstStyle>
          <a:p>
            <a:fld id="{73B850FF-6169-4056-8077-06FFA93A5366}" type="slidenum">
              <a:rPr lang="en-US" smtClean="0"/>
              <a:pPr/>
              <a:t>‹#›</a:t>
            </a:fld>
            <a:endParaRPr lang="en-US" dirty="0"/>
          </a:p>
        </p:txBody>
      </p:sp>
      <p:pic>
        <p:nvPicPr>
          <p:cNvPr id="14" name="Picture 13" descr="A picture containing sitting&#10;&#10;Description automatically generated">
            <a:extLst>
              <a:ext uri="{FF2B5EF4-FFF2-40B4-BE49-F238E27FC236}">
                <a16:creationId xmlns:a16="http://schemas.microsoft.com/office/drawing/2014/main" id="{BC526B7A-4801-4FD1-95C8-03AF22629E87}"/>
              </a:ext>
            </a:extLst>
          </p:cNvPr>
          <p:cNvPicPr>
            <a:picLocks noChangeAspect="1"/>
          </p:cNvPicPr>
          <p:nvPr/>
        </p:nvPicPr>
        <p:blipFill>
          <a:blip r:embed="rId1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Tree>
    <p:extLst>
      <p:ext uri="{BB962C8B-B14F-4D97-AF65-F5344CB8AC3E}">
        <p14:creationId xmlns:p14="http://schemas.microsoft.com/office/powerpoint/2010/main" val="1867103622"/>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hf sldNum="0" hdr="0" ftr="0" dt="0"/>
  <p:txStyles>
    <p:titleStyle>
      <a:lvl1pPr algn="l" defTabSz="914400" rtl="0" eaLnBrk="1" latinLnBrk="0" hangingPunct="1">
        <a:lnSpc>
          <a:spcPct val="100000"/>
        </a:lnSpc>
        <a:spcBef>
          <a:spcPct val="0"/>
        </a:spcBef>
        <a:buNone/>
        <a:defRPr sz="4400" b="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3.png"/><Relationship Id="rId7" Type="http://schemas.openxmlformats.org/officeDocument/2006/relationships/diagramQuickStyle" Target="../diagrams/quickStyle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4.png"/><Relationship Id="rId9" Type="http://schemas.microsoft.com/office/2007/relationships/diagramDrawing" Target="../diagrams/drawing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6.xml"/><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6.xml"/><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6.xml"/><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19.svg"/><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image" Target="../media/image18.png"/><Relationship Id="rId5" Type="http://schemas.openxmlformats.org/officeDocument/2006/relationships/image" Target="../media/image4.pn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3.png"/><Relationship Id="rId7" Type="http://schemas.openxmlformats.org/officeDocument/2006/relationships/diagramQuickStyle" Target="../diagrams/quickStyle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4.png"/><Relationship Id="rId9" Type="http://schemas.microsoft.com/office/2007/relationships/diagramDrawing" Target="../diagrams/drawing3.xml"/></Relationships>
</file>

<file path=ppt/slides/_rels/slide11.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28.jpe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video" Target="https://www.youtube.com/embed/qcCtPgzlGTs?feature=oembed" TargetMode="External"/><Relationship Id="rId6" Type="http://schemas.openxmlformats.org/officeDocument/2006/relationships/image" Target="../media/image29.jpeg"/><Relationship Id="rId5" Type="http://schemas.openxmlformats.org/officeDocument/2006/relationships/image" Target="../media/image4.png"/><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8.jpeg"/></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30.jpeg"/><Relationship Id="rId4" Type="http://schemas.openxmlformats.org/officeDocument/2006/relationships/image" Target="../media/image27.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2748806-3AF5-4078-830A-C1F26BF1B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BF991FCB-5132-414C-B377-526F56121B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 name="Picture 3" descr="Floating Numbers And Letters On Top Of A Book">
            <a:extLst>
              <a:ext uri="{FF2B5EF4-FFF2-40B4-BE49-F238E27FC236}">
                <a16:creationId xmlns:a16="http://schemas.microsoft.com/office/drawing/2014/main" id="{7C475F27-1488-6191-AC7D-DD8146100D34}"/>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r="6250" b="6250"/>
          <a:stretch/>
        </p:blipFill>
        <p:spPr>
          <a:xfrm>
            <a:off x="20" y="10"/>
            <a:ext cx="12191980" cy="6857990"/>
          </a:xfrm>
          <a:prstGeom prst="rect">
            <a:avLst/>
          </a:prstGeom>
        </p:spPr>
      </p:pic>
      <p:sp>
        <p:nvSpPr>
          <p:cNvPr id="13" name="Rectangle 12">
            <a:extLst>
              <a:ext uri="{FF2B5EF4-FFF2-40B4-BE49-F238E27FC236}">
                <a16:creationId xmlns:a16="http://schemas.microsoft.com/office/drawing/2014/main" id="{F23DAFF7-4C98-4E0E-8986-198D54B6C1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800600" y="-533400"/>
            <a:ext cx="6858000" cy="7924800"/>
          </a:xfrm>
          <a:prstGeom prst="rect">
            <a:avLst/>
          </a:prstGeom>
          <a:gradFill>
            <a:gsLst>
              <a:gs pos="100000">
                <a:srgbClr val="000000">
                  <a:alpha val="0"/>
                </a:srgbClr>
              </a:gs>
              <a:gs pos="0">
                <a:schemeClr val="tx1"/>
              </a:gs>
              <a:gs pos="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6775178" y="565846"/>
            <a:ext cx="4958128" cy="3755144"/>
          </a:xfrm>
        </p:spPr>
        <p:txBody>
          <a:bodyPr anchor="b">
            <a:normAutofit/>
          </a:bodyPr>
          <a:lstStyle/>
          <a:p>
            <a:pPr algn="l"/>
            <a:r>
              <a:rPr lang="en-GB">
                <a:solidFill>
                  <a:srgbClr val="FFFFFF"/>
                </a:solidFill>
                <a:cs typeface="Calibri Light"/>
              </a:rPr>
              <a:t>Learning Styles</a:t>
            </a:r>
            <a:endParaRPr lang="en-GB">
              <a:solidFill>
                <a:srgbClr val="FFFFFF"/>
              </a:solidFill>
            </a:endParaRPr>
          </a:p>
        </p:txBody>
      </p:sp>
      <p:sp>
        <p:nvSpPr>
          <p:cNvPr id="3" name="Subtitle 2"/>
          <p:cNvSpPr>
            <a:spLocks noGrp="1"/>
          </p:cNvSpPr>
          <p:nvPr>
            <p:ph type="subTitle" idx="1"/>
          </p:nvPr>
        </p:nvSpPr>
        <p:spPr>
          <a:xfrm>
            <a:off x="6775178" y="4456143"/>
            <a:ext cx="4958128" cy="1765055"/>
          </a:xfrm>
        </p:spPr>
        <p:txBody>
          <a:bodyPr vert="horz" lIns="91440" tIns="45720" rIns="91440" bIns="45720" rtlCol="0" anchor="t">
            <a:normAutofit/>
          </a:bodyPr>
          <a:lstStyle/>
          <a:p>
            <a:pPr algn="l"/>
            <a:r>
              <a:rPr lang="en-GB" sz="2200" dirty="0">
                <a:solidFill>
                  <a:srgbClr val="FFFFFF"/>
                </a:solidFill>
                <a:ea typeface="+mn-lt"/>
                <a:cs typeface="+mn-lt"/>
              </a:rPr>
              <a:t>BMSP4015</a:t>
            </a:r>
            <a:endParaRPr lang="en-US" sz="2200" dirty="0">
              <a:solidFill>
                <a:srgbClr val="FFFFFF"/>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095EF-B16C-4336-8068-C16C8BE2FCBF}"/>
              </a:ext>
            </a:extLst>
          </p:cNvPr>
          <p:cNvSpPr>
            <a:spLocks noGrp="1"/>
          </p:cNvSpPr>
          <p:nvPr>
            <p:ph type="title"/>
          </p:nvPr>
        </p:nvSpPr>
        <p:spPr/>
        <p:txBody>
          <a:bodyPr/>
          <a:lstStyle/>
          <a:p>
            <a:r>
              <a:rPr lang="en-GB" dirty="0">
                <a:cs typeface="Sabon Next LT"/>
              </a:rPr>
              <a:t>Assignment Two recap</a:t>
            </a:r>
          </a:p>
        </p:txBody>
      </p:sp>
      <p:sp>
        <p:nvSpPr>
          <p:cNvPr id="3" name="Content Placeholder 2">
            <a:extLst>
              <a:ext uri="{FF2B5EF4-FFF2-40B4-BE49-F238E27FC236}">
                <a16:creationId xmlns:a16="http://schemas.microsoft.com/office/drawing/2014/main" id="{AEB8ACA7-A651-C9D6-305B-4DA062E18F3A}"/>
              </a:ext>
            </a:extLst>
          </p:cNvPr>
          <p:cNvSpPr>
            <a:spLocks noGrp="1"/>
          </p:cNvSpPr>
          <p:nvPr>
            <p:ph idx="1"/>
          </p:nvPr>
        </p:nvSpPr>
        <p:spPr/>
        <p:txBody>
          <a:bodyPr vert="horz" lIns="91440" tIns="45720" rIns="91440" bIns="45720" rtlCol="0" anchor="t">
            <a:normAutofit fontScale="85000" lnSpcReduction="10000"/>
          </a:bodyPr>
          <a:lstStyle/>
          <a:p>
            <a:pPr marL="0" indent="0" algn="just">
              <a:buNone/>
            </a:pPr>
            <a:r>
              <a:rPr lang="en-GB" dirty="0">
                <a:ea typeface="+mn-lt"/>
                <a:cs typeface="+mn-lt"/>
              </a:rPr>
              <a:t>This session feeds into the assessment specifications for assignment two of BMSP4015, which is to create a portfolio.</a:t>
            </a:r>
            <a:endParaRPr lang="en-GB" dirty="0"/>
          </a:p>
          <a:p>
            <a:pPr algn="l" rtl="0" fontAlgn="base">
              <a:buFont typeface="+mj-lt"/>
              <a:buAutoNum type="arabicPeriod"/>
            </a:pPr>
            <a:r>
              <a:rPr lang="en-GB" sz="1800" b="0" i="0" dirty="0">
                <a:solidFill>
                  <a:srgbClr val="000000"/>
                </a:solidFill>
                <a:effectLst/>
                <a:highlight>
                  <a:srgbClr val="FFFFFF"/>
                </a:highlight>
                <a:latin typeface="Arial" panose="020B0604020202020204" pitchFamily="34" charset="0"/>
              </a:rPr>
              <a:t>Create objectives for your studies with us, two or three objectives would be a suitable number.  Use relevant research to justify each objective and demonstrate why they are important to the skills/experience development of university students.  (500 words)  </a:t>
            </a:r>
          </a:p>
          <a:p>
            <a:pPr algn="l" rtl="0" fontAlgn="base">
              <a:buFont typeface="+mj-lt"/>
              <a:buAutoNum type="arabicPeriod" startAt="2"/>
            </a:pPr>
            <a:r>
              <a:rPr lang="en-GB" sz="1800" b="0" i="0" dirty="0">
                <a:solidFill>
                  <a:srgbClr val="000000"/>
                </a:solidFill>
                <a:effectLst/>
                <a:highlight>
                  <a:srgbClr val="FFFFFF"/>
                </a:highlight>
                <a:latin typeface="Arial" panose="020B0604020202020204" pitchFamily="34" charset="0"/>
              </a:rPr>
              <a:t>Write two separate blog posts at regular intervals within the module to consider and discuss the following (500 words); </a:t>
            </a:r>
          </a:p>
          <a:p>
            <a:pPr algn="l" rtl="0" fontAlgn="base">
              <a:buFont typeface="Arial" panose="020B0604020202020204" pitchFamily="34" charset="0"/>
              <a:buChar char="•"/>
            </a:pPr>
            <a:r>
              <a:rPr lang="en-GB" sz="1800" b="0" i="0" dirty="0">
                <a:solidFill>
                  <a:srgbClr val="000000"/>
                </a:solidFill>
                <a:effectLst/>
                <a:highlight>
                  <a:srgbClr val="FFFFFF"/>
                </a:highlight>
                <a:latin typeface="Arial" panose="020B0604020202020204" pitchFamily="34" charset="0"/>
              </a:rPr>
              <a:t>What your learning style is (based on research and self-tests) and reflect on your thoughts of this. Is it what you expected? Why? What does research suggest you should do as this type of learning to maximise your potential  </a:t>
            </a:r>
          </a:p>
          <a:p>
            <a:pPr algn="l" rtl="0" fontAlgn="base">
              <a:buFont typeface="Arial" panose="020B0604020202020204" pitchFamily="34" charset="0"/>
              <a:buChar char="•"/>
            </a:pPr>
            <a:r>
              <a:rPr lang="en-GB" sz="1800" b="0" i="0" dirty="0">
                <a:solidFill>
                  <a:srgbClr val="000000"/>
                </a:solidFill>
                <a:effectLst/>
                <a:highlight>
                  <a:srgbClr val="FFFFFF"/>
                </a:highlight>
                <a:latin typeface="Arial" panose="020B0604020202020204" pitchFamily="34" charset="0"/>
              </a:rPr>
              <a:t>Your own personal plan on how you will adapt your independent learning in light of this new knowledge </a:t>
            </a:r>
          </a:p>
          <a:p>
            <a:pPr algn="l" rtl="0" fontAlgn="base"/>
            <a:r>
              <a:rPr lang="en-GB" sz="1800" b="0" i="0" dirty="0">
                <a:solidFill>
                  <a:srgbClr val="000000"/>
                </a:solidFill>
                <a:effectLst/>
                <a:highlight>
                  <a:srgbClr val="FFFFFF"/>
                </a:highlight>
                <a:latin typeface="Arial" panose="020B0604020202020204" pitchFamily="34" charset="0"/>
              </a:rPr>
              <a:t> </a:t>
            </a:r>
            <a:endParaRPr lang="en-GB" b="0" i="0" dirty="0">
              <a:solidFill>
                <a:srgbClr val="000000"/>
              </a:solidFill>
              <a:effectLst/>
              <a:highlight>
                <a:srgbClr val="FFFFFF"/>
              </a:highlight>
              <a:latin typeface="Arial" panose="020B0604020202020204" pitchFamily="34" charset="0"/>
            </a:endParaRPr>
          </a:p>
          <a:p>
            <a:pPr algn="l" rtl="0" fontAlgn="base"/>
            <a:r>
              <a:rPr lang="en-GB" sz="1800" b="0" i="0" dirty="0">
                <a:solidFill>
                  <a:srgbClr val="000000"/>
                </a:solidFill>
                <a:effectLst/>
                <a:highlight>
                  <a:srgbClr val="FFFFFF"/>
                </a:highlight>
                <a:latin typeface="Arial" panose="020B0604020202020204" pitchFamily="34" charset="0"/>
              </a:rPr>
              <a:t>3. Write a plan on how you intend to create an identity and participate in organisational and business communities.  </a:t>
            </a:r>
            <a:endParaRPr lang="en-GB" b="0" i="0" dirty="0">
              <a:solidFill>
                <a:srgbClr val="000000"/>
              </a:solidFill>
              <a:effectLst/>
              <a:highlight>
                <a:srgbClr val="FFFFFF"/>
              </a:highlight>
              <a:latin typeface="Arial" panose="020B0604020202020204" pitchFamily="34" charset="0"/>
            </a:endParaRPr>
          </a:p>
          <a:p>
            <a:pPr algn="l" rtl="0" fontAlgn="base"/>
            <a:r>
              <a:rPr lang="en-GB" sz="1800" b="0" i="0" dirty="0">
                <a:solidFill>
                  <a:srgbClr val="000000"/>
                </a:solidFill>
                <a:effectLst/>
                <a:highlight>
                  <a:srgbClr val="FFFFFF"/>
                </a:highlight>
                <a:latin typeface="Arial" panose="020B0604020202020204" pitchFamily="34" charset="0"/>
              </a:rPr>
              <a:t>You could consider LinkedIn, your Sustainable Leadership Journey, Networking events, Volunteer work etc (500 words) </a:t>
            </a:r>
            <a:endParaRPr lang="en-GB" b="0" i="0" dirty="0">
              <a:solidFill>
                <a:srgbClr val="000000"/>
              </a:solidFill>
              <a:effectLst/>
              <a:highlight>
                <a:srgbClr val="FFFFFF"/>
              </a:highlight>
              <a:latin typeface="Arial" panose="020B0604020202020204" pitchFamily="34" charset="0"/>
            </a:endParaRPr>
          </a:p>
          <a:p>
            <a:endParaRPr lang="en-GB" dirty="0"/>
          </a:p>
        </p:txBody>
      </p:sp>
    </p:spTree>
    <p:extLst>
      <p:ext uri="{BB962C8B-B14F-4D97-AF65-F5344CB8AC3E}">
        <p14:creationId xmlns:p14="http://schemas.microsoft.com/office/powerpoint/2010/main" val="35790563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9" name="Rectangle 5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61" name="Rectangle 60">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63" name="Group 62">
            <a:extLst>
              <a:ext uri="{FF2B5EF4-FFF2-40B4-BE49-F238E27FC236}">
                <a16:creationId xmlns:a16="http://schemas.microsoft.com/office/drawing/2014/main" id="{8ED5E97A-D21B-4AA4-83CF-DA3A380E30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7724071" cy="6858000"/>
            <a:chOff x="4464881" y="0"/>
            <a:chExt cx="7724071" cy="6858000"/>
          </a:xfrm>
        </p:grpSpPr>
        <p:pic>
          <p:nvPicPr>
            <p:cNvPr id="64" name="Picture 63">
              <a:extLst>
                <a:ext uri="{FF2B5EF4-FFF2-40B4-BE49-F238E27FC236}">
                  <a16:creationId xmlns:a16="http://schemas.microsoft.com/office/drawing/2014/main" id="{8AF5706D-4464-450F-93F4-853EDF68CE4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65" name="Picture 64">
              <a:extLst>
                <a:ext uri="{FF2B5EF4-FFF2-40B4-BE49-F238E27FC236}">
                  <a16:creationId xmlns:a16="http://schemas.microsoft.com/office/drawing/2014/main" id="{3E0FB244-C158-43A9-AD7A-05DC5BBF6D3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A31C8818-BE53-4A9B-D974-79467704322A}"/>
              </a:ext>
            </a:extLst>
          </p:cNvPr>
          <p:cNvSpPr>
            <a:spLocks noGrp="1"/>
          </p:cNvSpPr>
          <p:nvPr>
            <p:ph type="title"/>
          </p:nvPr>
        </p:nvSpPr>
        <p:spPr>
          <a:xfrm>
            <a:off x="838200" y="586992"/>
            <a:ext cx="5638800" cy="2461008"/>
          </a:xfrm>
        </p:spPr>
        <p:txBody>
          <a:bodyPr>
            <a:normAutofit/>
          </a:bodyPr>
          <a:lstStyle/>
          <a:p>
            <a:r>
              <a:rPr lang="en-GB" dirty="0">
                <a:cs typeface="Sabon Next LT"/>
              </a:rPr>
              <a:t>Objectives</a:t>
            </a:r>
          </a:p>
        </p:txBody>
      </p:sp>
      <p:sp>
        <p:nvSpPr>
          <p:cNvPr id="3" name="Content Placeholder 2">
            <a:extLst>
              <a:ext uri="{FF2B5EF4-FFF2-40B4-BE49-F238E27FC236}">
                <a16:creationId xmlns:a16="http://schemas.microsoft.com/office/drawing/2014/main" id="{DF7EA347-7A11-325A-4342-044EA4ECF758}"/>
              </a:ext>
            </a:extLst>
          </p:cNvPr>
          <p:cNvSpPr>
            <a:spLocks noGrp="1"/>
          </p:cNvSpPr>
          <p:nvPr>
            <p:ph idx="1"/>
          </p:nvPr>
        </p:nvSpPr>
        <p:spPr>
          <a:xfrm>
            <a:off x="838200" y="1409700"/>
            <a:ext cx="5638437" cy="4870666"/>
          </a:xfrm>
        </p:spPr>
        <p:txBody>
          <a:bodyPr vert="horz" lIns="91440" tIns="45720" rIns="91440" bIns="45720" rtlCol="0" anchor="ctr">
            <a:noAutofit/>
          </a:bodyPr>
          <a:lstStyle/>
          <a:p>
            <a:pPr marL="0" indent="0">
              <a:buNone/>
            </a:pPr>
            <a:endParaRPr lang="en-GB" sz="1800">
              <a:ea typeface="+mn-lt"/>
              <a:cs typeface="+mn-lt"/>
            </a:endParaRPr>
          </a:p>
          <a:p>
            <a:pPr marL="0" indent="0">
              <a:buNone/>
            </a:pPr>
            <a:endParaRPr lang="en-GB" sz="1800"/>
          </a:p>
          <a:p>
            <a:pPr>
              <a:buFont typeface="Arial"/>
              <a:buChar char="•"/>
            </a:pPr>
            <a:r>
              <a:rPr lang="en-GB" sz="2200" dirty="0">
                <a:ea typeface="+mn-lt"/>
                <a:cs typeface="+mn-lt"/>
              </a:rPr>
              <a:t>Recognise and identify different learning styles.</a:t>
            </a:r>
            <a:endParaRPr lang="en-GB" sz="2200"/>
          </a:p>
          <a:p>
            <a:pPr>
              <a:buFont typeface="Arial"/>
              <a:buChar char="•"/>
            </a:pPr>
            <a:r>
              <a:rPr lang="en-GB" sz="2200" dirty="0">
                <a:ea typeface="+mn-lt"/>
                <a:cs typeface="+mn-lt"/>
              </a:rPr>
              <a:t>Contextualise the type of learning style/s which suit you best and tools you could apply to support and enhance your learning.</a:t>
            </a:r>
            <a:endParaRPr lang="en-GB" sz="2200"/>
          </a:p>
          <a:p>
            <a:pPr>
              <a:buFont typeface="Arial"/>
              <a:buChar char="•"/>
            </a:pPr>
            <a:r>
              <a:rPr lang="en-GB" sz="2200" dirty="0">
                <a:ea typeface="+mn-lt"/>
                <a:cs typeface="+mn-lt"/>
              </a:rPr>
              <a:t>Devise an Action plan with ways you can enhance your learning.</a:t>
            </a:r>
            <a:endParaRPr lang="en-GB" sz="2200" dirty="0"/>
          </a:p>
        </p:txBody>
      </p:sp>
      <p:pic>
        <p:nvPicPr>
          <p:cNvPr id="5" name="Picture 4" descr="People at the meeting desk">
            <a:extLst>
              <a:ext uri="{FF2B5EF4-FFF2-40B4-BE49-F238E27FC236}">
                <a16:creationId xmlns:a16="http://schemas.microsoft.com/office/drawing/2014/main" id="{4AD2A022-E91C-6B7F-C088-5346BC794A61}"/>
              </a:ext>
            </a:extLst>
          </p:cNvPr>
          <p:cNvPicPr>
            <a:picLocks noChangeAspect="1"/>
          </p:cNvPicPr>
          <p:nvPr/>
        </p:nvPicPr>
        <p:blipFill rotWithShape="1">
          <a:blip r:embed="rId4"/>
          <a:srcRect l="22631" r="33644"/>
          <a:stretch/>
        </p:blipFill>
        <p:spPr>
          <a:xfrm>
            <a:off x="6861048" y="1"/>
            <a:ext cx="5330952" cy="6858000"/>
          </a:xfrm>
          <a:prstGeom prst="rect">
            <a:avLst/>
          </a:prstGeom>
        </p:spPr>
      </p:pic>
    </p:spTree>
    <p:extLst>
      <p:ext uri="{BB962C8B-B14F-4D97-AF65-F5344CB8AC3E}">
        <p14:creationId xmlns:p14="http://schemas.microsoft.com/office/powerpoint/2010/main" val="37497161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2" name="Rectangle 21">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4" name="Rectangle 23">
            <a:extLst>
              <a:ext uri="{FF2B5EF4-FFF2-40B4-BE49-F238E27FC236}">
                <a16:creationId xmlns:a16="http://schemas.microsoft.com/office/drawing/2014/main" id="{A56932E6-5BA9-4C85-82EA-A307011BB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62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116B9760-52D1-6C0C-0F3C-0DCCD79BB2F2}"/>
              </a:ext>
            </a:extLst>
          </p:cNvPr>
          <p:cNvSpPr>
            <a:spLocks noGrp="1"/>
          </p:cNvSpPr>
          <p:nvPr>
            <p:ph type="title"/>
          </p:nvPr>
        </p:nvSpPr>
        <p:spPr>
          <a:xfrm>
            <a:off x="1198182" y="381000"/>
            <a:ext cx="10003218" cy="1600124"/>
          </a:xfrm>
        </p:spPr>
        <p:txBody>
          <a:bodyPr>
            <a:normAutofit/>
          </a:bodyPr>
          <a:lstStyle/>
          <a:p>
            <a:r>
              <a:rPr lang="en-GB">
                <a:solidFill>
                  <a:srgbClr val="FFFFFF"/>
                </a:solidFill>
                <a:ea typeface="+mj-lt"/>
                <a:cs typeface="+mj-lt"/>
              </a:rPr>
              <a:t>Learning Styles</a:t>
            </a:r>
            <a:endParaRPr lang="en-US">
              <a:solidFill>
                <a:srgbClr val="FFFFFF"/>
              </a:solidFill>
            </a:endParaRPr>
          </a:p>
        </p:txBody>
      </p:sp>
      <p:graphicFrame>
        <p:nvGraphicFramePr>
          <p:cNvPr id="5" name="Content Placeholder 2">
            <a:extLst>
              <a:ext uri="{FF2B5EF4-FFF2-40B4-BE49-F238E27FC236}">
                <a16:creationId xmlns:a16="http://schemas.microsoft.com/office/drawing/2014/main" id="{8D4B2A27-8324-6F80-F7C0-D363EF1DEE18}"/>
              </a:ext>
            </a:extLst>
          </p:cNvPr>
          <p:cNvGraphicFramePr>
            <a:graphicFrameLocks noGrp="1"/>
          </p:cNvGraphicFramePr>
          <p:nvPr>
            <p:ph idx="1"/>
            <p:extLst>
              <p:ext uri="{D42A27DB-BD31-4B8C-83A1-F6EECF244321}">
                <p14:modId xmlns:p14="http://schemas.microsoft.com/office/powerpoint/2010/main" val="4032134576"/>
              </p:ext>
            </p:extLst>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989061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2" name="Rectangle 21">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24" name="Group 23">
            <a:extLst>
              <a:ext uri="{FF2B5EF4-FFF2-40B4-BE49-F238E27FC236}">
                <a16:creationId xmlns:a16="http://schemas.microsoft.com/office/drawing/2014/main" id="{12B335A1-0110-4D6F-BC0E-DCDCB43203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25" name="Picture 24">
              <a:extLst>
                <a:ext uri="{FF2B5EF4-FFF2-40B4-BE49-F238E27FC236}">
                  <a16:creationId xmlns:a16="http://schemas.microsoft.com/office/drawing/2014/main" id="{3B05D9A1-5C36-49D4-8D83-8782DE1E1BC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6" name="Picture 25">
              <a:extLst>
                <a:ext uri="{FF2B5EF4-FFF2-40B4-BE49-F238E27FC236}">
                  <a16:creationId xmlns:a16="http://schemas.microsoft.com/office/drawing/2014/main" id="{3D2C8D16-C3E9-4377-B192-9F3B9A8673D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518D057D-BB14-6284-DCF4-A4C17FA8718B}"/>
              </a:ext>
            </a:extLst>
          </p:cNvPr>
          <p:cNvSpPr>
            <a:spLocks noGrp="1"/>
          </p:cNvSpPr>
          <p:nvPr>
            <p:ph type="title"/>
          </p:nvPr>
        </p:nvSpPr>
        <p:spPr>
          <a:xfrm>
            <a:off x="1094391" y="381000"/>
            <a:ext cx="10003218" cy="2057400"/>
          </a:xfrm>
        </p:spPr>
        <p:txBody>
          <a:bodyPr>
            <a:normAutofit/>
          </a:bodyPr>
          <a:lstStyle/>
          <a:p>
            <a:pPr algn="ctr"/>
            <a:r>
              <a:rPr lang="en-GB" dirty="0">
                <a:cs typeface="Sabon Next LT"/>
              </a:rPr>
              <a:t>David Kolb – Experiential Learning Theory</a:t>
            </a:r>
            <a:endParaRPr lang="en-GB"/>
          </a:p>
        </p:txBody>
      </p:sp>
      <p:graphicFrame>
        <p:nvGraphicFramePr>
          <p:cNvPr id="5" name="Content Placeholder 2">
            <a:extLst>
              <a:ext uri="{FF2B5EF4-FFF2-40B4-BE49-F238E27FC236}">
                <a16:creationId xmlns:a16="http://schemas.microsoft.com/office/drawing/2014/main" id="{A6442A13-F0C9-4ABF-7A1C-3C51ABECEDB6}"/>
              </a:ext>
            </a:extLst>
          </p:cNvPr>
          <p:cNvGraphicFramePr>
            <a:graphicFrameLocks noGrp="1"/>
          </p:cNvGraphicFramePr>
          <p:nvPr>
            <p:ph idx="1"/>
            <p:extLst>
              <p:ext uri="{D42A27DB-BD31-4B8C-83A1-F6EECF244321}">
                <p14:modId xmlns:p14="http://schemas.microsoft.com/office/powerpoint/2010/main" val="3147986711"/>
              </p:ext>
            </p:extLst>
          </p:nvPr>
        </p:nvGraphicFramePr>
        <p:xfrm>
          <a:off x="836676" y="1215163"/>
          <a:ext cx="10515600" cy="366236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29" name="TextBox 28">
            <a:extLst>
              <a:ext uri="{FF2B5EF4-FFF2-40B4-BE49-F238E27FC236}">
                <a16:creationId xmlns:a16="http://schemas.microsoft.com/office/drawing/2014/main" id="{E54A93AD-A275-5D1A-CE64-5DF5ECB5D4EC}"/>
              </a:ext>
            </a:extLst>
          </p:cNvPr>
          <p:cNvSpPr txBox="1"/>
          <p:nvPr/>
        </p:nvSpPr>
        <p:spPr>
          <a:xfrm>
            <a:off x="9355666" y="6265333"/>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ea typeface="+mn-lt"/>
                <a:cs typeface="+mn-lt"/>
              </a:rPr>
              <a:t>Kolb, (2015).</a:t>
            </a:r>
            <a:endParaRPr lang="en-US" dirty="0"/>
          </a:p>
        </p:txBody>
      </p:sp>
      <p:sp>
        <p:nvSpPr>
          <p:cNvPr id="4" name="TextBox 3">
            <a:extLst>
              <a:ext uri="{FF2B5EF4-FFF2-40B4-BE49-F238E27FC236}">
                <a16:creationId xmlns:a16="http://schemas.microsoft.com/office/drawing/2014/main" id="{D3421531-6D75-57F3-2C88-0416CE3DC258}"/>
              </a:ext>
            </a:extLst>
          </p:cNvPr>
          <p:cNvSpPr txBox="1"/>
          <p:nvPr/>
        </p:nvSpPr>
        <p:spPr>
          <a:xfrm>
            <a:off x="2097434" y="4593102"/>
            <a:ext cx="6096000" cy="646331"/>
          </a:xfrm>
          <a:prstGeom prst="rect">
            <a:avLst/>
          </a:prstGeom>
          <a:noFill/>
        </p:spPr>
        <p:txBody>
          <a:bodyPr wrap="square">
            <a:spAutoFit/>
          </a:bodyPr>
          <a:lstStyle/>
          <a:p>
            <a:r>
              <a:rPr lang="en-US" dirty="0"/>
              <a:t>David Kolb's </a:t>
            </a:r>
            <a:r>
              <a:rPr lang="en-US" b="1" dirty="0"/>
              <a:t>Experiential Learning</a:t>
            </a:r>
            <a:r>
              <a:rPr lang="en-US" dirty="0"/>
              <a:t> theory states that we tend to develop one of four distinct learning styles:</a:t>
            </a:r>
          </a:p>
        </p:txBody>
      </p:sp>
    </p:spTree>
    <p:extLst>
      <p:ext uri="{BB962C8B-B14F-4D97-AF65-F5344CB8AC3E}">
        <p14:creationId xmlns:p14="http://schemas.microsoft.com/office/powerpoint/2010/main" val="19859444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3" name="Picture 12">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5" name="Rectangle 14">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7" name="Rectangle 16">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9" name="Group 18">
            <a:extLst>
              <a:ext uri="{FF2B5EF4-FFF2-40B4-BE49-F238E27FC236}">
                <a16:creationId xmlns:a16="http://schemas.microsoft.com/office/drawing/2014/main" id="{8D6FD602-3113-4FC4-982F-15099614D2A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3048" y="0"/>
            <a:ext cx="7724071" cy="6858000"/>
            <a:chOff x="4464881" y="0"/>
            <a:chExt cx="7724071" cy="6858000"/>
          </a:xfrm>
        </p:grpSpPr>
        <p:pic>
          <p:nvPicPr>
            <p:cNvPr id="20" name="Picture 19">
              <a:extLst>
                <a:ext uri="{FF2B5EF4-FFF2-40B4-BE49-F238E27FC236}">
                  <a16:creationId xmlns:a16="http://schemas.microsoft.com/office/drawing/2014/main" id="{8B8C81AF-BEDB-486F-AB26-181C63BF140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1" name="Picture 20">
              <a:extLst>
                <a:ext uri="{FF2B5EF4-FFF2-40B4-BE49-F238E27FC236}">
                  <a16:creationId xmlns:a16="http://schemas.microsoft.com/office/drawing/2014/main" id="{E08D8EF1-80CA-4FAD-BD38-F379CECC367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F13DDFE9-C241-AA53-D58E-FE7E569921FF}"/>
              </a:ext>
            </a:extLst>
          </p:cNvPr>
          <p:cNvSpPr>
            <a:spLocks noGrp="1"/>
          </p:cNvSpPr>
          <p:nvPr>
            <p:ph type="title"/>
          </p:nvPr>
        </p:nvSpPr>
        <p:spPr>
          <a:xfrm>
            <a:off x="5638800" y="586992"/>
            <a:ext cx="5867400" cy="1664573"/>
          </a:xfrm>
        </p:spPr>
        <p:txBody>
          <a:bodyPr vert="horz" lIns="91440" tIns="45720" rIns="91440" bIns="45720" rtlCol="0" anchor="ctr">
            <a:normAutofit/>
          </a:bodyPr>
          <a:lstStyle/>
          <a:p>
            <a:r>
              <a:rPr lang="en-US"/>
              <a:t>Accomodators</a:t>
            </a:r>
          </a:p>
        </p:txBody>
      </p:sp>
      <p:pic>
        <p:nvPicPr>
          <p:cNvPr id="8" name="Graphic 7" descr="Scientist">
            <a:extLst>
              <a:ext uri="{FF2B5EF4-FFF2-40B4-BE49-F238E27FC236}">
                <a16:creationId xmlns:a16="http://schemas.microsoft.com/office/drawing/2014/main" id="{D71490F7-9612-9F15-2DCB-6FAA487F4A2A}"/>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06552" y="1109972"/>
            <a:ext cx="4724400" cy="4724400"/>
          </a:xfrm>
          <a:prstGeom prst="rect">
            <a:avLst/>
          </a:prstGeom>
        </p:spPr>
      </p:pic>
      <p:sp>
        <p:nvSpPr>
          <p:cNvPr id="4" name="TextBox 3">
            <a:extLst>
              <a:ext uri="{FF2B5EF4-FFF2-40B4-BE49-F238E27FC236}">
                <a16:creationId xmlns:a16="http://schemas.microsoft.com/office/drawing/2014/main" id="{3C58370C-1DE4-0010-16FA-94479A3FD6DC}"/>
              </a:ext>
            </a:extLst>
          </p:cNvPr>
          <p:cNvSpPr txBox="1"/>
          <p:nvPr/>
        </p:nvSpPr>
        <p:spPr>
          <a:xfrm>
            <a:off x="5638860" y="2411653"/>
            <a:ext cx="5867022" cy="3928822"/>
          </a:xfrm>
          <a:prstGeom prst="rect">
            <a:avLst/>
          </a:prstGeom>
        </p:spPr>
        <p:txBody>
          <a:bodyPr vert="horz" lIns="91440" tIns="45720" rIns="91440" bIns="45720" rtlCol="0">
            <a:normAutofit/>
          </a:bodyPr>
          <a:lstStyle/>
          <a:p>
            <a:pPr indent="-228600">
              <a:lnSpc>
                <a:spcPct val="110000"/>
              </a:lnSpc>
              <a:spcAft>
                <a:spcPts val="600"/>
              </a:spcAft>
              <a:buClr>
                <a:schemeClr val="accent1"/>
              </a:buClr>
              <a:buFont typeface="Arial" panose="020B0604020202020204" pitchFamily="34" charset="0"/>
              <a:buChar char="•"/>
            </a:pPr>
            <a:r>
              <a:rPr lang="en-US" b="1" dirty="0"/>
              <a:t>Accommodators</a:t>
            </a:r>
            <a:r>
              <a:rPr lang="en-US" dirty="0"/>
              <a:t> learn from real experience and look for practical ways to apply it. </a:t>
            </a:r>
            <a:r>
              <a:rPr lang="en-US"/>
              <a:t>Accomodators</a:t>
            </a:r>
            <a:r>
              <a:rPr lang="en-US" dirty="0"/>
              <a:t> are doers; they enjoy performing experiments and carrying out plans in the real world. Out of all four learning styles, Accommodators tend to be the greatest risk-takers which. They are good at thinking on their feet and changing their plans spontaneously in response to new information.</a:t>
            </a:r>
            <a:endParaRPr lang="en-US"/>
          </a:p>
        </p:txBody>
      </p:sp>
    </p:spTree>
    <p:extLst>
      <p:ext uri="{BB962C8B-B14F-4D97-AF65-F5344CB8AC3E}">
        <p14:creationId xmlns:p14="http://schemas.microsoft.com/office/powerpoint/2010/main" val="9607951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3" name="Picture 12">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5" name="Rectangle 14">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7" name="Rectangle 16">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9" name="Group 18">
            <a:extLst>
              <a:ext uri="{FF2B5EF4-FFF2-40B4-BE49-F238E27FC236}">
                <a16:creationId xmlns:a16="http://schemas.microsoft.com/office/drawing/2014/main" id="{8D6FD602-3113-4FC4-982F-15099614D2A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3048" y="0"/>
            <a:ext cx="7724071" cy="6858000"/>
            <a:chOff x="4464881" y="0"/>
            <a:chExt cx="7724071" cy="6858000"/>
          </a:xfrm>
        </p:grpSpPr>
        <p:pic>
          <p:nvPicPr>
            <p:cNvPr id="20" name="Picture 19">
              <a:extLst>
                <a:ext uri="{FF2B5EF4-FFF2-40B4-BE49-F238E27FC236}">
                  <a16:creationId xmlns:a16="http://schemas.microsoft.com/office/drawing/2014/main" id="{8B8C81AF-BEDB-486F-AB26-181C63BF140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1" name="Picture 20">
              <a:extLst>
                <a:ext uri="{FF2B5EF4-FFF2-40B4-BE49-F238E27FC236}">
                  <a16:creationId xmlns:a16="http://schemas.microsoft.com/office/drawing/2014/main" id="{E08D8EF1-80CA-4FAD-BD38-F379CECC367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0E7C3718-2596-0763-85EE-B8792410FD2F}"/>
              </a:ext>
            </a:extLst>
          </p:cNvPr>
          <p:cNvSpPr>
            <a:spLocks noGrp="1"/>
          </p:cNvSpPr>
          <p:nvPr>
            <p:ph type="title"/>
          </p:nvPr>
        </p:nvSpPr>
        <p:spPr>
          <a:xfrm>
            <a:off x="5638800" y="586992"/>
            <a:ext cx="5867400" cy="1664573"/>
          </a:xfrm>
        </p:spPr>
        <p:txBody>
          <a:bodyPr vert="horz" lIns="91440" tIns="45720" rIns="91440" bIns="45720" rtlCol="0" anchor="ctr">
            <a:normAutofit/>
          </a:bodyPr>
          <a:lstStyle/>
          <a:p>
            <a:r>
              <a:rPr lang="en-US"/>
              <a:t>Convergers</a:t>
            </a:r>
          </a:p>
        </p:txBody>
      </p:sp>
      <p:pic>
        <p:nvPicPr>
          <p:cNvPr id="8" name="Graphic 7" descr="Maze">
            <a:extLst>
              <a:ext uri="{FF2B5EF4-FFF2-40B4-BE49-F238E27FC236}">
                <a16:creationId xmlns:a16="http://schemas.microsoft.com/office/drawing/2014/main" id="{C2E90A4B-C2AD-A6EE-F805-F793B38FC48B}"/>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06552" y="1109972"/>
            <a:ext cx="4724400" cy="4724400"/>
          </a:xfrm>
          <a:prstGeom prst="rect">
            <a:avLst/>
          </a:prstGeom>
        </p:spPr>
      </p:pic>
      <p:sp>
        <p:nvSpPr>
          <p:cNvPr id="4" name="TextBox 3">
            <a:extLst>
              <a:ext uri="{FF2B5EF4-FFF2-40B4-BE49-F238E27FC236}">
                <a16:creationId xmlns:a16="http://schemas.microsoft.com/office/drawing/2014/main" id="{BE95E6BF-4EDF-64CE-9750-A44903B6055B}"/>
              </a:ext>
            </a:extLst>
          </p:cNvPr>
          <p:cNvSpPr txBox="1"/>
          <p:nvPr/>
        </p:nvSpPr>
        <p:spPr>
          <a:xfrm>
            <a:off x="5638860" y="2411653"/>
            <a:ext cx="5867022" cy="3928822"/>
          </a:xfrm>
          <a:prstGeom prst="rect">
            <a:avLst/>
          </a:prstGeom>
        </p:spPr>
        <p:txBody>
          <a:bodyPr vert="horz" lIns="91440" tIns="45720" rIns="91440" bIns="45720" rtlCol="0">
            <a:normAutofit/>
          </a:bodyPr>
          <a:lstStyle/>
          <a:p>
            <a:pPr indent="-228600">
              <a:lnSpc>
                <a:spcPct val="110000"/>
              </a:lnSpc>
              <a:spcAft>
                <a:spcPts val="600"/>
              </a:spcAft>
              <a:buClr>
                <a:schemeClr val="accent1"/>
              </a:buClr>
              <a:buFont typeface="Arial" panose="020B0604020202020204" pitchFamily="34" charset="0"/>
              <a:buChar char="•"/>
            </a:pPr>
            <a:r>
              <a:rPr lang="en-US" b="1" dirty="0" err="1"/>
              <a:t>Convergers</a:t>
            </a:r>
            <a:r>
              <a:rPr lang="en-US" dirty="0"/>
              <a:t> deal better with abstract ideas, but like to test them out in practice.  They like to spend time alone and work on various parts of a problem. As they are strong in doing and thinking, they need constant stimulus to work on.</a:t>
            </a:r>
          </a:p>
          <a:p>
            <a:pPr indent="-228600">
              <a:lnSpc>
                <a:spcPct val="110000"/>
              </a:lnSpc>
              <a:spcAft>
                <a:spcPts val="600"/>
              </a:spcAft>
              <a:buClr>
                <a:schemeClr val="accent1"/>
              </a:buClr>
              <a:buFont typeface="Arial" panose="020B0604020202020204" pitchFamily="34" charset="0"/>
              <a:buChar char="•"/>
            </a:pPr>
            <a:r>
              <a:rPr lang="en-US" dirty="0"/>
              <a:t> Accountants and people working on hands-on stuff have generally converging learning style. Converges are those you look towards to turn theories and ideas into reality. People with this learning style have dominant abilities in the areas of Abstract Conceptualization and Active Experimentation.</a:t>
            </a:r>
          </a:p>
        </p:txBody>
      </p:sp>
    </p:spTree>
    <p:extLst>
      <p:ext uri="{BB962C8B-B14F-4D97-AF65-F5344CB8AC3E}">
        <p14:creationId xmlns:p14="http://schemas.microsoft.com/office/powerpoint/2010/main" val="720185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3" name="Picture 12">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5" name="Rectangle 14">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7" name="Rectangle 16">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9" name="Group 18">
            <a:extLst>
              <a:ext uri="{FF2B5EF4-FFF2-40B4-BE49-F238E27FC236}">
                <a16:creationId xmlns:a16="http://schemas.microsoft.com/office/drawing/2014/main" id="{8D6FD602-3113-4FC4-982F-15099614D2A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3048" y="0"/>
            <a:ext cx="7724071" cy="6858000"/>
            <a:chOff x="4464881" y="0"/>
            <a:chExt cx="7724071" cy="6858000"/>
          </a:xfrm>
        </p:grpSpPr>
        <p:pic>
          <p:nvPicPr>
            <p:cNvPr id="20" name="Picture 19">
              <a:extLst>
                <a:ext uri="{FF2B5EF4-FFF2-40B4-BE49-F238E27FC236}">
                  <a16:creationId xmlns:a16="http://schemas.microsoft.com/office/drawing/2014/main" id="{8B8C81AF-BEDB-486F-AB26-181C63BF140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1" name="Picture 20">
              <a:extLst>
                <a:ext uri="{FF2B5EF4-FFF2-40B4-BE49-F238E27FC236}">
                  <a16:creationId xmlns:a16="http://schemas.microsoft.com/office/drawing/2014/main" id="{E08D8EF1-80CA-4FAD-BD38-F379CECC367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604BD239-F7CE-3A62-9E08-3C65056F4C7D}"/>
              </a:ext>
            </a:extLst>
          </p:cNvPr>
          <p:cNvSpPr>
            <a:spLocks noGrp="1"/>
          </p:cNvSpPr>
          <p:nvPr>
            <p:ph type="title"/>
          </p:nvPr>
        </p:nvSpPr>
        <p:spPr>
          <a:xfrm>
            <a:off x="5638800" y="586992"/>
            <a:ext cx="5867400" cy="1664573"/>
          </a:xfrm>
        </p:spPr>
        <p:txBody>
          <a:bodyPr vert="horz" lIns="91440" tIns="45720" rIns="91440" bIns="45720" rtlCol="0" anchor="ctr">
            <a:normAutofit/>
          </a:bodyPr>
          <a:lstStyle/>
          <a:p>
            <a:r>
              <a:rPr lang="en-US"/>
              <a:t>Divergers</a:t>
            </a:r>
          </a:p>
        </p:txBody>
      </p:sp>
      <p:pic>
        <p:nvPicPr>
          <p:cNvPr id="8" name="Graphic 7" descr="Person with Idea">
            <a:extLst>
              <a:ext uri="{FF2B5EF4-FFF2-40B4-BE49-F238E27FC236}">
                <a16:creationId xmlns:a16="http://schemas.microsoft.com/office/drawing/2014/main" id="{3809A175-15C3-B059-B1F5-9360367C510F}"/>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06552" y="1109972"/>
            <a:ext cx="4724400" cy="4724400"/>
          </a:xfrm>
          <a:prstGeom prst="rect">
            <a:avLst/>
          </a:prstGeom>
        </p:spPr>
      </p:pic>
      <p:sp>
        <p:nvSpPr>
          <p:cNvPr id="4" name="TextBox 3">
            <a:extLst>
              <a:ext uri="{FF2B5EF4-FFF2-40B4-BE49-F238E27FC236}">
                <a16:creationId xmlns:a16="http://schemas.microsoft.com/office/drawing/2014/main" id="{1FB47F11-832B-8989-0388-0FC4E4ACA5E9}"/>
              </a:ext>
            </a:extLst>
          </p:cNvPr>
          <p:cNvSpPr txBox="1"/>
          <p:nvPr/>
        </p:nvSpPr>
        <p:spPr>
          <a:xfrm>
            <a:off x="5638860" y="2411653"/>
            <a:ext cx="5867022" cy="3928822"/>
          </a:xfrm>
          <a:prstGeom prst="rect">
            <a:avLst/>
          </a:prstGeom>
        </p:spPr>
        <p:txBody>
          <a:bodyPr vert="horz" lIns="91440" tIns="45720" rIns="91440" bIns="45720" rtlCol="0">
            <a:normAutofit/>
          </a:bodyPr>
          <a:lstStyle/>
          <a:p>
            <a:pPr indent="-228600">
              <a:lnSpc>
                <a:spcPct val="110000"/>
              </a:lnSpc>
              <a:spcAft>
                <a:spcPts val="600"/>
              </a:spcAft>
              <a:buClr>
                <a:schemeClr val="accent1"/>
              </a:buClr>
              <a:buFont typeface="Arial" panose="020B0604020202020204" pitchFamily="34" charset="0"/>
              <a:buChar char="•"/>
            </a:pPr>
            <a:r>
              <a:rPr lang="en-US" b="1"/>
              <a:t>Divergers</a:t>
            </a:r>
            <a:r>
              <a:rPr lang="en-US" dirty="0"/>
              <a:t> use personal experiences and practical ideas to formulate theories that they can apply more widely. </a:t>
            </a:r>
            <a:r>
              <a:rPr lang="en-US"/>
              <a:t>Divergers</a:t>
            </a:r>
            <a:r>
              <a:rPr lang="en-US" dirty="0"/>
              <a:t> tend to be emotional and creative and enjoy brainstorming to come up with new ideas. Artists, musicians, counselors, and people with a strong interest in the fine arts, humanities, and liberal arts tend to have this learning style.</a:t>
            </a:r>
            <a:endParaRPr lang="en-US"/>
          </a:p>
        </p:txBody>
      </p:sp>
    </p:spTree>
    <p:extLst>
      <p:ext uri="{BB962C8B-B14F-4D97-AF65-F5344CB8AC3E}">
        <p14:creationId xmlns:p14="http://schemas.microsoft.com/office/powerpoint/2010/main" val="39040642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3" name="Picture 12">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5" name="Rectangle 14">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7" name="Rectangle 16">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9" name="Group 18">
            <a:extLst>
              <a:ext uri="{FF2B5EF4-FFF2-40B4-BE49-F238E27FC236}">
                <a16:creationId xmlns:a16="http://schemas.microsoft.com/office/drawing/2014/main" id="{8D6FD602-3113-4FC4-982F-15099614D2A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3048" y="0"/>
            <a:ext cx="7724071" cy="6858000"/>
            <a:chOff x="4464881" y="0"/>
            <a:chExt cx="7724071" cy="6858000"/>
          </a:xfrm>
        </p:grpSpPr>
        <p:pic>
          <p:nvPicPr>
            <p:cNvPr id="20" name="Picture 19">
              <a:extLst>
                <a:ext uri="{FF2B5EF4-FFF2-40B4-BE49-F238E27FC236}">
                  <a16:creationId xmlns:a16="http://schemas.microsoft.com/office/drawing/2014/main" id="{8B8C81AF-BEDB-486F-AB26-181C63BF140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1" name="Picture 20">
              <a:extLst>
                <a:ext uri="{FF2B5EF4-FFF2-40B4-BE49-F238E27FC236}">
                  <a16:creationId xmlns:a16="http://schemas.microsoft.com/office/drawing/2014/main" id="{E08D8EF1-80CA-4FAD-BD38-F379CECC367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870C0260-E1EB-7A96-22C0-D0A1066A69F2}"/>
              </a:ext>
            </a:extLst>
          </p:cNvPr>
          <p:cNvSpPr>
            <a:spLocks noGrp="1"/>
          </p:cNvSpPr>
          <p:nvPr>
            <p:ph type="title"/>
          </p:nvPr>
        </p:nvSpPr>
        <p:spPr>
          <a:xfrm>
            <a:off x="5638800" y="586992"/>
            <a:ext cx="5867400" cy="1664573"/>
          </a:xfrm>
        </p:spPr>
        <p:txBody>
          <a:bodyPr vert="horz" lIns="91440" tIns="45720" rIns="91440" bIns="45720" rtlCol="0" anchor="ctr">
            <a:normAutofit/>
          </a:bodyPr>
          <a:lstStyle/>
          <a:p>
            <a:r>
              <a:rPr lang="en-US"/>
              <a:t>Assimilators</a:t>
            </a:r>
          </a:p>
        </p:txBody>
      </p:sp>
      <p:pic>
        <p:nvPicPr>
          <p:cNvPr id="8" name="Graphic 7" descr="Child with Balloon">
            <a:extLst>
              <a:ext uri="{FF2B5EF4-FFF2-40B4-BE49-F238E27FC236}">
                <a16:creationId xmlns:a16="http://schemas.microsoft.com/office/drawing/2014/main" id="{9EC53747-B71A-6942-FCD2-97BF9EE76EB8}"/>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06552" y="1109972"/>
            <a:ext cx="4724400" cy="4724400"/>
          </a:xfrm>
          <a:prstGeom prst="rect">
            <a:avLst/>
          </a:prstGeom>
        </p:spPr>
      </p:pic>
      <p:sp>
        <p:nvSpPr>
          <p:cNvPr id="4" name="TextBox 3">
            <a:extLst>
              <a:ext uri="{FF2B5EF4-FFF2-40B4-BE49-F238E27FC236}">
                <a16:creationId xmlns:a16="http://schemas.microsoft.com/office/drawing/2014/main" id="{68928EBD-807B-0DFE-77D4-861E1E59DA92}"/>
              </a:ext>
            </a:extLst>
          </p:cNvPr>
          <p:cNvSpPr txBox="1"/>
          <p:nvPr/>
        </p:nvSpPr>
        <p:spPr>
          <a:xfrm>
            <a:off x="5638860" y="2411653"/>
            <a:ext cx="5867022" cy="3928822"/>
          </a:xfrm>
          <a:prstGeom prst="rect">
            <a:avLst/>
          </a:prstGeom>
        </p:spPr>
        <p:txBody>
          <a:bodyPr vert="horz" lIns="91440" tIns="45720" rIns="91440" bIns="45720" rtlCol="0">
            <a:normAutofit/>
          </a:bodyPr>
          <a:lstStyle/>
          <a:p>
            <a:pPr indent="-228600">
              <a:lnSpc>
                <a:spcPct val="110000"/>
              </a:lnSpc>
              <a:spcAft>
                <a:spcPts val="600"/>
              </a:spcAft>
              <a:buClr>
                <a:schemeClr val="accent1"/>
              </a:buClr>
              <a:buFont typeface="Arial" panose="020B0604020202020204" pitchFamily="34" charset="0"/>
              <a:buChar char="•"/>
            </a:pPr>
            <a:r>
              <a:rPr lang="en-US" b="1" dirty="0"/>
              <a:t>Assimilators</a:t>
            </a:r>
            <a:r>
              <a:rPr lang="en-US" dirty="0"/>
              <a:t> work with abstract concepts and develop new theories of their own. Assimilators For example, a young child has a schema for “dog” that includes: furry, four legs, and one tail. One day they learn something new about dogs: they can play fetch. That additional information is initially processed and made sense of in the child's existing dog schema. This is assimilation.</a:t>
            </a:r>
            <a:endParaRPr lang="en-US"/>
          </a:p>
        </p:txBody>
      </p:sp>
    </p:spTree>
    <p:extLst>
      <p:ext uri="{BB962C8B-B14F-4D97-AF65-F5344CB8AC3E}">
        <p14:creationId xmlns:p14="http://schemas.microsoft.com/office/powerpoint/2010/main" val="16893703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12B335A1-0110-4D6F-BC0E-DCDCB43203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14" name="Picture 13">
              <a:extLst>
                <a:ext uri="{FF2B5EF4-FFF2-40B4-BE49-F238E27FC236}">
                  <a16:creationId xmlns:a16="http://schemas.microsoft.com/office/drawing/2014/main" id="{3B05D9A1-5C36-49D4-8D83-8782DE1E1BC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5" name="Picture 14">
              <a:extLst>
                <a:ext uri="{FF2B5EF4-FFF2-40B4-BE49-F238E27FC236}">
                  <a16:creationId xmlns:a16="http://schemas.microsoft.com/office/drawing/2014/main" id="{3D2C8D16-C3E9-4377-B192-9F3B9A8673D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BDB078F6-0937-241D-C160-716C751528BF}"/>
              </a:ext>
            </a:extLst>
          </p:cNvPr>
          <p:cNvSpPr>
            <a:spLocks noGrp="1"/>
          </p:cNvSpPr>
          <p:nvPr>
            <p:ph type="title"/>
          </p:nvPr>
        </p:nvSpPr>
        <p:spPr>
          <a:xfrm>
            <a:off x="1094391" y="381000"/>
            <a:ext cx="10003218" cy="2057400"/>
          </a:xfrm>
        </p:spPr>
        <p:txBody>
          <a:bodyPr>
            <a:normAutofit/>
          </a:bodyPr>
          <a:lstStyle/>
          <a:p>
            <a:pPr algn="ctr"/>
            <a:r>
              <a:rPr lang="en-GB" dirty="0">
                <a:cs typeface="Sabon Next LT"/>
              </a:rPr>
              <a:t>VAK/VARK</a:t>
            </a:r>
            <a:endParaRPr lang="en-GB"/>
          </a:p>
        </p:txBody>
      </p:sp>
      <p:graphicFrame>
        <p:nvGraphicFramePr>
          <p:cNvPr id="5" name="Content Placeholder 2">
            <a:extLst>
              <a:ext uri="{FF2B5EF4-FFF2-40B4-BE49-F238E27FC236}">
                <a16:creationId xmlns:a16="http://schemas.microsoft.com/office/drawing/2014/main" id="{D677DA4C-C29D-B8A6-E743-4B239E416C8A}"/>
              </a:ext>
            </a:extLst>
          </p:cNvPr>
          <p:cNvGraphicFramePr>
            <a:graphicFrameLocks noGrp="1"/>
          </p:cNvGraphicFramePr>
          <p:nvPr>
            <p:ph idx="1"/>
            <p:extLst>
              <p:ext uri="{D42A27DB-BD31-4B8C-83A1-F6EECF244321}">
                <p14:modId xmlns:p14="http://schemas.microsoft.com/office/powerpoint/2010/main" val="1508039841"/>
              </p:ext>
            </p:extLst>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7875101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4FB2F27-3F7D-440E-A905-86607A926A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AF678C14-A033-4139-BCA9-8382B03964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4" name="Rectangle 13">
            <a:extLst>
              <a:ext uri="{FF2B5EF4-FFF2-40B4-BE49-F238E27FC236}">
                <a16:creationId xmlns:a16="http://schemas.microsoft.com/office/drawing/2014/main" id="{C2D5331B-6E57-4C50-8FBB-431781288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92AFCE6E-2FE9-2BC6-2527-9FD738F01274}"/>
              </a:ext>
            </a:extLst>
          </p:cNvPr>
          <p:cNvSpPr>
            <a:spLocks noGrp="1"/>
          </p:cNvSpPr>
          <p:nvPr>
            <p:ph type="title"/>
          </p:nvPr>
        </p:nvSpPr>
        <p:spPr>
          <a:xfrm>
            <a:off x="6400800" y="461339"/>
            <a:ext cx="5332506" cy="1264004"/>
          </a:xfrm>
        </p:spPr>
        <p:txBody>
          <a:bodyPr>
            <a:normAutofit/>
          </a:bodyPr>
          <a:lstStyle/>
          <a:p>
            <a:r>
              <a:rPr lang="en-GB">
                <a:solidFill>
                  <a:srgbClr val="FFFFFF"/>
                </a:solidFill>
                <a:cs typeface="Sabon Next LT"/>
              </a:rPr>
              <a:t>Mumford and Honey</a:t>
            </a:r>
          </a:p>
        </p:txBody>
      </p:sp>
      <p:pic>
        <p:nvPicPr>
          <p:cNvPr id="6" name="Picture 5" descr="Bee depositing into a honeycomb">
            <a:extLst>
              <a:ext uri="{FF2B5EF4-FFF2-40B4-BE49-F238E27FC236}">
                <a16:creationId xmlns:a16="http://schemas.microsoft.com/office/drawing/2014/main" id="{0113B6D9-A49B-A599-E283-71C8A820F505}"/>
              </a:ext>
            </a:extLst>
          </p:cNvPr>
          <p:cNvPicPr>
            <a:picLocks noChangeAspect="1"/>
          </p:cNvPicPr>
          <p:nvPr/>
        </p:nvPicPr>
        <p:blipFill rotWithShape="1">
          <a:blip r:embed="rId3"/>
          <a:srcRect l="16463" r="25360" b="-3"/>
          <a:stretch/>
        </p:blipFill>
        <p:spPr>
          <a:xfrm>
            <a:off x="-1" y="10"/>
            <a:ext cx="5985983" cy="6857990"/>
          </a:xfrm>
          <a:prstGeom prst="rect">
            <a:avLst/>
          </a:prstGeom>
        </p:spPr>
      </p:pic>
      <p:grpSp>
        <p:nvGrpSpPr>
          <p:cNvPr id="16" name="Group 15">
            <a:extLst>
              <a:ext uri="{FF2B5EF4-FFF2-40B4-BE49-F238E27FC236}">
                <a16:creationId xmlns:a16="http://schemas.microsoft.com/office/drawing/2014/main" id="{E4A40E9D-B0FA-4A78-B58C-87A64C4FD5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8727783" y="5080"/>
            <a:ext cx="3464215" cy="4598234"/>
            <a:chOff x="8059620" y="41922"/>
            <a:chExt cx="3997615" cy="6816077"/>
          </a:xfrm>
        </p:grpSpPr>
        <p:pic>
          <p:nvPicPr>
            <p:cNvPr id="17" name="Picture 16">
              <a:extLst>
                <a:ext uri="{FF2B5EF4-FFF2-40B4-BE49-F238E27FC236}">
                  <a16:creationId xmlns:a16="http://schemas.microsoft.com/office/drawing/2014/main" id="{5CEBF341-3BD6-4B3B-9B47-1FCC74EB708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alphaModFix amt="5000"/>
              <a:extLst>
                <a:ext uri="{28A0092B-C50C-407E-A947-70E740481C1C}">
                  <a14:useLocalDpi xmlns:a14="http://schemas.microsoft.com/office/drawing/2010/main" val="0"/>
                </a:ext>
              </a:extLst>
            </a:blip>
            <a:srcRect l="22818" b="17291"/>
            <a:stretch/>
          </p:blipFill>
          <p:spPr>
            <a:xfrm flipH="1">
              <a:off x="8059620" y="1345934"/>
              <a:ext cx="3997615" cy="5512065"/>
            </a:xfrm>
            <a:prstGeom prst="rect">
              <a:avLst/>
            </a:prstGeom>
          </p:spPr>
        </p:pic>
        <p:pic>
          <p:nvPicPr>
            <p:cNvPr id="18" name="Picture 17">
              <a:extLst>
                <a:ext uri="{FF2B5EF4-FFF2-40B4-BE49-F238E27FC236}">
                  <a16:creationId xmlns:a16="http://schemas.microsoft.com/office/drawing/2014/main" id="{3078DAA6-6247-4C19-B6CD-81D79702EC3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alphaModFix amt="5000"/>
              <a:extLst>
                <a:ext uri="{28A0092B-C50C-407E-A947-70E740481C1C}">
                  <a14:useLocalDpi xmlns:a14="http://schemas.microsoft.com/office/drawing/2010/main" val="0"/>
                </a:ext>
              </a:extLst>
            </a:blip>
            <a:srcRect r="40690"/>
            <a:stretch/>
          </p:blipFill>
          <p:spPr>
            <a:xfrm>
              <a:off x="8915400" y="41922"/>
              <a:ext cx="3141835" cy="6816077"/>
            </a:xfrm>
            <a:prstGeom prst="rect">
              <a:avLst/>
            </a:prstGeom>
          </p:spPr>
        </p:pic>
      </p:grpSp>
      <p:sp>
        <p:nvSpPr>
          <p:cNvPr id="3" name="Content Placeholder 2">
            <a:extLst>
              <a:ext uri="{FF2B5EF4-FFF2-40B4-BE49-F238E27FC236}">
                <a16:creationId xmlns:a16="http://schemas.microsoft.com/office/drawing/2014/main" id="{29D275FD-500D-2880-FB87-A19242ABA156}"/>
              </a:ext>
            </a:extLst>
          </p:cNvPr>
          <p:cNvSpPr>
            <a:spLocks noGrp="1"/>
          </p:cNvSpPr>
          <p:nvPr>
            <p:ph idx="1"/>
          </p:nvPr>
        </p:nvSpPr>
        <p:spPr>
          <a:xfrm>
            <a:off x="6400812" y="1732472"/>
            <a:ext cx="5332164" cy="4282141"/>
          </a:xfrm>
        </p:spPr>
        <p:txBody>
          <a:bodyPr vert="horz" lIns="91440" tIns="45720" rIns="91440" bIns="45720" rtlCol="0">
            <a:normAutofit/>
          </a:bodyPr>
          <a:lstStyle/>
          <a:p>
            <a:pPr marL="0" indent="0">
              <a:buNone/>
            </a:pPr>
            <a:endParaRPr lang="en-GB" sz="1800">
              <a:solidFill>
                <a:srgbClr val="FFFFFF"/>
              </a:solidFill>
              <a:latin typeface="Avenir Next LT Pro"/>
              <a:cs typeface="Calibri"/>
            </a:endParaRPr>
          </a:p>
          <a:p>
            <a:pPr marL="0" indent="0">
              <a:buNone/>
            </a:pPr>
            <a:endParaRPr lang="en-GB" sz="1800" u="sng">
              <a:solidFill>
                <a:srgbClr val="FFFFFF"/>
              </a:solidFill>
              <a:latin typeface="Avenir Next LT Pro"/>
            </a:endParaRPr>
          </a:p>
          <a:p>
            <a:pPr marL="0" indent="0">
              <a:buNone/>
            </a:pPr>
            <a:endParaRPr lang="en-GB" sz="1800" u="sng">
              <a:solidFill>
                <a:srgbClr val="FFFFFF"/>
              </a:solidFill>
              <a:latin typeface="Avenir Next LT Pro"/>
            </a:endParaRPr>
          </a:p>
          <a:p>
            <a:pPr marL="0" indent="0">
              <a:buNone/>
            </a:pPr>
            <a:endParaRPr lang="en-GB" sz="1800" u="sng">
              <a:solidFill>
                <a:srgbClr val="FFFFFF"/>
              </a:solidFill>
              <a:latin typeface="Avenir Next LT Pro"/>
            </a:endParaRPr>
          </a:p>
          <a:p>
            <a:pPr marL="0" indent="0">
              <a:buNone/>
            </a:pPr>
            <a:endParaRPr lang="en-GB" sz="1800" u="sng">
              <a:solidFill>
                <a:srgbClr val="FFFFFF"/>
              </a:solidFill>
              <a:latin typeface="Avenir Next LT Pro"/>
            </a:endParaRPr>
          </a:p>
          <a:p>
            <a:pPr marL="0" indent="0">
              <a:buNone/>
            </a:pPr>
            <a:endParaRPr lang="en-GB" sz="1800" u="sng">
              <a:solidFill>
                <a:srgbClr val="FFFFFF"/>
              </a:solidFill>
              <a:latin typeface="Avenir Next LT Pro"/>
              <a:cs typeface="Calibri"/>
            </a:endParaRPr>
          </a:p>
        </p:txBody>
      </p:sp>
      <p:sp>
        <p:nvSpPr>
          <p:cNvPr id="4" name="TextBox 3">
            <a:extLst>
              <a:ext uri="{FF2B5EF4-FFF2-40B4-BE49-F238E27FC236}">
                <a16:creationId xmlns:a16="http://schemas.microsoft.com/office/drawing/2014/main" id="{D24E7A4E-FFA9-2609-1EFF-CCCB44934DD4}"/>
              </a:ext>
            </a:extLst>
          </p:cNvPr>
          <p:cNvSpPr txBox="1"/>
          <p:nvPr/>
        </p:nvSpPr>
        <p:spPr>
          <a:xfrm>
            <a:off x="592666" y="207433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
        <p:nvSpPr>
          <p:cNvPr id="5" name="TextBox 4">
            <a:extLst>
              <a:ext uri="{FF2B5EF4-FFF2-40B4-BE49-F238E27FC236}">
                <a16:creationId xmlns:a16="http://schemas.microsoft.com/office/drawing/2014/main" id="{1062B2A9-A4C2-790B-74BA-308B1BBEB4B3}"/>
              </a:ext>
            </a:extLst>
          </p:cNvPr>
          <p:cNvSpPr txBox="1"/>
          <p:nvPr/>
        </p:nvSpPr>
        <p:spPr>
          <a:xfrm>
            <a:off x="6646333" y="1989666"/>
            <a:ext cx="2743200"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gn="l">
              <a:buFont typeface="Arial"/>
              <a:buChar char="•"/>
            </a:pPr>
            <a:r>
              <a:rPr lang="en-GB" sz="2200" dirty="0">
                <a:solidFill>
                  <a:schemeClr val="bg1"/>
                </a:solidFill>
              </a:rPr>
              <a:t>Activist</a:t>
            </a:r>
          </a:p>
          <a:p>
            <a:pPr marL="342900" indent="-342900">
              <a:buFont typeface="Arial"/>
              <a:buChar char="•"/>
            </a:pPr>
            <a:r>
              <a:rPr lang="en-GB" sz="2200" dirty="0">
                <a:solidFill>
                  <a:schemeClr val="bg1"/>
                </a:solidFill>
              </a:rPr>
              <a:t>Theorist</a:t>
            </a:r>
          </a:p>
          <a:p>
            <a:pPr marL="342900" indent="-342900">
              <a:buFont typeface="Arial"/>
              <a:buChar char="•"/>
            </a:pPr>
            <a:r>
              <a:rPr lang="en-GB" sz="2200" dirty="0">
                <a:solidFill>
                  <a:schemeClr val="bg1"/>
                </a:solidFill>
              </a:rPr>
              <a:t>Pragmatist</a:t>
            </a:r>
          </a:p>
          <a:p>
            <a:pPr marL="342900" indent="-342900">
              <a:buFont typeface="Arial"/>
              <a:buChar char="•"/>
            </a:pPr>
            <a:r>
              <a:rPr lang="en-GB" sz="2200" dirty="0">
                <a:solidFill>
                  <a:schemeClr val="bg1"/>
                </a:solidFill>
              </a:rPr>
              <a:t>Reflector</a:t>
            </a:r>
          </a:p>
        </p:txBody>
      </p:sp>
    </p:spTree>
    <p:extLst>
      <p:ext uri="{BB962C8B-B14F-4D97-AF65-F5344CB8AC3E}">
        <p14:creationId xmlns:p14="http://schemas.microsoft.com/office/powerpoint/2010/main" val="17902078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1" name="Picture 10">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3" name="Rectangle 12">
            <a:extLst>
              <a:ext uri="{FF2B5EF4-FFF2-40B4-BE49-F238E27FC236}">
                <a16:creationId xmlns:a16="http://schemas.microsoft.com/office/drawing/2014/main" id="{E2748806-3AF5-4078-830A-C1F26BF1B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BF991FCB-5132-414C-B377-526F56121B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Graph on document with pen">
            <a:extLst>
              <a:ext uri="{FF2B5EF4-FFF2-40B4-BE49-F238E27FC236}">
                <a16:creationId xmlns:a16="http://schemas.microsoft.com/office/drawing/2014/main" id="{9443980F-5BBA-9A6B-D6A5-04935F1A7CEF}"/>
              </a:ext>
            </a:extLst>
          </p:cNvPr>
          <p:cNvPicPr>
            <a:picLocks noChangeAspect="1"/>
          </p:cNvPicPr>
          <p:nvPr/>
        </p:nvPicPr>
        <p:blipFill rotWithShape="1">
          <a:blip r:embed="rId4">
            <a:alphaModFix/>
          </a:blip>
          <a:srcRect t="983" r="-2" b="14619"/>
          <a:stretch/>
        </p:blipFill>
        <p:spPr>
          <a:xfrm>
            <a:off x="20" y="10"/>
            <a:ext cx="12191980" cy="6857990"/>
          </a:xfrm>
          <a:prstGeom prst="rect">
            <a:avLst/>
          </a:prstGeom>
        </p:spPr>
      </p:pic>
      <p:sp>
        <p:nvSpPr>
          <p:cNvPr id="17" name="Rectangle 16">
            <a:extLst>
              <a:ext uri="{FF2B5EF4-FFF2-40B4-BE49-F238E27FC236}">
                <a16:creationId xmlns:a16="http://schemas.microsoft.com/office/drawing/2014/main" id="{F23DAFF7-4C98-4E0E-8986-198D54B6C1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0" y="0"/>
            <a:ext cx="6858000" cy="6858000"/>
          </a:xfrm>
          <a:prstGeom prst="rect">
            <a:avLst/>
          </a:prstGeom>
          <a:gradFill>
            <a:gsLst>
              <a:gs pos="100000">
                <a:srgbClr val="000000">
                  <a:alpha val="0"/>
                </a:srgbClr>
              </a:gs>
              <a:gs pos="0">
                <a:schemeClr val="tx1"/>
              </a:gs>
              <a:gs pos="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C391040-ECDE-C2E8-D3BE-37A4A74371EF}"/>
              </a:ext>
            </a:extLst>
          </p:cNvPr>
          <p:cNvSpPr>
            <a:spLocks noGrp="1"/>
          </p:cNvSpPr>
          <p:nvPr>
            <p:ph type="title"/>
          </p:nvPr>
        </p:nvSpPr>
        <p:spPr>
          <a:xfrm>
            <a:off x="1005654" y="565846"/>
            <a:ext cx="4958128" cy="3755144"/>
          </a:xfrm>
        </p:spPr>
        <p:txBody>
          <a:bodyPr vert="horz" lIns="91440" tIns="45720" rIns="91440" bIns="45720" rtlCol="0" anchor="b">
            <a:normAutofit/>
          </a:bodyPr>
          <a:lstStyle/>
          <a:p>
            <a:r>
              <a:rPr lang="en-US" dirty="0">
                <a:solidFill>
                  <a:srgbClr val="FFFFFF"/>
                </a:solidFill>
              </a:rPr>
              <a:t>Let's discuss</a:t>
            </a:r>
          </a:p>
        </p:txBody>
      </p:sp>
    </p:spTree>
    <p:extLst>
      <p:ext uri="{BB962C8B-B14F-4D97-AF65-F5344CB8AC3E}">
        <p14:creationId xmlns:p14="http://schemas.microsoft.com/office/powerpoint/2010/main" val="18069409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0" name="Rectangle 29">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32" name="Group 31">
            <a:extLst>
              <a:ext uri="{FF2B5EF4-FFF2-40B4-BE49-F238E27FC236}">
                <a16:creationId xmlns:a16="http://schemas.microsoft.com/office/drawing/2014/main" id="{8B308828-4749-4D6D-9CEA-433D2BD27E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7724071" cy="6858000"/>
            <a:chOff x="4464881" y="0"/>
            <a:chExt cx="7724071" cy="6858000"/>
          </a:xfrm>
        </p:grpSpPr>
        <p:pic>
          <p:nvPicPr>
            <p:cNvPr id="33" name="Picture 32">
              <a:extLst>
                <a:ext uri="{FF2B5EF4-FFF2-40B4-BE49-F238E27FC236}">
                  <a16:creationId xmlns:a16="http://schemas.microsoft.com/office/drawing/2014/main" id="{FA43358F-8AF6-45AF-B1D4-3EA84DDE724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34" name="Picture 33">
              <a:extLst>
                <a:ext uri="{FF2B5EF4-FFF2-40B4-BE49-F238E27FC236}">
                  <a16:creationId xmlns:a16="http://schemas.microsoft.com/office/drawing/2014/main" id="{33B887FE-73E4-4849-9FF5-BEBA0406869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36" name="Rectangle 35">
            <a:extLst>
              <a:ext uri="{FF2B5EF4-FFF2-40B4-BE49-F238E27FC236}">
                <a16:creationId xmlns:a16="http://schemas.microsoft.com/office/drawing/2014/main" id="{0DADC141-2CF4-4D22-BFEF-05FB358E4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1228" y="685800"/>
            <a:ext cx="108204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What kind of learner are you? - The 4 different learning styles">
            <a:hlinkClick r:id="" action="ppaction://media"/>
            <a:extLst>
              <a:ext uri="{FF2B5EF4-FFF2-40B4-BE49-F238E27FC236}">
                <a16:creationId xmlns:a16="http://schemas.microsoft.com/office/drawing/2014/main" id="{15E055BA-A03A-B778-D2DA-FC2CC247C858}"/>
              </a:ext>
            </a:extLst>
          </p:cNvPr>
          <p:cNvPicPr>
            <a:picLocks noRot="1" noChangeAspect="1"/>
          </p:cNvPicPr>
          <p:nvPr>
            <a:videoFile r:link="rId1"/>
          </p:nvPr>
        </p:nvPicPr>
        <p:blipFill>
          <a:blip r:embed="rId6"/>
          <a:stretch>
            <a:fillRect/>
          </a:stretch>
        </p:blipFill>
        <p:spPr>
          <a:xfrm>
            <a:off x="1303988" y="838591"/>
            <a:ext cx="9574879" cy="5409807"/>
          </a:xfrm>
          <a:prstGeom prst="rect">
            <a:avLst/>
          </a:prstGeom>
        </p:spPr>
      </p:pic>
    </p:spTree>
    <p:extLst>
      <p:ext uri="{BB962C8B-B14F-4D97-AF65-F5344CB8AC3E}">
        <p14:creationId xmlns:p14="http://schemas.microsoft.com/office/powerpoint/2010/main" val="3679608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1" name="Picture 10">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3" name="Rectangle 12">
            <a:extLst>
              <a:ext uri="{FF2B5EF4-FFF2-40B4-BE49-F238E27FC236}">
                <a16:creationId xmlns:a16="http://schemas.microsoft.com/office/drawing/2014/main" id="{E2748806-3AF5-4078-830A-C1F26BF1B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BF991FCB-5132-414C-B377-526F56121B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Graph on document with pen">
            <a:extLst>
              <a:ext uri="{FF2B5EF4-FFF2-40B4-BE49-F238E27FC236}">
                <a16:creationId xmlns:a16="http://schemas.microsoft.com/office/drawing/2014/main" id="{9443980F-5BBA-9A6B-D6A5-04935F1A7CEF}"/>
              </a:ext>
            </a:extLst>
          </p:cNvPr>
          <p:cNvPicPr>
            <a:picLocks noChangeAspect="1"/>
          </p:cNvPicPr>
          <p:nvPr/>
        </p:nvPicPr>
        <p:blipFill rotWithShape="1">
          <a:blip r:embed="rId4">
            <a:alphaModFix/>
          </a:blip>
          <a:srcRect t="983" r="-2" b="14619"/>
          <a:stretch/>
        </p:blipFill>
        <p:spPr>
          <a:xfrm>
            <a:off x="20" y="10"/>
            <a:ext cx="12191980" cy="6857990"/>
          </a:xfrm>
          <a:prstGeom prst="rect">
            <a:avLst/>
          </a:prstGeom>
        </p:spPr>
      </p:pic>
      <p:sp>
        <p:nvSpPr>
          <p:cNvPr id="17" name="Rectangle 16">
            <a:extLst>
              <a:ext uri="{FF2B5EF4-FFF2-40B4-BE49-F238E27FC236}">
                <a16:creationId xmlns:a16="http://schemas.microsoft.com/office/drawing/2014/main" id="{F23DAFF7-4C98-4E0E-8986-198D54B6C1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0" y="0"/>
            <a:ext cx="6858000" cy="6858000"/>
          </a:xfrm>
          <a:prstGeom prst="rect">
            <a:avLst/>
          </a:prstGeom>
          <a:gradFill>
            <a:gsLst>
              <a:gs pos="100000">
                <a:srgbClr val="000000">
                  <a:alpha val="0"/>
                </a:srgbClr>
              </a:gs>
              <a:gs pos="0">
                <a:schemeClr val="tx1"/>
              </a:gs>
              <a:gs pos="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C391040-ECDE-C2E8-D3BE-37A4A74371EF}"/>
              </a:ext>
            </a:extLst>
          </p:cNvPr>
          <p:cNvSpPr>
            <a:spLocks noGrp="1"/>
          </p:cNvSpPr>
          <p:nvPr>
            <p:ph type="title"/>
          </p:nvPr>
        </p:nvSpPr>
        <p:spPr>
          <a:xfrm>
            <a:off x="1005654" y="565846"/>
            <a:ext cx="4958128" cy="3755144"/>
          </a:xfrm>
        </p:spPr>
        <p:txBody>
          <a:bodyPr vert="horz" lIns="91440" tIns="45720" rIns="91440" bIns="45720" rtlCol="0" anchor="b">
            <a:normAutofit/>
          </a:bodyPr>
          <a:lstStyle/>
          <a:p>
            <a:r>
              <a:rPr lang="en-US" dirty="0">
                <a:solidFill>
                  <a:srgbClr val="FFFFFF"/>
                </a:solidFill>
              </a:rPr>
              <a:t>Let's discuss your VARK Results</a:t>
            </a:r>
          </a:p>
        </p:txBody>
      </p:sp>
    </p:spTree>
    <p:extLst>
      <p:ext uri="{BB962C8B-B14F-4D97-AF65-F5344CB8AC3E}">
        <p14:creationId xmlns:p14="http://schemas.microsoft.com/office/powerpoint/2010/main" val="10117981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4" name="Picture 23">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26" name="Rectangle 25">
            <a:extLst>
              <a:ext uri="{FF2B5EF4-FFF2-40B4-BE49-F238E27FC236}">
                <a16:creationId xmlns:a16="http://schemas.microsoft.com/office/drawing/2014/main" id="{310E06F9-9F12-4D1B-92C0-4B30818D09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8" name="Rectangle 27">
            <a:extLst>
              <a:ext uri="{FF2B5EF4-FFF2-40B4-BE49-F238E27FC236}">
                <a16:creationId xmlns:a16="http://schemas.microsoft.com/office/drawing/2014/main" id="{7DA29CF3-8B8B-4DDF-A19B-72E0059DD5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45E96571-442B-A328-A826-005875E74B45}"/>
              </a:ext>
            </a:extLst>
          </p:cNvPr>
          <p:cNvSpPr>
            <a:spLocks noGrp="1"/>
          </p:cNvSpPr>
          <p:nvPr>
            <p:ph type="title"/>
          </p:nvPr>
        </p:nvSpPr>
        <p:spPr>
          <a:xfrm>
            <a:off x="874323" y="1967457"/>
            <a:ext cx="5562600" cy="2607891"/>
          </a:xfrm>
        </p:spPr>
        <p:txBody>
          <a:bodyPr vert="horz" lIns="91440" tIns="45720" rIns="91440" bIns="45720" rtlCol="0" anchor="b">
            <a:normAutofit/>
          </a:bodyPr>
          <a:lstStyle/>
          <a:p>
            <a:pPr>
              <a:lnSpc>
                <a:spcPct val="90000"/>
              </a:lnSpc>
            </a:pPr>
            <a:r>
              <a:rPr lang="en-US" sz="2800"/>
              <a:t>Activity-</a:t>
            </a:r>
            <a:br>
              <a:rPr lang="en-US" sz="2800"/>
            </a:br>
            <a:r>
              <a:rPr lang="en-US" sz="2800"/>
              <a:t>Work in pairs / Groups to talk about how you might use this information on your learning styles to help on your journey. Then, start to write your own Action Plan. </a:t>
            </a:r>
          </a:p>
        </p:txBody>
      </p:sp>
      <p:grpSp>
        <p:nvGrpSpPr>
          <p:cNvPr id="30" name="Group 29">
            <a:extLst>
              <a:ext uri="{FF2B5EF4-FFF2-40B4-BE49-F238E27FC236}">
                <a16:creationId xmlns:a16="http://schemas.microsoft.com/office/drawing/2014/main" id="{2C96D671-CB09-4A40-87DE-E5042068B0E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8167025" y="76200"/>
            <a:ext cx="3997615" cy="6816079"/>
            <a:chOff x="8059620" y="41922"/>
            <a:chExt cx="3997615" cy="6816077"/>
          </a:xfrm>
        </p:grpSpPr>
        <p:pic>
          <p:nvPicPr>
            <p:cNvPr id="31" name="Picture 30">
              <a:extLst>
                <a:ext uri="{FF2B5EF4-FFF2-40B4-BE49-F238E27FC236}">
                  <a16:creationId xmlns:a16="http://schemas.microsoft.com/office/drawing/2014/main" id="{21A0628A-CD3B-450E-BF5A-04678A41E41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duotone>
                <a:schemeClr val="accent6">
                  <a:shade val="45000"/>
                  <a:satMod val="135000"/>
                </a:schemeClr>
                <a:prstClr val="white"/>
              </a:duotone>
              <a:alphaModFix amt="7000"/>
              <a:extLst>
                <a:ext uri="{28A0092B-C50C-407E-A947-70E740481C1C}">
                  <a14:useLocalDpi xmlns:a14="http://schemas.microsoft.com/office/drawing/2010/main" val="0"/>
                </a:ext>
              </a:extLst>
            </a:blip>
            <a:srcRect l="22818" b="17291"/>
            <a:stretch/>
          </p:blipFill>
          <p:spPr>
            <a:xfrm flipH="1">
              <a:off x="8059620" y="1345934"/>
              <a:ext cx="3997615" cy="5512065"/>
            </a:xfrm>
            <a:prstGeom prst="rect">
              <a:avLst/>
            </a:prstGeom>
          </p:spPr>
        </p:pic>
        <p:pic>
          <p:nvPicPr>
            <p:cNvPr id="32" name="Picture 31">
              <a:extLst>
                <a:ext uri="{FF2B5EF4-FFF2-40B4-BE49-F238E27FC236}">
                  <a16:creationId xmlns:a16="http://schemas.microsoft.com/office/drawing/2014/main" id="{E96386AA-8B39-4EAE-8E84-F62C12CCE97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duotone>
                <a:schemeClr val="accent6">
                  <a:shade val="45000"/>
                  <a:satMod val="135000"/>
                </a:schemeClr>
                <a:prstClr val="white"/>
              </a:duotone>
              <a:alphaModFix amt="15000"/>
              <a:extLst>
                <a:ext uri="{28A0092B-C50C-407E-A947-70E740481C1C}">
                  <a14:useLocalDpi xmlns:a14="http://schemas.microsoft.com/office/drawing/2010/main" val="0"/>
                </a:ext>
              </a:extLst>
            </a:blip>
            <a:srcRect r="40690"/>
            <a:stretch/>
          </p:blipFill>
          <p:spPr>
            <a:xfrm>
              <a:off x="8915400" y="41922"/>
              <a:ext cx="3141835" cy="6816077"/>
            </a:xfrm>
            <a:prstGeom prst="rect">
              <a:avLst/>
            </a:prstGeom>
          </p:spPr>
        </p:pic>
      </p:grpSp>
      <p:pic>
        <p:nvPicPr>
          <p:cNvPr id="5" name="Picture 4" descr="Colourful strings being woven togehter">
            <a:extLst>
              <a:ext uri="{FF2B5EF4-FFF2-40B4-BE49-F238E27FC236}">
                <a16:creationId xmlns:a16="http://schemas.microsoft.com/office/drawing/2014/main" id="{D968C5A9-18F5-91C4-A122-32BEAB7BE715}"/>
              </a:ext>
            </a:extLst>
          </p:cNvPr>
          <p:cNvPicPr>
            <a:picLocks noChangeAspect="1"/>
          </p:cNvPicPr>
          <p:nvPr/>
        </p:nvPicPr>
        <p:blipFill rotWithShape="1">
          <a:blip r:embed="rId5">
            <a:alphaModFix/>
          </a:blip>
          <a:srcRect l="28323" r="4927"/>
          <a:stretch/>
        </p:blipFill>
        <p:spPr>
          <a:xfrm>
            <a:off x="6671775" y="891938"/>
            <a:ext cx="5046291" cy="5046291"/>
          </a:xfrm>
          <a:custGeom>
            <a:avLst/>
            <a:gdLst/>
            <a:ahLst/>
            <a:cxnLst/>
            <a:rect l="l" t="t" r="r" b="b"/>
            <a:pathLst>
              <a:path w="4800600" h="4800600">
                <a:moveTo>
                  <a:pt x="2400300" y="0"/>
                </a:moveTo>
                <a:cubicBezTo>
                  <a:pt x="3725949" y="0"/>
                  <a:pt x="4800600" y="1074651"/>
                  <a:pt x="4800600" y="2400300"/>
                </a:cubicBezTo>
                <a:cubicBezTo>
                  <a:pt x="4800600" y="3725949"/>
                  <a:pt x="3725949" y="4800600"/>
                  <a:pt x="2400300" y="4800600"/>
                </a:cubicBezTo>
                <a:cubicBezTo>
                  <a:pt x="1074651" y="4800600"/>
                  <a:pt x="0" y="3725949"/>
                  <a:pt x="0" y="2400300"/>
                </a:cubicBezTo>
                <a:cubicBezTo>
                  <a:pt x="0" y="1074651"/>
                  <a:pt x="1074651" y="0"/>
                  <a:pt x="2400300" y="0"/>
                </a:cubicBezTo>
                <a:close/>
              </a:path>
            </a:pathLst>
          </a:custGeom>
        </p:spPr>
      </p:pic>
    </p:spTree>
    <p:extLst>
      <p:ext uri="{BB962C8B-B14F-4D97-AF65-F5344CB8AC3E}">
        <p14:creationId xmlns:p14="http://schemas.microsoft.com/office/powerpoint/2010/main" val="38978990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D91EE-3BE7-6C79-08F8-99B7D88B8E14}"/>
              </a:ext>
            </a:extLst>
          </p:cNvPr>
          <p:cNvSpPr>
            <a:spLocks noGrp="1"/>
          </p:cNvSpPr>
          <p:nvPr>
            <p:ph type="title"/>
          </p:nvPr>
        </p:nvSpPr>
        <p:spPr/>
        <p:txBody>
          <a:bodyPr/>
          <a:lstStyle/>
          <a:p>
            <a:r>
              <a:rPr lang="en-GB" dirty="0">
                <a:cs typeface="Sabon Next LT"/>
              </a:rPr>
              <a:t>References</a:t>
            </a:r>
            <a:endParaRPr lang="en-GB" dirty="0"/>
          </a:p>
        </p:txBody>
      </p:sp>
      <p:sp>
        <p:nvSpPr>
          <p:cNvPr id="3" name="Content Placeholder 2">
            <a:extLst>
              <a:ext uri="{FF2B5EF4-FFF2-40B4-BE49-F238E27FC236}">
                <a16:creationId xmlns:a16="http://schemas.microsoft.com/office/drawing/2014/main" id="{DF603E05-FE6D-FE1B-B31A-5CBC8B85D609}"/>
              </a:ext>
            </a:extLst>
          </p:cNvPr>
          <p:cNvSpPr>
            <a:spLocks noGrp="1"/>
          </p:cNvSpPr>
          <p:nvPr>
            <p:ph idx="1"/>
          </p:nvPr>
        </p:nvSpPr>
        <p:spPr/>
        <p:txBody>
          <a:bodyPr vert="horz" lIns="91440" tIns="45720" rIns="91440" bIns="45720" rtlCol="0" anchor="t">
            <a:normAutofit/>
          </a:bodyPr>
          <a:lstStyle/>
          <a:p>
            <a:r>
              <a:rPr lang="en-GB" sz="2000" dirty="0">
                <a:latin typeface="Avenir Next LT Pro"/>
                <a:ea typeface="+mn-lt"/>
                <a:cs typeface="Calibri"/>
              </a:rPr>
              <a:t>Honey, P. and Mumford. (1992) </a:t>
            </a:r>
            <a:r>
              <a:rPr lang="en-GB" sz="2000" i="1" dirty="0">
                <a:latin typeface="Avenir Next LT Pro"/>
                <a:ea typeface="+mn-lt"/>
                <a:cs typeface="Calibri"/>
              </a:rPr>
              <a:t>The Manual of learning styles,</a:t>
            </a:r>
            <a:r>
              <a:rPr lang="en-GB" sz="2000" dirty="0">
                <a:latin typeface="Avenir Next LT Pro"/>
                <a:ea typeface="+mn-lt"/>
                <a:cs typeface="Calibri"/>
              </a:rPr>
              <a:t> 3rd </a:t>
            </a:r>
            <a:r>
              <a:rPr lang="en-GB" sz="2000" err="1">
                <a:latin typeface="Avenir Next LT Pro"/>
                <a:ea typeface="+mn-lt"/>
                <a:cs typeface="Calibri"/>
              </a:rPr>
              <a:t>edn</a:t>
            </a:r>
            <a:r>
              <a:rPr lang="en-GB" sz="2000" dirty="0">
                <a:latin typeface="Avenir Next LT Pro"/>
                <a:ea typeface="+mn-lt"/>
                <a:cs typeface="Calibri"/>
              </a:rPr>
              <a:t>. Maidenhead: Honey.</a:t>
            </a:r>
            <a:endParaRPr lang="en-US" sz="2000">
              <a:latin typeface="Avenir Next LT Pro"/>
            </a:endParaRPr>
          </a:p>
          <a:p>
            <a:r>
              <a:rPr lang="en-GB" sz="2000" dirty="0">
                <a:ea typeface="+mn-lt"/>
                <a:cs typeface="+mn-lt"/>
              </a:rPr>
              <a:t>Kolb, Osland, J., &amp; Rubin, I. M. (1995). Organizational </a:t>
            </a:r>
            <a:r>
              <a:rPr lang="en-GB" sz="2000" err="1">
                <a:ea typeface="+mn-lt"/>
                <a:cs typeface="+mn-lt"/>
              </a:rPr>
              <a:t>behavior</a:t>
            </a:r>
            <a:r>
              <a:rPr lang="en-GB" sz="2000" dirty="0">
                <a:ea typeface="+mn-lt"/>
                <a:cs typeface="+mn-lt"/>
              </a:rPr>
              <a:t> : an experiential approach (6th ed.). Prentice Hall.</a:t>
            </a:r>
            <a:endParaRPr lang="en-GB" sz="2000"/>
          </a:p>
          <a:p>
            <a:r>
              <a:rPr lang="en-GB" sz="2000" dirty="0">
                <a:ea typeface="+mn-lt"/>
                <a:cs typeface="+mn-lt"/>
              </a:rPr>
              <a:t>Kolb, D. (2015). Experiential learning: experience as the source of learning and development (Second edition). Pearson Education Inc.</a:t>
            </a:r>
            <a:endParaRPr lang="en-GB" sz="2000"/>
          </a:p>
          <a:p>
            <a:pPr>
              <a:buNone/>
            </a:pPr>
            <a:endParaRPr lang="en-GB"/>
          </a:p>
          <a:p>
            <a:pPr>
              <a:buNone/>
            </a:pPr>
            <a:endParaRPr lang="en-GB"/>
          </a:p>
          <a:p>
            <a:pPr marL="0" indent="0">
              <a:buNone/>
            </a:pPr>
            <a:endParaRPr lang="en-GB" dirty="0"/>
          </a:p>
          <a:p>
            <a:endParaRPr lang="en-GB" dirty="0"/>
          </a:p>
        </p:txBody>
      </p:sp>
    </p:spTree>
    <p:extLst>
      <p:ext uri="{BB962C8B-B14F-4D97-AF65-F5344CB8AC3E}">
        <p14:creationId xmlns:p14="http://schemas.microsoft.com/office/powerpoint/2010/main" val="269139159"/>
      </p:ext>
    </p:extLst>
  </p:cSld>
  <p:clrMapOvr>
    <a:masterClrMapping/>
  </p:clrMapOvr>
</p:sld>
</file>

<file path=ppt/theme/theme1.xml><?xml version="1.0" encoding="utf-8"?>
<a:theme xmlns:a="http://schemas.openxmlformats.org/drawingml/2006/main" name="DappledVTI">
  <a:themeElements>
    <a:clrScheme name="AnalogousFromRegularSeedRightStep">
      <a:dk1>
        <a:srgbClr val="000000"/>
      </a:dk1>
      <a:lt1>
        <a:srgbClr val="FFFFFF"/>
      </a:lt1>
      <a:dk2>
        <a:srgbClr val="3C3122"/>
      </a:dk2>
      <a:lt2>
        <a:srgbClr val="E2E7E8"/>
      </a:lt2>
      <a:accent1>
        <a:srgbClr val="C3614D"/>
      </a:accent1>
      <a:accent2>
        <a:srgbClr val="B1813B"/>
      </a:accent2>
      <a:accent3>
        <a:srgbClr val="A7A842"/>
      </a:accent3>
      <a:accent4>
        <a:srgbClr val="7FB13B"/>
      </a:accent4>
      <a:accent5>
        <a:srgbClr val="59B748"/>
      </a:accent5>
      <a:accent6>
        <a:srgbClr val="3BB159"/>
      </a:accent6>
      <a:hlink>
        <a:srgbClr val="358EA1"/>
      </a:hlink>
      <a:folHlink>
        <a:srgbClr val="7F7F7F"/>
      </a:folHlink>
    </a:clrScheme>
    <a:fontScheme name="Custom 67">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ppledVTI" id="{204FEFAB-F02B-4FE8-B509-C50A618B972D}" vid="{7EAEADA8-5A8E-45B2-B0E4-448EC7E7A94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2541</Words>
  <Application>Microsoft Office PowerPoint</Application>
  <PresentationFormat>Widescreen</PresentationFormat>
  <Paragraphs>179</Paragraphs>
  <Slides>16</Slides>
  <Notes>10</Notes>
  <HiddenSlides>0</HiddenSlides>
  <MMClips>2</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Arial,Sans-Serif</vt:lpstr>
      <vt:lpstr>AvenirNext LT Pro Medium</vt:lpstr>
      <vt:lpstr>Arial</vt:lpstr>
      <vt:lpstr>Avenir Next LT Pro</vt:lpstr>
      <vt:lpstr>Calibri</vt:lpstr>
      <vt:lpstr>Calibri Light</vt:lpstr>
      <vt:lpstr>Sabon Next LT</vt:lpstr>
      <vt:lpstr>DappledVTI</vt:lpstr>
      <vt:lpstr>Learning Styles</vt:lpstr>
      <vt:lpstr>Assignment Two recap</vt:lpstr>
      <vt:lpstr>Objectives</vt:lpstr>
      <vt:lpstr>Learning Styles</vt:lpstr>
      <vt:lpstr>David Kolb – Experiential Learning Theory</vt:lpstr>
      <vt:lpstr>Accomodators</vt:lpstr>
      <vt:lpstr>Convergers</vt:lpstr>
      <vt:lpstr>Divergers</vt:lpstr>
      <vt:lpstr>Assimilators</vt:lpstr>
      <vt:lpstr>VAK/VARK</vt:lpstr>
      <vt:lpstr>Mumford and Honey</vt:lpstr>
      <vt:lpstr>Let's discuss</vt:lpstr>
      <vt:lpstr>PowerPoint Presentation</vt:lpstr>
      <vt:lpstr>Let's discuss your VARK Results</vt:lpstr>
      <vt:lpstr>Activity- Work in pairs / Groups to talk about how you might use this information on your learning styles to help on your journey. Then, start to write your own Action Plan.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Jessica Shore</dc:creator>
  <cp:lastModifiedBy>Laura James</cp:lastModifiedBy>
  <cp:revision>421</cp:revision>
  <dcterms:created xsi:type="dcterms:W3CDTF">2023-10-15T13:31:51Z</dcterms:created>
  <dcterms:modified xsi:type="dcterms:W3CDTF">2024-10-07T12:43:57Z</dcterms:modified>
</cp:coreProperties>
</file>