
<file path=[Content_Types].xml><?xml version="1.0" encoding="utf-8"?>
<Types xmlns="http://schemas.openxmlformats.org/package/2006/content-types">
  <Default Extension="png" ContentType="image/png"/>
  <Default Extension="jpeg" ContentType="image/jpeg"/>
  <Default Extension="xls" ContentType="application/vnd.ms-excel"/>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7"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9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p:scale>
          <a:sx n="95" d="100"/>
          <a:sy n="95" d="100"/>
        </p:scale>
        <p:origin x="-115"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BFE6-9BBD-4D78-808C-28B9D89C9A91}" type="datetimeFigureOut">
              <a:rPr lang="en-GB" smtClean="0"/>
              <a:t>31/05/2024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8ED8-9C68-469D-A7DF-D68ECE3DD6EC}" type="slidenum">
              <a:rPr lang="en-GB" smtClean="0"/>
              <a:t>‹#›</a:t>
            </a:fld>
            <a:endParaRPr lang="en-GB"/>
          </a:p>
        </p:txBody>
      </p:sp>
    </p:spTree>
    <p:extLst>
      <p:ext uri="{BB962C8B-B14F-4D97-AF65-F5344CB8AC3E}">
        <p14:creationId xmlns:p14="http://schemas.microsoft.com/office/powerpoint/2010/main" val="171571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ChangeArrowheads="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ea typeface="ＭＳ Ｐゴシック" pitchFamily="34" charset="-128"/>
              </a:rPr>
              <a:t>These functions of the mind interact, feedback loops, momentum. Following slides show what can easily happen just with thoughts and feelings to someone who has previously been depressed. Dysfunctional processing cycles. Easy to see how these patterns develop, the FB loops that keep them going. Fear, reactivity, aversion, desire to avoid very understandable but become part of the problem and give things energy.</a:t>
            </a:r>
          </a:p>
          <a:p>
            <a:endParaRPr lang="en-GB" altLang="en-US" smtClean="0">
              <a:ea typeface="ＭＳ Ｐゴシック" pitchFamily="34" charset="-128"/>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fld id="{CD841A7F-557A-4A6F-BCFA-ACD526CFCB45}" type="slidenum">
              <a:rPr lang="en-GB" altLang="en-US" sz="1200">
                <a:solidFill>
                  <a:srgbClr val="000000"/>
                </a:solidFill>
                <a:latin typeface="Times New Roman" pitchFamily="18" charset="0"/>
                <a:ea typeface="Microsoft YaHei" pitchFamily="34" charset="-122"/>
              </a:rPr>
              <a:pPr/>
              <a:t>16</a:t>
            </a:fld>
            <a:endParaRPr lang="en-GB" altLang="en-US" sz="1200">
              <a:solidFill>
                <a:srgbClr val="000000"/>
              </a:solidFill>
              <a:latin typeface="Times New Roman" pitchFamily="18" charset="0"/>
              <a:ea typeface="Microsoft YaHei" pitchFamily="34"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ChangeArrowheads="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ea typeface="ＭＳ Ｐゴシック" pitchFamily="34" charset="-128"/>
              </a:rPr>
              <a:t>Simialr with the thoughts and feelings feedback loop, automatic negative bias</a:t>
            </a:r>
          </a:p>
          <a:p>
            <a:r>
              <a:rPr lang="en-GB" altLang="en-US" smtClean="0">
                <a:ea typeface="ＭＳ Ｐゴシック" pitchFamily="34" charset="-128"/>
              </a:rPr>
              <a:t>Escape strategies can make stress worse again leading to rumination as try to think way out of difficult. </a:t>
            </a:r>
          </a:p>
          <a:p>
            <a:endParaRPr lang="en-GB" altLang="en-US" smtClean="0">
              <a:ea typeface="ＭＳ Ｐゴシック" pitchFamily="34" charset="-128"/>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fld id="{E6F90199-7ECC-4EFD-8E56-872657C9A0AE}" type="slidenum">
              <a:rPr lang="en-GB" altLang="en-US" sz="1200">
                <a:solidFill>
                  <a:srgbClr val="000000"/>
                </a:solidFill>
                <a:latin typeface="Times New Roman" pitchFamily="18" charset="0"/>
                <a:ea typeface="Microsoft YaHei" pitchFamily="34" charset="-122"/>
              </a:rPr>
              <a:pPr/>
              <a:t>17</a:t>
            </a:fld>
            <a:endParaRPr lang="en-GB" altLang="en-US" sz="1200">
              <a:solidFill>
                <a:srgbClr val="000000"/>
              </a:solidFill>
              <a:latin typeface="Times New Roman" pitchFamily="18" charset="0"/>
              <a:ea typeface="Microsoft YaHei" pitchFamily="34"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Rectangle 9"/>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fld id="{8670C3D7-F90F-48D9-997E-2D45370524E7}" type="slidenum">
              <a:rPr lang="en-GB" altLang="en-US" sz="1200">
                <a:solidFill>
                  <a:srgbClr val="000000"/>
                </a:solidFill>
                <a:latin typeface="Times New Roman" pitchFamily="18" charset="0"/>
                <a:ea typeface="Microsoft YaHei" pitchFamily="34" charset="-122"/>
              </a:rPr>
              <a:pPr/>
              <a:t>18</a:t>
            </a:fld>
            <a:endParaRPr lang="en-GB" altLang="en-US" sz="1200">
              <a:solidFill>
                <a:srgbClr val="000000"/>
              </a:solidFill>
              <a:latin typeface="Times New Roman" pitchFamily="18" charset="0"/>
              <a:ea typeface="Microsoft YaHei" pitchFamily="34" charset="-122"/>
            </a:endParaRPr>
          </a:p>
        </p:txBody>
      </p:sp>
      <p:sp>
        <p:nvSpPr>
          <p:cNvPr id="32771" name="Text Box 1"/>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pPr algn="r" eaLnBrk="1" hangingPunct="1">
              <a:buSzPct val="100000"/>
              <a:buFont typeface="Times New Roman" pitchFamily="18" charset="0"/>
              <a:buNone/>
            </a:pPr>
            <a:fld id="{921C307B-04F7-4E1E-AD02-E95F31D95FAC}" type="slidenum">
              <a:rPr lang="en-GB" altLang="en-US" sz="1200">
                <a:solidFill>
                  <a:srgbClr val="000000"/>
                </a:solidFill>
                <a:latin typeface="Arial" pitchFamily="34" charset="0"/>
                <a:ea typeface="Microsoft YaHei" pitchFamily="34" charset="-122"/>
              </a:rPr>
              <a:pPr algn="r" eaLnBrk="1" hangingPunct="1">
                <a:buSzPct val="100000"/>
                <a:buFont typeface="Times New Roman" pitchFamily="18" charset="0"/>
                <a:buNone/>
              </a:pPr>
              <a:t>18</a:t>
            </a:fld>
            <a:endParaRPr lang="en-GB" altLang="en-US" sz="1200">
              <a:solidFill>
                <a:srgbClr val="000000"/>
              </a:solidFill>
              <a:latin typeface="Arial" pitchFamily="34" charset="0"/>
              <a:ea typeface="Microsoft YaHei" pitchFamily="34" charset="-122"/>
            </a:endParaRPr>
          </a:p>
        </p:txBody>
      </p:sp>
      <p:sp>
        <p:nvSpPr>
          <p:cNvPr id="32772" name="Text Box 2"/>
          <p:cNvSpPr txBox="1">
            <a:spLocks noChangeArrowheads="1"/>
          </p:cNvSpPr>
          <p:nvPr/>
        </p:nvSpPr>
        <p:spPr bwMode="auto">
          <a:xfrm>
            <a:off x="0"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pPr eaLnBrk="1" hangingPunct="1">
              <a:buSzPct val="100000"/>
              <a:buFont typeface="Times New Roman" pitchFamily="18" charset="0"/>
              <a:buNone/>
            </a:pPr>
            <a:endParaRPr lang="en-US" altLang="en-US" sz="1200">
              <a:solidFill>
                <a:srgbClr val="000000"/>
              </a:solidFill>
              <a:latin typeface="Arial" pitchFamily="34" charset="0"/>
              <a:ea typeface="Microsoft YaHei" pitchFamily="34" charset="-122"/>
            </a:endParaRPr>
          </a:p>
        </p:txBody>
      </p:sp>
      <p:sp>
        <p:nvSpPr>
          <p:cNvPr id="32773" name="Text Box 3"/>
          <p:cNvSpPr txBox="1">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pPr eaLnBrk="1" hangingPunct="1">
              <a:buSzPct val="100000"/>
              <a:buFont typeface="Times New Roman" pitchFamily="18" charset="0"/>
              <a:buNone/>
            </a:pPr>
            <a:endParaRPr lang="en-US" altLang="en-US" sz="1200">
              <a:solidFill>
                <a:srgbClr val="000000"/>
              </a:solidFill>
              <a:latin typeface="Arial" pitchFamily="34" charset="0"/>
              <a:ea typeface="Microsoft YaHei" pitchFamily="34" charset="-122"/>
            </a:endParaRPr>
          </a:p>
        </p:txBody>
      </p:sp>
      <p:sp>
        <p:nvSpPr>
          <p:cNvPr id="32774" name="Text Box 4"/>
          <p:cNvSpPr txBox="1">
            <a:spLocks noChangeArrowheads="1"/>
          </p:cNvSpPr>
          <p:nvPr/>
        </p:nvSpPr>
        <p:spPr bwMode="auto">
          <a:xfrm>
            <a:off x="3852863"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pPr algn="r" eaLnBrk="1" hangingPunct="1">
              <a:buSzPct val="100000"/>
              <a:buFont typeface="Times New Roman" pitchFamily="18" charset="0"/>
              <a:buNone/>
            </a:pPr>
            <a:endParaRPr lang="en-US" altLang="en-US" sz="1200">
              <a:solidFill>
                <a:srgbClr val="000000"/>
              </a:solidFill>
              <a:latin typeface="Arial" pitchFamily="34" charset="0"/>
              <a:ea typeface="Microsoft YaHei" pitchFamily="34" charset="-122"/>
            </a:endParaRPr>
          </a:p>
        </p:txBody>
      </p:sp>
      <p:sp>
        <p:nvSpPr>
          <p:cNvPr id="32775" name="Rectangle 5"/>
          <p:cNvSpPr>
            <a:spLocks noGrp="1" noRot="1" noChangeAspect="1" noChangeArrowheads="1" noTextEdit="1"/>
          </p:cNvSpPr>
          <p:nvPr>
            <p:ph type="sldImg"/>
          </p:nvPr>
        </p:nvSpPr>
        <p:spPr>
          <a:xfrm>
            <a:off x="90488" y="744538"/>
            <a:ext cx="6619875" cy="3724275"/>
          </a:xfrm>
          <a:ln/>
        </p:spPr>
      </p:sp>
      <p:sp>
        <p:nvSpPr>
          <p:cNvPr id="32776" name="Text Box 6"/>
          <p:cNvSpPr>
            <a:spLocks noGrp="1" noChangeArrowheads="1"/>
          </p:cNvSpPr>
          <p:nvPr>
            <p:ph type="body" idx="1"/>
          </p:nvPr>
        </p:nvSpPr>
        <p:spPr>
          <a:xfrm>
            <a:off x="679450" y="4716463"/>
            <a:ext cx="5441950" cy="44688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lstStyle/>
          <a:p>
            <a:pPr eaLnBrk="1" hangingPunct="1">
              <a:spcBef>
                <a:spcPct val="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smtClean="0">
                <a:latin typeface="Arial" pitchFamily="34" charset="0"/>
                <a:ea typeface="ＭＳ Ｐゴシック" pitchFamily="34" charset="-128"/>
                <a:cs typeface="Arial" pitchFamily="34" charset="0"/>
              </a:rPr>
              <a:t>IE LESS CLINICAL</a:t>
            </a:r>
          </a:p>
          <a:p>
            <a:pPr eaLnBrk="1" hangingPunct="1">
              <a:spcBef>
                <a:spcPct val="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smtClean="0">
                <a:latin typeface="Arial" pitchFamily="34" charset="0"/>
                <a:ea typeface="ＭＳ Ｐゴシック" pitchFamily="34" charset="-128"/>
                <a:cs typeface="Arial" pitchFamily="34" charset="0"/>
              </a:rPr>
              <a:t>ASSOC W TRAIT MFN</a:t>
            </a:r>
          </a:p>
          <a:p>
            <a:pPr eaLnBrk="1" hangingPunct="1">
              <a:spcBef>
                <a:spcPct val="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smtClean="0">
                <a:latin typeface="Arial" pitchFamily="34" charset="0"/>
                <a:ea typeface="ＭＳ Ｐゴシック" pitchFamily="34" charset="-128"/>
                <a:cs typeface="Arial" pitchFamily="34" charset="0"/>
              </a:rPr>
              <a:t>LEARNING MFN HELPS</a:t>
            </a:r>
          </a:p>
          <a:p>
            <a:pPr eaLnBrk="1" hangingPunct="1">
              <a:spcBef>
                <a:spcPct val="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smtClean="0">
                <a:latin typeface="Arial" pitchFamily="34" charset="0"/>
                <a:ea typeface="ＭＳ Ｐゴシック" pitchFamily="34" charset="-128"/>
                <a:cs typeface="Arial" pitchFamily="34" charset="0"/>
              </a:rPr>
              <a:t>NOT ALWAYS EASY TO STUDY</a:t>
            </a:r>
          </a:p>
          <a:p>
            <a:pPr eaLnBrk="1" hangingPunct="1">
              <a:spcBef>
                <a:spcPct val="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endParaRPr lang="en-GB" altLang="en-US" smtClean="0">
              <a:latin typeface="Arial" pitchFamily="34" charset="0"/>
              <a:ea typeface="ＭＳ Ｐゴシック" pitchFamily="34" charset="-128"/>
              <a:cs typeface="Arial" pitchFamily="34" charset="0"/>
            </a:endParaRPr>
          </a:p>
        </p:txBody>
      </p:sp>
      <p:sp>
        <p:nvSpPr>
          <p:cNvPr id="32777" name="Text Box 7"/>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pPr algn="r" eaLnBrk="1" hangingPunct="1">
              <a:buSzPct val="100000"/>
              <a:buFont typeface="Times New Roman" pitchFamily="18" charset="0"/>
              <a:buNone/>
            </a:pPr>
            <a:fld id="{1A9117BC-7C36-4D42-A72E-16734FD7C9A4}" type="slidenum">
              <a:rPr lang="en-GB" altLang="en-US" sz="1200">
                <a:solidFill>
                  <a:srgbClr val="000000"/>
                </a:solidFill>
                <a:latin typeface="Calibri" pitchFamily="34" charset="0"/>
                <a:ea typeface="Microsoft YaHei" pitchFamily="34" charset="-122"/>
              </a:rPr>
              <a:pPr algn="r" eaLnBrk="1" hangingPunct="1">
                <a:buSzPct val="100000"/>
                <a:buFont typeface="Times New Roman" pitchFamily="18" charset="0"/>
                <a:buNone/>
              </a:pPr>
              <a:t>18</a:t>
            </a:fld>
            <a:endParaRPr lang="en-GB" altLang="en-US" sz="1200">
              <a:solidFill>
                <a:srgbClr val="000000"/>
              </a:solidFill>
              <a:latin typeface="Calibri" pitchFamily="34" charset="0"/>
              <a:ea typeface="Microsoft YaHei" pitchFamily="34"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1200">
                <a:solidFill>
                  <a:schemeClr val="tx1"/>
                </a:solidFill>
                <a:latin typeface="Times New Roman" pitchFamily="18" charset="0"/>
                <a:ea typeface="ＭＳ Ｐゴシック" pitchFamily="34" charset="-128"/>
              </a:defRPr>
            </a:lvl1pPr>
            <a:lvl2pPr marL="728663" indent="-279400" defTabSz="912813">
              <a:defRPr sz="1200">
                <a:solidFill>
                  <a:schemeClr val="tx1"/>
                </a:solidFill>
                <a:latin typeface="Times New Roman" pitchFamily="18" charset="0"/>
                <a:ea typeface="ＭＳ Ｐゴシック" pitchFamily="34" charset="-128"/>
              </a:defRPr>
            </a:lvl2pPr>
            <a:lvl3pPr marL="1120775" indent="-223838" defTabSz="912813">
              <a:defRPr sz="1200">
                <a:solidFill>
                  <a:schemeClr val="tx1"/>
                </a:solidFill>
                <a:latin typeface="Times New Roman" pitchFamily="18" charset="0"/>
                <a:ea typeface="ＭＳ Ｐゴシック" pitchFamily="34" charset="-128"/>
              </a:defRPr>
            </a:lvl3pPr>
            <a:lvl4pPr marL="1568450" indent="-223838" defTabSz="912813">
              <a:defRPr sz="1200">
                <a:solidFill>
                  <a:schemeClr val="tx1"/>
                </a:solidFill>
                <a:latin typeface="Times New Roman" pitchFamily="18" charset="0"/>
                <a:ea typeface="ＭＳ Ｐゴシック" pitchFamily="34" charset="-128"/>
              </a:defRPr>
            </a:lvl4pPr>
            <a:lvl5pPr marL="2017713" indent="-223838" defTabSz="912813">
              <a:defRPr sz="1200">
                <a:solidFill>
                  <a:schemeClr val="tx1"/>
                </a:solidFill>
                <a:latin typeface="Times New Roman" pitchFamily="18" charset="0"/>
                <a:ea typeface="ＭＳ Ｐゴシック" pitchFamily="34" charset="-128"/>
              </a:defRPr>
            </a:lvl5pPr>
            <a:lvl6pPr marL="2474913" indent="-223838" defTabSz="912813"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6pPr>
            <a:lvl7pPr marL="2932113" indent="-223838" defTabSz="912813"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7pPr>
            <a:lvl8pPr marL="3389313" indent="-223838" defTabSz="912813"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8pPr>
            <a:lvl9pPr marL="3846513" indent="-223838" defTabSz="912813" eaLnBrk="0" fontAlgn="base" hangingPunct="0">
              <a:spcBef>
                <a:spcPct val="30000"/>
              </a:spcBef>
              <a:spcAft>
                <a:spcPct val="0"/>
              </a:spcAft>
              <a:defRPr sz="1200">
                <a:solidFill>
                  <a:schemeClr val="tx1"/>
                </a:solidFill>
                <a:latin typeface="Times New Roman" pitchFamily="18" charset="0"/>
                <a:ea typeface="ＭＳ Ｐゴシック" pitchFamily="34" charset="-128"/>
              </a:defRPr>
            </a:lvl9pPr>
          </a:lstStyle>
          <a:p>
            <a:fld id="{D19E1747-26E0-4813-AF09-DC63465A52FA}" type="slidenum">
              <a:rPr lang="en-US">
                <a:latin typeface="Arial" pitchFamily="34" charset="0"/>
              </a:rPr>
              <a:pPr/>
              <a:t>20</a:t>
            </a:fld>
            <a:endParaRPr lang="en-US">
              <a:latin typeface="Arial" pitchFamily="34" charset="0"/>
            </a:endParaRPr>
          </a:p>
        </p:txBody>
      </p:sp>
      <p:sp>
        <p:nvSpPr>
          <p:cNvPr id="35843" name="Rectangle 2"/>
          <p:cNvSpPr>
            <a:spLocks noGrp="1" noRot="1" noChangeAspect="1" noChangeArrowheads="1" noTextEdit="1"/>
          </p:cNvSpPr>
          <p:nvPr>
            <p:ph type="sldImg"/>
          </p:nvPr>
        </p:nvSpPr>
        <p:spPr>
          <a:xfrm>
            <a:off x="1144588" y="687388"/>
            <a:ext cx="4570412" cy="3427412"/>
          </a:xfrm>
          <a:ln/>
        </p:spPr>
      </p:sp>
      <p:sp>
        <p:nvSpPr>
          <p:cNvPr id="35844" name="Rectangle 3"/>
          <p:cNvSpPr>
            <a:spLocks noGrp="1" noChangeArrowheads="1"/>
          </p:cNvSpPr>
          <p:nvPr>
            <p:ph type="body" idx="1"/>
          </p:nvPr>
        </p:nvSpPr>
        <p:spPr>
          <a:xfrm>
            <a:off x="914400" y="4341813"/>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17" tIns="45709" rIns="91417" bIns="45709"/>
          <a:lstStyle/>
          <a:p>
            <a:pPr eaLnBrk="1" hangingPunct="1"/>
            <a:r>
              <a:rPr lang="en-GB" smtClean="0">
                <a:ea typeface="ＭＳ Ｐゴシック" pitchFamily="34" charset="-128"/>
              </a:rPr>
              <a:t>OF THESE DISORDERS, DEPRESSION IS THE ONE WITH THE LARGEST IMPACT OVER THE LIFESPAN.</a:t>
            </a:r>
          </a:p>
          <a:p>
            <a:pPr eaLnBrk="1" hangingPunct="1"/>
            <a:r>
              <a:rPr lang="en-GB" smtClean="0">
                <a:ea typeface="ＭＳ Ｐゴシック" pitchFamily="34" charset="-128"/>
              </a:rPr>
              <a:t>ADOLESCENT ONSET DEPRESSION IS ASSOCIATED WITH A VARIETY OF ADVERSE OUTCOMES IN ADULT LIFE.</a:t>
            </a:r>
          </a:p>
          <a:p>
            <a:pPr eaLnBrk="1" hangingPunct="1"/>
            <a:r>
              <a:rPr lang="en-GB" smtClean="0">
                <a:ea typeface="ＭＳ Ｐゴシック" pitchFamily="34" charset="-128"/>
              </a:rPr>
              <a:t>FUTURE LESS GOOD AS REGARDS ACADEMIC ATTAINMENT, WORK, RELATIONSHIPS, MENTAL AND PHYSICAL HEALTH</a:t>
            </a:r>
          </a:p>
          <a:p>
            <a:pPr eaLnBrk="1" hangingPunct="1"/>
            <a:r>
              <a:rPr lang="en-GB" smtClean="0">
                <a:ea typeface="ＭＳ Ｐゴシック" pitchFamily="34" charset="-128"/>
              </a:rPr>
              <a:t>IMPORTANT TO DEVELOP INTERVENTIONS THAT MIGHT HELP YOUNG PEOPLE DURING THIS CRITICAL TIME WINDOW</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ChangeArrowheads="1" noTextEdit="1"/>
          </p:cNvSpPr>
          <p:nvPr>
            <p:ph type="sldImg"/>
          </p:nvPr>
        </p:nvSpPr>
        <p:spPr>
          <a:ln/>
        </p:spPr>
      </p:sp>
      <p:sp>
        <p:nvSpPr>
          <p:cNvPr id="3891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ea typeface="ＭＳ Ｐゴシック" pitchFamily="34" charset="-128"/>
              </a:rPr>
              <a:t>10 WEEK COURSE </a:t>
            </a:r>
          </a:p>
        </p:txBody>
      </p:sp>
      <p:sp>
        <p:nvSpPr>
          <p:cNvPr id="3891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5AE698FC-1533-4012-87E9-B03AA5B85B40}" type="slidenum">
              <a:rPr lang="en-GB" sz="1200">
                <a:latin typeface="Times New Roman" pitchFamily="18" charset="0"/>
              </a:rPr>
              <a:pPr/>
              <a:t>22</a:t>
            </a:fld>
            <a:endParaRPr lang="en-GB" sz="1200">
              <a:latin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ChangeArrowheads="1" noTextEdit="1"/>
          </p:cNvSpPr>
          <p:nvPr>
            <p:ph type="sldImg"/>
          </p:nvPr>
        </p:nvSpPr>
        <p:spPr>
          <a:ln/>
        </p:spPr>
      </p:sp>
      <p:sp>
        <p:nvSpPr>
          <p:cNvPr id="419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ea typeface="ＭＳ Ｐゴシック" pitchFamily="34" charset="-128"/>
              </a:rPr>
              <a:t>THAT IS WHY A GROUP OF RESEARCHERS FROM DIFFERENT RESEARCH CENTRES GOT TOGETHER TO PLAN THE MYRIAD PROJECT. FUNDED BY THE WELLCOME TRUST.</a:t>
            </a:r>
          </a:p>
        </p:txBody>
      </p:sp>
      <p:sp>
        <p:nvSpPr>
          <p:cNvPr id="419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9995FF5E-A56E-4E2F-A6E3-C233BBCA6527}" type="slidenum">
              <a:rPr lang="en-GB" sz="1200">
                <a:solidFill>
                  <a:srgbClr val="000000"/>
                </a:solidFill>
                <a:latin typeface="Times New Roman" pitchFamily="18" charset="0"/>
              </a:rPr>
              <a:pPr/>
              <a:t>25</a:t>
            </a:fld>
            <a:endParaRPr lang="en-GB" sz="1200">
              <a:solidFill>
                <a:srgbClr val="000000"/>
              </a:solidFill>
              <a:latin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ChangeArrowheads="1" noTextEdit="1"/>
          </p:cNvSpPr>
          <p:nvPr>
            <p:ph type="sldImg"/>
          </p:nvPr>
        </p:nvSpPr>
        <p:spPr>
          <a:ln/>
        </p:spPr>
      </p:sp>
      <p:sp>
        <p:nvSpPr>
          <p:cNvPr id="45059"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ea typeface="ＭＳ Ｐゴシック" pitchFamily="34" charset="-128"/>
              </a:rPr>
              <a:t>ETC</a:t>
            </a:r>
          </a:p>
        </p:txBody>
      </p:sp>
      <p:sp>
        <p:nvSpPr>
          <p:cNvPr id="45060"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242C6A31-82A5-4D30-8FB1-C9038E00E39C}" type="slidenum">
              <a:rPr lang="en-GB" sz="1200">
                <a:latin typeface="Times New Roman" pitchFamily="18" charset="0"/>
              </a:rPr>
              <a:pPr/>
              <a:t>27</a:t>
            </a:fld>
            <a:endParaRPr lang="en-GB" sz="1200">
              <a:latin typeface="Times New Roman"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ea typeface="ＭＳ Ｐゴシック" pitchFamily="34" charset="-128"/>
            </a:endParaRPr>
          </a:p>
        </p:txBody>
      </p:sp>
      <p:sp>
        <p:nvSpPr>
          <p:cNvPr id="5325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10419B7F-2C4F-47FC-B7BD-3894259C88FD}" type="slidenum">
              <a:rPr lang="en-GB" altLang="en-US" sz="1200">
                <a:latin typeface="Times New Roman" pitchFamily="18" charset="0"/>
              </a:rPr>
              <a:pPr/>
              <a:t>34</a:t>
            </a:fld>
            <a:endParaRPr lang="en-GB" altLang="en-US" sz="1200">
              <a:latin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ChangeArrowheads="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ea typeface="ＭＳ Ｐゴシック" pitchFamily="34" charset="-128"/>
              </a:rPr>
              <a:t>When staff health and wellbeing is good it impacts on:</a:t>
            </a:r>
          </a:p>
          <a:p>
            <a:endParaRPr lang="en-GB" altLang="en-US" smtClean="0">
              <a:ea typeface="ＭＳ Ｐゴシック" pitchFamily="34" charset="-128"/>
            </a:endParaRPr>
          </a:p>
          <a:p>
            <a:r>
              <a:rPr lang="en-GB" altLang="en-US" smtClean="0">
                <a:ea typeface="ＭＳ Ｐゴシック" pitchFamily="34" charset="-128"/>
              </a:rPr>
              <a:t>Relationships</a:t>
            </a:r>
          </a:p>
          <a:p>
            <a:endParaRPr lang="en-GB" altLang="en-US" smtClean="0">
              <a:ea typeface="ＭＳ Ｐゴシック" pitchFamily="34" charset="-128"/>
            </a:endParaRPr>
          </a:p>
          <a:p>
            <a:r>
              <a:rPr lang="en-GB" altLang="en-US" smtClean="0">
                <a:ea typeface="ＭＳ Ｐゴシック" pitchFamily="34" charset="-128"/>
              </a:rPr>
              <a:t>Leadership</a:t>
            </a:r>
          </a:p>
          <a:p>
            <a:endParaRPr lang="en-GB" altLang="en-US" smtClean="0">
              <a:ea typeface="ＭＳ Ｐゴシック" pitchFamily="34" charset="-128"/>
            </a:endParaRPr>
          </a:p>
          <a:p>
            <a:r>
              <a:rPr lang="en-GB" altLang="en-US" smtClean="0">
                <a:ea typeface="ＭＳ Ｐゴシック" pitchFamily="34" charset="-128"/>
              </a:rPr>
              <a:t>Teams</a:t>
            </a:r>
          </a:p>
          <a:p>
            <a:endParaRPr lang="en-GB" altLang="en-US" smtClean="0">
              <a:ea typeface="ＭＳ Ｐゴシック" pitchFamily="34" charset="-128"/>
            </a:endParaRPr>
          </a:p>
          <a:p>
            <a:r>
              <a:rPr lang="en-GB" altLang="en-US" smtClean="0">
                <a:ea typeface="ＭＳ Ｐゴシック" pitchFamily="34" charset="-128"/>
              </a:rPr>
              <a:t>Organisations</a:t>
            </a:r>
          </a:p>
          <a:p>
            <a:endParaRPr lang="en-GB" altLang="en-US" smtClean="0">
              <a:ea typeface="ＭＳ Ｐゴシック" pitchFamily="34" charset="-128"/>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1pPr>
            <a:lvl2pPr marL="742950" indent="-28575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2pPr>
            <a:lvl3pPr marL="11430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3pPr>
            <a:lvl4pPr marL="16002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4pPr>
            <a:lvl5pPr marL="2057400" indent="-2286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sz="3600">
                <a:solidFill>
                  <a:schemeClr val="tx1"/>
                </a:solidFill>
                <a:latin typeface="Tempus Sans ITC" pitchFamily="82" charset="0"/>
                <a:ea typeface="ＭＳ Ｐゴシック" pitchFamily="34" charset="-128"/>
              </a:defRPr>
            </a:lvl9pPr>
          </a:lstStyle>
          <a:p>
            <a:fld id="{343A4141-D208-4AA3-B22E-37B07A6554F4}" type="slidenum">
              <a:rPr lang="en-GB" altLang="en-US" sz="1200">
                <a:solidFill>
                  <a:srgbClr val="000000"/>
                </a:solidFill>
                <a:latin typeface="Times New Roman" pitchFamily="18" charset="0"/>
                <a:ea typeface="Microsoft YaHei" pitchFamily="34" charset="-122"/>
              </a:rPr>
              <a:pPr/>
              <a:t>35</a:t>
            </a:fld>
            <a:endParaRPr lang="en-GB" altLang="en-US" sz="1200">
              <a:solidFill>
                <a:srgbClr val="000000"/>
              </a:solidFill>
              <a:latin typeface="Times New Roman" pitchFamily="18" charset="0"/>
              <a:ea typeface="Microsoft YaHei" pitchFamily="34" charset="-122"/>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367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346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7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03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75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927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18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11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47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68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718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7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0839797"/>
      </p:ext>
    </p:extLst>
  </p:cSld>
  <p:clrMapOvr>
    <a:masterClrMapping/>
  </p:clrMapOvr>
  <p:transition spd="slow" advClick="0" advTm="300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8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8" y="2636358"/>
            <a:ext cx="10363200" cy="458587"/>
          </a:xfrm>
        </p:spPr>
        <p:txBody>
          <a:bodyPr/>
          <a:lstStyle/>
          <a:p>
            <a:r>
              <a:rPr lang="en-US"/>
              <a:t>Click to edit Master title style</a:t>
            </a:r>
            <a:endParaRPr lang="en-GB"/>
          </a:p>
        </p:txBody>
      </p:sp>
      <p:sp>
        <p:nvSpPr>
          <p:cNvPr id="3" name="Subtitle 2"/>
          <p:cNvSpPr>
            <a:spLocks noGrp="1"/>
          </p:cNvSpPr>
          <p:nvPr>
            <p:ph type="subTitle" idx="1"/>
          </p:nvPr>
        </p:nvSpPr>
        <p:spPr>
          <a:xfrm>
            <a:off x="1828801" y="3886212"/>
            <a:ext cx="8534400" cy="466703"/>
          </a:xfrm>
        </p:spPr>
        <p:txBody>
          <a:bodyPr/>
          <a:lstStyle>
            <a:lvl1pPr marL="0" indent="0" algn="ctr">
              <a:buNone/>
              <a:defRPr/>
            </a:lvl1pPr>
            <a:lvl2pPr marL="342728" indent="0" algn="ctr">
              <a:buNone/>
              <a:defRPr/>
            </a:lvl2pPr>
            <a:lvl3pPr marL="685454" indent="0" algn="ctr">
              <a:buNone/>
              <a:defRPr/>
            </a:lvl3pPr>
            <a:lvl4pPr marL="1028181" indent="0" algn="ctr">
              <a:buNone/>
              <a:defRPr/>
            </a:lvl4pPr>
            <a:lvl5pPr marL="1370907" indent="0" algn="ctr">
              <a:buNone/>
              <a:defRPr/>
            </a:lvl5pPr>
            <a:lvl6pPr marL="1713634" indent="0" algn="ctr">
              <a:buNone/>
              <a:defRPr/>
            </a:lvl6pPr>
            <a:lvl7pPr marL="2056361" indent="0" algn="ctr">
              <a:buNone/>
              <a:defRPr/>
            </a:lvl7pPr>
            <a:lvl8pPr marL="2399087" indent="0" algn="ctr">
              <a:buNone/>
              <a:defRPr/>
            </a:lvl8pPr>
            <a:lvl9pPr marL="2741815" indent="0" algn="ctr">
              <a:buNone/>
              <a:defRPr/>
            </a:lvl9pPr>
          </a:lstStyle>
          <a:p>
            <a:r>
              <a:rPr lang="en-US"/>
              <a:t>Click to edit Master subtitle style</a:t>
            </a:r>
            <a:endParaRPr lang="en-GB"/>
          </a:p>
        </p:txBody>
      </p:sp>
      <p:sp>
        <p:nvSpPr>
          <p:cNvPr id="4" name="Rectangle 6"/>
          <p:cNvSpPr>
            <a:spLocks noGrp="1" noChangeArrowheads="1"/>
          </p:cNvSpPr>
          <p:nvPr>
            <p:ph type="sldNum" sz="quarter" idx="10"/>
          </p:nvPr>
        </p:nvSpPr>
        <p:spPr bwMode="auto">
          <a:xfrm>
            <a:off x="8737601" y="6134100"/>
            <a:ext cx="3147484" cy="476250"/>
          </a:xfrm>
          <a:ln>
            <a:miter lim="800000"/>
            <a:headEnd/>
            <a:tailEnd/>
          </a:ln>
        </p:spPr>
        <p:txBody>
          <a:bodyPr lIns="91393" tIns="45697" rIns="91393" bIns="45697" anchor="t"/>
          <a:lstStyle>
            <a:lvl1pPr algn="r">
              <a:defRPr sz="750" b="0" dirty="0">
                <a:solidFill>
                  <a:srgbClr val="000000"/>
                </a:solidFill>
                <a:latin typeface="Arial Narrow"/>
                <a:cs typeface="Arial Narrow"/>
              </a:defRPr>
            </a:lvl1pPr>
          </a:lstStyle>
          <a:p>
            <a:pPr>
              <a:defRPr/>
            </a:pPr>
            <a:r>
              <a:rPr lang="en-GB"/>
              <a:t>© University of Oxford Mindfulness Centre</a:t>
            </a:r>
          </a:p>
          <a:p>
            <a:pPr>
              <a:defRPr/>
            </a:pPr>
            <a:r>
              <a:rPr lang="en-GB"/>
              <a:t>Please do not reproduce without the written permission of the authors</a:t>
            </a:r>
          </a:p>
          <a:p>
            <a:pPr>
              <a:defRPr/>
            </a:pPr>
            <a:endParaRPr lang="en-US"/>
          </a:p>
        </p:txBody>
      </p:sp>
    </p:spTree>
    <p:extLst>
      <p:ext uri="{BB962C8B-B14F-4D97-AF65-F5344CB8AC3E}">
        <p14:creationId xmlns:p14="http://schemas.microsoft.com/office/powerpoint/2010/main" val="2944940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2771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oleObject" Target="../embeddings/Microsoft_Excel_Chart1.xls"/><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oleObject" Target="../embeddings/Microsoft_Excel_Chart2.xls"/><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32.jpe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s>
</file>

<file path=ppt/slides/_rels/slide2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jpe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hyperlink" Target="http://www.mindfulnessinschools.org/" TargetMode="External"/><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2.xml"/><Relationship Id="rId1" Type="http://schemas.openxmlformats.org/officeDocument/2006/relationships/video" Target="https://www.youtube.com/embed/LgXZW6Xqokw" TargetMode="External"/><Relationship Id="rId5" Type="http://schemas.openxmlformats.org/officeDocument/2006/relationships/hyperlink" Target="https://mindfulnessinschools.org/" TargetMode="Externa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thegarthsurgery.nhs.uk/" TargetMode="External"/><Relationship Id="rId7" Type="http://schemas.openxmlformats.org/officeDocument/2006/relationships/image" Target="../media/image56.png"/><Relationship Id="rId2" Type="http://schemas.openxmlformats.org/officeDocument/2006/relationships/hyperlink" Target="http://www.tewv.nhs.uk/" TargetMode="Externa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hyperlink" Target="http://bemindful.co.uk/" TargetMode="External"/><Relationship Id="rId4" Type="http://schemas.openxmlformats.org/officeDocument/2006/relationships/hyperlink" Target="http://www.oxfordmindfulnes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908720"/>
            <a:ext cx="7992888" cy="4824536"/>
          </a:xfrm>
        </p:spPr>
        <p:txBody>
          <a:bodyPr>
            <a:normAutofit fontScale="90000"/>
          </a:bodyPr>
          <a:lstStyle/>
          <a:p>
            <a:r>
              <a:rPr lang="en-GB" sz="2400" dirty="0">
                <a:solidFill>
                  <a:srgbClr val="FFFF99"/>
                </a:solidFill>
              </a:rPr>
              <a:t/>
            </a:r>
            <a:br>
              <a:rPr lang="en-GB" sz="2400" dirty="0">
                <a:solidFill>
                  <a:srgbClr val="FFFF99"/>
                </a:solidFill>
              </a:rPr>
            </a:br>
            <a:r>
              <a:rPr lang="en-GB" sz="2400" dirty="0"/>
              <a:t>BA Leadership and Management Skills for the Workplace</a:t>
            </a:r>
            <a:r>
              <a:rPr lang="en-GB" altLang="en-US" sz="2400" dirty="0">
                <a:solidFill>
                  <a:srgbClr val="FFFF99"/>
                </a:solidFill>
              </a:rPr>
              <a:t/>
            </a:r>
            <a:br>
              <a:rPr lang="en-GB" altLang="en-US" sz="2400" dirty="0">
                <a:solidFill>
                  <a:srgbClr val="FFFF99"/>
                </a:solidFill>
              </a:rPr>
            </a:br>
            <a:r>
              <a:rPr lang="en-GB" altLang="en-US" dirty="0"/>
              <a:t/>
            </a:r>
            <a:br>
              <a:rPr lang="en-GB" altLang="en-US" dirty="0"/>
            </a:br>
            <a:r>
              <a:rPr lang="en-GB" dirty="0"/>
              <a:t> </a:t>
            </a:r>
            <a:r>
              <a:rPr lang="en-GB" sz="3200" b="1" dirty="0">
                <a:solidFill>
                  <a:srgbClr val="FFFF99"/>
                </a:solidFill>
              </a:rPr>
              <a:t>Developing Emotional Intelligence Skills</a:t>
            </a:r>
            <a:br>
              <a:rPr lang="en-GB" sz="3200" b="1" dirty="0">
                <a:solidFill>
                  <a:srgbClr val="FFFF99"/>
                </a:solidFill>
              </a:rPr>
            </a:br>
            <a:r>
              <a:rPr lang="en-GB" sz="3200" b="1" dirty="0">
                <a:solidFill>
                  <a:srgbClr val="FFFF99"/>
                </a:solidFill>
              </a:rPr>
              <a:t>for the Workplace </a:t>
            </a:r>
            <a:r>
              <a:rPr lang="en-GB" sz="4000" b="1" dirty="0">
                <a:solidFill>
                  <a:srgbClr val="FFFF99"/>
                </a:solidFill>
              </a:rPr>
              <a:t/>
            </a:r>
            <a:br>
              <a:rPr lang="en-GB" sz="4000" b="1" dirty="0">
                <a:solidFill>
                  <a:srgbClr val="FFFF99"/>
                </a:solidFill>
              </a:rPr>
            </a:br>
            <a:r>
              <a:rPr lang="en-GB" sz="3100" b="1" dirty="0" smtClean="0">
                <a:solidFill>
                  <a:srgbClr val="FFFF99"/>
                </a:solidFill>
              </a:rPr>
              <a:t>(LCLM5006)</a:t>
            </a:r>
            <a:r>
              <a:rPr lang="en-GB" sz="2800" b="1" dirty="0"/>
              <a:t/>
            </a:r>
            <a:br>
              <a:rPr lang="en-GB" sz="2800" b="1" dirty="0"/>
            </a:br>
            <a:r>
              <a:rPr lang="en-GB" sz="3100" b="1" dirty="0">
                <a:solidFill>
                  <a:schemeClr val="accent2">
                    <a:lumMod val="20000"/>
                    <a:lumOff val="80000"/>
                  </a:schemeClr>
                </a:solidFill>
              </a:rPr>
              <a:t/>
            </a:r>
            <a:br>
              <a:rPr lang="en-GB" sz="3100" b="1" dirty="0">
                <a:solidFill>
                  <a:schemeClr val="accent2">
                    <a:lumMod val="20000"/>
                    <a:lumOff val="80000"/>
                  </a:schemeClr>
                </a:solidFill>
              </a:rPr>
            </a:br>
            <a:r>
              <a:rPr lang="en-GB" sz="3100" b="1" dirty="0">
                <a:solidFill>
                  <a:srgbClr val="FFFF99"/>
                </a:solidFill>
              </a:rPr>
              <a:t>Session </a:t>
            </a:r>
            <a:r>
              <a:rPr lang="en-GB" sz="3100" b="1" dirty="0">
                <a:solidFill>
                  <a:srgbClr val="FFFF99"/>
                </a:solidFill>
              </a:rPr>
              <a:t>3</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7300" b="1" dirty="0" smtClean="0">
                <a:solidFill>
                  <a:srgbClr val="FFFF99"/>
                </a:solidFill>
              </a:rPr>
              <a:t>Mindfulness</a:t>
            </a:r>
            <a:endParaRPr lang="en-GB" altLang="en-US" dirty="0">
              <a:solidFill>
                <a:srgbClr val="FFFF99"/>
              </a:solidFill>
            </a:endParaRPr>
          </a:p>
        </p:txBody>
      </p:sp>
    </p:spTree>
    <p:extLst>
      <p:ext uri="{BB962C8B-B14F-4D97-AF65-F5344CB8AC3E}">
        <p14:creationId xmlns:p14="http://schemas.microsoft.com/office/powerpoint/2010/main" val="1817753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 xmlns:a16="http://schemas.microsoft.com/office/drawing/2014/main" id="{16E94382-DACE-4E00-9EDA-0779A57F51D8}"/>
              </a:ext>
            </a:extLst>
          </p:cNvPr>
          <p:cNvSpPr txBox="1">
            <a:spLocks/>
          </p:cNvSpPr>
          <p:nvPr/>
        </p:nvSpPr>
        <p:spPr>
          <a:xfrm>
            <a:off x="601579" y="1143000"/>
            <a:ext cx="11333747"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endParaRPr lang="en-GB" sz="4800" b="1" dirty="0" smtClean="0">
              <a:effectLst>
                <a:outerShdw blurRad="38100" dist="38100" dir="2700000" algn="tl">
                  <a:srgbClr val="000000">
                    <a:alpha val="43137"/>
                  </a:srgbClr>
                </a:outerShdw>
              </a:effectLst>
            </a:endParaRPr>
          </a:p>
          <a:p>
            <a:pPr marL="0" indent="0" algn="ctr">
              <a:buFont typeface="Arial" pitchFamily="34" charset="0"/>
              <a:buNone/>
            </a:pPr>
            <a:endParaRPr lang="en-GB" sz="4800" b="1" dirty="0" smtClean="0">
              <a:effectLst>
                <a:outerShdw blurRad="38100" dist="38100" dir="2700000" algn="tl">
                  <a:srgbClr val="000000">
                    <a:alpha val="43137"/>
                  </a:srgbClr>
                </a:outerShdw>
              </a:effectLst>
            </a:endParaRPr>
          </a:p>
          <a:p>
            <a:pPr marL="0" indent="0" algn="ctr">
              <a:buFont typeface="Arial" pitchFamily="34" charset="0"/>
              <a:buNone/>
            </a:pPr>
            <a:endParaRPr lang="en-GB" sz="4800" b="1" dirty="0">
              <a:effectLst>
                <a:outerShdw blurRad="38100" dist="38100" dir="2700000" algn="tl">
                  <a:srgbClr val="000000">
                    <a:alpha val="43137"/>
                  </a:srgbClr>
                </a:outerShdw>
              </a:effectLst>
            </a:endParaRPr>
          </a:p>
        </p:txBody>
      </p:sp>
      <p:sp>
        <p:nvSpPr>
          <p:cNvPr id="3" name="Title 1"/>
          <p:cNvSpPr txBox="1">
            <a:spLocks/>
          </p:cNvSpPr>
          <p:nvPr/>
        </p:nvSpPr>
        <p:spPr>
          <a:xfrm>
            <a:off x="134352" y="551615"/>
            <a:ext cx="11506200" cy="1790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effectLst>
                  <a:outerShdw blurRad="38100" dist="38100" dir="2700000" algn="tl">
                    <a:srgbClr val="000000">
                      <a:alpha val="43137"/>
                    </a:srgbClr>
                  </a:outerShdw>
                </a:effectLst>
              </a:rPr>
              <a:t>Mindfulness</a:t>
            </a:r>
            <a:endParaRPr lang="en-GB" b="1" dirty="0">
              <a:effectLst>
                <a:outerShdw blurRad="38100" dist="38100" dir="2700000" algn="tl">
                  <a:srgbClr val="000000">
                    <a:alpha val="43137"/>
                  </a:srgbClr>
                </a:outerShdw>
              </a:effectLst>
            </a:endParaRP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669" y="2111709"/>
            <a:ext cx="3060700" cy="197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3835" y="2845469"/>
            <a:ext cx="3028949"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02823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817033" y="228600"/>
            <a:ext cx="10871200" cy="990600"/>
          </a:xfrm>
        </p:spPr>
        <p:txBody>
          <a:bodyPr/>
          <a:lstStyle/>
          <a:p>
            <a:r>
              <a:rPr lang="en-GB" smtClean="0"/>
              <a:t>Outline</a:t>
            </a:r>
          </a:p>
        </p:txBody>
      </p:sp>
      <p:sp>
        <p:nvSpPr>
          <p:cNvPr id="14339" name="Content Placeholder 2"/>
          <p:cNvSpPr>
            <a:spLocks noGrp="1"/>
          </p:cNvSpPr>
          <p:nvPr>
            <p:ph idx="1"/>
          </p:nvPr>
        </p:nvSpPr>
        <p:spPr>
          <a:xfrm>
            <a:off x="817033" y="1600200"/>
            <a:ext cx="10871200" cy="4495800"/>
          </a:xfrm>
        </p:spPr>
        <p:txBody>
          <a:bodyPr/>
          <a:lstStyle/>
          <a:p>
            <a:r>
              <a:rPr lang="en-GB" smtClean="0"/>
              <a:t>What is Mindfulness?</a:t>
            </a:r>
          </a:p>
          <a:p>
            <a:r>
              <a:rPr lang="en-GB" smtClean="0"/>
              <a:t>History and development</a:t>
            </a:r>
          </a:p>
          <a:p>
            <a:r>
              <a:rPr lang="en-GB" smtClean="0"/>
              <a:t>Evidence and emerging research</a:t>
            </a:r>
          </a:p>
          <a:p>
            <a:r>
              <a:rPr lang="en-GB" smtClean="0"/>
              <a:t>Mindfulness for staff</a:t>
            </a:r>
          </a:p>
        </p:txBody>
      </p:sp>
      <p:pic>
        <p:nvPicPr>
          <p:cNvPr id="1434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7400" y="2761667"/>
            <a:ext cx="5054600"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52342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17033" y="228600"/>
            <a:ext cx="10871200" cy="990600"/>
          </a:xfrm>
        </p:spPr>
        <p:txBody>
          <a:bodyPr/>
          <a:lstStyle/>
          <a:p>
            <a:r>
              <a:rPr lang="en-GB" smtClean="0"/>
              <a:t>What are your thoughts?</a:t>
            </a:r>
          </a:p>
        </p:txBody>
      </p:sp>
      <p:sp>
        <p:nvSpPr>
          <p:cNvPr id="3" name="Content Placeholder 2"/>
          <p:cNvSpPr>
            <a:spLocks noGrp="1"/>
          </p:cNvSpPr>
          <p:nvPr>
            <p:ph idx="1"/>
          </p:nvPr>
        </p:nvSpPr>
        <p:spPr>
          <a:xfrm>
            <a:off x="817033" y="1600200"/>
            <a:ext cx="10871200" cy="4495800"/>
          </a:xfrm>
        </p:spPr>
        <p:txBody>
          <a:bodyPr/>
          <a:lstStyle/>
          <a:p>
            <a:pPr>
              <a:defRPr/>
            </a:pPr>
            <a:r>
              <a:rPr lang="en-GB" dirty="0"/>
              <a:t>Your personal </a:t>
            </a:r>
          </a:p>
          <a:p>
            <a:pPr lvl="1">
              <a:defRPr/>
            </a:pPr>
            <a:r>
              <a:rPr lang="en-GB" dirty="0"/>
              <a:t>Awareness</a:t>
            </a:r>
          </a:p>
          <a:p>
            <a:pPr lvl="1">
              <a:defRPr/>
            </a:pPr>
            <a:r>
              <a:rPr lang="en-GB" dirty="0"/>
              <a:t>Knowledge</a:t>
            </a:r>
          </a:p>
          <a:p>
            <a:pPr lvl="1">
              <a:defRPr/>
            </a:pPr>
            <a:r>
              <a:rPr lang="en-GB" dirty="0"/>
              <a:t>Understanding</a:t>
            </a:r>
          </a:p>
          <a:p>
            <a:pPr lvl="1">
              <a:defRPr/>
            </a:pPr>
            <a:r>
              <a:rPr lang="en-GB" dirty="0"/>
              <a:t>Experience </a:t>
            </a:r>
          </a:p>
          <a:p>
            <a:pPr marL="0" indent="0">
              <a:buFont typeface="Wingdings" pitchFamily="2" charset="2"/>
              <a:buNone/>
              <a:defRPr/>
            </a:pPr>
            <a:r>
              <a:rPr lang="en-GB" dirty="0"/>
              <a:t>of Mindfulness?</a:t>
            </a:r>
          </a:p>
        </p:txBody>
      </p:sp>
      <p:pic>
        <p:nvPicPr>
          <p:cNvPr id="1536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9434" y="3629529"/>
            <a:ext cx="3450167"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55883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817033" y="228600"/>
            <a:ext cx="10871200" cy="990600"/>
          </a:xfrm>
        </p:spPr>
        <p:txBody>
          <a:bodyPr/>
          <a:lstStyle/>
          <a:p>
            <a:r>
              <a:rPr lang="en-GB" smtClean="0"/>
              <a:t>Take a breath…</a:t>
            </a:r>
          </a:p>
        </p:txBody>
      </p:sp>
      <p:pic>
        <p:nvPicPr>
          <p:cNvPr id="1638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3900" y="2393950"/>
            <a:ext cx="8204200" cy="294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98149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817033" y="228600"/>
            <a:ext cx="10871200" cy="990600"/>
          </a:xfrm>
        </p:spPr>
        <p:txBody>
          <a:bodyPr/>
          <a:lstStyle/>
          <a:p>
            <a:r>
              <a:rPr lang="en-GB" smtClean="0"/>
              <a:t>Definition of Mindfulness</a:t>
            </a:r>
          </a:p>
        </p:txBody>
      </p:sp>
      <p:sp>
        <p:nvSpPr>
          <p:cNvPr id="3" name="Content Placeholder 2"/>
          <p:cNvSpPr>
            <a:spLocks noGrp="1"/>
          </p:cNvSpPr>
          <p:nvPr>
            <p:ph idx="1"/>
          </p:nvPr>
        </p:nvSpPr>
        <p:spPr>
          <a:xfrm>
            <a:off x="741947" y="1617663"/>
            <a:ext cx="10515600" cy="3459162"/>
          </a:xfrm>
        </p:spPr>
        <p:txBody>
          <a:bodyPr>
            <a:normAutofit fontScale="70000" lnSpcReduction="20000"/>
          </a:bodyPr>
          <a:lstStyle/>
          <a:p>
            <a:pPr>
              <a:defRPr/>
            </a:pPr>
            <a:r>
              <a:rPr lang="en-GB" dirty="0"/>
              <a:t>Mindfulness is bringing awareness to the present moment</a:t>
            </a:r>
          </a:p>
          <a:p>
            <a:pPr marL="0" indent="0">
              <a:buFont typeface="Wingdings" pitchFamily="2" charset="2"/>
              <a:buNone/>
              <a:defRPr/>
            </a:pPr>
            <a:r>
              <a:rPr lang="en-GB" i="1" dirty="0"/>
              <a:t>	“Paying attention in a particular way: on purpose, in the present 	moment and nonjudgmentally”</a:t>
            </a:r>
          </a:p>
          <a:p>
            <a:pPr marL="0" indent="0" algn="r">
              <a:buFont typeface="Wingdings" pitchFamily="2" charset="2"/>
              <a:buNone/>
              <a:defRPr/>
            </a:pPr>
            <a:r>
              <a:rPr lang="en-GB" dirty="0"/>
              <a:t>Jon </a:t>
            </a:r>
            <a:r>
              <a:rPr lang="en-GB" dirty="0" err="1"/>
              <a:t>Kabat</a:t>
            </a:r>
            <a:r>
              <a:rPr lang="en-GB" dirty="0"/>
              <a:t> Zinn</a:t>
            </a:r>
          </a:p>
          <a:p>
            <a:pPr>
              <a:defRPr/>
            </a:pPr>
            <a:r>
              <a:rPr lang="en-GB" dirty="0"/>
              <a:t>Key principles</a:t>
            </a:r>
          </a:p>
          <a:p>
            <a:pPr lvl="1">
              <a:defRPr/>
            </a:pPr>
            <a:r>
              <a:rPr lang="en-GB" dirty="0"/>
              <a:t>Bringing awareness to the present moment</a:t>
            </a:r>
          </a:p>
          <a:p>
            <a:pPr lvl="1">
              <a:defRPr/>
            </a:pPr>
            <a:r>
              <a:rPr lang="en-GB" dirty="0"/>
              <a:t>Developing the ‘attention’ muscle</a:t>
            </a:r>
          </a:p>
          <a:p>
            <a:pPr lvl="1">
              <a:defRPr/>
            </a:pPr>
            <a:r>
              <a:rPr lang="en-GB" dirty="0"/>
              <a:t>Recognising thoughts, emotions and body sensations</a:t>
            </a:r>
          </a:p>
          <a:p>
            <a:pPr lvl="1">
              <a:defRPr/>
            </a:pPr>
            <a:r>
              <a:rPr lang="en-GB" dirty="0"/>
              <a:t>Self compassion and kindness</a:t>
            </a:r>
          </a:p>
          <a:p>
            <a:pPr lvl="1">
              <a:defRPr/>
            </a:pPr>
            <a:r>
              <a:rPr lang="en-GB" dirty="0"/>
              <a:t>Non judgemental</a:t>
            </a:r>
          </a:p>
          <a:p>
            <a:pPr>
              <a:defRPr/>
            </a:pPr>
            <a:endParaRPr lang="en-GB" dirty="0"/>
          </a:p>
        </p:txBody>
      </p:sp>
      <p:pic>
        <p:nvPicPr>
          <p:cNvPr id="1741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8799" y="2996865"/>
            <a:ext cx="2508249" cy="113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67502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40267" y="225510"/>
            <a:ext cx="10515600" cy="993775"/>
          </a:xfrm>
        </p:spPr>
        <p:txBody>
          <a:bodyPr/>
          <a:lstStyle/>
          <a:p>
            <a:r>
              <a:rPr lang="en-GB" dirty="0" smtClean="0"/>
              <a:t>Where did Mindfulness come from?</a:t>
            </a:r>
          </a:p>
        </p:txBody>
      </p:sp>
      <p:sp>
        <p:nvSpPr>
          <p:cNvPr id="18435" name="Content Placeholder 2"/>
          <p:cNvSpPr>
            <a:spLocks noGrp="1"/>
          </p:cNvSpPr>
          <p:nvPr>
            <p:ph idx="1"/>
          </p:nvPr>
        </p:nvSpPr>
        <p:spPr>
          <a:xfrm>
            <a:off x="239517" y="894348"/>
            <a:ext cx="10871200" cy="4495800"/>
          </a:xfrm>
        </p:spPr>
        <p:txBody>
          <a:bodyPr/>
          <a:lstStyle/>
          <a:p>
            <a:r>
              <a:rPr lang="en-GB" dirty="0" smtClean="0"/>
              <a:t>Evolved from Buddhist tradition of meditation</a:t>
            </a:r>
          </a:p>
          <a:p>
            <a:r>
              <a:rPr lang="en-GB" dirty="0" smtClean="0"/>
              <a:t>Jon </a:t>
            </a:r>
            <a:r>
              <a:rPr lang="en-GB" dirty="0" err="1" smtClean="0"/>
              <a:t>Kabat</a:t>
            </a:r>
            <a:r>
              <a:rPr lang="en-GB" dirty="0" smtClean="0"/>
              <a:t> </a:t>
            </a:r>
            <a:r>
              <a:rPr lang="en-GB" dirty="0" err="1" smtClean="0"/>
              <a:t>Zinn</a:t>
            </a:r>
            <a:r>
              <a:rPr lang="en-GB" dirty="0" smtClean="0"/>
              <a:t> and the development of MBSR</a:t>
            </a:r>
          </a:p>
          <a:p>
            <a:pPr lvl="1"/>
            <a:r>
              <a:rPr lang="en-GB" dirty="0" smtClean="0"/>
              <a:t>Mindfulness Based Stress Reduction</a:t>
            </a:r>
          </a:p>
          <a:p>
            <a:pPr lvl="1"/>
            <a:r>
              <a:rPr lang="en-GB" dirty="0" err="1" smtClean="0"/>
              <a:t>Breathworks</a:t>
            </a:r>
            <a:endParaRPr lang="en-GB" dirty="0" smtClean="0"/>
          </a:p>
          <a:p>
            <a:r>
              <a:rPr lang="en-GB" dirty="0" smtClean="0"/>
              <a:t>Oxford University developed MBCT</a:t>
            </a:r>
          </a:p>
          <a:p>
            <a:pPr lvl="1"/>
            <a:r>
              <a:rPr lang="en-GB" dirty="0" smtClean="0"/>
              <a:t>Mindfulness Based Cognitive Therapy</a:t>
            </a:r>
          </a:p>
          <a:p>
            <a:pPr lvl="1"/>
            <a:r>
              <a:rPr lang="en-GB" dirty="0" smtClean="0"/>
              <a:t>For people suffering chronic depression and anxiety</a:t>
            </a:r>
          </a:p>
          <a:p>
            <a:r>
              <a:rPr lang="en-GB" dirty="0" smtClean="0"/>
              <a:t>The Mindful Nation (2015)</a:t>
            </a:r>
          </a:p>
          <a:p>
            <a:pPr lvl="1"/>
            <a:endParaRPr lang="en-GB" dirty="0" smtClean="0"/>
          </a:p>
          <a:p>
            <a:endParaRPr lang="en-GB" dirty="0" smtClean="0"/>
          </a:p>
        </p:txBody>
      </p:sp>
      <p:pic>
        <p:nvPicPr>
          <p:cNvPr id="1843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8899" y="2353928"/>
            <a:ext cx="2857500" cy="53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0" y="3425490"/>
            <a:ext cx="2857500" cy="213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95068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a:xfrm>
            <a:off x="817033" y="228600"/>
            <a:ext cx="10871200" cy="990600"/>
          </a:xfrm>
        </p:spPr>
        <p:txBody>
          <a:bodyPr/>
          <a:lstStyle/>
          <a:p>
            <a:r>
              <a:rPr lang="en-GB" dirty="0" smtClean="0"/>
              <a:t>Jon </a:t>
            </a:r>
            <a:r>
              <a:rPr lang="en-GB" dirty="0" err="1" smtClean="0"/>
              <a:t>Kabat</a:t>
            </a:r>
            <a:r>
              <a:rPr lang="en-GB" dirty="0" smtClean="0"/>
              <a:t> </a:t>
            </a:r>
            <a:r>
              <a:rPr lang="en-GB" dirty="0" err="1" smtClean="0"/>
              <a:t>Zinn’s</a:t>
            </a:r>
            <a:r>
              <a:rPr lang="en-GB" dirty="0" smtClean="0"/>
              <a:t> research</a:t>
            </a:r>
          </a:p>
        </p:txBody>
      </p:sp>
      <p:sp>
        <p:nvSpPr>
          <p:cNvPr id="19459" name="Content Placeholder 5"/>
          <p:cNvSpPr>
            <a:spLocks noGrp="1"/>
          </p:cNvSpPr>
          <p:nvPr>
            <p:ph idx="1"/>
          </p:nvPr>
        </p:nvSpPr>
        <p:spPr>
          <a:xfrm>
            <a:off x="327749" y="974558"/>
            <a:ext cx="10871200" cy="4495800"/>
          </a:xfrm>
        </p:spPr>
        <p:txBody>
          <a:bodyPr>
            <a:normAutofit fontScale="92500" lnSpcReduction="10000"/>
          </a:bodyPr>
          <a:lstStyle/>
          <a:p>
            <a:r>
              <a:rPr lang="en-GB" dirty="0" smtClean="0"/>
              <a:t>8 week Mindfulness Based Stress Reduction course</a:t>
            </a:r>
          </a:p>
          <a:p>
            <a:r>
              <a:rPr lang="en-GB" dirty="0" smtClean="0"/>
              <a:t>People scored themselves higher on resilient traits</a:t>
            </a:r>
          </a:p>
          <a:p>
            <a:pPr lvl="1">
              <a:buFont typeface="Wingdings" pitchFamily="2" charset="2"/>
              <a:buChar char="ü"/>
            </a:pPr>
            <a:r>
              <a:rPr lang="en-GB" dirty="0" smtClean="0"/>
              <a:t>Happier</a:t>
            </a:r>
          </a:p>
          <a:p>
            <a:pPr lvl="1">
              <a:buFont typeface="Wingdings" pitchFamily="2" charset="2"/>
              <a:buChar char="ü"/>
            </a:pPr>
            <a:r>
              <a:rPr lang="en-GB" dirty="0" smtClean="0"/>
              <a:t>More energised</a:t>
            </a:r>
          </a:p>
          <a:p>
            <a:pPr lvl="1">
              <a:buFont typeface="Wingdings" pitchFamily="2" charset="2"/>
              <a:buChar char="ü"/>
            </a:pPr>
            <a:r>
              <a:rPr lang="en-GB" dirty="0" smtClean="0"/>
              <a:t>Less stressed</a:t>
            </a:r>
          </a:p>
          <a:p>
            <a:pPr lvl="1">
              <a:buFont typeface="Wingdings" pitchFamily="2" charset="2"/>
              <a:buChar char="ü"/>
            </a:pPr>
            <a:r>
              <a:rPr lang="en-GB" dirty="0" smtClean="0"/>
              <a:t>Felt their lives were more meaningful</a:t>
            </a:r>
          </a:p>
          <a:p>
            <a:pPr lvl="1">
              <a:buFont typeface="Wingdings" pitchFamily="2" charset="2"/>
              <a:buChar char="ü"/>
            </a:pPr>
            <a:r>
              <a:rPr lang="en-GB" dirty="0" smtClean="0"/>
              <a:t>More control over their lives</a:t>
            </a:r>
          </a:p>
          <a:p>
            <a:pPr lvl="1">
              <a:buFont typeface="Wingdings" pitchFamily="2" charset="2"/>
              <a:buChar char="ü"/>
            </a:pPr>
            <a:r>
              <a:rPr lang="en-GB" dirty="0" smtClean="0"/>
              <a:t>More likely to see challenges as opportunities rather than as threats</a:t>
            </a:r>
          </a:p>
          <a:p>
            <a:r>
              <a:rPr lang="en-GB" dirty="0" smtClean="0"/>
              <a:t>Encourages ‘approach’ mode rather than ‘avoidance’</a:t>
            </a:r>
          </a:p>
        </p:txBody>
      </p:sp>
      <p:pic>
        <p:nvPicPr>
          <p:cNvPr id="19460" name="Picture 2" descr="Image result for mindfulness in the workplace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8106" y="2465387"/>
            <a:ext cx="2286000" cy="84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56894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09600" y="274638"/>
            <a:ext cx="10972800" cy="824246"/>
          </a:xfrm>
        </p:spPr>
        <p:txBody>
          <a:bodyPr/>
          <a:lstStyle/>
          <a:p>
            <a:r>
              <a:rPr lang="en-GB" dirty="0" smtClean="0"/>
              <a:t>Mindfulness benefits</a:t>
            </a:r>
          </a:p>
        </p:txBody>
      </p:sp>
      <p:sp>
        <p:nvSpPr>
          <p:cNvPr id="4" name="Content Placeholder 3"/>
          <p:cNvSpPr>
            <a:spLocks noGrp="1"/>
          </p:cNvSpPr>
          <p:nvPr>
            <p:ph sz="half" idx="1"/>
          </p:nvPr>
        </p:nvSpPr>
        <p:spPr>
          <a:xfrm>
            <a:off x="708526" y="1276350"/>
            <a:ext cx="5181600" cy="4572000"/>
          </a:xfrm>
        </p:spPr>
        <p:txBody>
          <a:bodyPr/>
          <a:lstStyle/>
          <a:p>
            <a:pPr>
              <a:defRPr/>
            </a:pPr>
            <a:r>
              <a:rPr lang="en-GB" dirty="0"/>
              <a:t>Cognitive</a:t>
            </a:r>
          </a:p>
          <a:p>
            <a:pPr marL="0" indent="0">
              <a:buFont typeface="Wingdings" pitchFamily="2" charset="2"/>
              <a:buNone/>
              <a:defRPr/>
            </a:pPr>
            <a:endParaRPr lang="en-GB" dirty="0"/>
          </a:p>
          <a:p>
            <a:pPr marL="342892" lvl="1" indent="0">
              <a:buFont typeface="Wingdings 2" pitchFamily="18" charset="2"/>
              <a:buNone/>
              <a:defRPr/>
            </a:pPr>
            <a:r>
              <a:rPr lang="en-GB" dirty="0"/>
              <a:t>Attention span</a:t>
            </a:r>
          </a:p>
          <a:p>
            <a:pPr marL="342892" lvl="1" indent="0">
              <a:buFont typeface="Wingdings 2" pitchFamily="18" charset="2"/>
              <a:buNone/>
              <a:defRPr/>
            </a:pPr>
            <a:endParaRPr lang="en-GB" dirty="0"/>
          </a:p>
          <a:p>
            <a:pPr marL="342892" lvl="1" indent="0">
              <a:buFont typeface="Wingdings 2" pitchFamily="18" charset="2"/>
              <a:buNone/>
              <a:defRPr/>
            </a:pPr>
            <a:r>
              <a:rPr lang="en-GB" dirty="0"/>
              <a:t>Clarity of thought</a:t>
            </a:r>
          </a:p>
          <a:p>
            <a:pPr marL="342892" lvl="1" indent="0">
              <a:buFont typeface="Wingdings 2" pitchFamily="18" charset="2"/>
              <a:buNone/>
              <a:defRPr/>
            </a:pPr>
            <a:endParaRPr lang="en-GB" dirty="0"/>
          </a:p>
          <a:p>
            <a:pPr marL="342892" lvl="1" indent="0">
              <a:buFont typeface="Wingdings 2" pitchFamily="18" charset="2"/>
              <a:buNone/>
              <a:defRPr/>
            </a:pPr>
            <a:r>
              <a:rPr lang="en-GB" dirty="0"/>
              <a:t>Creativity</a:t>
            </a:r>
          </a:p>
          <a:p>
            <a:pPr marL="342892" lvl="1" indent="0">
              <a:buFont typeface="Wingdings 2" pitchFamily="18" charset="2"/>
              <a:buNone/>
              <a:defRPr/>
            </a:pPr>
            <a:endParaRPr lang="en-GB" dirty="0"/>
          </a:p>
          <a:p>
            <a:pPr marL="342892" lvl="1" indent="0">
              <a:buFont typeface="Wingdings 2" pitchFamily="18" charset="2"/>
              <a:buNone/>
              <a:defRPr/>
            </a:pPr>
            <a:r>
              <a:rPr lang="en-GB" dirty="0"/>
              <a:t>Decision making</a:t>
            </a:r>
          </a:p>
          <a:p>
            <a:pPr lvl="1">
              <a:defRPr/>
            </a:pPr>
            <a:endParaRPr lang="en-GB" dirty="0"/>
          </a:p>
        </p:txBody>
      </p:sp>
      <p:sp>
        <p:nvSpPr>
          <p:cNvPr id="20484" name="Content Placeholder 4"/>
          <p:cNvSpPr>
            <a:spLocks noGrp="1"/>
          </p:cNvSpPr>
          <p:nvPr>
            <p:ph sz="half" idx="2"/>
          </p:nvPr>
        </p:nvSpPr>
        <p:spPr>
          <a:xfrm>
            <a:off x="5911517" y="1139909"/>
            <a:ext cx="5903494" cy="4572000"/>
          </a:xfrm>
        </p:spPr>
        <p:txBody>
          <a:bodyPr/>
          <a:lstStyle/>
          <a:p>
            <a:r>
              <a:rPr lang="en-GB" dirty="0" smtClean="0"/>
              <a:t>Psychological</a:t>
            </a:r>
          </a:p>
          <a:p>
            <a:endParaRPr lang="en-GB" dirty="0" smtClean="0"/>
          </a:p>
          <a:p>
            <a:pPr marL="341313" lvl="1" indent="0">
              <a:buFont typeface="Wingdings 2" pitchFamily="18" charset="2"/>
              <a:buNone/>
            </a:pPr>
            <a:r>
              <a:rPr lang="en-GB" dirty="0" smtClean="0"/>
              <a:t>Depression and anxiety </a:t>
            </a:r>
          </a:p>
          <a:p>
            <a:pPr marL="341313" lvl="1" indent="0">
              <a:buFont typeface="Wingdings 2" pitchFamily="18" charset="2"/>
              <a:buNone/>
            </a:pPr>
            <a:endParaRPr lang="en-GB" dirty="0" smtClean="0"/>
          </a:p>
          <a:p>
            <a:pPr marL="341313" lvl="1" indent="0">
              <a:buFont typeface="Wingdings 2" pitchFamily="18" charset="2"/>
              <a:buNone/>
            </a:pPr>
            <a:r>
              <a:rPr lang="en-GB" dirty="0" smtClean="0"/>
              <a:t>Emotional reactivity</a:t>
            </a:r>
          </a:p>
          <a:p>
            <a:pPr marL="341313" lvl="1" indent="0">
              <a:buFont typeface="Wingdings 2" pitchFamily="18" charset="2"/>
              <a:buNone/>
            </a:pPr>
            <a:endParaRPr lang="en-GB" dirty="0" smtClean="0"/>
          </a:p>
          <a:p>
            <a:pPr marL="341313" lvl="1" indent="0">
              <a:buFont typeface="Wingdings 2" pitchFamily="18" charset="2"/>
              <a:buNone/>
            </a:pPr>
            <a:r>
              <a:rPr lang="en-GB" dirty="0" smtClean="0"/>
              <a:t>Behavioural regulation</a:t>
            </a:r>
          </a:p>
          <a:p>
            <a:pPr marL="341313" lvl="1" indent="0">
              <a:buFont typeface="Wingdings 2" pitchFamily="18" charset="2"/>
              <a:buNone/>
            </a:pPr>
            <a:endParaRPr lang="en-GB" dirty="0" smtClean="0"/>
          </a:p>
          <a:p>
            <a:pPr marL="341313" lvl="1" indent="0">
              <a:buFont typeface="Wingdings 2" pitchFamily="18" charset="2"/>
              <a:buNone/>
            </a:pPr>
            <a:r>
              <a:rPr lang="en-GB" dirty="0" smtClean="0"/>
              <a:t>Compassion and altruistic behaviour</a:t>
            </a:r>
          </a:p>
        </p:txBody>
      </p:sp>
      <p:cxnSp>
        <p:nvCxnSpPr>
          <p:cNvPr id="7" name="Straight Arrow Connector 6"/>
          <p:cNvCxnSpPr/>
          <p:nvPr/>
        </p:nvCxnSpPr>
        <p:spPr>
          <a:xfrm>
            <a:off x="7608749" y="2681287"/>
            <a:ext cx="0" cy="26193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8" name="Straight Arrow Connector 7"/>
          <p:cNvCxnSpPr/>
          <p:nvPr/>
        </p:nvCxnSpPr>
        <p:spPr>
          <a:xfrm flipV="1">
            <a:off x="2176268" y="2879056"/>
            <a:ext cx="2117" cy="2413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V="1">
            <a:off x="2153097" y="3737309"/>
            <a:ext cx="2116" cy="2413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p:cNvCxnSpPr/>
          <p:nvPr/>
        </p:nvCxnSpPr>
        <p:spPr>
          <a:xfrm flipV="1">
            <a:off x="2066090" y="4545851"/>
            <a:ext cx="2117" cy="2413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p:cNvCxnSpPr/>
          <p:nvPr/>
        </p:nvCxnSpPr>
        <p:spPr>
          <a:xfrm flipV="1">
            <a:off x="2052166" y="5346700"/>
            <a:ext cx="2116" cy="2413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p:cNvCxnSpPr/>
          <p:nvPr/>
        </p:nvCxnSpPr>
        <p:spPr>
          <a:xfrm>
            <a:off x="7608749" y="3562350"/>
            <a:ext cx="0" cy="2603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p:cNvCxnSpPr/>
          <p:nvPr/>
        </p:nvCxnSpPr>
        <p:spPr>
          <a:xfrm flipV="1">
            <a:off x="7698206" y="4496638"/>
            <a:ext cx="0" cy="2905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p:cNvCxnSpPr/>
          <p:nvPr/>
        </p:nvCxnSpPr>
        <p:spPr>
          <a:xfrm flipV="1">
            <a:off x="7698206" y="5346700"/>
            <a:ext cx="0" cy="20796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405309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817033" y="228600"/>
            <a:ext cx="10871200" cy="990600"/>
          </a:xfrm>
        </p:spPr>
        <p:txBody>
          <a:bodyPr/>
          <a:lstStyle/>
          <a:p>
            <a:r>
              <a:rPr lang="en-GB" smtClean="0"/>
              <a:t>Mindfulness is big business</a:t>
            </a:r>
          </a:p>
        </p:txBody>
      </p:sp>
      <p:sp>
        <p:nvSpPr>
          <p:cNvPr id="3" name="Content Placeholder 2"/>
          <p:cNvSpPr>
            <a:spLocks noGrp="1"/>
          </p:cNvSpPr>
          <p:nvPr>
            <p:ph idx="1"/>
          </p:nvPr>
        </p:nvSpPr>
        <p:spPr>
          <a:xfrm>
            <a:off x="733926" y="1253206"/>
            <a:ext cx="10515600" cy="3263900"/>
          </a:xfrm>
        </p:spPr>
        <p:txBody>
          <a:bodyPr>
            <a:normAutofit fontScale="77500" lnSpcReduction="20000"/>
          </a:bodyPr>
          <a:lstStyle/>
          <a:p>
            <a:pPr>
              <a:defRPr/>
            </a:pPr>
            <a:r>
              <a:rPr lang="en-GB" dirty="0"/>
              <a:t>Many companies now offer Mindfulness courses for staff wellbeing</a:t>
            </a:r>
          </a:p>
          <a:p>
            <a:pPr lvl="1">
              <a:defRPr/>
            </a:pPr>
            <a:r>
              <a:rPr lang="en-GB" dirty="0"/>
              <a:t>MBSR – Mindfulness Based Stress Reduction</a:t>
            </a:r>
          </a:p>
          <a:p>
            <a:pPr lvl="1">
              <a:defRPr/>
            </a:pPr>
            <a:r>
              <a:rPr lang="en-GB" dirty="0"/>
              <a:t>8 week programme</a:t>
            </a:r>
          </a:p>
          <a:p>
            <a:pPr lvl="1">
              <a:defRPr/>
            </a:pPr>
            <a:r>
              <a:rPr lang="en-GB" dirty="0"/>
              <a:t>Research</a:t>
            </a:r>
            <a:r>
              <a:rPr lang="en-GB" sz="1200" dirty="0"/>
              <a:t>*</a:t>
            </a:r>
            <a:r>
              <a:rPr lang="en-GB" dirty="0"/>
              <a:t> shows programmes can improve</a:t>
            </a:r>
          </a:p>
          <a:p>
            <a:pPr lvl="2">
              <a:defRPr/>
            </a:pPr>
            <a:r>
              <a:rPr lang="en-GB" dirty="0"/>
              <a:t>Psychological health</a:t>
            </a:r>
          </a:p>
          <a:p>
            <a:pPr lvl="2">
              <a:defRPr/>
            </a:pPr>
            <a:r>
              <a:rPr lang="en-GB" dirty="0"/>
              <a:t>Reduction in stress reactivity</a:t>
            </a:r>
          </a:p>
          <a:p>
            <a:pPr>
              <a:defRPr/>
            </a:pPr>
            <a:r>
              <a:rPr lang="en-GB" dirty="0"/>
              <a:t>Improvements in productivity and individual performance</a:t>
            </a:r>
          </a:p>
          <a:p>
            <a:pPr>
              <a:defRPr/>
            </a:pPr>
            <a:r>
              <a:rPr lang="en-GB" dirty="0"/>
              <a:t>Reduction in sickness absence, turnover and errors</a:t>
            </a:r>
          </a:p>
          <a:p>
            <a:pPr lvl="2">
              <a:defRPr/>
            </a:pPr>
            <a:endParaRPr lang="en-GB" dirty="0"/>
          </a:p>
          <a:p>
            <a:pPr lvl="2">
              <a:defRPr/>
            </a:pPr>
            <a:endParaRPr lang="en-GB" dirty="0"/>
          </a:p>
          <a:p>
            <a:pPr lvl="2">
              <a:defRPr/>
            </a:pPr>
            <a:endParaRPr lang="en-GB" dirty="0"/>
          </a:p>
          <a:p>
            <a:pPr lvl="2">
              <a:defRPr/>
            </a:pPr>
            <a:endParaRPr lang="en-GB" dirty="0"/>
          </a:p>
          <a:p>
            <a:pPr marL="685783" lvl="2" indent="0" algn="r">
              <a:buFont typeface="Wingdings" pitchFamily="2" charset="2"/>
              <a:buNone/>
              <a:defRPr/>
            </a:pPr>
            <a:endParaRPr lang="en-GB" sz="1050" dirty="0"/>
          </a:p>
        </p:txBody>
      </p:sp>
      <p:pic>
        <p:nvPicPr>
          <p:cNvPr id="2150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1" y="4219576"/>
            <a:ext cx="2084916"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Rectangle 4"/>
          <p:cNvSpPr>
            <a:spLocks noChangeArrowheads="1"/>
          </p:cNvSpPr>
          <p:nvPr/>
        </p:nvSpPr>
        <p:spPr bwMode="auto">
          <a:xfrm>
            <a:off x="6978651" y="3538539"/>
            <a:ext cx="4910667"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lvl="2" algn="r" eaLnBrk="1" hangingPunct="1"/>
            <a:r>
              <a:rPr lang="en-GB" sz="900"/>
              <a:t>Fjorback 2011, Grossman 2094 &amp; Bohlmeijer 2010</a:t>
            </a:r>
          </a:p>
        </p:txBody>
      </p:sp>
      <p:pic>
        <p:nvPicPr>
          <p:cNvPr id="2151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2733" y="4361366"/>
            <a:ext cx="13716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52632" y="4582319"/>
            <a:ext cx="1847851"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29317" y="4353595"/>
            <a:ext cx="1255183" cy="81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3"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43018" y="4670761"/>
            <a:ext cx="2146300" cy="62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4"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98368" y="4515644"/>
            <a:ext cx="1623483" cy="91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13574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GB" smtClean="0"/>
              <a:t>Staff Health and Wellbeing</a:t>
            </a:r>
          </a:p>
        </p:txBody>
      </p:sp>
      <p:sp>
        <p:nvSpPr>
          <p:cNvPr id="22531" name="Content Placeholder 4"/>
          <p:cNvSpPr>
            <a:spLocks noGrp="1"/>
          </p:cNvSpPr>
          <p:nvPr>
            <p:ph sz="half" idx="1"/>
          </p:nvPr>
        </p:nvSpPr>
        <p:spPr>
          <a:xfrm>
            <a:off x="812800" y="1589088"/>
            <a:ext cx="5181600" cy="4572000"/>
          </a:xfrm>
        </p:spPr>
        <p:txBody>
          <a:bodyPr/>
          <a:lstStyle/>
          <a:p>
            <a:r>
              <a:rPr lang="en-GB" smtClean="0"/>
              <a:t>Transport for London</a:t>
            </a:r>
          </a:p>
          <a:p>
            <a:pPr lvl="1"/>
            <a:r>
              <a:rPr lang="en-GB" smtClean="0"/>
              <a:t>Introduced MBSR for staff</a:t>
            </a:r>
          </a:p>
          <a:p>
            <a:r>
              <a:rPr lang="en-GB" smtClean="0"/>
              <a:t>Benefits</a:t>
            </a:r>
          </a:p>
          <a:p>
            <a:pPr lvl="1"/>
            <a:r>
              <a:rPr lang="en-GB" smtClean="0"/>
              <a:t>Reduced sickness absence</a:t>
            </a:r>
          </a:p>
          <a:p>
            <a:pPr lvl="1"/>
            <a:r>
              <a:rPr lang="en-GB" smtClean="0"/>
              <a:t>Improvements in:</a:t>
            </a:r>
          </a:p>
          <a:p>
            <a:pPr lvl="2"/>
            <a:r>
              <a:rPr lang="en-GB" smtClean="0"/>
              <a:t>Decision making</a:t>
            </a:r>
          </a:p>
          <a:p>
            <a:pPr lvl="2"/>
            <a:r>
              <a:rPr lang="en-GB" smtClean="0"/>
              <a:t>Strategic thinking</a:t>
            </a:r>
          </a:p>
          <a:p>
            <a:pPr lvl="2"/>
            <a:r>
              <a:rPr lang="en-GB" smtClean="0"/>
              <a:t>Ability to focus</a:t>
            </a:r>
          </a:p>
          <a:p>
            <a:pPr lvl="2"/>
            <a:r>
              <a:rPr lang="en-GB" smtClean="0"/>
              <a:t>Enhanced creativity</a:t>
            </a:r>
          </a:p>
          <a:p>
            <a:pPr lvl="1"/>
            <a:endParaRPr lang="en-GB" smtClean="0"/>
          </a:p>
        </p:txBody>
      </p:sp>
      <p:graphicFrame>
        <p:nvGraphicFramePr>
          <p:cNvPr id="22532" name="Content Placeholder 9"/>
          <p:cNvGraphicFramePr>
            <a:graphicFrameLocks noGrp="1"/>
          </p:cNvGraphicFramePr>
          <p:nvPr>
            <p:ph sz="half" idx="2"/>
          </p:nvPr>
        </p:nvGraphicFramePr>
        <p:xfrm>
          <a:off x="6104467" y="2176463"/>
          <a:ext cx="5317067" cy="3363912"/>
        </p:xfrm>
        <a:graphic>
          <a:graphicData uri="http://schemas.openxmlformats.org/presentationml/2006/ole">
            <mc:AlternateContent xmlns:mc="http://schemas.openxmlformats.org/markup-compatibility/2006">
              <mc:Choice xmlns:v="urn:schemas-microsoft-com:vml" Requires="v">
                <p:oleObj spid="_x0000_s1028" name="Chart" r:id="rId3" imgW="3993226" imgH="3371380" progId="Excel.Chart.8">
                  <p:embed/>
                </p:oleObj>
              </mc:Choice>
              <mc:Fallback>
                <p:oleObj name="Chart" r:id="rId3" imgW="3993226" imgH="3371380" progId="Excel.Chart.8">
                  <p:embed/>
                  <p:pic>
                    <p:nvPicPr>
                      <p:cNvPr id="0" name=""/>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4467" y="2176463"/>
                        <a:ext cx="5317067" cy="3363912"/>
                      </a:xfrm>
                      <a:prstGeom prst="rect">
                        <a:avLst/>
                      </a:prstGeom>
                    </p:spPr>
                  </p:pic>
                </p:oleObj>
              </mc:Fallback>
            </mc:AlternateContent>
          </a:graphicData>
        </a:graphic>
      </p:graphicFrame>
    </p:spTree>
    <p:extLst>
      <p:ext uri="{BB962C8B-B14F-4D97-AF65-F5344CB8AC3E}">
        <p14:creationId xmlns:p14="http://schemas.microsoft.com/office/powerpoint/2010/main" val="270099647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817033" y="228600"/>
            <a:ext cx="10871200" cy="990600"/>
          </a:xfrm>
        </p:spPr>
        <p:txBody>
          <a:bodyPr/>
          <a:lstStyle/>
          <a:p>
            <a:r>
              <a:rPr lang="en-GB" smtClean="0"/>
              <a:t>Institute of Mindful Leadership</a:t>
            </a:r>
          </a:p>
        </p:txBody>
      </p:sp>
      <p:graphicFrame>
        <p:nvGraphicFramePr>
          <p:cNvPr id="23555" name="Content Placeholder 5"/>
          <p:cNvGraphicFramePr>
            <a:graphicFrameLocks noGrp="1"/>
          </p:cNvGraphicFramePr>
          <p:nvPr>
            <p:ph idx="1"/>
          </p:nvPr>
        </p:nvGraphicFramePr>
        <p:xfrm>
          <a:off x="770467" y="2176463"/>
          <a:ext cx="10651067" cy="3363912"/>
        </p:xfrm>
        <a:graphic>
          <a:graphicData uri="http://schemas.openxmlformats.org/presentationml/2006/ole">
            <mc:AlternateContent xmlns:mc="http://schemas.openxmlformats.org/markup-compatibility/2006">
              <mc:Choice xmlns:v="urn:schemas-microsoft-com:vml" Requires="v">
                <p:oleObj spid="_x0000_s2052" name="Chart" r:id="rId3" imgW="7998645" imgH="3371380" progId="Excel.Chart.8">
                  <p:embed/>
                </p:oleObj>
              </mc:Choice>
              <mc:Fallback>
                <p:oleObj name="Chart" r:id="rId3" imgW="7998645" imgH="3371380" progId="Excel.Chart.8">
                  <p:embed/>
                  <p:pic>
                    <p:nvPicPr>
                      <p:cNvPr id="0" name=""/>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67" y="2176463"/>
                        <a:ext cx="10651067" cy="3363912"/>
                      </a:xfrm>
                      <a:prstGeom prst="rect">
                        <a:avLst/>
                      </a:prstGeom>
                    </p:spPr>
                  </p:pic>
                </p:oleObj>
              </mc:Fallback>
            </mc:AlternateContent>
          </a:graphicData>
        </a:graphic>
      </p:graphicFrame>
    </p:spTree>
    <p:extLst>
      <p:ext uri="{BB962C8B-B14F-4D97-AF65-F5344CB8AC3E}">
        <p14:creationId xmlns:p14="http://schemas.microsoft.com/office/powerpoint/2010/main" val="10700506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508000" y="152401"/>
            <a:ext cx="10515600" cy="993775"/>
          </a:xfrm>
        </p:spPr>
        <p:txBody>
          <a:bodyPr/>
          <a:lstStyle/>
          <a:p>
            <a:r>
              <a:rPr lang="en-GB" smtClean="0"/>
              <a:t>Mindfulness Based Cognitive Therapy</a:t>
            </a:r>
          </a:p>
        </p:txBody>
      </p:sp>
      <p:sp>
        <p:nvSpPr>
          <p:cNvPr id="24579" name="Content Placeholder 2"/>
          <p:cNvSpPr>
            <a:spLocks noGrp="1"/>
          </p:cNvSpPr>
          <p:nvPr>
            <p:ph idx="1"/>
          </p:nvPr>
        </p:nvSpPr>
        <p:spPr>
          <a:xfrm>
            <a:off x="176463" y="934453"/>
            <a:ext cx="11150823" cy="4495800"/>
          </a:xfrm>
        </p:spPr>
        <p:txBody>
          <a:bodyPr>
            <a:normAutofit fontScale="92500" lnSpcReduction="10000"/>
          </a:bodyPr>
          <a:lstStyle/>
          <a:p>
            <a:r>
              <a:rPr lang="en-GB" dirty="0" err="1" smtClean="0"/>
              <a:t>DoH</a:t>
            </a:r>
            <a:r>
              <a:rPr lang="en-GB" dirty="0" smtClean="0"/>
              <a:t> asked Oxford University to develop a maintenance programme, (non drug-based) </a:t>
            </a:r>
          </a:p>
          <a:p>
            <a:pPr lvl="1"/>
            <a:r>
              <a:rPr lang="en-GB" dirty="0" smtClean="0"/>
              <a:t>For people suffering recurrent depression and anxiety</a:t>
            </a:r>
          </a:p>
          <a:p>
            <a:pPr lvl="1"/>
            <a:r>
              <a:rPr lang="en-GB" dirty="0" smtClean="0"/>
              <a:t>Developed from JKZ’s MBSR 8 week programme</a:t>
            </a:r>
          </a:p>
          <a:p>
            <a:r>
              <a:rPr lang="en-GB" dirty="0" smtClean="0"/>
              <a:t>MBCT 8 week programme </a:t>
            </a:r>
          </a:p>
          <a:p>
            <a:pPr lvl="1"/>
            <a:r>
              <a:rPr lang="en-GB" dirty="0" smtClean="0"/>
              <a:t>Weekly sessions 2¼ hours</a:t>
            </a:r>
          </a:p>
          <a:p>
            <a:pPr lvl="1"/>
            <a:r>
              <a:rPr lang="en-GB" dirty="0" smtClean="0"/>
              <a:t>Small group (8-12 people)</a:t>
            </a:r>
          </a:p>
          <a:p>
            <a:pPr lvl="1"/>
            <a:r>
              <a:rPr lang="en-GB" dirty="0" smtClean="0"/>
              <a:t>Taught curriculum</a:t>
            </a:r>
          </a:p>
          <a:p>
            <a:pPr lvl="1"/>
            <a:r>
              <a:rPr lang="en-GB" dirty="0" smtClean="0"/>
              <a:t>Weekly home practice</a:t>
            </a:r>
          </a:p>
          <a:p>
            <a:pPr lvl="1"/>
            <a:r>
              <a:rPr lang="en-GB" dirty="0" smtClean="0"/>
              <a:t>Meditations plus CBT teaching &amp; exercises</a:t>
            </a:r>
          </a:p>
          <a:p>
            <a:endParaRPr lang="en-GB" dirty="0" smtClean="0"/>
          </a:p>
        </p:txBody>
      </p:sp>
      <p:pic>
        <p:nvPicPr>
          <p:cNvPr id="2458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1154" y="2910055"/>
            <a:ext cx="2046816" cy="202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7025" y="2910055"/>
            <a:ext cx="1890183" cy="205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981965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817033" y="228600"/>
            <a:ext cx="10871200" cy="990600"/>
          </a:xfrm>
        </p:spPr>
        <p:txBody>
          <a:bodyPr/>
          <a:lstStyle/>
          <a:p>
            <a:r>
              <a:rPr lang="en-GB" smtClean="0"/>
              <a:t>‘Thinking’</a:t>
            </a:r>
          </a:p>
        </p:txBody>
      </p:sp>
      <p:sp>
        <p:nvSpPr>
          <p:cNvPr id="25603" name="Content Placeholder 2"/>
          <p:cNvSpPr>
            <a:spLocks noGrp="1"/>
          </p:cNvSpPr>
          <p:nvPr>
            <p:ph idx="1"/>
          </p:nvPr>
        </p:nvSpPr>
        <p:spPr>
          <a:xfrm>
            <a:off x="817033" y="1600200"/>
            <a:ext cx="10871200" cy="4495800"/>
          </a:xfrm>
        </p:spPr>
        <p:txBody>
          <a:bodyPr/>
          <a:lstStyle/>
          <a:p>
            <a:r>
              <a:rPr lang="en-GB" smtClean="0"/>
              <a:t>When ‘thinking’ goes wrong</a:t>
            </a:r>
          </a:p>
          <a:p>
            <a:r>
              <a:rPr lang="en-GB" smtClean="0"/>
              <a:t>Aversion and reactivity</a:t>
            </a:r>
          </a:p>
          <a:p>
            <a:r>
              <a:rPr lang="en-GB" smtClean="0"/>
              <a:t>Stress &amp; habitual coping strategies</a:t>
            </a:r>
          </a:p>
          <a:p>
            <a:endParaRPr lang="en-GB" smtClean="0"/>
          </a:p>
          <a:p>
            <a:endParaRPr lang="en-GB" smtClean="0"/>
          </a:p>
          <a:p>
            <a:endParaRPr lang="en-GB" smtClean="0"/>
          </a:p>
          <a:p>
            <a:endParaRPr lang="en-GB" smtClean="0"/>
          </a:p>
          <a:p>
            <a:endParaRPr lang="en-GB" smtClean="0"/>
          </a:p>
        </p:txBody>
      </p:sp>
    </p:spTree>
    <p:extLst>
      <p:ext uri="{BB962C8B-B14F-4D97-AF65-F5344CB8AC3E}">
        <p14:creationId xmlns:p14="http://schemas.microsoft.com/office/powerpoint/2010/main" val="23764114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817033" y="228600"/>
            <a:ext cx="10871200" cy="990600"/>
          </a:xfrm>
        </p:spPr>
        <p:txBody>
          <a:bodyPr/>
          <a:lstStyle/>
          <a:p>
            <a:r>
              <a:rPr lang="en-GB" smtClean="0"/>
              <a:t>When ‘thinking’ goes wrong</a:t>
            </a:r>
          </a:p>
        </p:txBody>
      </p:sp>
      <p:sp>
        <p:nvSpPr>
          <p:cNvPr id="26627" name="Content Placeholder 2"/>
          <p:cNvSpPr>
            <a:spLocks noGrp="1"/>
          </p:cNvSpPr>
          <p:nvPr>
            <p:ph idx="1"/>
          </p:nvPr>
        </p:nvSpPr>
        <p:spPr>
          <a:xfrm>
            <a:off x="817033" y="1600200"/>
            <a:ext cx="10871200" cy="4495800"/>
          </a:xfrm>
        </p:spPr>
        <p:txBody>
          <a:bodyPr/>
          <a:lstStyle/>
          <a:p>
            <a:r>
              <a:rPr lang="en-GB" smtClean="0"/>
              <a:t>Unhelpful thinking patterns</a:t>
            </a:r>
          </a:p>
          <a:p>
            <a:pPr lvl="1"/>
            <a:r>
              <a:rPr lang="en-GB" smtClean="0"/>
              <a:t>Rumination</a:t>
            </a:r>
          </a:p>
          <a:p>
            <a:pPr lvl="1"/>
            <a:r>
              <a:rPr lang="en-GB" smtClean="0"/>
              <a:t>Over analyse</a:t>
            </a:r>
          </a:p>
          <a:p>
            <a:pPr lvl="1"/>
            <a:r>
              <a:rPr lang="en-GB" smtClean="0"/>
              <a:t>Catastrophic thinking</a:t>
            </a:r>
          </a:p>
          <a:p>
            <a:r>
              <a:rPr lang="en-GB" smtClean="0"/>
              <a:t>Negative bias</a:t>
            </a:r>
          </a:p>
          <a:p>
            <a:r>
              <a:rPr lang="en-GB" smtClean="0"/>
              <a:t>Discrepancy processing</a:t>
            </a:r>
          </a:p>
          <a:p>
            <a:endParaRPr lang="en-GB" smtClean="0"/>
          </a:p>
        </p:txBody>
      </p:sp>
      <p:pic>
        <p:nvPicPr>
          <p:cNvPr id="2662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7118" y="2870201"/>
            <a:ext cx="4665133" cy="261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2611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1" y="1822451"/>
            <a:ext cx="3975100" cy="366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Title 3"/>
          <p:cNvSpPr>
            <a:spLocks noGrp="1"/>
          </p:cNvSpPr>
          <p:nvPr>
            <p:ph type="title"/>
          </p:nvPr>
        </p:nvSpPr>
        <p:spPr/>
        <p:txBody>
          <a:bodyPr/>
          <a:lstStyle/>
          <a:p>
            <a:r>
              <a:rPr lang="en-GB" smtClean="0"/>
              <a:t>Reactivity</a:t>
            </a:r>
          </a:p>
        </p:txBody>
      </p:sp>
      <p:sp>
        <p:nvSpPr>
          <p:cNvPr id="27652" name="Content Placeholder 4"/>
          <p:cNvSpPr>
            <a:spLocks noGrp="1"/>
          </p:cNvSpPr>
          <p:nvPr>
            <p:ph sz="half" idx="1"/>
          </p:nvPr>
        </p:nvSpPr>
        <p:spPr>
          <a:xfrm>
            <a:off x="812800" y="1589088"/>
            <a:ext cx="5181600" cy="4572000"/>
          </a:xfrm>
        </p:spPr>
        <p:txBody>
          <a:bodyPr/>
          <a:lstStyle/>
          <a:p>
            <a:pPr>
              <a:buFont typeface="Wingdings" pitchFamily="2" charset="2"/>
              <a:buChar char="Ø"/>
            </a:pPr>
            <a:r>
              <a:rPr lang="en-GB" smtClean="0"/>
              <a:t> Thoughts</a:t>
            </a:r>
          </a:p>
          <a:p>
            <a:pPr>
              <a:buFont typeface="Wingdings" pitchFamily="2" charset="2"/>
              <a:buChar char="Ø"/>
            </a:pPr>
            <a:r>
              <a:rPr lang="en-GB" smtClean="0"/>
              <a:t> Feelings</a:t>
            </a:r>
          </a:p>
          <a:p>
            <a:pPr>
              <a:buFont typeface="Wingdings" pitchFamily="2" charset="2"/>
              <a:buChar char="Ø"/>
            </a:pPr>
            <a:r>
              <a:rPr lang="en-GB" smtClean="0"/>
              <a:t> Sensations</a:t>
            </a:r>
          </a:p>
          <a:p>
            <a:pPr>
              <a:buFont typeface="Wingdings" pitchFamily="2" charset="2"/>
              <a:buChar char="Ø"/>
            </a:pPr>
            <a:r>
              <a:rPr lang="en-GB" smtClean="0"/>
              <a:t> Behaviour</a:t>
            </a:r>
          </a:p>
          <a:p>
            <a:pPr>
              <a:buFont typeface="Wingdings" pitchFamily="2" charset="2"/>
              <a:buChar char="Ø"/>
            </a:pPr>
            <a:endParaRPr lang="en-GB" smtClean="0"/>
          </a:p>
          <a:p>
            <a:pPr>
              <a:buFont typeface="Wingdings" pitchFamily="2" charset="2"/>
              <a:buChar char="Ø"/>
            </a:pPr>
            <a:r>
              <a:rPr lang="en-GB" smtClean="0"/>
              <a:t>Avoidance</a:t>
            </a:r>
          </a:p>
          <a:p>
            <a:pPr>
              <a:buFont typeface="Wingdings" pitchFamily="2" charset="2"/>
              <a:buChar char="Ø"/>
            </a:pPr>
            <a:r>
              <a:rPr lang="en-GB" smtClean="0"/>
              <a:t>Aversion</a:t>
            </a:r>
          </a:p>
          <a:p>
            <a:endParaRPr lang="en-GB" smtClean="0"/>
          </a:p>
          <a:p>
            <a:endParaRPr lang="en-GB" smtClean="0"/>
          </a:p>
        </p:txBody>
      </p:sp>
    </p:spTree>
    <p:extLst>
      <p:ext uri="{BB962C8B-B14F-4D97-AF65-F5344CB8AC3E}">
        <p14:creationId xmlns:p14="http://schemas.microsoft.com/office/powerpoint/2010/main" val="25415392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629420" y="0"/>
            <a:ext cx="10972800" cy="1143000"/>
          </a:xfrm>
        </p:spPr>
        <p:txBody>
          <a:bodyPr/>
          <a:lstStyle/>
          <a:p>
            <a:pPr eaLnBrk="1" hangingPunct="1"/>
            <a:r>
              <a:rPr lang="en-GB" altLang="en-US" sz="3000" b="1" dirty="0" smtClean="0"/>
              <a:t>Making stress worse....</a:t>
            </a:r>
          </a:p>
        </p:txBody>
      </p:sp>
      <p:sp>
        <p:nvSpPr>
          <p:cNvPr id="4" name="Rounded Rectangle 3"/>
          <p:cNvSpPr/>
          <p:nvPr/>
        </p:nvSpPr>
        <p:spPr>
          <a:xfrm>
            <a:off x="2999318" y="1781262"/>
            <a:ext cx="1511300" cy="7572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Blame others</a:t>
            </a:r>
          </a:p>
        </p:txBody>
      </p:sp>
      <p:sp>
        <p:nvSpPr>
          <p:cNvPr id="5" name="Rounded Rectangle 4"/>
          <p:cNvSpPr/>
          <p:nvPr/>
        </p:nvSpPr>
        <p:spPr>
          <a:xfrm>
            <a:off x="5088468" y="3024274"/>
            <a:ext cx="1945217" cy="70167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b="1" dirty="0"/>
              <a:t>STRESS</a:t>
            </a:r>
          </a:p>
        </p:txBody>
      </p:sp>
      <p:sp>
        <p:nvSpPr>
          <p:cNvPr id="6" name="Rounded Rectangle 5"/>
          <p:cNvSpPr/>
          <p:nvPr/>
        </p:nvSpPr>
        <p:spPr>
          <a:xfrm>
            <a:off x="5088468" y="1611774"/>
            <a:ext cx="2054704" cy="6628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Substances</a:t>
            </a:r>
          </a:p>
        </p:txBody>
      </p:sp>
      <p:sp>
        <p:nvSpPr>
          <p:cNvPr id="7" name="Rounded Rectangle 6"/>
          <p:cNvSpPr/>
          <p:nvPr/>
        </p:nvSpPr>
        <p:spPr>
          <a:xfrm>
            <a:off x="7751233" y="1692445"/>
            <a:ext cx="1585384" cy="7365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Keep busy</a:t>
            </a:r>
          </a:p>
        </p:txBody>
      </p:sp>
      <p:sp>
        <p:nvSpPr>
          <p:cNvPr id="8" name="Rounded Rectangle 7"/>
          <p:cNvSpPr/>
          <p:nvPr/>
        </p:nvSpPr>
        <p:spPr>
          <a:xfrm>
            <a:off x="2855385" y="4373649"/>
            <a:ext cx="1585383" cy="8112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solidFill>
                  <a:srgbClr val="FFFFFF"/>
                </a:solidFill>
                <a:cs typeface="Arial" charset="0"/>
              </a:rPr>
              <a:t>Blame yourself</a:t>
            </a:r>
          </a:p>
        </p:txBody>
      </p:sp>
      <p:sp>
        <p:nvSpPr>
          <p:cNvPr id="9" name="Rounded Rectangle 8"/>
          <p:cNvSpPr/>
          <p:nvPr/>
        </p:nvSpPr>
        <p:spPr>
          <a:xfrm>
            <a:off x="5030555" y="4779255"/>
            <a:ext cx="2476203" cy="9092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Bury head in the sand</a:t>
            </a:r>
          </a:p>
        </p:txBody>
      </p:sp>
      <p:sp>
        <p:nvSpPr>
          <p:cNvPr id="10" name="Rounded Rectangle 9"/>
          <p:cNvSpPr/>
          <p:nvPr/>
        </p:nvSpPr>
        <p:spPr>
          <a:xfrm>
            <a:off x="7885904" y="4207358"/>
            <a:ext cx="2084264" cy="7485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Sharing it around</a:t>
            </a:r>
          </a:p>
        </p:txBody>
      </p:sp>
      <p:sp>
        <p:nvSpPr>
          <p:cNvPr id="29706" name="Arc 29"/>
          <p:cNvSpPr>
            <a:spLocks/>
          </p:cNvSpPr>
          <p:nvPr/>
        </p:nvSpPr>
        <p:spPr bwMode="auto">
          <a:xfrm rot="-7211877">
            <a:off x="5599642" y="4073082"/>
            <a:ext cx="425450" cy="347133"/>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7" name="Arc 29"/>
          <p:cNvSpPr>
            <a:spLocks/>
          </p:cNvSpPr>
          <p:nvPr/>
        </p:nvSpPr>
        <p:spPr bwMode="auto">
          <a:xfrm rot="3613597">
            <a:off x="6103408" y="4073082"/>
            <a:ext cx="425450" cy="347133"/>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8" name="Arc 29"/>
          <p:cNvSpPr>
            <a:spLocks/>
          </p:cNvSpPr>
          <p:nvPr/>
        </p:nvSpPr>
        <p:spPr bwMode="auto">
          <a:xfrm rot="-4574174">
            <a:off x="4319059" y="3790507"/>
            <a:ext cx="425450" cy="347133"/>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9" name="Arc 29"/>
          <p:cNvSpPr>
            <a:spLocks/>
          </p:cNvSpPr>
          <p:nvPr/>
        </p:nvSpPr>
        <p:spPr bwMode="auto">
          <a:xfrm rot="-9643709">
            <a:off x="6858000" y="4059323"/>
            <a:ext cx="567267" cy="261938"/>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0" name="Arc 29"/>
          <p:cNvSpPr>
            <a:spLocks/>
          </p:cNvSpPr>
          <p:nvPr/>
        </p:nvSpPr>
        <p:spPr bwMode="auto">
          <a:xfrm rot="6429283">
            <a:off x="4579145" y="3981272"/>
            <a:ext cx="423863" cy="370417"/>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1" name="Arc 29"/>
          <p:cNvSpPr>
            <a:spLocks/>
          </p:cNvSpPr>
          <p:nvPr/>
        </p:nvSpPr>
        <p:spPr bwMode="auto">
          <a:xfrm rot="1172069">
            <a:off x="7145867" y="3951373"/>
            <a:ext cx="567267" cy="260350"/>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2" name="Arc 29"/>
          <p:cNvSpPr>
            <a:spLocks/>
          </p:cNvSpPr>
          <p:nvPr/>
        </p:nvSpPr>
        <p:spPr bwMode="auto">
          <a:xfrm rot="4046805">
            <a:off x="5936192" y="2503045"/>
            <a:ext cx="425450" cy="347133"/>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3" name="Arc 29"/>
          <p:cNvSpPr>
            <a:spLocks/>
          </p:cNvSpPr>
          <p:nvPr/>
        </p:nvSpPr>
        <p:spPr bwMode="auto">
          <a:xfrm rot="-4946027">
            <a:off x="7029186" y="2430814"/>
            <a:ext cx="423863" cy="347133"/>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4" name="Arc 29"/>
          <p:cNvSpPr>
            <a:spLocks/>
          </p:cNvSpPr>
          <p:nvPr/>
        </p:nvSpPr>
        <p:spPr bwMode="auto">
          <a:xfrm rot="-7432050">
            <a:off x="5538259" y="2506220"/>
            <a:ext cx="425450" cy="347133"/>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5" name="Arc 29"/>
          <p:cNvSpPr>
            <a:spLocks/>
          </p:cNvSpPr>
          <p:nvPr/>
        </p:nvSpPr>
        <p:spPr bwMode="auto">
          <a:xfrm rot="6573717">
            <a:off x="7294034" y="2606761"/>
            <a:ext cx="425450" cy="349251"/>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6" name="Arc 29"/>
          <p:cNvSpPr>
            <a:spLocks/>
          </p:cNvSpPr>
          <p:nvPr/>
        </p:nvSpPr>
        <p:spPr bwMode="auto">
          <a:xfrm rot="1154215">
            <a:off x="4696884" y="2492462"/>
            <a:ext cx="567267" cy="261937"/>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7" name="Arc 29"/>
          <p:cNvSpPr>
            <a:spLocks/>
          </p:cNvSpPr>
          <p:nvPr/>
        </p:nvSpPr>
        <p:spPr bwMode="auto">
          <a:xfrm rot="10477274">
            <a:off x="4461933" y="2609936"/>
            <a:ext cx="567267" cy="373062"/>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8" name="Arc 29"/>
          <p:cNvSpPr>
            <a:spLocks/>
          </p:cNvSpPr>
          <p:nvPr/>
        </p:nvSpPr>
        <p:spPr bwMode="auto">
          <a:xfrm rot="8591664">
            <a:off x="7296151" y="3449723"/>
            <a:ext cx="567267" cy="261938"/>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19" name="Arc 29"/>
          <p:cNvSpPr>
            <a:spLocks/>
          </p:cNvSpPr>
          <p:nvPr/>
        </p:nvSpPr>
        <p:spPr bwMode="auto">
          <a:xfrm rot="-2370841">
            <a:off x="7222067" y="3183023"/>
            <a:ext cx="567267" cy="261938"/>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30" name="Rounded Rectangle 29"/>
          <p:cNvSpPr/>
          <p:nvPr/>
        </p:nvSpPr>
        <p:spPr>
          <a:xfrm>
            <a:off x="8113184" y="3132224"/>
            <a:ext cx="1583267" cy="4857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Fight it</a:t>
            </a:r>
          </a:p>
        </p:txBody>
      </p:sp>
      <p:sp>
        <p:nvSpPr>
          <p:cNvPr id="29721" name="Arc 29"/>
          <p:cNvSpPr>
            <a:spLocks/>
          </p:cNvSpPr>
          <p:nvPr/>
        </p:nvSpPr>
        <p:spPr bwMode="auto">
          <a:xfrm rot="9121692">
            <a:off x="4091517" y="3371936"/>
            <a:ext cx="567267" cy="371475"/>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22" name="Arc 29"/>
          <p:cNvSpPr>
            <a:spLocks/>
          </p:cNvSpPr>
          <p:nvPr/>
        </p:nvSpPr>
        <p:spPr bwMode="auto">
          <a:xfrm rot="-1809132">
            <a:off x="4129617" y="3113173"/>
            <a:ext cx="567267" cy="260350"/>
          </a:xfrm>
          <a:custGeom>
            <a:avLst/>
            <a:gdLst>
              <a:gd name="T0" fmla="*/ 0 w 27007"/>
              <a:gd name="T1" fmla="*/ 2147483646 h 21600"/>
              <a:gd name="T2" fmla="*/ 2147483646 w 27007"/>
              <a:gd name="T3" fmla="*/ 2147483646 h 21600"/>
              <a:gd name="T4" fmla="*/ 2147483646 w 27007"/>
              <a:gd name="T5" fmla="*/ 2147483646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33" name="Rounded Rectangle 32"/>
          <p:cNvSpPr/>
          <p:nvPr/>
        </p:nvSpPr>
        <p:spPr>
          <a:xfrm>
            <a:off x="2423585" y="3078248"/>
            <a:ext cx="1511300" cy="539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700" dirty="0"/>
              <a:t>Worry</a:t>
            </a:r>
          </a:p>
        </p:txBody>
      </p:sp>
    </p:spTree>
    <p:extLst>
      <p:ext uri="{BB962C8B-B14F-4D97-AF65-F5344CB8AC3E}">
        <p14:creationId xmlns:p14="http://schemas.microsoft.com/office/powerpoint/2010/main" val="1169565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ext Box 1"/>
          <p:cNvSpPr txBox="1">
            <a:spLocks noChangeArrowheads="1"/>
          </p:cNvSpPr>
          <p:nvPr/>
        </p:nvSpPr>
        <p:spPr bwMode="auto">
          <a:xfrm>
            <a:off x="357717" y="1200150"/>
            <a:ext cx="8229600" cy="857250"/>
          </a:xfrm>
          <a:prstGeom prst="rect">
            <a:avLst/>
          </a:prstGeom>
          <a:noFill/>
          <a:ln w="9525" cap="flat">
            <a:noFill/>
            <a:round/>
            <a:headEnd/>
            <a:tailEnd/>
          </a:ln>
          <a:effectLst/>
        </p:spPr>
        <p:txBody>
          <a:bodyPr lIns="67500" tIns="35100" rIns="67500" bIns="35100" anchor="ctr"/>
          <a:lstStyle/>
          <a:p>
            <a:pPr algn="ctr" eaLnBrk="1" hangingPunct="1">
              <a:buSzPct val="100000"/>
              <a:tabLst>
                <a:tab pos="0" algn="l"/>
                <a:tab pos="335756" algn="l"/>
                <a:tab pos="672704" algn="l"/>
                <a:tab pos="1009650" algn="l"/>
                <a:tab pos="1346597" algn="l"/>
                <a:tab pos="1683544" algn="l"/>
                <a:tab pos="2020491" algn="l"/>
                <a:tab pos="2357438" algn="l"/>
                <a:tab pos="2694385" algn="l"/>
                <a:tab pos="3031331" algn="l"/>
                <a:tab pos="3368279" algn="l"/>
                <a:tab pos="3705225" algn="l"/>
                <a:tab pos="4042172" algn="l"/>
                <a:tab pos="4379119" algn="l"/>
                <a:tab pos="4716066" algn="l"/>
                <a:tab pos="5053013" algn="l"/>
                <a:tab pos="5389960" algn="l"/>
                <a:tab pos="5726906" algn="l"/>
                <a:tab pos="6063854" algn="l"/>
                <a:tab pos="6400800" algn="l"/>
                <a:tab pos="6737747" algn="l"/>
              </a:tabLst>
              <a:defRPr/>
            </a:pPr>
            <a:r>
              <a:rPr lang="en-GB" dirty="0">
                <a:solidFill>
                  <a:srgbClr val="000000"/>
                </a:solidFill>
                <a:latin typeface="+mj-lt"/>
                <a:cs typeface="Arial" charset="0"/>
              </a:rPr>
              <a:t>‘</a:t>
            </a:r>
            <a:r>
              <a:rPr lang="en-GB" sz="4000" b="1" dirty="0">
                <a:solidFill>
                  <a:srgbClr val="000000"/>
                </a:solidFill>
                <a:latin typeface="+mj-lt"/>
                <a:cs typeface="Arial" charset="0"/>
              </a:rPr>
              <a:t>benefits of mindfulness</a:t>
            </a:r>
          </a:p>
        </p:txBody>
      </p:sp>
      <p:sp>
        <p:nvSpPr>
          <p:cNvPr id="53250" name="Text Box 2"/>
          <p:cNvSpPr txBox="1">
            <a:spLocks noChangeArrowheads="1"/>
          </p:cNvSpPr>
          <p:nvPr/>
        </p:nvSpPr>
        <p:spPr bwMode="auto">
          <a:xfrm>
            <a:off x="797984" y="2074864"/>
            <a:ext cx="8229600" cy="3394075"/>
          </a:xfrm>
          <a:prstGeom prst="rect">
            <a:avLst/>
          </a:prstGeom>
          <a:noFill/>
          <a:ln w="9525" cap="flat">
            <a:noFill/>
            <a:round/>
            <a:headEnd/>
            <a:tailEnd/>
          </a:ln>
          <a:effectLst/>
        </p:spPr>
        <p:txBody>
          <a:bodyPr lIns="67500" tIns="35100" rIns="67500" bIns="35100"/>
          <a:lstStyle/>
          <a:p>
            <a:pPr marL="254794" indent="-252413" eaLnBrk="1" hangingPunct="1">
              <a:spcBef>
                <a:spcPts val="600"/>
              </a:spcBef>
              <a:buClr>
                <a:srgbClr val="000000"/>
              </a:buClr>
              <a:buSzPct val="100000"/>
              <a:buFont typeface="Arial" charset="0"/>
              <a:buChar char="•"/>
              <a:tabLst>
                <a:tab pos="255985" algn="l"/>
                <a:tab pos="591741" algn="l"/>
                <a:tab pos="928688" algn="l"/>
                <a:tab pos="1265635" algn="l"/>
                <a:tab pos="1602581" algn="l"/>
                <a:tab pos="1939529" algn="l"/>
                <a:tab pos="2276475" algn="l"/>
                <a:tab pos="2613422" algn="l"/>
                <a:tab pos="2950369" algn="l"/>
                <a:tab pos="3287316" algn="l"/>
                <a:tab pos="3624263" algn="l"/>
                <a:tab pos="3961210" algn="l"/>
                <a:tab pos="4298156" algn="l"/>
                <a:tab pos="4635104" algn="l"/>
                <a:tab pos="4972050" algn="l"/>
                <a:tab pos="5308997" algn="l"/>
                <a:tab pos="5645944" algn="l"/>
                <a:tab pos="5982891" algn="l"/>
                <a:tab pos="6319838" algn="l"/>
                <a:tab pos="6656785" algn="l"/>
                <a:tab pos="6993731" algn="l"/>
              </a:tabLst>
              <a:defRPr/>
            </a:pPr>
            <a:r>
              <a:rPr lang="en-GB" sz="2700" dirty="0">
                <a:solidFill>
                  <a:srgbClr val="000000"/>
                </a:solidFill>
                <a:cs typeface="Arial" charset="0"/>
              </a:rPr>
              <a:t>Living with chronic pain</a:t>
            </a:r>
          </a:p>
          <a:p>
            <a:pPr marL="254794" indent="-252413" eaLnBrk="1" hangingPunct="1">
              <a:spcBef>
                <a:spcPts val="600"/>
              </a:spcBef>
              <a:buClr>
                <a:srgbClr val="000000"/>
              </a:buClr>
              <a:buSzPct val="100000"/>
              <a:buFont typeface="Arial" charset="0"/>
              <a:buChar char="•"/>
              <a:tabLst>
                <a:tab pos="255985" algn="l"/>
                <a:tab pos="591741" algn="l"/>
                <a:tab pos="928688" algn="l"/>
                <a:tab pos="1265635" algn="l"/>
                <a:tab pos="1602581" algn="l"/>
                <a:tab pos="1939529" algn="l"/>
                <a:tab pos="2276475" algn="l"/>
                <a:tab pos="2613422" algn="l"/>
                <a:tab pos="2950369" algn="l"/>
                <a:tab pos="3287316" algn="l"/>
                <a:tab pos="3624263" algn="l"/>
                <a:tab pos="3961210" algn="l"/>
                <a:tab pos="4298156" algn="l"/>
                <a:tab pos="4635104" algn="l"/>
                <a:tab pos="4972050" algn="l"/>
                <a:tab pos="5308997" algn="l"/>
                <a:tab pos="5645944" algn="l"/>
                <a:tab pos="5982891" algn="l"/>
                <a:tab pos="6319838" algn="l"/>
                <a:tab pos="6656785" algn="l"/>
                <a:tab pos="6993731" algn="l"/>
              </a:tabLst>
              <a:defRPr/>
            </a:pPr>
            <a:r>
              <a:rPr lang="en-GB" sz="2700" dirty="0">
                <a:solidFill>
                  <a:srgbClr val="000000"/>
                </a:solidFill>
                <a:cs typeface="Arial" charset="0"/>
              </a:rPr>
              <a:t>Reduces stress</a:t>
            </a:r>
          </a:p>
          <a:p>
            <a:pPr marL="254794" indent="-252413" eaLnBrk="1" hangingPunct="1">
              <a:spcBef>
                <a:spcPts val="600"/>
              </a:spcBef>
              <a:buClr>
                <a:srgbClr val="000000"/>
              </a:buClr>
              <a:buSzPct val="100000"/>
              <a:buFont typeface="Arial" charset="0"/>
              <a:buChar char="•"/>
              <a:tabLst>
                <a:tab pos="255985" algn="l"/>
                <a:tab pos="591741" algn="l"/>
                <a:tab pos="928688" algn="l"/>
                <a:tab pos="1265635" algn="l"/>
                <a:tab pos="1602581" algn="l"/>
                <a:tab pos="1939529" algn="l"/>
                <a:tab pos="2276475" algn="l"/>
                <a:tab pos="2613422" algn="l"/>
                <a:tab pos="2950369" algn="l"/>
                <a:tab pos="3287316" algn="l"/>
                <a:tab pos="3624263" algn="l"/>
                <a:tab pos="3961210" algn="l"/>
                <a:tab pos="4298156" algn="l"/>
                <a:tab pos="4635104" algn="l"/>
                <a:tab pos="4972050" algn="l"/>
                <a:tab pos="5308997" algn="l"/>
                <a:tab pos="5645944" algn="l"/>
                <a:tab pos="5982891" algn="l"/>
                <a:tab pos="6319838" algn="l"/>
                <a:tab pos="6656785" algn="l"/>
                <a:tab pos="6993731" algn="l"/>
              </a:tabLst>
              <a:defRPr/>
            </a:pPr>
            <a:r>
              <a:rPr lang="en-GB" sz="2700" dirty="0">
                <a:solidFill>
                  <a:srgbClr val="000000"/>
                </a:solidFill>
                <a:cs typeface="Arial" charset="0"/>
              </a:rPr>
              <a:t>Psychological wellbeing</a:t>
            </a:r>
          </a:p>
          <a:p>
            <a:pPr marL="254794" indent="-252413" eaLnBrk="1" hangingPunct="1">
              <a:spcBef>
                <a:spcPts val="600"/>
              </a:spcBef>
              <a:buClr>
                <a:srgbClr val="000000"/>
              </a:buClr>
              <a:buSzPct val="100000"/>
              <a:buFont typeface="Arial" charset="0"/>
              <a:buChar char="•"/>
              <a:tabLst>
                <a:tab pos="255985" algn="l"/>
                <a:tab pos="591741" algn="l"/>
                <a:tab pos="928688" algn="l"/>
                <a:tab pos="1265635" algn="l"/>
                <a:tab pos="1602581" algn="l"/>
                <a:tab pos="1939529" algn="l"/>
                <a:tab pos="2276475" algn="l"/>
                <a:tab pos="2613422" algn="l"/>
                <a:tab pos="2950369" algn="l"/>
                <a:tab pos="3287316" algn="l"/>
                <a:tab pos="3624263" algn="l"/>
                <a:tab pos="3961210" algn="l"/>
                <a:tab pos="4298156" algn="l"/>
                <a:tab pos="4635104" algn="l"/>
                <a:tab pos="4972050" algn="l"/>
                <a:tab pos="5308997" algn="l"/>
                <a:tab pos="5645944" algn="l"/>
                <a:tab pos="5982891" algn="l"/>
                <a:tab pos="6319838" algn="l"/>
                <a:tab pos="6656785" algn="l"/>
                <a:tab pos="6993731" algn="l"/>
              </a:tabLst>
              <a:defRPr/>
            </a:pPr>
            <a:r>
              <a:rPr lang="en-GB" sz="2700" dirty="0">
                <a:solidFill>
                  <a:srgbClr val="000000"/>
                </a:solidFill>
                <a:cs typeface="Arial" charset="0"/>
              </a:rPr>
              <a:t>Emotional intelligence</a:t>
            </a:r>
          </a:p>
          <a:p>
            <a:pPr marL="254794" indent="-252413" eaLnBrk="1" hangingPunct="1">
              <a:spcBef>
                <a:spcPts val="600"/>
              </a:spcBef>
              <a:buClr>
                <a:srgbClr val="000000"/>
              </a:buClr>
              <a:buSzPct val="100000"/>
              <a:buFont typeface="Arial" charset="0"/>
              <a:buChar char="•"/>
              <a:tabLst>
                <a:tab pos="255985" algn="l"/>
                <a:tab pos="591741" algn="l"/>
                <a:tab pos="928688" algn="l"/>
                <a:tab pos="1265635" algn="l"/>
                <a:tab pos="1602581" algn="l"/>
                <a:tab pos="1939529" algn="l"/>
                <a:tab pos="2276475" algn="l"/>
                <a:tab pos="2613422" algn="l"/>
                <a:tab pos="2950369" algn="l"/>
                <a:tab pos="3287316" algn="l"/>
                <a:tab pos="3624263" algn="l"/>
                <a:tab pos="3961210" algn="l"/>
                <a:tab pos="4298156" algn="l"/>
                <a:tab pos="4635104" algn="l"/>
                <a:tab pos="4972050" algn="l"/>
                <a:tab pos="5308997" algn="l"/>
                <a:tab pos="5645944" algn="l"/>
                <a:tab pos="5982891" algn="l"/>
                <a:tab pos="6319838" algn="l"/>
                <a:tab pos="6656785" algn="l"/>
                <a:tab pos="6993731" algn="l"/>
              </a:tabLst>
              <a:defRPr/>
            </a:pPr>
            <a:r>
              <a:rPr lang="en-GB" sz="2700" dirty="0">
                <a:solidFill>
                  <a:srgbClr val="000000"/>
                </a:solidFill>
                <a:cs typeface="Arial" charset="0"/>
              </a:rPr>
              <a:t>Resilience</a:t>
            </a:r>
          </a:p>
          <a:p>
            <a:pPr marL="255985" indent="-253604" eaLnBrk="1" hangingPunct="1">
              <a:spcBef>
                <a:spcPts val="600"/>
              </a:spcBef>
              <a:buSzPct val="100000"/>
              <a:tabLst>
                <a:tab pos="255985" algn="l"/>
                <a:tab pos="591741" algn="l"/>
                <a:tab pos="928688" algn="l"/>
                <a:tab pos="1265635" algn="l"/>
                <a:tab pos="1602581" algn="l"/>
                <a:tab pos="1939529" algn="l"/>
                <a:tab pos="2276475" algn="l"/>
                <a:tab pos="2613422" algn="l"/>
                <a:tab pos="2950369" algn="l"/>
                <a:tab pos="3287316" algn="l"/>
                <a:tab pos="3624263" algn="l"/>
                <a:tab pos="3961210" algn="l"/>
                <a:tab pos="4298156" algn="l"/>
                <a:tab pos="4635104" algn="l"/>
                <a:tab pos="4972050" algn="l"/>
                <a:tab pos="5308997" algn="l"/>
                <a:tab pos="5645944" algn="l"/>
                <a:tab pos="5982891" algn="l"/>
                <a:tab pos="6319838" algn="l"/>
                <a:tab pos="6656785" algn="l"/>
                <a:tab pos="6993731" algn="l"/>
              </a:tabLst>
              <a:defRPr/>
            </a:pPr>
            <a:endParaRPr lang="en-GB" sz="2700" dirty="0">
              <a:solidFill>
                <a:srgbClr val="000000"/>
              </a:solidFill>
              <a:cs typeface="Arial" charset="0"/>
            </a:endParaRPr>
          </a:p>
        </p:txBody>
      </p:sp>
    </p:spTree>
    <p:extLst>
      <p:ext uri="{BB962C8B-B14F-4D97-AF65-F5344CB8AC3E}">
        <p14:creationId xmlns:p14="http://schemas.microsoft.com/office/powerpoint/2010/main" val="174221618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918" y="1104900"/>
            <a:ext cx="11832167"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200765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2453218" y="884238"/>
            <a:ext cx="7285567" cy="887412"/>
          </a:xfrm>
        </p:spPr>
        <p:txBody>
          <a:bodyPr>
            <a:normAutofit/>
          </a:bodyPr>
          <a:lstStyle/>
          <a:p>
            <a:pPr>
              <a:defRPr/>
            </a:pPr>
            <a:r>
              <a:rPr lang="en-GB" sz="3000" b="1" dirty="0">
                <a:latin typeface="+mn-lt"/>
                <a:cs typeface="FoundrySterling-Medium"/>
              </a:rPr>
              <a:t>Onset of mental health problems</a:t>
            </a:r>
          </a:p>
        </p:txBody>
      </p:sp>
      <p:sp>
        <p:nvSpPr>
          <p:cNvPr id="34819" name="Rectangle 3"/>
          <p:cNvSpPr>
            <a:spLocks noGrp="1"/>
          </p:cNvSpPr>
          <p:nvPr>
            <p:ph idx="4294967295"/>
          </p:nvPr>
        </p:nvSpPr>
        <p:spPr>
          <a:xfrm>
            <a:off x="1524001" y="2078038"/>
            <a:ext cx="7270751" cy="3086100"/>
          </a:xfrm>
        </p:spPr>
        <p:txBody>
          <a:bodyPr/>
          <a:lstStyle/>
          <a:p>
            <a:pPr eaLnBrk="1" hangingPunct="1"/>
            <a:endParaRPr lang="en-GB" sz="1500" smtClean="0">
              <a:solidFill>
                <a:schemeClr val="accent2"/>
              </a:solidFill>
              <a:latin typeface="Helvetica" pitchFamily="34" charset="0"/>
              <a:cs typeface="Helvetica" pitchFamily="34" charset="0"/>
            </a:endParaRPr>
          </a:p>
          <a:p>
            <a:pPr eaLnBrk="1" hangingPunct="1"/>
            <a:endParaRPr lang="en-GB" sz="1500" smtClean="0">
              <a:solidFill>
                <a:schemeClr val="accent2"/>
              </a:solidFill>
              <a:latin typeface="Helvetica" pitchFamily="34" charset="0"/>
              <a:cs typeface="Helvetica" pitchFamily="34" charset="0"/>
            </a:endParaRPr>
          </a:p>
        </p:txBody>
      </p:sp>
      <p:sp>
        <p:nvSpPr>
          <p:cNvPr id="6" name="Rectangle 4"/>
          <p:cNvSpPr>
            <a:spLocks noGrp="1" noChangeArrowheads="1"/>
          </p:cNvSpPr>
          <p:nvPr/>
        </p:nvSpPr>
        <p:spPr bwMode="auto">
          <a:xfrm>
            <a:off x="1847851" y="2025650"/>
            <a:ext cx="8064500" cy="647700"/>
          </a:xfrm>
          <a:prstGeom prst="rect">
            <a:avLst/>
          </a:prstGeom>
          <a:noFill/>
          <a:ln>
            <a:noFill/>
          </a:ln>
          <a:effectLst/>
        </p:spPr>
        <p:txBody>
          <a:bodyPr lIns="68453" tIns="34226" rIns="68453" bIns="34226"/>
          <a:lstStyle/>
          <a:p>
            <a:pPr>
              <a:defRPr/>
            </a:pPr>
            <a:r>
              <a:rPr lang="en-AU" sz="1500" dirty="0">
                <a:latin typeface="Arial" pitchFamily="34" charset="0"/>
                <a:cs typeface="Arial" pitchFamily="34" charset="0"/>
              </a:rPr>
              <a:t>75% of adult mental disorder has its onset before 24 years</a:t>
            </a: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GB"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marL="256699" indent="-256699">
              <a:buFont typeface="Arial"/>
              <a:buChar char="•"/>
              <a:defRPr/>
            </a:pPr>
            <a:endParaRPr lang="en-AU" sz="1500" dirty="0">
              <a:latin typeface="Arial" pitchFamily="34" charset="0"/>
              <a:cs typeface="Arial" pitchFamily="34" charset="0"/>
            </a:endParaRPr>
          </a:p>
          <a:p>
            <a:pPr>
              <a:defRPr/>
            </a:pPr>
            <a:endParaRPr lang="en-AU" sz="1500" dirty="0">
              <a:latin typeface="Arial" pitchFamily="34" charset="0"/>
              <a:cs typeface="Arial" pitchFamily="34" charset="0"/>
            </a:endParaRPr>
          </a:p>
        </p:txBody>
      </p:sp>
      <p:sp>
        <p:nvSpPr>
          <p:cNvPr id="7" name="Text Box 5"/>
          <p:cNvSpPr txBox="1">
            <a:spLocks noChangeArrowheads="1"/>
          </p:cNvSpPr>
          <p:nvPr/>
        </p:nvSpPr>
        <p:spPr bwMode="auto">
          <a:xfrm>
            <a:off x="8707020" y="5654675"/>
            <a:ext cx="1973681" cy="230703"/>
          </a:xfrm>
          <a:prstGeom prst="rect">
            <a:avLst/>
          </a:prstGeom>
          <a:noFill/>
          <a:ln>
            <a:noFill/>
          </a:ln>
        </p:spPr>
        <p:txBody>
          <a:bodyPr wrap="none" lIns="68453" tIns="34226" rIns="68453" bIns="34226">
            <a:spAutoFit/>
          </a:bodyPr>
          <a:lstStyle>
            <a:lvl1pPr eaLnBrk="0" hangingPunct="0">
              <a:defRPr sz="700">
                <a:solidFill>
                  <a:schemeClr val="tx1"/>
                </a:solidFill>
                <a:latin typeface="Arial" charset="0"/>
                <a:ea typeface="ＭＳ Ｐゴシック" charset="0"/>
                <a:cs typeface="ＭＳ Ｐゴシック" charset="0"/>
              </a:defRPr>
            </a:lvl1pPr>
            <a:lvl2pPr marL="742950" indent="-285750" eaLnBrk="0" hangingPunct="0">
              <a:defRPr sz="700">
                <a:solidFill>
                  <a:schemeClr val="tx1"/>
                </a:solidFill>
                <a:latin typeface="Arial" charset="0"/>
                <a:ea typeface="ＭＳ Ｐゴシック" charset="0"/>
              </a:defRPr>
            </a:lvl2pPr>
            <a:lvl3pPr marL="1143000" indent="-228600" eaLnBrk="0" hangingPunct="0">
              <a:defRPr sz="700">
                <a:solidFill>
                  <a:schemeClr val="tx1"/>
                </a:solidFill>
                <a:latin typeface="Arial" charset="0"/>
                <a:ea typeface="ＭＳ Ｐゴシック" charset="0"/>
              </a:defRPr>
            </a:lvl3pPr>
            <a:lvl4pPr marL="1600200" indent="-228600" eaLnBrk="0" hangingPunct="0">
              <a:defRPr sz="700">
                <a:solidFill>
                  <a:schemeClr val="tx1"/>
                </a:solidFill>
                <a:latin typeface="Arial" charset="0"/>
                <a:ea typeface="ＭＳ Ｐゴシック" charset="0"/>
              </a:defRPr>
            </a:lvl4pPr>
            <a:lvl5pPr marL="2057400" indent="-228600" eaLnBrk="0" hangingPunct="0">
              <a:defRPr sz="700">
                <a:solidFill>
                  <a:schemeClr val="tx1"/>
                </a:solidFill>
                <a:latin typeface="Arial" charset="0"/>
                <a:ea typeface="ＭＳ Ｐゴシック" charset="0"/>
              </a:defRPr>
            </a:lvl5pPr>
            <a:lvl6pPr marL="2514600" indent="-228600" eaLnBrk="0" fontAlgn="base" hangingPunct="0">
              <a:spcBef>
                <a:spcPct val="0"/>
              </a:spcBef>
              <a:spcAft>
                <a:spcPct val="0"/>
              </a:spcAft>
              <a:defRPr sz="700">
                <a:solidFill>
                  <a:schemeClr val="tx1"/>
                </a:solidFill>
                <a:latin typeface="Arial" charset="0"/>
                <a:ea typeface="ＭＳ Ｐゴシック" charset="0"/>
              </a:defRPr>
            </a:lvl6pPr>
            <a:lvl7pPr marL="2971800" indent="-228600" eaLnBrk="0" fontAlgn="base" hangingPunct="0">
              <a:spcBef>
                <a:spcPct val="0"/>
              </a:spcBef>
              <a:spcAft>
                <a:spcPct val="0"/>
              </a:spcAft>
              <a:defRPr sz="700">
                <a:solidFill>
                  <a:schemeClr val="tx1"/>
                </a:solidFill>
                <a:latin typeface="Arial" charset="0"/>
                <a:ea typeface="ＭＳ Ｐゴシック" charset="0"/>
              </a:defRPr>
            </a:lvl7pPr>
            <a:lvl8pPr marL="3429000" indent="-228600" eaLnBrk="0" fontAlgn="base" hangingPunct="0">
              <a:spcBef>
                <a:spcPct val="0"/>
              </a:spcBef>
              <a:spcAft>
                <a:spcPct val="0"/>
              </a:spcAft>
              <a:defRPr sz="700">
                <a:solidFill>
                  <a:schemeClr val="tx1"/>
                </a:solidFill>
                <a:latin typeface="Arial" charset="0"/>
                <a:ea typeface="ＭＳ Ｐゴシック" charset="0"/>
              </a:defRPr>
            </a:lvl8pPr>
            <a:lvl9pPr marL="3886200" indent="-228600" eaLnBrk="0" fontAlgn="base" hangingPunct="0">
              <a:spcBef>
                <a:spcPct val="0"/>
              </a:spcBef>
              <a:spcAft>
                <a:spcPct val="0"/>
              </a:spcAft>
              <a:defRPr sz="700">
                <a:solidFill>
                  <a:schemeClr val="tx1"/>
                </a:solidFill>
                <a:latin typeface="Arial" charset="0"/>
                <a:ea typeface="ＭＳ Ｐゴシック" charset="0"/>
              </a:defRPr>
            </a:lvl9pPr>
          </a:lstStyle>
          <a:p>
            <a:pPr algn="r">
              <a:defRPr/>
            </a:pPr>
            <a:r>
              <a:rPr lang="en-US" sz="1050" dirty="0">
                <a:latin typeface="FoundrySterling-Book"/>
                <a:cs typeface="FoundrySterling-Book"/>
              </a:rPr>
              <a:t>Data from Kessler et al. (2005)</a:t>
            </a:r>
          </a:p>
        </p:txBody>
      </p:sp>
      <p:sp>
        <p:nvSpPr>
          <p:cNvPr id="34822" name="TextBox 1"/>
          <p:cNvSpPr txBox="1">
            <a:spLocks noChangeArrowheads="1"/>
          </p:cNvSpPr>
          <p:nvPr/>
        </p:nvSpPr>
        <p:spPr bwMode="auto">
          <a:xfrm>
            <a:off x="3670301" y="1079500"/>
            <a:ext cx="138308" cy="484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8453" tIns="34226" rIns="68453" bIns="34226">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pPr eaLnBrk="1" hangingPunct="1"/>
            <a:endParaRPr lang="en-US" sz="2700">
              <a:latin typeface="Helvetica" pitchFamily="34" charset="0"/>
              <a:cs typeface="Helvetica" pitchFamily="34" charset="0"/>
            </a:endParaRPr>
          </a:p>
        </p:txBody>
      </p:sp>
      <p:pic>
        <p:nvPicPr>
          <p:cNvPr id="34823" name="Picture 8" descr="Delia_MentalHealt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0985" y="2722563"/>
            <a:ext cx="8310033" cy="259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8986079"/>
      </p:ext>
    </p:extLst>
  </p:cSld>
  <p:clrMapOvr>
    <a:masterClrMapping/>
  </p:clrMapOvr>
  <p:transition spd="slow" advClick="0" advTm="3000"/>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81254" y="519448"/>
            <a:ext cx="10515600" cy="993775"/>
          </a:xfrm>
        </p:spPr>
        <p:txBody>
          <a:bodyPr/>
          <a:lstStyle/>
          <a:p>
            <a:r>
              <a:rPr lang="en-GB" dirty="0" smtClean="0"/>
              <a:t>Mindfulness in Schools Project</a:t>
            </a:r>
          </a:p>
        </p:txBody>
      </p:sp>
      <p:sp>
        <p:nvSpPr>
          <p:cNvPr id="3" name="Content Placeholder 2"/>
          <p:cNvSpPr>
            <a:spLocks noGrp="1"/>
          </p:cNvSpPr>
          <p:nvPr>
            <p:ph idx="1"/>
          </p:nvPr>
        </p:nvSpPr>
        <p:spPr>
          <a:xfrm>
            <a:off x="778154" y="1554413"/>
            <a:ext cx="10515600" cy="3263900"/>
          </a:xfrm>
        </p:spPr>
        <p:txBody>
          <a:bodyPr>
            <a:normAutofit fontScale="85000" lnSpcReduction="20000"/>
          </a:bodyPr>
          <a:lstStyle/>
          <a:p>
            <a:pPr>
              <a:defRPr/>
            </a:pPr>
            <a:r>
              <a:rPr lang="en-GB" sz="3225" dirty="0"/>
              <a:t>.b</a:t>
            </a:r>
            <a:r>
              <a:rPr lang="en-GB" dirty="0"/>
              <a:t> for Secondary Schools</a:t>
            </a:r>
          </a:p>
          <a:p>
            <a:pPr lvl="1">
              <a:defRPr/>
            </a:pPr>
            <a:r>
              <a:rPr lang="en-GB" dirty="0"/>
              <a:t>9 lessons in the curriculum</a:t>
            </a:r>
          </a:p>
          <a:p>
            <a:pPr lvl="1">
              <a:defRPr/>
            </a:pPr>
            <a:r>
              <a:rPr lang="en-GB" dirty="0"/>
              <a:t>11-18 years</a:t>
            </a:r>
          </a:p>
          <a:p>
            <a:pPr>
              <a:defRPr/>
            </a:pPr>
            <a:r>
              <a:rPr lang="en-GB" sz="2925" dirty="0"/>
              <a:t>Paws b </a:t>
            </a:r>
            <a:r>
              <a:rPr lang="en-GB" dirty="0"/>
              <a:t>for Primary Schools</a:t>
            </a:r>
          </a:p>
          <a:p>
            <a:pPr lvl="1">
              <a:defRPr/>
            </a:pPr>
            <a:r>
              <a:rPr lang="en-GB" dirty="0"/>
              <a:t>6 themes in the curriculum </a:t>
            </a:r>
          </a:p>
          <a:p>
            <a:pPr lvl="1">
              <a:defRPr/>
            </a:pPr>
            <a:r>
              <a:rPr lang="en-GB" dirty="0"/>
              <a:t>7 – 11 years </a:t>
            </a:r>
          </a:p>
          <a:p>
            <a:pPr>
              <a:defRPr/>
            </a:pPr>
            <a:r>
              <a:rPr lang="en-GB" dirty="0"/>
              <a:t>Train to teach with </a:t>
            </a:r>
            <a:r>
              <a:rPr lang="en-GB" dirty="0" err="1"/>
              <a:t>MiSP</a:t>
            </a:r>
            <a:endParaRPr lang="en-GB" dirty="0"/>
          </a:p>
          <a:p>
            <a:pPr lvl="1">
              <a:defRPr/>
            </a:pPr>
            <a:r>
              <a:rPr lang="en-GB" dirty="0"/>
              <a:t>Personal practice and completion of 8 week Mindfulness course</a:t>
            </a:r>
          </a:p>
        </p:txBody>
      </p:sp>
      <p:pic>
        <p:nvPicPr>
          <p:cNvPr id="3686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437" y="4880643"/>
            <a:ext cx="2089149" cy="73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9"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4967" y="3079751"/>
            <a:ext cx="1608667" cy="93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95467" y="1920876"/>
            <a:ext cx="1229784" cy="84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931600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rotWithShape="1">
          <a:blip r:embed="rId3" cstate="print"/>
          <a:srcRect l="12619" r="12857"/>
          <a:stretch/>
        </p:blipFill>
        <p:spPr bwMode="auto">
          <a:xfrm>
            <a:off x="4802718" y="2743200"/>
            <a:ext cx="2609849" cy="1371600"/>
          </a:xfrm>
          <a:prstGeom prst="rect">
            <a:avLst/>
          </a:prstGeom>
          <a:effectLst>
            <a:outerShdw blurRad="228600" dir="5400000" sx="109000" sy="109000" algn="ctr" rotWithShape="0">
              <a:schemeClr val="bg1">
                <a:lumMod val="50000"/>
                <a:alpha val="67000"/>
              </a:schemeClr>
            </a:outerShdw>
          </a:effectLst>
        </p:spPr>
      </p:pic>
      <p:pic>
        <p:nvPicPr>
          <p:cNvPr id="2" name="Picture 2"/>
          <p:cNvPicPr>
            <a:picLocks noChangeAspect="1" noChangeArrowheads="1"/>
          </p:cNvPicPr>
          <p:nvPr/>
        </p:nvPicPr>
        <p:blipFill>
          <a:blip r:embed="rId4" cstate="print"/>
          <a:srcRect/>
          <a:stretch>
            <a:fillRect/>
          </a:stretch>
        </p:blipFill>
        <p:spPr bwMode="auto">
          <a:xfrm>
            <a:off x="4802718" y="4400551"/>
            <a:ext cx="2609849" cy="1427163"/>
          </a:xfrm>
          <a:prstGeom prst="rect">
            <a:avLst/>
          </a:prstGeom>
          <a:noFill/>
          <a:ln>
            <a:noFill/>
          </a:ln>
          <a:effectLst>
            <a:outerShdw blurRad="228600" dir="5400000" sx="109000" sy="109000" algn="ctr" rotWithShape="0">
              <a:schemeClr val="bg1">
                <a:lumMod val="50000"/>
                <a:alpha val="67000"/>
              </a:schemeClr>
            </a:outerShdw>
          </a:effectLst>
        </p:spPr>
      </p:pic>
      <p:pic>
        <p:nvPicPr>
          <p:cNvPr id="3" name="Picture 3"/>
          <p:cNvPicPr>
            <a:picLocks noChangeAspect="1" noChangeArrowheads="1"/>
          </p:cNvPicPr>
          <p:nvPr/>
        </p:nvPicPr>
        <p:blipFill>
          <a:blip r:embed="rId5" cstate="print"/>
          <a:srcRect/>
          <a:stretch>
            <a:fillRect/>
          </a:stretch>
        </p:blipFill>
        <p:spPr bwMode="auto">
          <a:xfrm>
            <a:off x="7736417" y="4400551"/>
            <a:ext cx="2588683" cy="1427163"/>
          </a:xfrm>
          <a:prstGeom prst="rect">
            <a:avLst/>
          </a:prstGeom>
          <a:noFill/>
          <a:ln>
            <a:noFill/>
          </a:ln>
          <a:effectLst>
            <a:outerShdw blurRad="228600" dir="5400000" sx="109000" sy="109000" algn="ctr" rotWithShape="0">
              <a:schemeClr val="bg1">
                <a:lumMod val="50000"/>
                <a:alpha val="67000"/>
              </a:schemeClr>
            </a:outerShdw>
          </a:effectLst>
        </p:spPr>
      </p:pic>
      <p:pic>
        <p:nvPicPr>
          <p:cNvPr id="12" name="Picture 11"/>
          <p:cNvPicPr>
            <a:picLocks noChangeAspect="1"/>
          </p:cNvPicPr>
          <p:nvPr/>
        </p:nvPicPr>
        <p:blipFill>
          <a:blip r:embed="rId6" cstate="print"/>
          <a:stretch>
            <a:fillRect/>
          </a:stretch>
        </p:blipFill>
        <p:spPr>
          <a:xfrm>
            <a:off x="1898651" y="2754314"/>
            <a:ext cx="2561167" cy="1373187"/>
          </a:xfrm>
          <a:prstGeom prst="rect">
            <a:avLst/>
          </a:prstGeom>
          <a:noFill/>
          <a:ln>
            <a:noFill/>
          </a:ln>
          <a:effectLst>
            <a:outerShdw blurRad="228600" dir="5400000" sx="109000" sy="109000" algn="ctr" rotWithShape="0">
              <a:schemeClr val="bg1">
                <a:lumMod val="50000"/>
                <a:alpha val="67000"/>
              </a:schemeClr>
            </a:outerShdw>
          </a:effectLst>
        </p:spPr>
      </p:pic>
      <p:pic>
        <p:nvPicPr>
          <p:cNvPr id="4" name="Picture 2"/>
          <p:cNvPicPr>
            <a:picLocks noChangeAspect="1" noChangeArrowheads="1"/>
          </p:cNvPicPr>
          <p:nvPr/>
        </p:nvPicPr>
        <p:blipFill>
          <a:blip r:embed="rId7" cstate="print"/>
          <a:srcRect/>
          <a:stretch>
            <a:fillRect/>
          </a:stretch>
        </p:blipFill>
        <p:spPr bwMode="auto">
          <a:xfrm>
            <a:off x="7736417" y="2740026"/>
            <a:ext cx="2588683" cy="1374775"/>
          </a:xfrm>
          <a:prstGeom prst="rect">
            <a:avLst/>
          </a:prstGeom>
          <a:effectLst>
            <a:outerShdw blurRad="228600" dir="5400000" sx="109000" sy="109000" algn="ctr" rotWithShape="0">
              <a:schemeClr val="bg1">
                <a:lumMod val="50000"/>
                <a:alpha val="67000"/>
              </a:schemeClr>
            </a:outerShdw>
          </a:effectLst>
        </p:spPr>
      </p:pic>
      <p:pic>
        <p:nvPicPr>
          <p:cNvPr id="6" name="Picture 2"/>
          <p:cNvPicPr>
            <a:picLocks noChangeAspect="1" noChangeArrowheads="1"/>
          </p:cNvPicPr>
          <p:nvPr/>
        </p:nvPicPr>
        <p:blipFill>
          <a:blip r:embed="rId8" cstate="print"/>
          <a:srcRect/>
          <a:stretch>
            <a:fillRect/>
          </a:stretch>
        </p:blipFill>
        <p:spPr bwMode="auto">
          <a:xfrm>
            <a:off x="7736417" y="1042989"/>
            <a:ext cx="2588683" cy="1412875"/>
          </a:xfrm>
          <a:prstGeom prst="rect">
            <a:avLst/>
          </a:prstGeom>
          <a:noFill/>
          <a:ln>
            <a:noFill/>
          </a:ln>
          <a:effectLst>
            <a:outerShdw blurRad="228600" dir="5400000" sx="109000" sy="109000" algn="ctr" rotWithShape="0">
              <a:schemeClr val="bg1">
                <a:lumMod val="50000"/>
                <a:alpha val="67000"/>
              </a:schemeClr>
            </a:outerShdw>
          </a:effectLst>
        </p:spPr>
      </p:pic>
      <p:pic>
        <p:nvPicPr>
          <p:cNvPr id="7" name="Picture 3"/>
          <p:cNvPicPr>
            <a:picLocks noChangeAspect="1" noChangeArrowheads="1"/>
          </p:cNvPicPr>
          <p:nvPr/>
        </p:nvPicPr>
        <p:blipFill>
          <a:blip r:embed="rId9" cstate="print"/>
          <a:srcRect/>
          <a:stretch>
            <a:fillRect/>
          </a:stretch>
        </p:blipFill>
        <p:spPr bwMode="auto">
          <a:xfrm>
            <a:off x="1894418" y="4400550"/>
            <a:ext cx="2618316" cy="1430338"/>
          </a:xfrm>
          <a:prstGeom prst="rect">
            <a:avLst/>
          </a:prstGeom>
          <a:noFill/>
          <a:ln>
            <a:noFill/>
          </a:ln>
          <a:effectLst>
            <a:outerShdw blurRad="228600" dir="5400000" sx="109000" sy="109000" algn="ctr" rotWithShape="0">
              <a:schemeClr val="bg1">
                <a:lumMod val="50000"/>
                <a:alpha val="67000"/>
              </a:schemeClr>
            </a:outerShdw>
          </a:effectLst>
        </p:spPr>
      </p:pic>
      <p:pic>
        <p:nvPicPr>
          <p:cNvPr id="15" name="Picture 2"/>
          <p:cNvPicPr>
            <a:picLocks noChangeAspect="1" noChangeArrowheads="1"/>
          </p:cNvPicPr>
          <p:nvPr/>
        </p:nvPicPr>
        <p:blipFill>
          <a:blip r:embed="rId10" cstate="print"/>
          <a:srcRect/>
          <a:stretch>
            <a:fillRect/>
          </a:stretch>
        </p:blipFill>
        <p:spPr bwMode="auto">
          <a:xfrm>
            <a:off x="1898652" y="1042989"/>
            <a:ext cx="2569633" cy="1412875"/>
          </a:xfrm>
          <a:prstGeom prst="rect">
            <a:avLst/>
          </a:prstGeom>
          <a:noFill/>
          <a:ln>
            <a:noFill/>
          </a:ln>
          <a:effectLst>
            <a:outerShdw blurRad="228600" dir="5400000" sx="109000" sy="109000" algn="ctr" rotWithShape="0">
              <a:schemeClr val="bg1">
                <a:lumMod val="50000"/>
                <a:alpha val="67000"/>
              </a:schemeClr>
            </a:outerShdw>
          </a:effectLst>
        </p:spPr>
      </p:pic>
      <p:pic>
        <p:nvPicPr>
          <p:cNvPr id="8" name="Picture 3"/>
          <p:cNvPicPr>
            <a:picLocks noChangeAspect="1" noChangeArrowheads="1"/>
          </p:cNvPicPr>
          <p:nvPr/>
        </p:nvPicPr>
        <p:blipFill>
          <a:blip r:embed="rId11" cstate="print"/>
          <a:srcRect/>
          <a:stretch>
            <a:fillRect/>
          </a:stretch>
        </p:blipFill>
        <p:spPr bwMode="auto">
          <a:xfrm>
            <a:off x="4815418" y="1042989"/>
            <a:ext cx="2597149" cy="1412875"/>
          </a:xfrm>
          <a:prstGeom prst="rect">
            <a:avLst/>
          </a:prstGeom>
          <a:noFill/>
          <a:ln>
            <a:noFill/>
          </a:ln>
          <a:effectLst>
            <a:outerShdw blurRad="228600" dir="5400000" sx="109000" sy="109000" algn="ctr" rotWithShape="0">
              <a:schemeClr val="bg1">
                <a:lumMod val="50000"/>
                <a:alpha val="67000"/>
              </a:schemeClr>
            </a:outerShdw>
          </a:effectLst>
        </p:spPr>
      </p:pic>
      <p:sp>
        <p:nvSpPr>
          <p:cNvPr id="11" name="TextBox 10"/>
          <p:cNvSpPr txBox="1"/>
          <p:nvPr/>
        </p:nvSpPr>
        <p:spPr>
          <a:xfrm>
            <a:off x="8202084" y="5800725"/>
            <a:ext cx="1691761" cy="196185"/>
          </a:xfrm>
          <a:prstGeom prst="rect">
            <a:avLst/>
          </a:prstGeom>
          <a:noFill/>
        </p:spPr>
        <p:txBody>
          <a:bodyPr wrap="none" lIns="68556" tIns="34279" rIns="68556" bIns="34279">
            <a:spAutoFit/>
          </a:bodyPr>
          <a:lstStyle/>
          <a:p>
            <a:pPr eaLnBrk="1" hangingPunct="1">
              <a:defRPr/>
            </a:pPr>
            <a:r>
              <a:rPr lang="en-GB" sz="825" dirty="0"/>
              <a:t>© Mindfulness in Schools Project</a:t>
            </a:r>
          </a:p>
        </p:txBody>
      </p:sp>
    </p:spTree>
    <p:extLst>
      <p:ext uri="{BB962C8B-B14F-4D97-AF65-F5344CB8AC3E}">
        <p14:creationId xmlns:p14="http://schemas.microsoft.com/office/powerpoint/2010/main" val="17645146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nodeType="afterGroup">
                            <p:stCondLst>
                              <p:cond delay="1000"/>
                            </p:stCondLst>
                            <p:childTnLst>
                              <p:par>
                                <p:cTn id="13" presetID="10" presetClass="entr" presetSubtype="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nodeType="afterGroup">
                            <p:stCondLst>
                              <p:cond delay="1500"/>
                            </p:stCondLst>
                            <p:childTnLst>
                              <p:par>
                                <p:cTn id="17" presetID="10" presetClass="entr" presetSubtype="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par>
                          <p:cTn id="20" fill="hold" nodeType="afterGroup">
                            <p:stCondLst>
                              <p:cond delay="2000"/>
                            </p:stCondLst>
                            <p:childTnLst>
                              <p:par>
                                <p:cTn id="21" presetID="10" presetClass="entr" presetSubtype="0" fill="hold" nodeType="afterEffect">
                                  <p:stCondLst>
                                    <p:cond delay="0"/>
                                  </p:stCondLst>
                                  <p:childTnLst>
                                    <p:set>
                                      <p:cBhvr>
                                        <p:cTn id="22" dur="1" fill="hold">
                                          <p:stCondLst>
                                            <p:cond delay="0"/>
                                          </p:stCondLst>
                                        </p:cTn>
                                        <p:tgtEl>
                                          <p:spTgt spid="1027"/>
                                        </p:tgtEl>
                                        <p:attrNameLst>
                                          <p:attrName>style.visibility</p:attrName>
                                        </p:attrNameLst>
                                      </p:cBhvr>
                                      <p:to>
                                        <p:strVal val="visible"/>
                                      </p:to>
                                    </p:set>
                                    <p:animEffect transition="in" filter="fade">
                                      <p:cBhvr>
                                        <p:cTn id="23" dur="500"/>
                                        <p:tgtEl>
                                          <p:spTgt spid="1027"/>
                                        </p:tgtEl>
                                      </p:cBhvr>
                                    </p:animEffect>
                                  </p:childTnLst>
                                </p:cTn>
                              </p:par>
                            </p:childTnLst>
                          </p:cTn>
                        </p:par>
                        <p:par>
                          <p:cTn id="24" fill="hold" nodeType="afterGroup">
                            <p:stCondLst>
                              <p:cond delay="2500"/>
                            </p:stCondLst>
                            <p:childTnLst>
                              <p:par>
                                <p:cTn id="25" presetID="10" presetClass="entr" presetSubtype="0" fill="hold" nodeType="after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par>
                          <p:cTn id="28" fill="hold" nodeType="afterGroup">
                            <p:stCondLst>
                              <p:cond delay="3000"/>
                            </p:stCondLst>
                            <p:childTnLst>
                              <p:par>
                                <p:cTn id="29" presetID="10" presetClass="entr" presetSubtype="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par>
                          <p:cTn id="32" fill="hold" nodeType="afterGroup">
                            <p:stCondLst>
                              <p:cond delay="3500"/>
                            </p:stCondLst>
                            <p:childTnLst>
                              <p:par>
                                <p:cTn id="33" presetID="10" presetClass="entr" presetSubtype="0" fill="hold" nodeType="after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par>
                          <p:cTn id="36" fill="hold" nodeType="afterGroup">
                            <p:stCondLst>
                              <p:cond delay="4000"/>
                            </p:stCondLst>
                            <p:childTnLst>
                              <p:par>
                                <p:cTn id="37" presetID="10" presetClass="entr" presetSubtype="0" fill="hold" nodeType="after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rotWithShape="1">
          <a:blip r:embed="rId2" cstate="print"/>
          <a:srcRect l="12619" r="12857"/>
          <a:stretch/>
        </p:blipFill>
        <p:spPr bwMode="auto">
          <a:xfrm>
            <a:off x="4802718" y="2502570"/>
            <a:ext cx="2609849" cy="1371600"/>
          </a:xfrm>
          <a:prstGeom prst="rect">
            <a:avLst/>
          </a:prstGeom>
          <a:effectLst>
            <a:outerShdw blurRad="228600" dir="5400000" sx="109000" sy="109000" algn="ctr" rotWithShape="0">
              <a:schemeClr val="bg1">
                <a:lumMod val="50000"/>
                <a:alpha val="67000"/>
              </a:schemeClr>
            </a:outerShdw>
          </a:effectLst>
        </p:spPr>
      </p:pic>
      <p:pic>
        <p:nvPicPr>
          <p:cNvPr id="5" name="Picture 2"/>
          <p:cNvPicPr>
            <a:picLocks noChangeAspect="1" noChangeArrowheads="1"/>
          </p:cNvPicPr>
          <p:nvPr/>
        </p:nvPicPr>
        <p:blipFill>
          <a:blip r:embed="rId3" cstate="print"/>
          <a:srcRect/>
          <a:stretch>
            <a:fillRect/>
          </a:stretch>
        </p:blipFill>
        <p:spPr bwMode="auto">
          <a:xfrm>
            <a:off x="4802718" y="4159921"/>
            <a:ext cx="2609849" cy="1427163"/>
          </a:xfrm>
          <a:prstGeom prst="rect">
            <a:avLst/>
          </a:prstGeom>
          <a:noFill/>
          <a:ln>
            <a:noFill/>
          </a:ln>
          <a:effectLst>
            <a:outerShdw blurRad="228600" dir="5400000" sx="109000" sy="109000" algn="ctr" rotWithShape="0">
              <a:schemeClr val="bg1">
                <a:lumMod val="50000"/>
                <a:alpha val="67000"/>
              </a:schemeClr>
            </a:outerShdw>
          </a:effectLst>
        </p:spPr>
      </p:pic>
      <p:pic>
        <p:nvPicPr>
          <p:cNvPr id="6" name="Picture 3"/>
          <p:cNvPicPr>
            <a:picLocks noChangeAspect="1" noChangeArrowheads="1"/>
          </p:cNvPicPr>
          <p:nvPr/>
        </p:nvPicPr>
        <p:blipFill>
          <a:blip r:embed="rId4" cstate="print"/>
          <a:srcRect/>
          <a:stretch>
            <a:fillRect/>
          </a:stretch>
        </p:blipFill>
        <p:spPr bwMode="auto">
          <a:xfrm>
            <a:off x="7736417" y="4159921"/>
            <a:ext cx="2588683" cy="1427163"/>
          </a:xfrm>
          <a:prstGeom prst="rect">
            <a:avLst/>
          </a:prstGeom>
          <a:noFill/>
          <a:ln>
            <a:noFill/>
          </a:ln>
          <a:effectLst>
            <a:outerShdw blurRad="228600" dir="5400000" sx="109000" sy="109000" algn="ctr" rotWithShape="0">
              <a:schemeClr val="bg1">
                <a:lumMod val="50000"/>
                <a:alpha val="67000"/>
              </a:schemeClr>
            </a:outerShdw>
          </a:effectLst>
        </p:spPr>
      </p:pic>
      <p:pic>
        <p:nvPicPr>
          <p:cNvPr id="7" name="Picture 6"/>
          <p:cNvPicPr>
            <a:picLocks noChangeAspect="1"/>
          </p:cNvPicPr>
          <p:nvPr/>
        </p:nvPicPr>
        <p:blipFill>
          <a:blip r:embed="rId5" cstate="print"/>
          <a:stretch>
            <a:fillRect/>
          </a:stretch>
        </p:blipFill>
        <p:spPr>
          <a:xfrm>
            <a:off x="1898651" y="2513684"/>
            <a:ext cx="2561167" cy="1373187"/>
          </a:xfrm>
          <a:prstGeom prst="rect">
            <a:avLst/>
          </a:prstGeom>
          <a:noFill/>
          <a:ln>
            <a:noFill/>
          </a:ln>
          <a:effectLst>
            <a:outerShdw blurRad="228600" dir="5400000" sx="109000" sy="109000" algn="ctr" rotWithShape="0">
              <a:schemeClr val="bg1">
                <a:lumMod val="50000"/>
                <a:alpha val="67000"/>
              </a:schemeClr>
            </a:outerShdw>
          </a:effectLst>
        </p:spPr>
      </p:pic>
      <p:pic>
        <p:nvPicPr>
          <p:cNvPr id="8" name="Picture 2"/>
          <p:cNvPicPr>
            <a:picLocks noChangeAspect="1" noChangeArrowheads="1"/>
          </p:cNvPicPr>
          <p:nvPr/>
        </p:nvPicPr>
        <p:blipFill>
          <a:blip r:embed="rId6" cstate="print"/>
          <a:srcRect/>
          <a:stretch>
            <a:fillRect/>
          </a:stretch>
        </p:blipFill>
        <p:spPr bwMode="auto">
          <a:xfrm>
            <a:off x="7736417" y="2499396"/>
            <a:ext cx="2588683" cy="1374775"/>
          </a:xfrm>
          <a:prstGeom prst="rect">
            <a:avLst/>
          </a:prstGeom>
          <a:effectLst>
            <a:outerShdw blurRad="228600" dir="5400000" sx="109000" sy="109000" algn="ctr" rotWithShape="0">
              <a:schemeClr val="bg1">
                <a:lumMod val="50000"/>
                <a:alpha val="67000"/>
              </a:schemeClr>
            </a:outerShdw>
          </a:effectLst>
        </p:spPr>
      </p:pic>
      <p:pic>
        <p:nvPicPr>
          <p:cNvPr id="9" name="Picture 2"/>
          <p:cNvPicPr>
            <a:picLocks noChangeAspect="1" noChangeArrowheads="1"/>
          </p:cNvPicPr>
          <p:nvPr/>
        </p:nvPicPr>
        <p:blipFill>
          <a:blip r:embed="rId7" cstate="print"/>
          <a:srcRect/>
          <a:stretch>
            <a:fillRect/>
          </a:stretch>
        </p:blipFill>
        <p:spPr bwMode="auto">
          <a:xfrm>
            <a:off x="7736417" y="802359"/>
            <a:ext cx="2588683" cy="1412875"/>
          </a:xfrm>
          <a:prstGeom prst="rect">
            <a:avLst/>
          </a:prstGeom>
          <a:noFill/>
          <a:ln>
            <a:noFill/>
          </a:ln>
          <a:effectLst>
            <a:outerShdw blurRad="228600" dir="5400000" sx="109000" sy="109000" algn="ctr" rotWithShape="0">
              <a:schemeClr val="bg1">
                <a:lumMod val="50000"/>
                <a:alpha val="67000"/>
              </a:schemeClr>
            </a:outerShdw>
          </a:effectLst>
        </p:spPr>
      </p:pic>
      <p:pic>
        <p:nvPicPr>
          <p:cNvPr id="10" name="Picture 3"/>
          <p:cNvPicPr>
            <a:picLocks noChangeAspect="1" noChangeArrowheads="1"/>
          </p:cNvPicPr>
          <p:nvPr/>
        </p:nvPicPr>
        <p:blipFill>
          <a:blip r:embed="rId8" cstate="print"/>
          <a:srcRect/>
          <a:stretch>
            <a:fillRect/>
          </a:stretch>
        </p:blipFill>
        <p:spPr bwMode="auto">
          <a:xfrm>
            <a:off x="1894418" y="4159920"/>
            <a:ext cx="2618316" cy="1430338"/>
          </a:xfrm>
          <a:prstGeom prst="rect">
            <a:avLst/>
          </a:prstGeom>
          <a:noFill/>
          <a:ln>
            <a:noFill/>
          </a:ln>
          <a:effectLst>
            <a:outerShdw blurRad="228600" dir="5400000" sx="109000" sy="109000" algn="ctr" rotWithShape="0">
              <a:schemeClr val="bg1">
                <a:lumMod val="50000"/>
                <a:alpha val="67000"/>
              </a:schemeClr>
            </a:outerShdw>
          </a:effectLst>
        </p:spPr>
      </p:pic>
      <p:pic>
        <p:nvPicPr>
          <p:cNvPr id="11" name="Picture 2"/>
          <p:cNvPicPr>
            <a:picLocks noChangeAspect="1" noChangeArrowheads="1"/>
          </p:cNvPicPr>
          <p:nvPr/>
        </p:nvPicPr>
        <p:blipFill>
          <a:blip r:embed="rId9" cstate="print"/>
          <a:srcRect/>
          <a:stretch>
            <a:fillRect/>
          </a:stretch>
        </p:blipFill>
        <p:spPr bwMode="auto">
          <a:xfrm>
            <a:off x="1898652" y="802359"/>
            <a:ext cx="2569633" cy="1412875"/>
          </a:xfrm>
          <a:prstGeom prst="rect">
            <a:avLst/>
          </a:prstGeom>
          <a:noFill/>
          <a:ln>
            <a:noFill/>
          </a:ln>
          <a:effectLst>
            <a:outerShdw blurRad="228600" dir="5400000" sx="109000" sy="109000" algn="ctr" rotWithShape="0">
              <a:schemeClr val="bg1">
                <a:lumMod val="50000"/>
                <a:alpha val="67000"/>
              </a:schemeClr>
            </a:outerShdw>
          </a:effectLst>
        </p:spPr>
      </p:pic>
      <p:pic>
        <p:nvPicPr>
          <p:cNvPr id="12" name="Picture 3"/>
          <p:cNvPicPr>
            <a:picLocks noChangeAspect="1" noChangeArrowheads="1"/>
          </p:cNvPicPr>
          <p:nvPr/>
        </p:nvPicPr>
        <p:blipFill>
          <a:blip r:embed="rId10" cstate="print"/>
          <a:srcRect/>
          <a:stretch>
            <a:fillRect/>
          </a:stretch>
        </p:blipFill>
        <p:spPr bwMode="auto">
          <a:xfrm>
            <a:off x="4815418" y="802359"/>
            <a:ext cx="2597149" cy="1412875"/>
          </a:xfrm>
          <a:prstGeom prst="rect">
            <a:avLst/>
          </a:prstGeom>
          <a:noFill/>
          <a:ln>
            <a:noFill/>
          </a:ln>
          <a:effectLst>
            <a:outerShdw blurRad="228600" dir="5400000" sx="109000" sy="109000" algn="ctr" rotWithShape="0">
              <a:schemeClr val="bg1">
                <a:lumMod val="50000"/>
                <a:alpha val="67000"/>
              </a:schemeClr>
            </a:outerShdw>
          </a:effectLst>
        </p:spPr>
      </p:pic>
      <p:sp>
        <p:nvSpPr>
          <p:cNvPr id="13" name="TextBox 12"/>
          <p:cNvSpPr txBox="1"/>
          <p:nvPr/>
        </p:nvSpPr>
        <p:spPr>
          <a:xfrm>
            <a:off x="8202084" y="5560095"/>
            <a:ext cx="1691761" cy="196185"/>
          </a:xfrm>
          <a:prstGeom prst="rect">
            <a:avLst/>
          </a:prstGeom>
          <a:noFill/>
        </p:spPr>
        <p:txBody>
          <a:bodyPr wrap="none" lIns="68556" tIns="34279" rIns="68556" bIns="34279">
            <a:spAutoFit/>
          </a:bodyPr>
          <a:lstStyle/>
          <a:p>
            <a:pPr eaLnBrk="1" hangingPunct="1">
              <a:defRPr/>
            </a:pPr>
            <a:r>
              <a:rPr lang="en-GB" sz="825" dirty="0"/>
              <a:t>© Mindfulness in Schools Project</a:t>
            </a:r>
          </a:p>
        </p:txBody>
      </p:sp>
    </p:spTree>
    <p:extLst>
      <p:ext uri="{BB962C8B-B14F-4D97-AF65-F5344CB8AC3E}">
        <p14:creationId xmlns:p14="http://schemas.microsoft.com/office/powerpoint/2010/main" val="4040349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6451" y="1729962"/>
            <a:ext cx="10515600" cy="2698750"/>
          </a:xfrm>
        </p:spPr>
        <p:txBody>
          <a:bodyPr>
            <a:normAutofit fontScale="77500" lnSpcReduction="20000"/>
          </a:bodyPr>
          <a:lstStyle/>
          <a:p>
            <a:pPr>
              <a:defRPr/>
            </a:pPr>
            <a:r>
              <a:rPr lang="en-GB" b="1" dirty="0"/>
              <a:t>.b</a:t>
            </a:r>
            <a:r>
              <a:rPr lang="en-GB" dirty="0"/>
              <a:t> is the UK’s leading mindfulness curriculum for 11-18 year olds in schools</a:t>
            </a:r>
          </a:p>
          <a:p>
            <a:pPr lvl="1">
              <a:defRPr/>
            </a:pPr>
            <a:r>
              <a:rPr lang="en-GB" b="1" dirty="0"/>
              <a:t>.b</a:t>
            </a:r>
            <a:r>
              <a:rPr lang="en-GB" dirty="0"/>
              <a:t> stands for ‘stop and be’, a simple practice at the heart of this course</a:t>
            </a:r>
          </a:p>
          <a:p>
            <a:pPr lvl="1">
              <a:defRPr/>
            </a:pPr>
            <a:r>
              <a:rPr lang="en-GB" dirty="0"/>
              <a:t>Each </a:t>
            </a:r>
            <a:r>
              <a:rPr lang="en-GB" b="1" dirty="0"/>
              <a:t>.b</a:t>
            </a:r>
            <a:r>
              <a:rPr lang="en-GB" dirty="0"/>
              <a:t> lesson (between 40 minutes and 1 hour) is expertly crafted for use in the classroom to teach a distinct mindfulness skill</a:t>
            </a:r>
          </a:p>
          <a:p>
            <a:pPr>
              <a:defRPr/>
            </a:pPr>
            <a:r>
              <a:rPr lang="en-GB" dirty="0"/>
              <a:t>National research trial (MYRIAD)</a:t>
            </a:r>
          </a:p>
          <a:p>
            <a:pPr lvl="1">
              <a:defRPr/>
            </a:pPr>
            <a:r>
              <a:rPr lang="en-GB" dirty="0"/>
              <a:t>Investigating how schools prepare young people                                                   to improve resilience and manage their emotional health </a:t>
            </a:r>
          </a:p>
        </p:txBody>
      </p:sp>
      <p:pic>
        <p:nvPicPr>
          <p:cNvPr id="399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523" y="328114"/>
            <a:ext cx="1782233"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007" y="4712705"/>
            <a:ext cx="3634316"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2334" y="3557175"/>
            <a:ext cx="3028951" cy="169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Rectangle 7"/>
          <p:cNvSpPr>
            <a:spLocks noChangeArrowheads="1"/>
          </p:cNvSpPr>
          <p:nvPr/>
        </p:nvSpPr>
        <p:spPr bwMode="auto">
          <a:xfrm>
            <a:off x="5429251" y="4973224"/>
            <a:ext cx="4897623"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eaLnBrk="1" hangingPunct="1"/>
            <a:r>
              <a:rPr lang="en-GB" sz="2700">
                <a:hlinkClick r:id="rId5"/>
              </a:rPr>
              <a:t>www.mindfulnessinschools.org</a:t>
            </a:r>
            <a:endParaRPr lang="en-GB" sz="2700"/>
          </a:p>
        </p:txBody>
      </p:sp>
    </p:spTree>
    <p:extLst>
      <p:ext uri="{BB962C8B-B14F-4D97-AF65-F5344CB8AC3E}">
        <p14:creationId xmlns:p14="http://schemas.microsoft.com/office/powerpoint/2010/main" val="7229873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4" descr="oxford-mindfulness-centre-hea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765550"/>
            <a:ext cx="9144000" cy="223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3333" y="1936750"/>
            <a:ext cx="6333067"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ctrTitle"/>
          </p:nvPr>
        </p:nvSpPr>
        <p:spPr>
          <a:xfrm>
            <a:off x="2209800" y="1247775"/>
            <a:ext cx="7772400" cy="344488"/>
          </a:xfrm>
        </p:spPr>
        <p:txBody>
          <a:bodyPr>
            <a:normAutofit fontScale="90000"/>
          </a:bodyPr>
          <a:lstStyle/>
          <a:p>
            <a:pPr>
              <a:defRPr/>
            </a:pPr>
            <a:r>
              <a:rPr lang="en-GB" b="1" dirty="0"/>
              <a:t>The MYRIAD collaboration</a:t>
            </a:r>
          </a:p>
        </p:txBody>
      </p:sp>
    </p:spTree>
    <p:extLst>
      <p:ext uri="{BB962C8B-B14F-4D97-AF65-F5344CB8AC3E}">
        <p14:creationId xmlns:p14="http://schemas.microsoft.com/office/powerpoint/2010/main" val="354074442"/>
      </p:ext>
    </p:extLst>
  </p:cSld>
  <p:clrMapOvr>
    <a:masterClrMapping/>
  </p:clrMapOvr>
  <p:transition>
    <p:cover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817033" y="228600"/>
            <a:ext cx="10871200" cy="990600"/>
          </a:xfrm>
        </p:spPr>
        <p:txBody>
          <a:bodyPr/>
          <a:lstStyle/>
          <a:p>
            <a:r>
              <a:rPr lang="en-GB" smtClean="0"/>
              <a:t>Mindfulness in Schools</a:t>
            </a:r>
          </a:p>
        </p:txBody>
      </p:sp>
      <p:pic>
        <p:nvPicPr>
          <p:cNvPr id="430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125664"/>
            <a:ext cx="6258984" cy="349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2" name="LgXZW6Xqokw">
            <a:hlinkClick r:id="" action="ppaction://media"/>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8828617" y="4083050"/>
            <a:ext cx="3048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3" name="Rectangle 6"/>
          <p:cNvSpPr>
            <a:spLocks noChangeArrowheads="1"/>
          </p:cNvSpPr>
          <p:nvPr/>
        </p:nvSpPr>
        <p:spPr bwMode="auto">
          <a:xfrm>
            <a:off x="8638117" y="2125663"/>
            <a:ext cx="5205271"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eaLnBrk="1" hangingPunct="1"/>
            <a:r>
              <a:rPr lang="en-GB" sz="2700">
                <a:hlinkClick r:id="rId5"/>
              </a:rPr>
              <a:t>https://mindfulnessinschools.org</a:t>
            </a:r>
            <a:r>
              <a:rPr lang="en-GB" sz="2700"/>
              <a:t> </a:t>
            </a:r>
          </a:p>
        </p:txBody>
      </p:sp>
    </p:spTree>
    <p:extLst>
      <p:ext uri="{BB962C8B-B14F-4D97-AF65-F5344CB8AC3E}">
        <p14:creationId xmlns:p14="http://schemas.microsoft.com/office/powerpoint/2010/main" val="10024397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3012"/>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43012"/>
                                        </p:tgtEl>
                                      </p:cBhvr>
                                    </p:cmd>
                                  </p:childTnLst>
                                </p:cTn>
                              </p:par>
                            </p:childTnLst>
                          </p:cTn>
                        </p:par>
                      </p:childTnLst>
                    </p:cTn>
                  </p:par>
                </p:childTnLst>
              </p:cTn>
              <p:nextCondLst>
                <p:cond evt="onClick" delay="0">
                  <p:tgtEl>
                    <p:spTgt spid="43012"/>
                  </p:tgtEl>
                </p:cond>
              </p:nextCondLst>
            </p:seq>
            <p:video>
              <p:cMediaNode vol="80000">
                <p:cTn id="7" fill="hold" display="0">
                  <p:stCondLst>
                    <p:cond delay="indefinite"/>
                  </p:stCondLst>
                </p:cTn>
                <p:tgtEl>
                  <p:spTgt spid="43012"/>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4" descr="Groupsitting5 (crop) head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8168" y="541422"/>
            <a:ext cx="70104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5" name="Picture 5" descr="Macintosh HD:Users:wkuyken:Downloads:positive-computing-technology-for-wellbeing-23-63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3467" y="1938508"/>
            <a:ext cx="6076951" cy="342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72396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817033" y="228600"/>
            <a:ext cx="10871200" cy="990600"/>
          </a:xfrm>
        </p:spPr>
        <p:txBody>
          <a:bodyPr/>
          <a:lstStyle/>
          <a:p>
            <a:r>
              <a:rPr lang="en-GB" b="1" dirty="0" smtClean="0">
                <a:effectLst>
                  <a:outerShdw blurRad="38100" dist="38100" dir="2700000" algn="tl">
                    <a:srgbClr val="000000">
                      <a:alpha val="43137"/>
                    </a:srgbClr>
                  </a:outerShdw>
                </a:effectLst>
              </a:rPr>
              <a:t>Meditation</a:t>
            </a:r>
          </a:p>
        </p:txBody>
      </p:sp>
      <p:pic>
        <p:nvPicPr>
          <p:cNvPr id="4608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0150" y="1785185"/>
            <a:ext cx="6538383" cy="326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96254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817033" y="228600"/>
            <a:ext cx="10871200" cy="990600"/>
          </a:xfrm>
        </p:spPr>
        <p:txBody>
          <a:bodyPr/>
          <a:lstStyle/>
          <a:p>
            <a:r>
              <a:rPr lang="en-GB" smtClean="0"/>
              <a:t>Neuroscience and Mindfulness</a:t>
            </a:r>
          </a:p>
        </p:txBody>
      </p:sp>
      <p:pic>
        <p:nvPicPr>
          <p:cNvPr id="47107" name="Picture 2" descr="Image result for mindful brai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652" y="2349500"/>
            <a:ext cx="7395633" cy="330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1782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817033" y="228600"/>
            <a:ext cx="10871200" cy="990600"/>
          </a:xfrm>
        </p:spPr>
        <p:txBody>
          <a:bodyPr/>
          <a:lstStyle/>
          <a:p>
            <a:r>
              <a:rPr lang="en-GB" smtClean="0"/>
              <a:t>Neuroplasticity</a:t>
            </a:r>
          </a:p>
        </p:txBody>
      </p:sp>
      <p:sp>
        <p:nvSpPr>
          <p:cNvPr id="48131" name="Content Placeholder 2"/>
          <p:cNvSpPr>
            <a:spLocks noGrp="1"/>
          </p:cNvSpPr>
          <p:nvPr>
            <p:ph idx="1"/>
          </p:nvPr>
        </p:nvSpPr>
        <p:spPr>
          <a:xfrm>
            <a:off x="817033" y="1600200"/>
            <a:ext cx="10871200" cy="4495800"/>
          </a:xfrm>
        </p:spPr>
        <p:txBody>
          <a:bodyPr/>
          <a:lstStyle/>
          <a:p>
            <a:r>
              <a:rPr lang="en-GB" smtClean="0"/>
              <a:t>The brain has an amazing ability to rewire itself</a:t>
            </a:r>
          </a:p>
          <a:p>
            <a:r>
              <a:rPr lang="en-GB" smtClean="0"/>
              <a:t>This is called neuroplasticity</a:t>
            </a:r>
          </a:p>
          <a:p>
            <a:r>
              <a:rPr lang="en-GB" smtClean="0"/>
              <a:t>We are able to change our</a:t>
            </a:r>
          </a:p>
          <a:p>
            <a:pPr lvl="1"/>
            <a:r>
              <a:rPr lang="en-GB" smtClean="0"/>
              <a:t>Habits</a:t>
            </a:r>
          </a:p>
          <a:p>
            <a:pPr lvl="1"/>
            <a:r>
              <a:rPr lang="en-GB" smtClean="0"/>
              <a:t>Behaviours</a:t>
            </a:r>
          </a:p>
          <a:p>
            <a:pPr lvl="1"/>
            <a:r>
              <a:rPr lang="en-GB" smtClean="0"/>
              <a:t>Automatic reactions</a:t>
            </a:r>
          </a:p>
          <a:p>
            <a:r>
              <a:rPr lang="en-GB" smtClean="0"/>
              <a:t>A daily Mindfulness practice can help to achieve this</a:t>
            </a:r>
          </a:p>
        </p:txBody>
      </p:sp>
      <p:pic>
        <p:nvPicPr>
          <p:cNvPr id="4813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5700" y="4662488"/>
            <a:ext cx="3143251" cy="117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35143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smtClean="0"/>
              <a:t>Mathieu Ricard</a:t>
            </a:r>
          </a:p>
        </p:txBody>
      </p:sp>
      <p:sp>
        <p:nvSpPr>
          <p:cNvPr id="4" name="Content Placeholder 3"/>
          <p:cNvSpPr>
            <a:spLocks noGrp="1"/>
          </p:cNvSpPr>
          <p:nvPr>
            <p:ph sz="half" idx="1"/>
          </p:nvPr>
        </p:nvSpPr>
        <p:spPr>
          <a:xfrm>
            <a:off x="796757" y="1123867"/>
            <a:ext cx="5181600" cy="4572000"/>
          </a:xfrm>
        </p:spPr>
        <p:txBody>
          <a:bodyPr>
            <a:normAutofit fontScale="92500"/>
          </a:bodyPr>
          <a:lstStyle/>
          <a:p>
            <a:pPr>
              <a:defRPr/>
            </a:pPr>
            <a:r>
              <a:rPr lang="en-GB" dirty="0"/>
              <a:t>Mathieu is a Buddhist monk</a:t>
            </a:r>
          </a:p>
          <a:p>
            <a:pPr>
              <a:defRPr/>
            </a:pPr>
            <a:r>
              <a:rPr lang="en-GB" dirty="0"/>
              <a:t>He works with neuroscientists</a:t>
            </a:r>
          </a:p>
          <a:p>
            <a:pPr lvl="1">
              <a:defRPr/>
            </a:pPr>
            <a:r>
              <a:rPr lang="en-GB" dirty="0"/>
              <a:t>to research the impact of Mindfulness on the brain</a:t>
            </a:r>
          </a:p>
          <a:p>
            <a:pPr>
              <a:defRPr/>
            </a:pPr>
            <a:r>
              <a:rPr lang="en-GB" dirty="0"/>
              <a:t>Mindfulness increases</a:t>
            </a:r>
          </a:p>
          <a:p>
            <a:pPr lvl="1">
              <a:defRPr/>
            </a:pPr>
            <a:r>
              <a:rPr lang="en-GB" dirty="0"/>
              <a:t>Attention span</a:t>
            </a:r>
          </a:p>
          <a:p>
            <a:pPr lvl="1">
              <a:defRPr/>
            </a:pPr>
            <a:r>
              <a:rPr lang="en-GB" dirty="0"/>
              <a:t>Concentration</a:t>
            </a:r>
          </a:p>
          <a:p>
            <a:pPr lvl="1">
              <a:defRPr/>
            </a:pPr>
            <a:r>
              <a:rPr lang="en-GB" dirty="0"/>
              <a:t>Focus</a:t>
            </a:r>
          </a:p>
          <a:p>
            <a:pPr>
              <a:defRPr/>
            </a:pPr>
            <a:r>
              <a:rPr lang="en-GB" dirty="0"/>
              <a:t>Watch </a:t>
            </a:r>
            <a:r>
              <a:rPr lang="en-GB" i="1" dirty="0"/>
              <a:t>Change your mind, change your brain </a:t>
            </a:r>
            <a:r>
              <a:rPr lang="en-GB" dirty="0"/>
              <a:t>(1 hr)</a:t>
            </a:r>
          </a:p>
        </p:txBody>
      </p:sp>
      <p:pic>
        <p:nvPicPr>
          <p:cNvPr id="4915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8451" y="3648075"/>
            <a:ext cx="3691467" cy="184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76328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Image result for mindful brai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968" y="1784350"/>
            <a:ext cx="9351433" cy="394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863807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4"/>
          <p:cNvSpPr>
            <a:spLocks noGrp="1"/>
          </p:cNvSpPr>
          <p:nvPr>
            <p:ph type="title"/>
          </p:nvPr>
        </p:nvSpPr>
        <p:spPr/>
        <p:txBody>
          <a:bodyPr/>
          <a:lstStyle/>
          <a:p>
            <a:r>
              <a:rPr lang="en-GB" smtClean="0"/>
              <a:t>Neuroscience research</a:t>
            </a:r>
          </a:p>
        </p:txBody>
      </p:sp>
      <p:sp>
        <p:nvSpPr>
          <p:cNvPr id="3" name="Content Placeholder 2"/>
          <p:cNvSpPr>
            <a:spLocks noGrp="1"/>
          </p:cNvSpPr>
          <p:nvPr>
            <p:ph sz="half" idx="1"/>
          </p:nvPr>
        </p:nvSpPr>
        <p:spPr>
          <a:xfrm>
            <a:off x="838200" y="2046289"/>
            <a:ext cx="6239933" cy="3679825"/>
          </a:xfrm>
        </p:spPr>
        <p:txBody>
          <a:bodyPr>
            <a:normAutofit fontScale="70000" lnSpcReduction="20000"/>
          </a:bodyPr>
          <a:lstStyle/>
          <a:p>
            <a:pPr>
              <a:lnSpc>
                <a:spcPct val="110000"/>
              </a:lnSpc>
              <a:spcBef>
                <a:spcPts val="450"/>
              </a:spcBef>
              <a:spcAft>
                <a:spcPts val="450"/>
              </a:spcAft>
              <a:defRPr/>
            </a:pPr>
            <a:r>
              <a:rPr lang="en-GB" dirty="0"/>
              <a:t>Anti-anxiety effect of mindfulness meditation is visible on MRI brain scan</a:t>
            </a:r>
          </a:p>
          <a:p>
            <a:pPr lvl="1">
              <a:lnSpc>
                <a:spcPct val="110000"/>
              </a:lnSpc>
              <a:spcBef>
                <a:spcPts val="450"/>
              </a:spcBef>
              <a:spcAft>
                <a:spcPts val="450"/>
              </a:spcAft>
              <a:defRPr/>
            </a:pPr>
            <a:r>
              <a:rPr lang="en-GB" dirty="0"/>
              <a:t>Individuals with no past experience in meditation</a:t>
            </a:r>
          </a:p>
          <a:p>
            <a:pPr lvl="1">
              <a:lnSpc>
                <a:spcPct val="110000"/>
              </a:lnSpc>
              <a:spcBef>
                <a:spcPts val="450"/>
              </a:spcBef>
              <a:spcAft>
                <a:spcPts val="450"/>
              </a:spcAft>
              <a:defRPr/>
            </a:pPr>
            <a:r>
              <a:rPr lang="en-GB" dirty="0"/>
              <a:t>Who participated in 4 x 20-mins daily training sessions</a:t>
            </a:r>
          </a:p>
          <a:p>
            <a:pPr>
              <a:lnSpc>
                <a:spcPct val="110000"/>
              </a:lnSpc>
              <a:spcBef>
                <a:spcPts val="450"/>
              </a:spcBef>
              <a:spcAft>
                <a:spcPts val="450"/>
              </a:spcAft>
              <a:defRPr/>
            </a:pPr>
            <a:r>
              <a:rPr lang="en-GB" dirty="0"/>
              <a:t>Technique: </a:t>
            </a:r>
          </a:p>
          <a:p>
            <a:pPr lvl="1">
              <a:lnSpc>
                <a:spcPct val="110000"/>
              </a:lnSpc>
              <a:spcBef>
                <a:spcPts val="450"/>
              </a:spcBef>
              <a:spcAft>
                <a:spcPts val="450"/>
              </a:spcAft>
              <a:defRPr/>
            </a:pPr>
            <a:r>
              <a:rPr lang="en-GB" dirty="0"/>
              <a:t>Focus on breathing</a:t>
            </a:r>
          </a:p>
          <a:p>
            <a:pPr lvl="1">
              <a:lnSpc>
                <a:spcPct val="110000"/>
              </a:lnSpc>
              <a:spcBef>
                <a:spcPts val="450"/>
              </a:spcBef>
              <a:spcAft>
                <a:spcPts val="450"/>
              </a:spcAft>
              <a:defRPr/>
            </a:pPr>
            <a:r>
              <a:rPr lang="en-GB" dirty="0"/>
              <a:t>Conscious acknowledging of distracting thoughts and feelings</a:t>
            </a:r>
          </a:p>
          <a:p>
            <a:pPr lvl="1">
              <a:lnSpc>
                <a:spcPct val="110000"/>
              </a:lnSpc>
              <a:spcBef>
                <a:spcPts val="450"/>
              </a:spcBef>
              <a:spcAft>
                <a:spcPts val="450"/>
              </a:spcAft>
              <a:defRPr/>
            </a:pPr>
            <a:r>
              <a:rPr lang="en-GB" dirty="0"/>
              <a:t>Simultaneously, a decision not to react to them</a:t>
            </a:r>
          </a:p>
          <a:p>
            <a:pPr>
              <a:defRPr/>
            </a:pPr>
            <a:r>
              <a:rPr lang="en-GB" sz="1650" b="1" dirty="0"/>
              <a:t>Fadel Z et al (2013) Neural correlates of mindfulness meditation-related anxiety relief. </a:t>
            </a:r>
            <a:r>
              <a:rPr lang="en-GB" sz="1650" b="1" i="1" dirty="0"/>
              <a:t>Social Cognitive and Affective Neuroscience</a:t>
            </a:r>
            <a:r>
              <a:rPr lang="en-GB" sz="1650" b="1" dirty="0"/>
              <a:t> journal</a:t>
            </a:r>
            <a:endParaRPr lang="en-GB" sz="1650" dirty="0"/>
          </a:p>
        </p:txBody>
      </p:sp>
      <p:pic>
        <p:nvPicPr>
          <p:cNvPr id="51204" name="Picture 4" descr="https://drranand.files.wordpress.com/2013/06/brain-sc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1333" y="2155825"/>
            <a:ext cx="4404784" cy="330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189680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17033" y="228600"/>
            <a:ext cx="10871200" cy="990600"/>
          </a:xfrm>
        </p:spPr>
        <p:txBody>
          <a:bodyPr>
            <a:normAutofit fontScale="90000"/>
          </a:bodyPr>
          <a:lstStyle/>
          <a:p>
            <a:r>
              <a:rPr lang="en-GB" altLang="en-US" sz="3600" smtClean="0"/>
              <a:t/>
            </a:r>
            <a:br>
              <a:rPr lang="en-GB" altLang="en-US" sz="3600" smtClean="0"/>
            </a:br>
            <a:r>
              <a:rPr lang="en-GB" altLang="en-US" sz="3600" smtClean="0"/>
              <a:t/>
            </a:r>
            <a:br>
              <a:rPr lang="en-GB" altLang="en-US" sz="3600" smtClean="0"/>
            </a:br>
            <a:r>
              <a:rPr lang="en-GB" altLang="en-US" sz="3600" smtClean="0"/>
              <a:t/>
            </a:r>
            <a:br>
              <a:rPr lang="en-GB" altLang="en-US" sz="3600" smtClean="0"/>
            </a:br>
            <a:r>
              <a:rPr lang="en-GB" altLang="en-US" sz="3600" smtClean="0"/>
              <a:t/>
            </a:r>
            <a:br>
              <a:rPr lang="en-GB" altLang="en-US" sz="3600" smtClean="0"/>
            </a:br>
            <a:r>
              <a:rPr lang="en-GB" altLang="en-US" sz="3600" smtClean="0"/>
              <a:t>Stress &amp; the NHS</a:t>
            </a:r>
            <a:br>
              <a:rPr lang="en-GB" altLang="en-US" sz="3600" smtClean="0"/>
            </a:br>
            <a:r>
              <a:rPr lang="en-GB" altLang="en-US" sz="3600" smtClean="0"/>
              <a:t/>
            </a:r>
            <a:br>
              <a:rPr lang="en-GB" altLang="en-US" sz="3600" smtClean="0"/>
            </a:br>
            <a:r>
              <a:rPr lang="en-GB" altLang="en-US" sz="3600" smtClean="0"/>
              <a:t/>
            </a:r>
            <a:br>
              <a:rPr lang="en-GB" altLang="en-US" sz="3600" smtClean="0"/>
            </a:br>
            <a:r>
              <a:rPr lang="en-GB" altLang="en-US" sz="3600" smtClean="0"/>
              <a:t/>
            </a:r>
            <a:br>
              <a:rPr lang="en-GB" altLang="en-US" sz="3600" smtClean="0"/>
            </a:br>
            <a:endParaRPr lang="en-GB" altLang="en-US" sz="3600" smtClean="0"/>
          </a:p>
        </p:txBody>
      </p:sp>
      <p:sp>
        <p:nvSpPr>
          <p:cNvPr id="52227" name="Content Placeholder 3"/>
          <p:cNvSpPr>
            <a:spLocks noGrp="1"/>
          </p:cNvSpPr>
          <p:nvPr>
            <p:ph idx="1"/>
          </p:nvPr>
        </p:nvSpPr>
        <p:spPr>
          <a:xfrm>
            <a:off x="817033" y="1600200"/>
            <a:ext cx="10871200" cy="4495800"/>
          </a:xfrm>
        </p:spPr>
        <p:txBody>
          <a:bodyPr/>
          <a:lstStyle/>
          <a:p>
            <a:pPr>
              <a:buFont typeface="Times New Roman" pitchFamily="18" charset="0"/>
              <a:buNone/>
            </a:pPr>
            <a:r>
              <a:rPr lang="en-GB" sz="2700" smtClean="0"/>
              <a:t>	NHS staff have higher rates of sickness absence than those in other public sectors.</a:t>
            </a:r>
            <a:br>
              <a:rPr lang="en-GB" sz="2700" smtClean="0"/>
            </a:br>
            <a:r>
              <a:rPr lang="en-GB" sz="2700" smtClean="0"/>
              <a:t/>
            </a:r>
            <a:br>
              <a:rPr lang="en-GB" sz="2700" smtClean="0"/>
            </a:br>
            <a:r>
              <a:rPr lang="en-GB" sz="2700" smtClean="0"/>
              <a:t>Almost 40% of NHS staff absences in England were attributed to stress, depression and anxiety.</a:t>
            </a:r>
            <a:br>
              <a:rPr lang="en-GB" sz="2700" smtClean="0"/>
            </a:br>
            <a:r>
              <a:rPr lang="en-GB" sz="2700" smtClean="0"/>
              <a:t/>
            </a:r>
            <a:br>
              <a:rPr lang="en-GB" sz="2700" smtClean="0"/>
            </a:br>
            <a:r>
              <a:rPr lang="en-GB" sz="2700" i="1" smtClean="0"/>
              <a:t>NHS Workforce Health and Wellbeing Review: staff perception research. RAND Europe and Aston Business school. 2009</a:t>
            </a:r>
            <a:r>
              <a:rPr lang="en-GB" sz="2700" smtClean="0"/>
              <a:t/>
            </a:r>
            <a:br>
              <a:rPr lang="en-GB" sz="2700" smtClean="0"/>
            </a:br>
            <a:endParaRPr lang="en-GB" sz="2700" smtClean="0"/>
          </a:p>
        </p:txBody>
      </p:sp>
    </p:spTree>
    <p:extLst>
      <p:ext uri="{BB962C8B-B14F-4D97-AF65-F5344CB8AC3E}">
        <p14:creationId xmlns:p14="http://schemas.microsoft.com/office/powerpoint/2010/main" val="20663757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618567" y="1052514"/>
            <a:ext cx="5799667" cy="4364037"/>
          </a:xfrm>
        </p:spPr>
        <p:txBody>
          <a:bodyPr/>
          <a:lstStyle/>
          <a:p>
            <a:r>
              <a:rPr lang="en-GB" altLang="en-US" sz="1800" smtClean="0"/>
              <a:t/>
            </a:r>
            <a:br>
              <a:rPr lang="en-GB" altLang="en-US" sz="1800" smtClean="0"/>
            </a:br>
            <a:r>
              <a:rPr lang="en-GB" altLang="en-US" sz="1800" smtClean="0"/>
              <a:t/>
            </a:r>
            <a:br>
              <a:rPr lang="en-GB" altLang="en-US" sz="1800" smtClean="0"/>
            </a:br>
            <a:r>
              <a:rPr lang="en-GB" altLang="en-US" sz="1800" smtClean="0"/>
              <a:t>Organisations that prioritised staff health and wellbeing performed better, with improved satisfaction, stronger quality scores, better outcomes, higher levels of staff retention and lower rates of sickness absence.</a:t>
            </a:r>
            <a:br>
              <a:rPr lang="en-GB" altLang="en-US" sz="1800" smtClean="0"/>
            </a:br>
            <a:r>
              <a:rPr lang="en-GB" altLang="en-US" sz="1800" smtClean="0"/>
              <a:t/>
            </a:r>
            <a:br>
              <a:rPr lang="en-GB" altLang="en-US" sz="1800" smtClean="0"/>
            </a:br>
            <a:r>
              <a:rPr lang="en-GB" altLang="en-US" sz="1800" smtClean="0"/>
              <a:t>Health and wellbeing of NHS staff should be a central consideration and acknowledged at all levels of NHS operation</a:t>
            </a:r>
            <a:r>
              <a:rPr lang="en-GB" altLang="en-US" sz="2400" smtClean="0"/>
              <a:t/>
            </a:r>
            <a:br>
              <a:rPr lang="en-GB" altLang="en-US" sz="2400" smtClean="0"/>
            </a:br>
            <a:r>
              <a:rPr lang="en-GB" altLang="en-US" sz="1800" smtClean="0"/>
              <a:t/>
            </a:r>
            <a:br>
              <a:rPr lang="en-GB" altLang="en-US" sz="1800" smtClean="0"/>
            </a:br>
            <a:r>
              <a:rPr lang="en-GB" altLang="en-US" sz="1500" i="1" smtClean="0"/>
              <a:t>The Boorman review of NHS Health and Wellbeing. DOH 2009</a:t>
            </a:r>
            <a:r>
              <a:rPr lang="en-GB" altLang="en-US" sz="1500" smtClean="0"/>
              <a:t/>
            </a:r>
            <a:br>
              <a:rPr lang="en-GB" altLang="en-US" sz="1500" smtClean="0"/>
            </a:br>
            <a:r>
              <a:rPr lang="en-GB" altLang="en-US" sz="1500" smtClean="0"/>
              <a:t/>
            </a:r>
            <a:br>
              <a:rPr lang="en-GB" altLang="en-US" sz="1500" smtClean="0"/>
            </a:br>
            <a:endParaRPr lang="en-GB" altLang="en-US" sz="1500" smtClean="0"/>
          </a:p>
        </p:txBody>
      </p:sp>
      <p:pic>
        <p:nvPicPr>
          <p:cNvPr id="5427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134" y="1393826"/>
            <a:ext cx="3395133"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37133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817033" y="228600"/>
            <a:ext cx="10871200" cy="990600"/>
          </a:xfrm>
        </p:spPr>
        <p:txBody>
          <a:bodyPr/>
          <a:lstStyle/>
          <a:p>
            <a:r>
              <a:rPr lang="en-GB" smtClean="0"/>
              <a:t>Lifestyle and behaviour change</a:t>
            </a:r>
          </a:p>
        </p:txBody>
      </p:sp>
      <p:sp>
        <p:nvSpPr>
          <p:cNvPr id="56323" name="Content Placeholder 2"/>
          <p:cNvSpPr>
            <a:spLocks noGrp="1"/>
          </p:cNvSpPr>
          <p:nvPr>
            <p:ph idx="1"/>
          </p:nvPr>
        </p:nvSpPr>
        <p:spPr>
          <a:xfrm>
            <a:off x="504212" y="1247274"/>
            <a:ext cx="10871200" cy="4495800"/>
          </a:xfrm>
        </p:spPr>
        <p:txBody>
          <a:bodyPr/>
          <a:lstStyle/>
          <a:p>
            <a:r>
              <a:rPr lang="en-GB" dirty="0" smtClean="0"/>
              <a:t>Patients often volunteered other changes</a:t>
            </a:r>
          </a:p>
          <a:p>
            <a:pPr lvl="1"/>
            <a:r>
              <a:rPr lang="en-GB" dirty="0" smtClean="0"/>
              <a:t>Increasing their activity levels</a:t>
            </a:r>
          </a:p>
          <a:p>
            <a:pPr lvl="1"/>
            <a:r>
              <a:rPr lang="en-GB" dirty="0" smtClean="0"/>
              <a:t>Improved sleep and energy levels</a:t>
            </a:r>
          </a:p>
          <a:p>
            <a:pPr lvl="1"/>
            <a:r>
              <a:rPr lang="en-GB" dirty="0" smtClean="0"/>
              <a:t>A reduction in fatigue</a:t>
            </a:r>
          </a:p>
          <a:p>
            <a:pPr lvl="1"/>
            <a:r>
              <a:rPr lang="en-GB" dirty="0" smtClean="0"/>
              <a:t>Healthier eating</a:t>
            </a:r>
          </a:p>
          <a:p>
            <a:pPr lvl="1"/>
            <a:r>
              <a:rPr lang="en-GB" dirty="0" smtClean="0"/>
              <a:t>Improved hydration and reducing caffeine</a:t>
            </a:r>
          </a:p>
          <a:p>
            <a:pPr lvl="1"/>
            <a:r>
              <a:rPr lang="en-GB" dirty="0" smtClean="0"/>
              <a:t>A reduction in alcoholic drinking</a:t>
            </a:r>
          </a:p>
          <a:p>
            <a:pPr lvl="1"/>
            <a:r>
              <a:rPr lang="en-GB" dirty="0" smtClean="0"/>
              <a:t>Improved wellbeing at work </a:t>
            </a:r>
          </a:p>
          <a:p>
            <a:endParaRPr lang="en-GB" dirty="0" smtClean="0"/>
          </a:p>
          <a:p>
            <a:endParaRPr lang="en-GB" dirty="0" smtClean="0"/>
          </a:p>
        </p:txBody>
      </p:sp>
      <p:pic>
        <p:nvPicPr>
          <p:cNvPr id="5632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58" y="4529138"/>
            <a:ext cx="9144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78869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a:xfrm>
            <a:off x="817033" y="228600"/>
            <a:ext cx="10871200" cy="990600"/>
          </a:xfrm>
        </p:spPr>
        <p:txBody>
          <a:bodyPr/>
          <a:lstStyle/>
          <a:p>
            <a:r>
              <a:rPr lang="en-GB" smtClean="0"/>
              <a:t>GP feedback</a:t>
            </a:r>
          </a:p>
        </p:txBody>
      </p:sp>
      <p:sp>
        <p:nvSpPr>
          <p:cNvPr id="3" name="Content Placeholder 2"/>
          <p:cNvSpPr>
            <a:spLocks noGrp="1"/>
          </p:cNvSpPr>
          <p:nvPr>
            <p:ph idx="1"/>
          </p:nvPr>
        </p:nvSpPr>
        <p:spPr>
          <a:xfrm>
            <a:off x="817033" y="1600200"/>
            <a:ext cx="10871200" cy="4495800"/>
          </a:xfrm>
        </p:spPr>
        <p:txBody>
          <a:bodyPr/>
          <a:lstStyle/>
          <a:p>
            <a:pPr>
              <a:defRPr/>
            </a:pPr>
            <a:r>
              <a:rPr lang="en-GB" dirty="0"/>
              <a:t>Patients seeing GP less often</a:t>
            </a:r>
          </a:p>
          <a:p>
            <a:pPr>
              <a:defRPr/>
            </a:pPr>
            <a:r>
              <a:rPr lang="en-GB" dirty="0"/>
              <a:t>Improvements in </a:t>
            </a:r>
          </a:p>
          <a:p>
            <a:pPr lvl="1">
              <a:defRPr/>
            </a:pPr>
            <a:r>
              <a:rPr lang="en-GB" dirty="0"/>
              <a:t>Pain management</a:t>
            </a:r>
          </a:p>
          <a:p>
            <a:pPr lvl="1">
              <a:defRPr/>
            </a:pPr>
            <a:r>
              <a:rPr lang="en-GB" dirty="0"/>
              <a:t>Sleep</a:t>
            </a:r>
          </a:p>
          <a:p>
            <a:pPr lvl="1">
              <a:defRPr/>
            </a:pPr>
            <a:r>
              <a:rPr lang="en-GB" dirty="0"/>
              <a:t>Fatigue</a:t>
            </a:r>
          </a:p>
          <a:p>
            <a:pPr lvl="1">
              <a:defRPr/>
            </a:pPr>
            <a:r>
              <a:rPr lang="en-GB" dirty="0"/>
              <a:t>Activity</a:t>
            </a:r>
          </a:p>
          <a:p>
            <a:pPr>
              <a:defRPr/>
            </a:pPr>
            <a:r>
              <a:rPr lang="en-GB" dirty="0"/>
              <a:t>Verbal feedback from patients is positive</a:t>
            </a:r>
          </a:p>
          <a:p>
            <a:pPr marL="0" indent="0">
              <a:buFont typeface="Wingdings" pitchFamily="2" charset="2"/>
              <a:buNone/>
              <a:defRPr/>
            </a:pPr>
            <a:endParaRPr lang="en-GB" dirty="0"/>
          </a:p>
        </p:txBody>
      </p:sp>
      <p:sp>
        <p:nvSpPr>
          <p:cNvPr id="57348" name="Content Placeholder 2"/>
          <p:cNvSpPr txBox="1">
            <a:spLocks noChangeArrowheads="1"/>
          </p:cNvSpPr>
          <p:nvPr/>
        </p:nvSpPr>
        <p:spPr bwMode="auto">
          <a:xfrm>
            <a:off x="457200" y="2057401"/>
            <a:ext cx="82296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marL="228600" indent="-228600">
              <a:defRPr sz="2900">
                <a:solidFill>
                  <a:schemeClr val="tx1"/>
                </a:solidFill>
                <a:latin typeface="Tw Cen MT" pitchFamily="34" charset="0"/>
              </a:defRPr>
            </a:lvl1pPr>
            <a:lvl2pPr marL="685800" indent="-228600">
              <a:defRPr sz="2600">
                <a:solidFill>
                  <a:schemeClr val="tx1"/>
                </a:solidFill>
                <a:latin typeface="Tw Cen MT" pitchFamily="34" charset="0"/>
              </a:defRPr>
            </a:lvl2pPr>
            <a:lvl3pPr marL="1143000">
              <a:defRPr sz="2300">
                <a:solidFill>
                  <a:schemeClr val="tx1"/>
                </a:solidFill>
                <a:latin typeface="Tw Cen MT" pitchFamily="34" charset="0"/>
              </a:defRPr>
            </a:lvl3pPr>
            <a:lvl4pPr marL="1600200">
              <a:defRPr sz="2000">
                <a:solidFill>
                  <a:schemeClr val="tx1"/>
                </a:solidFill>
                <a:latin typeface="Tw Cen MT" pitchFamily="34" charset="0"/>
              </a:defRPr>
            </a:lvl4pPr>
            <a:lvl5pPr marL="2057400">
              <a:defRPr sz="2000">
                <a:solidFill>
                  <a:schemeClr val="tx1"/>
                </a:solidFill>
                <a:latin typeface="Tw Cen MT" pitchFamily="34" charset="0"/>
              </a:defRPr>
            </a:lvl5pPr>
            <a:lvl6pPr marL="25146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6pPr>
            <a:lvl7pPr marL="29718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7pPr>
            <a:lvl8pPr marL="34290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8pPr>
            <a:lvl9pPr marL="38862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9pPr>
          </a:lstStyle>
          <a:p>
            <a:pPr eaLnBrk="1" hangingPunct="1">
              <a:lnSpc>
                <a:spcPct val="90000"/>
              </a:lnSpc>
              <a:spcBef>
                <a:spcPts val="1000"/>
              </a:spcBef>
              <a:buFont typeface="Arial" pitchFamily="34" charset="0"/>
              <a:buChar char="•"/>
            </a:pPr>
            <a:endParaRPr lang="en-GB" sz="2100"/>
          </a:p>
        </p:txBody>
      </p:sp>
    </p:spTree>
    <p:extLst>
      <p:ext uri="{BB962C8B-B14F-4D97-AF65-F5344CB8AC3E}">
        <p14:creationId xmlns:p14="http://schemas.microsoft.com/office/powerpoint/2010/main" val="3837445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817033" y="228600"/>
            <a:ext cx="10871200" cy="990600"/>
          </a:xfrm>
        </p:spPr>
        <p:txBody>
          <a:bodyPr/>
          <a:lstStyle/>
          <a:p>
            <a:r>
              <a:rPr lang="en-GB" smtClean="0"/>
              <a:t>A word from the wise…</a:t>
            </a:r>
          </a:p>
        </p:txBody>
      </p:sp>
      <p:sp>
        <p:nvSpPr>
          <p:cNvPr id="3" name="Content Placeholder 2"/>
          <p:cNvSpPr>
            <a:spLocks noGrp="1"/>
          </p:cNvSpPr>
          <p:nvPr>
            <p:ph idx="1"/>
          </p:nvPr>
        </p:nvSpPr>
        <p:spPr>
          <a:xfrm>
            <a:off x="838200" y="2027238"/>
            <a:ext cx="10515600" cy="3452812"/>
          </a:xfrm>
        </p:spPr>
        <p:txBody>
          <a:bodyPr>
            <a:normAutofit/>
          </a:bodyPr>
          <a:lstStyle/>
          <a:p>
            <a:pPr marL="0" indent="0">
              <a:buFont typeface="Wingdings" pitchFamily="2" charset="2"/>
              <a:buNone/>
              <a:defRPr/>
            </a:pPr>
            <a:r>
              <a:rPr lang="en-GB" sz="1800" i="1" dirty="0"/>
              <a:t>Still doing a 20 minute meditation session each morning, currently using the Headspace app. I know I still have a lot to learn but have felt much more myself over the last 6 months. </a:t>
            </a:r>
          </a:p>
          <a:p>
            <a:pPr marL="0" indent="0">
              <a:buFont typeface="Wingdings" pitchFamily="2" charset="2"/>
              <a:buNone/>
              <a:defRPr/>
            </a:pPr>
            <a:r>
              <a:rPr lang="en-GB" sz="1800" i="1" dirty="0"/>
              <a:t> The mindfulness reminds me to slow down and to remain present. If I'm busy at work I often return to the breath and consciously slow myself down which at the same time clears my mind and helps me to work more constructively. </a:t>
            </a:r>
          </a:p>
          <a:p>
            <a:pPr marL="0" indent="0">
              <a:buFont typeface="Wingdings" pitchFamily="2" charset="2"/>
              <a:buNone/>
              <a:defRPr/>
            </a:pPr>
            <a:r>
              <a:rPr lang="en-GB" sz="1800" i="1" dirty="0"/>
              <a:t>Of all the techniques we learnt on the course I have found "noting" to be the most useful.  To be aware of thoughts but not to get caught up in them and then to re-focus either on the breath or whatever I'm doing at the time. I share this technique regularly with my patients as well.</a:t>
            </a:r>
          </a:p>
          <a:p>
            <a:pPr marL="0" indent="0">
              <a:buFont typeface="Wingdings" pitchFamily="2" charset="2"/>
              <a:buNone/>
              <a:defRPr/>
            </a:pPr>
            <a:r>
              <a:rPr lang="en-GB" sz="1800" i="1" dirty="0"/>
              <a:t> If you want to share this with the GP Registrars then do. It sounds almost too simple and yet, as you know, can be really transforming.</a:t>
            </a:r>
          </a:p>
          <a:p>
            <a:pPr>
              <a:defRPr/>
            </a:pPr>
            <a:endParaRPr lang="en-GB" sz="1800" dirty="0"/>
          </a:p>
        </p:txBody>
      </p:sp>
      <p:sp>
        <p:nvSpPr>
          <p:cNvPr id="58372" name="TextBox 3"/>
          <p:cNvSpPr txBox="1">
            <a:spLocks noChangeArrowheads="1"/>
          </p:cNvSpPr>
          <p:nvPr/>
        </p:nvSpPr>
        <p:spPr bwMode="auto">
          <a:xfrm>
            <a:off x="9884833" y="5575300"/>
            <a:ext cx="3111749"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pPr eaLnBrk="1" hangingPunct="1"/>
            <a:r>
              <a:rPr lang="en-GB" sz="2700"/>
              <a:t>GP, South Tees CCG</a:t>
            </a:r>
          </a:p>
        </p:txBody>
      </p:sp>
    </p:spTree>
    <p:extLst>
      <p:ext uri="{BB962C8B-B14F-4D97-AF65-F5344CB8AC3E}">
        <p14:creationId xmlns:p14="http://schemas.microsoft.com/office/powerpoint/2010/main" val="24900456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817033" y="228600"/>
            <a:ext cx="10871200" cy="990600"/>
          </a:xfrm>
        </p:spPr>
        <p:txBody>
          <a:bodyPr/>
          <a:lstStyle/>
          <a:p>
            <a:r>
              <a:rPr lang="en-GB" smtClean="0"/>
              <a:t>Case studies</a:t>
            </a:r>
          </a:p>
        </p:txBody>
      </p:sp>
      <p:sp>
        <p:nvSpPr>
          <p:cNvPr id="3" name="Content Placeholder 2"/>
          <p:cNvSpPr>
            <a:spLocks noGrp="1"/>
          </p:cNvSpPr>
          <p:nvPr>
            <p:ph idx="1"/>
          </p:nvPr>
        </p:nvSpPr>
        <p:spPr>
          <a:xfrm>
            <a:off x="817033" y="1600200"/>
            <a:ext cx="10871200" cy="4495800"/>
          </a:xfrm>
        </p:spPr>
        <p:txBody>
          <a:bodyPr>
            <a:normAutofit/>
          </a:bodyPr>
          <a:lstStyle/>
          <a:p>
            <a:pPr>
              <a:defRPr/>
            </a:pPr>
            <a:r>
              <a:rPr lang="en-GB" dirty="0"/>
              <a:t>Teacher</a:t>
            </a:r>
          </a:p>
          <a:p>
            <a:pPr>
              <a:defRPr/>
            </a:pPr>
            <a:r>
              <a:rPr lang="en-GB" sz="1650" i="1" dirty="0"/>
              <a:t>I have enjoyed all the different styles of meditations we have done. The classes have definitely made me ‘slower’ in a good way. I am also finding it easier to be more detached in situations that would normally ‘stress’ me but in reality, ones where I have no control. Thank you for this! It sounds small but isn’t for me! I am also getting better at tuning into my thoughts and body.</a:t>
            </a:r>
            <a:endParaRPr lang="en-GB" sz="1650" dirty="0"/>
          </a:p>
          <a:p>
            <a:pPr>
              <a:defRPr/>
            </a:pPr>
            <a:r>
              <a:rPr lang="en-GB" dirty="0"/>
              <a:t>Health professional</a:t>
            </a:r>
          </a:p>
          <a:p>
            <a:pPr>
              <a:defRPr/>
            </a:pPr>
            <a:r>
              <a:rPr lang="en-GB" sz="1650" i="1" dirty="0"/>
              <a:t>Since beginning the course, I have recognised how my responses to situations affect my mental and physical health. I have recognised that tension in my body has reduced, stress headaches have reduced and sleep has improved since beginning practice. I feel equipped to deal with daily situations in a calmer manner, with a positive effect on home and professional life.</a:t>
            </a:r>
          </a:p>
        </p:txBody>
      </p:sp>
    </p:spTree>
    <p:extLst>
      <p:ext uri="{BB962C8B-B14F-4D97-AF65-F5344CB8AC3E}">
        <p14:creationId xmlns:p14="http://schemas.microsoft.com/office/powerpoint/2010/main" val="36799190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817033" y="228600"/>
            <a:ext cx="10871200" cy="990600"/>
          </a:xfrm>
        </p:spPr>
        <p:txBody>
          <a:bodyPr/>
          <a:lstStyle/>
          <a:p>
            <a:r>
              <a:rPr lang="en-GB" smtClean="0"/>
              <a:t>Mindfulness at work</a:t>
            </a:r>
          </a:p>
        </p:txBody>
      </p:sp>
      <p:sp>
        <p:nvSpPr>
          <p:cNvPr id="3" name="Content Placeholder 2"/>
          <p:cNvSpPr>
            <a:spLocks noGrp="1"/>
          </p:cNvSpPr>
          <p:nvPr>
            <p:ph idx="1"/>
          </p:nvPr>
        </p:nvSpPr>
        <p:spPr>
          <a:xfrm>
            <a:off x="688697" y="1134979"/>
            <a:ext cx="10871200" cy="4495800"/>
          </a:xfrm>
        </p:spPr>
        <p:txBody>
          <a:bodyPr>
            <a:normAutofit fontScale="92500" lnSpcReduction="20000"/>
          </a:bodyPr>
          <a:lstStyle/>
          <a:p>
            <a:pPr>
              <a:defRPr/>
            </a:pPr>
            <a:r>
              <a:rPr lang="en-GB" dirty="0"/>
              <a:t>Easy to build simple practices into daily routine</a:t>
            </a:r>
          </a:p>
          <a:p>
            <a:pPr lvl="1">
              <a:defRPr/>
            </a:pPr>
            <a:r>
              <a:rPr lang="en-GB" dirty="0"/>
              <a:t>3 minute breathing space</a:t>
            </a:r>
          </a:p>
          <a:p>
            <a:pPr lvl="1">
              <a:defRPr/>
            </a:pPr>
            <a:r>
              <a:rPr lang="en-GB" dirty="0"/>
              <a:t>Create a quiet area for staff</a:t>
            </a:r>
          </a:p>
          <a:p>
            <a:pPr lvl="1">
              <a:defRPr/>
            </a:pPr>
            <a:r>
              <a:rPr lang="en-GB" dirty="0"/>
              <a:t>Allow protected time for </a:t>
            </a:r>
          </a:p>
          <a:p>
            <a:pPr lvl="2">
              <a:defRPr/>
            </a:pPr>
            <a:r>
              <a:rPr lang="en-GB" dirty="0"/>
              <a:t>Attention and focus</a:t>
            </a:r>
          </a:p>
          <a:p>
            <a:pPr lvl="2">
              <a:defRPr/>
            </a:pPr>
            <a:r>
              <a:rPr lang="en-GB" dirty="0"/>
              <a:t>Strategic thinking</a:t>
            </a:r>
          </a:p>
          <a:p>
            <a:pPr lvl="2">
              <a:defRPr/>
            </a:pPr>
            <a:r>
              <a:rPr lang="en-GB" dirty="0"/>
              <a:t>Creativity</a:t>
            </a:r>
          </a:p>
          <a:p>
            <a:pPr>
              <a:defRPr/>
            </a:pPr>
            <a:r>
              <a:rPr lang="en-GB" dirty="0"/>
              <a:t>Mindfulness at home</a:t>
            </a:r>
          </a:p>
          <a:p>
            <a:pPr lvl="1">
              <a:defRPr/>
            </a:pPr>
            <a:r>
              <a:rPr lang="en-GB" dirty="0"/>
              <a:t>Regular daily practice</a:t>
            </a:r>
          </a:p>
          <a:p>
            <a:pPr lvl="1">
              <a:defRPr/>
            </a:pPr>
            <a:r>
              <a:rPr lang="en-GB" dirty="0"/>
              <a:t>Commitment to daily meditation</a:t>
            </a:r>
          </a:p>
          <a:p>
            <a:pPr>
              <a:defRPr/>
            </a:pPr>
            <a:r>
              <a:rPr lang="en-GB" dirty="0"/>
              <a:t>Try it for 4 weeks….and see what happens….</a:t>
            </a:r>
          </a:p>
        </p:txBody>
      </p:sp>
    </p:spTree>
    <p:extLst>
      <p:ext uri="{BB962C8B-B14F-4D97-AF65-F5344CB8AC3E}">
        <p14:creationId xmlns:p14="http://schemas.microsoft.com/office/powerpoint/2010/main" val="16354128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817033" y="228600"/>
            <a:ext cx="10871200" cy="990600"/>
          </a:xfrm>
        </p:spPr>
        <p:txBody>
          <a:bodyPr/>
          <a:lstStyle/>
          <a:p>
            <a:r>
              <a:rPr lang="en-GB" smtClean="0"/>
              <a:t>Pebble meditation…</a:t>
            </a:r>
          </a:p>
        </p:txBody>
      </p:sp>
      <p:pic>
        <p:nvPicPr>
          <p:cNvPr id="6144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78817" y="1216944"/>
            <a:ext cx="4034367" cy="3725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64197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817033" y="228600"/>
            <a:ext cx="10871200" cy="990600"/>
          </a:xfrm>
        </p:spPr>
        <p:txBody>
          <a:bodyPr/>
          <a:lstStyle/>
          <a:p>
            <a:r>
              <a:rPr lang="en-GB" smtClean="0"/>
              <a:t>Sources of support</a:t>
            </a:r>
          </a:p>
        </p:txBody>
      </p:sp>
      <p:sp>
        <p:nvSpPr>
          <p:cNvPr id="3" name="Content Placeholder 2"/>
          <p:cNvSpPr>
            <a:spLocks noGrp="1"/>
          </p:cNvSpPr>
          <p:nvPr>
            <p:ph idx="1"/>
          </p:nvPr>
        </p:nvSpPr>
        <p:spPr>
          <a:xfrm>
            <a:off x="838200" y="1882361"/>
            <a:ext cx="10515600" cy="3584575"/>
          </a:xfrm>
        </p:spPr>
        <p:txBody>
          <a:bodyPr>
            <a:normAutofit fontScale="62500" lnSpcReduction="20000"/>
          </a:bodyPr>
          <a:lstStyle/>
          <a:p>
            <a:pPr>
              <a:defRPr/>
            </a:pPr>
            <a:r>
              <a:rPr lang="en-GB" dirty="0"/>
              <a:t>Professional body and employer</a:t>
            </a:r>
          </a:p>
          <a:p>
            <a:pPr>
              <a:defRPr/>
            </a:pPr>
            <a:r>
              <a:rPr lang="en-GB" dirty="0"/>
              <a:t>Mindfulness courses and classes</a:t>
            </a:r>
          </a:p>
          <a:p>
            <a:pPr lvl="1">
              <a:defRPr/>
            </a:pPr>
            <a:r>
              <a:rPr lang="en-GB" dirty="0"/>
              <a:t>Seven Wellbeing Centre, Stockton</a:t>
            </a:r>
          </a:p>
          <a:p>
            <a:pPr lvl="1">
              <a:defRPr/>
            </a:pPr>
            <a:r>
              <a:rPr lang="en-GB" dirty="0"/>
              <a:t>Tees </a:t>
            </a:r>
            <a:r>
              <a:rPr lang="en-GB" dirty="0" err="1"/>
              <a:t>Esk</a:t>
            </a:r>
            <a:r>
              <a:rPr lang="en-GB" dirty="0"/>
              <a:t> &amp; Wear Valleys NHS Trust </a:t>
            </a:r>
            <a:r>
              <a:rPr lang="en-GB" dirty="0">
                <a:hlinkClick r:id="rId2"/>
              </a:rPr>
              <a:t>www.tewv.nhs.uk</a:t>
            </a:r>
            <a:r>
              <a:rPr lang="en-GB" dirty="0"/>
              <a:t> </a:t>
            </a:r>
          </a:p>
          <a:p>
            <a:pPr lvl="1">
              <a:defRPr/>
            </a:pPr>
            <a:r>
              <a:rPr lang="en-GB" dirty="0"/>
              <a:t>The Garth Surgery, Guisborough </a:t>
            </a:r>
            <a:r>
              <a:rPr lang="en-GB" dirty="0">
                <a:hlinkClick r:id="rId3"/>
              </a:rPr>
              <a:t>www.thegarthsurgery.nhs.uk</a:t>
            </a:r>
            <a:r>
              <a:rPr lang="en-GB" dirty="0"/>
              <a:t> </a:t>
            </a:r>
          </a:p>
          <a:p>
            <a:pPr>
              <a:defRPr/>
            </a:pPr>
            <a:r>
              <a:rPr lang="en-GB" dirty="0"/>
              <a:t>Online support</a:t>
            </a:r>
          </a:p>
          <a:p>
            <a:pPr lvl="1">
              <a:defRPr/>
            </a:pPr>
            <a:r>
              <a:rPr lang="en-GB" dirty="0"/>
              <a:t>Oxford Mindfulness Centre </a:t>
            </a:r>
            <a:r>
              <a:rPr lang="en-GB" dirty="0">
                <a:hlinkClick r:id="rId4"/>
              </a:rPr>
              <a:t>www.oxfordmindfulness.org</a:t>
            </a:r>
            <a:endParaRPr lang="en-GB" dirty="0"/>
          </a:p>
          <a:p>
            <a:pPr lvl="1">
              <a:defRPr/>
            </a:pPr>
            <a:r>
              <a:rPr lang="en-GB" dirty="0"/>
              <a:t>Be Mindful </a:t>
            </a:r>
            <a:r>
              <a:rPr lang="en-GB" dirty="0">
                <a:hlinkClick r:id="rId5"/>
              </a:rPr>
              <a:t>http://bemindful.co.uk/</a:t>
            </a:r>
            <a:r>
              <a:rPr lang="en-GB" dirty="0"/>
              <a:t> </a:t>
            </a:r>
          </a:p>
          <a:p>
            <a:pPr>
              <a:defRPr/>
            </a:pPr>
            <a:r>
              <a:rPr lang="en-GB" dirty="0"/>
              <a:t>Your local library</a:t>
            </a:r>
          </a:p>
          <a:p>
            <a:pPr lvl="1">
              <a:defRPr/>
            </a:pPr>
            <a:r>
              <a:rPr lang="en-GB" dirty="0"/>
              <a:t>Mindfulness and Wellbeing reading</a:t>
            </a:r>
          </a:p>
          <a:p>
            <a:pPr>
              <a:defRPr/>
            </a:pPr>
            <a:r>
              <a:rPr lang="en-GB" dirty="0"/>
              <a:t>(Free) apps</a:t>
            </a:r>
          </a:p>
          <a:p>
            <a:pPr lvl="1">
              <a:defRPr/>
            </a:pPr>
            <a:r>
              <a:rPr lang="en-GB" dirty="0"/>
              <a:t>Calm and Headspace</a:t>
            </a:r>
          </a:p>
          <a:p>
            <a:pPr lvl="1">
              <a:defRPr/>
            </a:pPr>
            <a:endParaRPr lang="en-GB" dirty="0"/>
          </a:p>
          <a:p>
            <a:pPr>
              <a:defRPr/>
            </a:pPr>
            <a:endParaRPr lang="en-GB" dirty="0"/>
          </a:p>
          <a:p>
            <a:pPr lvl="1">
              <a:defRPr/>
            </a:pPr>
            <a:endParaRPr lang="en-GB" dirty="0"/>
          </a:p>
        </p:txBody>
      </p:sp>
      <p:pic>
        <p:nvPicPr>
          <p:cNvPr id="62468"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67284" y="3490498"/>
            <a:ext cx="2656416" cy="73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9" name="Picture 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063567" y="4520785"/>
            <a:ext cx="2887133"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79225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1473</TotalTime>
  <Words>1318</Words>
  <Application>Microsoft Office PowerPoint</Application>
  <PresentationFormat>Custom</PresentationFormat>
  <Paragraphs>287</Paragraphs>
  <Slides>42</Slides>
  <Notes>9</Notes>
  <HiddenSlides>0</HiddenSlides>
  <MMClips>1</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44" baseType="lpstr">
      <vt:lpstr>20140311PresentationUWTSDTemplate</vt:lpstr>
      <vt:lpstr>Microsoft Excel Chart</vt:lpstr>
      <vt:lpstr> BA Leadership and Management Skills for the Workplace   Developing Emotional Intelligence Skills for the Workplace  (LCLM5006)  Session 3 Mindfulness</vt:lpstr>
      <vt:lpstr>PowerPoint Presentation</vt:lpstr>
      <vt:lpstr>Outline</vt:lpstr>
      <vt:lpstr>What are your thoughts?</vt:lpstr>
      <vt:lpstr>Take a breath…</vt:lpstr>
      <vt:lpstr>Definition of Mindfulness</vt:lpstr>
      <vt:lpstr>Where did Mindfulness come from?</vt:lpstr>
      <vt:lpstr>Jon Kabat Zinn’s research</vt:lpstr>
      <vt:lpstr>Mindfulness benefits</vt:lpstr>
      <vt:lpstr>Mindfulness is big business</vt:lpstr>
      <vt:lpstr>Staff Health and Wellbeing</vt:lpstr>
      <vt:lpstr>Institute of Mindful Leadership</vt:lpstr>
      <vt:lpstr>Mindfulness Based Cognitive Therapy</vt:lpstr>
      <vt:lpstr>‘Thinking’</vt:lpstr>
      <vt:lpstr>When ‘thinking’ goes wrong</vt:lpstr>
      <vt:lpstr>Reactivity</vt:lpstr>
      <vt:lpstr>Making stress worse....</vt:lpstr>
      <vt:lpstr>PowerPoint Presentation</vt:lpstr>
      <vt:lpstr>PowerPoint Presentation</vt:lpstr>
      <vt:lpstr>Onset of mental health problems</vt:lpstr>
      <vt:lpstr>Mindfulness in Schools Project</vt:lpstr>
      <vt:lpstr>PowerPoint Presentation</vt:lpstr>
      <vt:lpstr>PowerPoint Presentation</vt:lpstr>
      <vt:lpstr>PowerPoint Presentation</vt:lpstr>
      <vt:lpstr>The MYRIAD collaboration</vt:lpstr>
      <vt:lpstr>Mindfulness in Schools</vt:lpstr>
      <vt:lpstr>PowerPoint Presentation</vt:lpstr>
      <vt:lpstr>Meditation</vt:lpstr>
      <vt:lpstr>Neuroscience and Mindfulness</vt:lpstr>
      <vt:lpstr>Neuroplasticity</vt:lpstr>
      <vt:lpstr>Mathieu Ricard</vt:lpstr>
      <vt:lpstr>PowerPoint Presentation</vt:lpstr>
      <vt:lpstr>Neuroscience research</vt:lpstr>
      <vt:lpstr>    Stress &amp; the NHS    </vt:lpstr>
      <vt:lpstr>  Organisations that prioritised staff health and wellbeing performed better, with improved satisfaction, stronger quality scores, better outcomes, higher levels of staff retention and lower rates of sickness absence.  Health and wellbeing of NHS staff should be a central consideration and acknowledged at all levels of NHS operation  The Boorman review of NHS Health and Wellbeing. DOH 2009  </vt:lpstr>
      <vt:lpstr>Lifestyle and behaviour change</vt:lpstr>
      <vt:lpstr>GP feedback</vt:lpstr>
      <vt:lpstr>A word from the wise…</vt:lpstr>
      <vt:lpstr>Case studies</vt:lpstr>
      <vt:lpstr>Mindfulness at work</vt:lpstr>
      <vt:lpstr>Pebble meditation…</vt:lpstr>
      <vt:lpstr>Sources of support</vt:lpstr>
    </vt:vector>
  </TitlesOfParts>
  <Company>MMU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5 Workshop</dc:title>
  <dc:creator>Tarila Zuofa</dc:creator>
  <cp:lastModifiedBy>Tsehay Jembere</cp:lastModifiedBy>
  <cp:revision>27</cp:revision>
  <dcterms:created xsi:type="dcterms:W3CDTF">2020-06-06T21:34:09Z</dcterms:created>
  <dcterms:modified xsi:type="dcterms:W3CDTF">2024-05-31T01:04:43Z</dcterms:modified>
</cp:coreProperties>
</file>