
<file path=[Content_Types].xml><?xml version="1.0" encoding="utf-8"?>
<Types xmlns="http://schemas.openxmlformats.org/package/2006/content-types">
  <Default Extension="png" ContentType="image/png"/>
  <Default Extension="jfif" ContentType="image/jpe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69" r:id="rId4"/>
    <p:sldId id="260" r:id="rId5"/>
    <p:sldId id="258" r:id="rId6"/>
    <p:sldId id="265" r:id="rId7"/>
    <p:sldId id="263" r:id="rId8"/>
    <p:sldId id="264" r:id="rId9"/>
    <p:sldId id="267" r:id="rId10"/>
    <p:sldId id="268" r:id="rId11"/>
    <p:sldId id="259" r:id="rId12"/>
    <p:sldId id="266" r:id="rId13"/>
    <p:sldId id="271" r:id="rId14"/>
    <p:sldId id="270" r:id="rId15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62" autoAdjust="0"/>
    <p:restoredTop sz="94661" autoAdjust="0"/>
  </p:normalViewPr>
  <p:slideViewPr>
    <p:cSldViewPr snapToGrid="0">
      <p:cViewPr varScale="1">
        <p:scale>
          <a:sx n="85" d="100"/>
          <a:sy n="85" d="100"/>
        </p:scale>
        <p:origin x="126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239DBF-9E93-44F0-B265-A14AD476B1EF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</dgm:pt>
    <dgm:pt modelId="{B3C7AE26-F890-46A3-A16B-7E3918C52050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y-GB" altLang="en-US" b="0" i="0" u="none" strike="noStrike" cap="none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Ontoleg</a:t>
          </a:r>
          <a:r>
            <a: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/ Ontology </a:t>
          </a:r>
          <a:endParaRPr kumimoji="0" lang="en-US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MS PGothic" panose="020B0600070205080204" pitchFamily="34" charset="-128"/>
          </a:endParaRPr>
        </a:p>
      </dgm:t>
    </dgm:pt>
    <dgm:pt modelId="{70C11BF2-96BA-4444-AB23-DA867B2D6A31}" type="parTrans" cxnId="{B576D227-C283-4265-85F5-CA0D6AA6C6DA}">
      <dgm:prSet/>
      <dgm:spPr/>
      <dgm:t>
        <a:bodyPr/>
        <a:lstStyle/>
        <a:p>
          <a:endParaRPr lang="en-GB"/>
        </a:p>
      </dgm:t>
    </dgm:pt>
    <dgm:pt modelId="{93317531-8112-40E0-ACDF-0E5F862FEE69}" type="sibTrans" cxnId="{B576D227-C283-4265-85F5-CA0D6AA6C6DA}">
      <dgm:prSet/>
      <dgm:spPr/>
      <dgm:t>
        <a:bodyPr/>
        <a:lstStyle/>
        <a:p>
          <a:endParaRPr lang="en-GB"/>
        </a:p>
      </dgm:t>
    </dgm:pt>
    <dgm:pt modelId="{B327EAEB-F2E0-4134-8B65-DF32605E26B2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y-GB" altLang="en-US" b="0" i="0" u="none" strike="noStrike" cap="none" normalizeH="0" baseline="0" noProof="0" dirty="0" err="1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Gwertheg</a:t>
          </a:r>
          <a:r>
            <a: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/ Axiology </a:t>
          </a:r>
          <a:endParaRPr kumimoji="0" lang="en-US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MS PGothic" panose="020B0600070205080204" pitchFamily="34" charset="-128"/>
          </a:endParaRPr>
        </a:p>
      </dgm:t>
    </dgm:pt>
    <dgm:pt modelId="{BA6A4B81-51AD-4AE2-88CB-6AF2777BC425}" type="parTrans" cxnId="{AC0C3C8D-69FF-4B12-BA13-942E202F992D}">
      <dgm:prSet/>
      <dgm:spPr/>
      <dgm:t>
        <a:bodyPr/>
        <a:lstStyle/>
        <a:p>
          <a:endParaRPr lang="en-GB"/>
        </a:p>
      </dgm:t>
    </dgm:pt>
    <dgm:pt modelId="{DFF58634-1117-4C3C-BFC4-4FBA50185A03}" type="sibTrans" cxnId="{AC0C3C8D-69FF-4B12-BA13-942E202F992D}">
      <dgm:prSet/>
      <dgm:spPr/>
      <dgm:t>
        <a:bodyPr/>
        <a:lstStyle/>
        <a:p>
          <a:endParaRPr lang="en-GB"/>
        </a:p>
      </dgm:t>
    </dgm:pt>
    <dgm:pt modelId="{72284C3D-B2EB-4270-AA27-8A23C2B2B666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y-GB" altLang="en-US" b="0" i="0" u="none" strike="noStrike" cap="none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Epistemoleg</a:t>
          </a:r>
          <a:r>
            <a: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/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MS PGothic" panose="020B0600070205080204" pitchFamily="34" charset="-128"/>
            </a:rPr>
            <a:t>Epistemology </a:t>
          </a:r>
          <a:endParaRPr kumimoji="0" lang="en-US" alt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MS PGothic" panose="020B0600070205080204" pitchFamily="34" charset="-128"/>
          </a:endParaRPr>
        </a:p>
      </dgm:t>
    </dgm:pt>
    <dgm:pt modelId="{C07EF82F-5CF2-4C34-8077-3E900D89ABA3}" type="parTrans" cxnId="{EFEC9171-25A8-4CFC-AD76-308210E31994}">
      <dgm:prSet/>
      <dgm:spPr/>
      <dgm:t>
        <a:bodyPr/>
        <a:lstStyle/>
        <a:p>
          <a:endParaRPr lang="en-GB"/>
        </a:p>
      </dgm:t>
    </dgm:pt>
    <dgm:pt modelId="{0677FF06-C818-4EC8-8492-6D56D58A1316}" type="sibTrans" cxnId="{EFEC9171-25A8-4CFC-AD76-308210E31994}">
      <dgm:prSet/>
      <dgm:spPr/>
      <dgm:t>
        <a:bodyPr/>
        <a:lstStyle/>
        <a:p>
          <a:endParaRPr lang="en-GB"/>
        </a:p>
      </dgm:t>
    </dgm:pt>
    <dgm:pt modelId="{D2AF2E02-81C2-40EE-BBBE-EB4E09F51FE7}" type="pres">
      <dgm:prSet presAssocID="{0D239DBF-9E93-44F0-B265-A14AD476B1EF}" presName="cycle" presStyleCnt="0">
        <dgm:presLayoutVars>
          <dgm:dir/>
          <dgm:resizeHandles val="exact"/>
        </dgm:presLayoutVars>
      </dgm:prSet>
      <dgm:spPr/>
    </dgm:pt>
    <dgm:pt modelId="{59075CFE-013B-4FCA-A8E4-845E0820FAEA}" type="pres">
      <dgm:prSet presAssocID="{B3C7AE26-F890-46A3-A16B-7E3918C52050}" presName="dummy" presStyleCnt="0"/>
      <dgm:spPr/>
    </dgm:pt>
    <dgm:pt modelId="{8CC94853-2D1D-433E-BCBC-7B42AF32A291}" type="pres">
      <dgm:prSet presAssocID="{B3C7AE26-F890-46A3-A16B-7E3918C52050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BCF5860-865A-4F67-92D7-4F53E64CF3CA}" type="pres">
      <dgm:prSet presAssocID="{93317531-8112-40E0-ACDF-0E5F862FEE69}" presName="sibTrans" presStyleLbl="node1" presStyleIdx="0" presStyleCnt="3"/>
      <dgm:spPr/>
      <dgm:t>
        <a:bodyPr/>
        <a:lstStyle/>
        <a:p>
          <a:endParaRPr lang="en-GB"/>
        </a:p>
      </dgm:t>
    </dgm:pt>
    <dgm:pt modelId="{8CAEDE70-233E-47FD-8EDD-FF83B203005C}" type="pres">
      <dgm:prSet presAssocID="{B327EAEB-F2E0-4134-8B65-DF32605E26B2}" presName="dummy" presStyleCnt="0"/>
      <dgm:spPr/>
    </dgm:pt>
    <dgm:pt modelId="{2637973B-9505-4607-BBA3-10462890FD6E}" type="pres">
      <dgm:prSet presAssocID="{B327EAEB-F2E0-4134-8B65-DF32605E26B2}" presName="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E4A557D-75F7-410F-B126-5F545BE13E5A}" type="pres">
      <dgm:prSet presAssocID="{DFF58634-1117-4C3C-BFC4-4FBA50185A03}" presName="sibTrans" presStyleLbl="node1" presStyleIdx="1" presStyleCnt="3"/>
      <dgm:spPr/>
      <dgm:t>
        <a:bodyPr/>
        <a:lstStyle/>
        <a:p>
          <a:endParaRPr lang="en-GB"/>
        </a:p>
      </dgm:t>
    </dgm:pt>
    <dgm:pt modelId="{B5A6C2FA-7961-488C-98A2-DA9FBD799F44}" type="pres">
      <dgm:prSet presAssocID="{72284C3D-B2EB-4270-AA27-8A23C2B2B666}" presName="dummy" presStyleCnt="0"/>
      <dgm:spPr/>
    </dgm:pt>
    <dgm:pt modelId="{719D8173-FB37-4390-B20B-CF64062E9C3C}" type="pres">
      <dgm:prSet presAssocID="{72284C3D-B2EB-4270-AA27-8A23C2B2B666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3A75352-B0AE-473C-B98E-9D34CAE9CDB6}" type="pres">
      <dgm:prSet presAssocID="{0677FF06-C818-4EC8-8492-6D56D58A1316}" presName="sibTrans" presStyleLbl="node1" presStyleIdx="2" presStyleCnt="3"/>
      <dgm:spPr/>
      <dgm:t>
        <a:bodyPr/>
        <a:lstStyle/>
        <a:p>
          <a:endParaRPr lang="en-GB"/>
        </a:p>
      </dgm:t>
    </dgm:pt>
  </dgm:ptLst>
  <dgm:cxnLst>
    <dgm:cxn modelId="{EFEC9171-25A8-4CFC-AD76-308210E31994}" srcId="{0D239DBF-9E93-44F0-B265-A14AD476B1EF}" destId="{72284C3D-B2EB-4270-AA27-8A23C2B2B666}" srcOrd="2" destOrd="0" parTransId="{C07EF82F-5CF2-4C34-8077-3E900D89ABA3}" sibTransId="{0677FF06-C818-4EC8-8492-6D56D58A1316}"/>
    <dgm:cxn modelId="{52BFFD85-7D23-4EA8-9640-2A5854DBFF23}" type="presOf" srcId="{0D239DBF-9E93-44F0-B265-A14AD476B1EF}" destId="{D2AF2E02-81C2-40EE-BBBE-EB4E09F51FE7}" srcOrd="0" destOrd="0" presId="urn:microsoft.com/office/officeart/2005/8/layout/cycle1"/>
    <dgm:cxn modelId="{B3CE44AA-E1A1-4FB5-90B1-F7CAEF2CEC16}" type="presOf" srcId="{72284C3D-B2EB-4270-AA27-8A23C2B2B666}" destId="{719D8173-FB37-4390-B20B-CF64062E9C3C}" srcOrd="0" destOrd="0" presId="urn:microsoft.com/office/officeart/2005/8/layout/cycle1"/>
    <dgm:cxn modelId="{CABC351D-7B93-4BE6-9808-D476799ADBB0}" type="presOf" srcId="{93317531-8112-40E0-ACDF-0E5F862FEE69}" destId="{DBCF5860-865A-4F67-92D7-4F53E64CF3CA}" srcOrd="0" destOrd="0" presId="urn:microsoft.com/office/officeart/2005/8/layout/cycle1"/>
    <dgm:cxn modelId="{EBE3881E-D9A5-4644-99DE-3089A486A3CB}" type="presOf" srcId="{DFF58634-1117-4C3C-BFC4-4FBA50185A03}" destId="{1E4A557D-75F7-410F-B126-5F545BE13E5A}" srcOrd="0" destOrd="0" presId="urn:microsoft.com/office/officeart/2005/8/layout/cycle1"/>
    <dgm:cxn modelId="{623A4AC0-A91A-4DE7-AB75-274FAADEF42D}" type="presOf" srcId="{0677FF06-C818-4EC8-8492-6D56D58A1316}" destId="{F3A75352-B0AE-473C-B98E-9D34CAE9CDB6}" srcOrd="0" destOrd="0" presId="urn:microsoft.com/office/officeart/2005/8/layout/cycle1"/>
    <dgm:cxn modelId="{AC0C3C8D-69FF-4B12-BA13-942E202F992D}" srcId="{0D239DBF-9E93-44F0-B265-A14AD476B1EF}" destId="{B327EAEB-F2E0-4134-8B65-DF32605E26B2}" srcOrd="1" destOrd="0" parTransId="{BA6A4B81-51AD-4AE2-88CB-6AF2777BC425}" sibTransId="{DFF58634-1117-4C3C-BFC4-4FBA50185A03}"/>
    <dgm:cxn modelId="{69E86DAA-34FB-447F-8C31-BFE3928228E8}" type="presOf" srcId="{B3C7AE26-F890-46A3-A16B-7E3918C52050}" destId="{8CC94853-2D1D-433E-BCBC-7B42AF32A291}" srcOrd="0" destOrd="0" presId="urn:microsoft.com/office/officeart/2005/8/layout/cycle1"/>
    <dgm:cxn modelId="{B576D227-C283-4265-85F5-CA0D6AA6C6DA}" srcId="{0D239DBF-9E93-44F0-B265-A14AD476B1EF}" destId="{B3C7AE26-F890-46A3-A16B-7E3918C52050}" srcOrd="0" destOrd="0" parTransId="{70C11BF2-96BA-4444-AB23-DA867B2D6A31}" sibTransId="{93317531-8112-40E0-ACDF-0E5F862FEE69}"/>
    <dgm:cxn modelId="{CE348CEE-7E6E-4BFF-BF7F-30350E5B59D5}" type="presOf" srcId="{B327EAEB-F2E0-4134-8B65-DF32605E26B2}" destId="{2637973B-9505-4607-BBA3-10462890FD6E}" srcOrd="0" destOrd="0" presId="urn:microsoft.com/office/officeart/2005/8/layout/cycle1"/>
    <dgm:cxn modelId="{959CF5D1-8EA6-4B37-8AA0-7C8F71886345}" type="presParOf" srcId="{D2AF2E02-81C2-40EE-BBBE-EB4E09F51FE7}" destId="{59075CFE-013B-4FCA-A8E4-845E0820FAEA}" srcOrd="0" destOrd="0" presId="urn:microsoft.com/office/officeart/2005/8/layout/cycle1"/>
    <dgm:cxn modelId="{D379CB12-0E55-410B-9565-31A665070E35}" type="presParOf" srcId="{D2AF2E02-81C2-40EE-BBBE-EB4E09F51FE7}" destId="{8CC94853-2D1D-433E-BCBC-7B42AF32A291}" srcOrd="1" destOrd="0" presId="urn:microsoft.com/office/officeart/2005/8/layout/cycle1"/>
    <dgm:cxn modelId="{B20E912A-6324-46A5-A4B8-C71AC6A6C06E}" type="presParOf" srcId="{D2AF2E02-81C2-40EE-BBBE-EB4E09F51FE7}" destId="{DBCF5860-865A-4F67-92D7-4F53E64CF3CA}" srcOrd="2" destOrd="0" presId="urn:microsoft.com/office/officeart/2005/8/layout/cycle1"/>
    <dgm:cxn modelId="{1C2B0EC2-F59C-4A05-A041-418B447BD68A}" type="presParOf" srcId="{D2AF2E02-81C2-40EE-BBBE-EB4E09F51FE7}" destId="{8CAEDE70-233E-47FD-8EDD-FF83B203005C}" srcOrd="3" destOrd="0" presId="urn:microsoft.com/office/officeart/2005/8/layout/cycle1"/>
    <dgm:cxn modelId="{5860FB27-3328-405F-AAD8-55524B7F07C5}" type="presParOf" srcId="{D2AF2E02-81C2-40EE-BBBE-EB4E09F51FE7}" destId="{2637973B-9505-4607-BBA3-10462890FD6E}" srcOrd="4" destOrd="0" presId="urn:microsoft.com/office/officeart/2005/8/layout/cycle1"/>
    <dgm:cxn modelId="{AFED1FB5-F347-4DDC-B8E6-6937A8984D02}" type="presParOf" srcId="{D2AF2E02-81C2-40EE-BBBE-EB4E09F51FE7}" destId="{1E4A557D-75F7-410F-B126-5F545BE13E5A}" srcOrd="5" destOrd="0" presId="urn:microsoft.com/office/officeart/2005/8/layout/cycle1"/>
    <dgm:cxn modelId="{BB794949-0C5D-4EE2-B566-A8FF29218AA4}" type="presParOf" srcId="{D2AF2E02-81C2-40EE-BBBE-EB4E09F51FE7}" destId="{B5A6C2FA-7961-488C-98A2-DA9FBD799F44}" srcOrd="6" destOrd="0" presId="urn:microsoft.com/office/officeart/2005/8/layout/cycle1"/>
    <dgm:cxn modelId="{DE2A9F9F-0964-4128-BCDF-FF26E488610F}" type="presParOf" srcId="{D2AF2E02-81C2-40EE-BBBE-EB4E09F51FE7}" destId="{719D8173-FB37-4390-B20B-CF64062E9C3C}" srcOrd="7" destOrd="0" presId="urn:microsoft.com/office/officeart/2005/8/layout/cycle1"/>
    <dgm:cxn modelId="{0665CF9F-9D8F-4458-8364-1AC99B7C23CB}" type="presParOf" srcId="{D2AF2E02-81C2-40EE-BBBE-EB4E09F51FE7}" destId="{F3A75352-B0AE-473C-B98E-9D34CAE9CDB6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098623-83AC-4110-9E47-79C2EA4A592C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51B6D3-A1B0-4C04-8F4B-65965E0ED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0741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5BB3B-B78D-42AA-AE5C-1E3777AF7AB8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6C3C7-3EFC-4C63-A7C9-4BA23A5DA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31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When</a:t>
            </a:r>
            <a:r>
              <a:rPr lang="en-GB" baseline="0" dirty="0" smtClean="0"/>
              <a:t> doing research we are engaging in  philosophy.</a:t>
            </a:r>
          </a:p>
          <a:p>
            <a:r>
              <a:rPr lang="en-GB" baseline="0" dirty="0" smtClean="0"/>
              <a:t>Some of you may feel more comfortable with qualitative research some of you quantitative , 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6C3C7-3EFC-4C63-A7C9-4BA23A5DA34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85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329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933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58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054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1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575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6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759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1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48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151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651B0-4A25-402A-9E26-8FD9F6F5A3AF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9D6D2-EFD1-4CC3-81AE-D49F1AD6F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680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031" y="1299293"/>
            <a:ext cx="10363200" cy="1470025"/>
          </a:xfrm>
        </p:spPr>
        <p:txBody>
          <a:bodyPr>
            <a:normAutofit fontScale="90000"/>
          </a:bodyPr>
          <a:lstStyle/>
          <a:p>
            <a:r>
              <a:rPr lang="cy-GB" dirty="0" smtClean="0"/>
              <a:t>Datblygu Ymchwil: </a:t>
            </a:r>
            <a:br>
              <a:rPr lang="cy-GB" dirty="0" smtClean="0"/>
            </a:br>
            <a:r>
              <a:rPr lang="cy-GB" dirty="0" smtClean="0"/>
              <a:t>Theori ac Ymarfer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Developing </a:t>
            </a:r>
            <a:r>
              <a:rPr lang="en-GB" dirty="0"/>
              <a:t>Research: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Theory </a:t>
            </a:r>
            <a:r>
              <a:rPr lang="en-GB" dirty="0"/>
              <a:t>and Practice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65077" y="2769318"/>
            <a:ext cx="8534400" cy="1752600"/>
          </a:xfrm>
        </p:spPr>
        <p:txBody>
          <a:bodyPr/>
          <a:lstStyle/>
          <a:p>
            <a:r>
              <a:rPr lang="cy-GB" dirty="0" smtClean="0"/>
              <a:t>Epistemoleg ac Ontoleg</a:t>
            </a:r>
          </a:p>
          <a:p>
            <a:r>
              <a:rPr lang="en-GB" dirty="0"/>
              <a:t>Epistemology and Ontology</a:t>
            </a:r>
          </a:p>
          <a:p>
            <a:r>
              <a:rPr lang="cy-GB" dirty="0" smtClean="0"/>
              <a:t> </a:t>
            </a:r>
            <a:endParaRPr lang="cy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0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1"/>
    </mc:Choice>
    <mc:Fallback>
      <p:transition spd="slow" advTm="2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274638"/>
            <a:ext cx="10591800" cy="1143000"/>
          </a:xfrm>
        </p:spPr>
        <p:txBody>
          <a:bodyPr>
            <a:noAutofit/>
          </a:bodyPr>
          <a:lstStyle/>
          <a:p>
            <a:r>
              <a:rPr lang="cy-GB" sz="3600" dirty="0" smtClean="0"/>
              <a:t>Sut rydym yn gwybod beth rydym yn ei wybod? </a:t>
            </a:r>
            <a:r>
              <a:rPr lang="cy-GB" sz="3600" dirty="0" err="1" smtClean="0"/>
              <a:t>How</a:t>
            </a:r>
            <a:r>
              <a:rPr lang="cy-GB" sz="3600" dirty="0" smtClean="0"/>
              <a:t> do we </a:t>
            </a:r>
            <a:r>
              <a:rPr lang="cy-GB" sz="3600" dirty="0" err="1" smtClean="0"/>
              <a:t>know</a:t>
            </a:r>
            <a:r>
              <a:rPr lang="cy-GB" sz="3600" dirty="0" smtClean="0"/>
              <a:t> </a:t>
            </a:r>
            <a:r>
              <a:rPr lang="cy-GB" sz="3600" dirty="0" err="1" smtClean="0"/>
              <a:t>what</a:t>
            </a:r>
            <a:r>
              <a:rPr lang="cy-GB" sz="3600" dirty="0" smtClean="0"/>
              <a:t> we </a:t>
            </a:r>
            <a:r>
              <a:rPr lang="cy-GB" sz="3600" dirty="0" err="1" smtClean="0"/>
              <a:t>know</a:t>
            </a:r>
            <a:r>
              <a:rPr lang="cy-GB" sz="3600" dirty="0" smtClean="0"/>
              <a:t>? </a:t>
            </a:r>
            <a:endParaRPr lang="cy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 smtClean="0"/>
              <a:t>Mae ymchwil yn golygu cymryd safbwynt athronyddol</a:t>
            </a:r>
          </a:p>
          <a:p>
            <a:endParaRPr lang="cy-GB" dirty="0" smtClean="0"/>
          </a:p>
          <a:p>
            <a:r>
              <a:rPr lang="cy-GB" dirty="0" smtClean="0"/>
              <a:t>Rydym yn mabwysiadu </a:t>
            </a:r>
            <a:r>
              <a:rPr lang="cy-GB" dirty="0" err="1" smtClean="0"/>
              <a:t>bydolwg</a:t>
            </a:r>
            <a:r>
              <a:rPr lang="cy-GB" dirty="0" smtClean="0"/>
              <a:t> neu lens ar gyfer gwylio’r byd….</a:t>
            </a:r>
          </a:p>
          <a:p>
            <a:endParaRPr lang="cy-GB" dirty="0" smtClean="0"/>
          </a:p>
          <a:p>
            <a:pPr lvl="1"/>
            <a:r>
              <a:rPr lang="cy-GB" b="1" dirty="0" smtClean="0"/>
              <a:t>Bydd y </a:t>
            </a:r>
            <a:r>
              <a:rPr lang="cy-GB" b="1" dirty="0" err="1" smtClean="0"/>
              <a:t>bydolwg</a:t>
            </a:r>
            <a:r>
              <a:rPr lang="cy-GB" b="1" dirty="0" smtClean="0"/>
              <a:t> neu’r safbwynt paradeim a fabwysiadwn yn dylanwadu ar y modd y gwnawn ein gwaith ymchwil, a’r canlyniadau. </a:t>
            </a:r>
          </a:p>
          <a:p>
            <a:pPr marL="0" indent="0">
              <a:buNone/>
            </a:pPr>
            <a:endParaRPr lang="cy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Research is about taking a philosophical position</a:t>
            </a:r>
          </a:p>
          <a:p>
            <a:endParaRPr lang="en-GB" dirty="0"/>
          </a:p>
          <a:p>
            <a:r>
              <a:rPr lang="en-GB" dirty="0"/>
              <a:t>We adopt a worldview or a </a:t>
            </a:r>
            <a:r>
              <a:rPr lang="en-GB" dirty="0" err="1"/>
              <a:t>lense</a:t>
            </a:r>
            <a:r>
              <a:rPr lang="en-GB" dirty="0"/>
              <a:t> to view the world through….</a:t>
            </a:r>
          </a:p>
          <a:p>
            <a:endParaRPr lang="en-GB" dirty="0"/>
          </a:p>
          <a:p>
            <a:pPr lvl="1"/>
            <a:r>
              <a:rPr lang="en-GB" b="1" dirty="0"/>
              <a:t>The worldview or paradigm position we adopt will influence how we do research, and the results. </a:t>
            </a:r>
          </a:p>
          <a:p>
            <a:endParaRPr lang="en-GB" dirty="0"/>
          </a:p>
        </p:txBody>
      </p:sp>
      <p:pic>
        <p:nvPicPr>
          <p:cNvPr id="12" name="Content Placeholder 4" descr="https://encrypted-tbn1.gstatic.com/images?q=tbn:ANd9GcQTC70jama5a8w5mx7-YjeD04tV7AnMhjySE6aZz__kNWA1SWp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48144" y="274638"/>
            <a:ext cx="1429192" cy="107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25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77102"/>
            <a:ext cx="7575260" cy="539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25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093268" y="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altLang="en-US" dirty="0" smtClean="0"/>
              <a:t>Paradeim</a:t>
            </a:r>
            <a:r>
              <a:rPr lang="en-GB" altLang="en-US" dirty="0" smtClean="0"/>
              <a:t>/Paradigm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0239649"/>
              </p:ext>
            </p:extLst>
          </p:nvPr>
        </p:nvGraphicFramePr>
        <p:xfrm>
          <a:off x="611188" y="1143000"/>
          <a:ext cx="11314112" cy="445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2563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43584"/>
            <a:ext cx="10972800" cy="1143000"/>
          </a:xfrm>
        </p:spPr>
        <p:txBody>
          <a:bodyPr/>
          <a:lstStyle/>
          <a:p>
            <a:r>
              <a:rPr lang="cy-GB" dirty="0" smtClean="0"/>
              <a:t>Epistemoleg</a:t>
            </a:r>
            <a:r>
              <a:rPr lang="en-GB" dirty="0" smtClean="0"/>
              <a:t>/ Epistemology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1186584"/>
            <a:ext cx="5384800" cy="3989040"/>
          </a:xfrm>
        </p:spPr>
        <p:txBody>
          <a:bodyPr/>
          <a:lstStyle/>
          <a:p>
            <a:r>
              <a:rPr lang="en-GB" dirty="0"/>
              <a:t> </a:t>
            </a:r>
            <a:r>
              <a:rPr lang="cy-GB" dirty="0" smtClean="0"/>
              <a:t>Beth yw natur gwybodaeth a sut rydym yn ei chreu? </a:t>
            </a:r>
          </a:p>
          <a:p>
            <a:pPr lvl="1"/>
            <a:r>
              <a:rPr lang="cy-GB" dirty="0" smtClean="0"/>
              <a:t>Beth yw gwirionedd?</a:t>
            </a:r>
          </a:p>
          <a:p>
            <a:pPr lvl="1"/>
            <a:r>
              <a:rPr lang="cy-GB" dirty="0" smtClean="0"/>
              <a:t>A oes un gwirionedd y gellir ei gyffredinoli? </a:t>
            </a:r>
          </a:p>
          <a:p>
            <a:pPr lvl="1"/>
            <a:r>
              <a:rPr lang="cy-GB" dirty="0" smtClean="0"/>
              <a:t>Neu a oes llawer o wirioneddau?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502400" y="1186584"/>
            <a:ext cx="5384800" cy="3989040"/>
          </a:xfrm>
        </p:spPr>
        <p:txBody>
          <a:bodyPr/>
          <a:lstStyle/>
          <a:p>
            <a:r>
              <a:rPr lang="en-GB" dirty="0"/>
              <a:t> What is the nature of  knowledge how do we create it? </a:t>
            </a:r>
          </a:p>
          <a:p>
            <a:pPr lvl="1"/>
            <a:r>
              <a:rPr lang="en-GB" dirty="0"/>
              <a:t>What is truth?</a:t>
            </a:r>
          </a:p>
          <a:p>
            <a:pPr lvl="1"/>
            <a:r>
              <a:rPr lang="en-GB" dirty="0"/>
              <a:t>Is there one truth that can be generalised? </a:t>
            </a:r>
          </a:p>
          <a:p>
            <a:pPr lvl="1"/>
            <a:r>
              <a:rPr lang="en-GB" dirty="0"/>
              <a:t>Or are there multiple truths? </a:t>
            </a:r>
          </a:p>
          <a:p>
            <a:endParaRPr lang="en-GB" dirty="0"/>
          </a:p>
        </p:txBody>
      </p:sp>
      <p:sp>
        <p:nvSpPr>
          <p:cNvPr id="3" name="AutoShape 2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Related ima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982" y="3764614"/>
            <a:ext cx="5126182" cy="309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03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31746"/>
            <a:ext cx="10972800" cy="1143000"/>
          </a:xfrm>
        </p:spPr>
        <p:txBody>
          <a:bodyPr/>
          <a:lstStyle/>
          <a:p>
            <a:r>
              <a:rPr lang="en-GB" dirty="0" smtClean="0"/>
              <a:t> </a:t>
            </a:r>
            <a:r>
              <a:rPr lang="cy-GB" dirty="0" smtClean="0"/>
              <a:t>Ontoleg</a:t>
            </a:r>
            <a:r>
              <a:rPr lang="en-GB" dirty="0" smtClean="0"/>
              <a:t>/ Ontology 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561109" y="926705"/>
            <a:ext cx="5384800" cy="3989040"/>
          </a:xfrm>
        </p:spPr>
        <p:txBody>
          <a:bodyPr/>
          <a:lstStyle/>
          <a:p>
            <a:r>
              <a:rPr lang="cy-GB" dirty="0" smtClean="0"/>
              <a:t>Beth yw natur realiti a sut y caiff ei chreu? </a:t>
            </a:r>
          </a:p>
          <a:p>
            <a:pPr lvl="1"/>
            <a:r>
              <a:rPr lang="cy-GB" dirty="0" smtClean="0"/>
              <a:t>A oes realiti sefydlog neu a yw’n symud yn ôl y cyd-destun, amser, amgylchiadau…? </a:t>
            </a:r>
          </a:p>
          <a:p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5945909" y="846468"/>
            <a:ext cx="5384800" cy="3989040"/>
          </a:xfrm>
        </p:spPr>
        <p:txBody>
          <a:bodyPr/>
          <a:lstStyle/>
          <a:p>
            <a:r>
              <a:rPr lang="en-GB" dirty="0"/>
              <a:t>What is the nature of reality and how is it created? </a:t>
            </a:r>
          </a:p>
          <a:p>
            <a:pPr lvl="1"/>
            <a:r>
              <a:rPr lang="en-GB" dirty="0"/>
              <a:t>Is there a fixed reality or does it shift depending on the </a:t>
            </a:r>
            <a:r>
              <a:rPr lang="en-GB" dirty="0" smtClean="0"/>
              <a:t>context</a:t>
            </a:r>
            <a:r>
              <a:rPr lang="en-GB" dirty="0"/>
              <a:t> time, circumstances…?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51" y="3035024"/>
            <a:ext cx="4969132" cy="3804491"/>
          </a:xfrm>
          <a:prstGeom prst="rect">
            <a:avLst/>
          </a:prstGeom>
        </p:spPr>
      </p:pic>
      <p:sp>
        <p:nvSpPr>
          <p:cNvPr id="5" name="AutoShape 4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381" y="3038701"/>
            <a:ext cx="5336311" cy="380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91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736648"/>
              </p:ext>
            </p:extLst>
          </p:nvPr>
        </p:nvGraphicFramePr>
        <p:xfrm>
          <a:off x="2915816" y="1600200"/>
          <a:ext cx="6120680" cy="36682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603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603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8274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Postpositivism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Determination </a:t>
                      </a:r>
                      <a:r>
                        <a:rPr lang="en-GB" sz="1600" dirty="0">
                          <a:effectLst/>
                        </a:rPr>
                        <a:t>Reductionism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Empirical </a:t>
                      </a:r>
                      <a:r>
                        <a:rPr lang="en-GB" sz="1600" dirty="0">
                          <a:effectLst/>
                        </a:rPr>
                        <a:t>observation and measurement Theory verification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</a:rPr>
                        <a:t>Constructivism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Understanding Multiple participant meanings </a:t>
                      </a:r>
                      <a:endParaRPr lang="en-GB" sz="16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Social </a:t>
                      </a:r>
                      <a:r>
                        <a:rPr lang="en-GB" sz="1600" dirty="0">
                          <a:effectLst/>
                        </a:rPr>
                        <a:t>and historical construction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Theory </a:t>
                      </a:r>
                      <a:r>
                        <a:rPr lang="en-GB" sz="1600" dirty="0">
                          <a:effectLst/>
                        </a:rPr>
                        <a:t>generation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408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effectLst/>
                        </a:rPr>
                        <a:t>Advocacy/Participatory (Critical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Theory)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Political Empowerment issue-oriented Collaborative Change-oriented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Pragmatism </a:t>
                      </a:r>
                      <a:r>
                        <a:rPr lang="en-GB" sz="1600" b="1" dirty="0" smtClean="0">
                          <a:solidFill>
                            <a:schemeClr val="tx1"/>
                          </a:solidFill>
                          <a:effectLst/>
                        </a:rPr>
                        <a:t>(Mixed Methods) 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Consequences of </a:t>
                      </a:r>
                      <a:r>
                        <a:rPr lang="en-GB" sz="1600" dirty="0" smtClean="0">
                          <a:effectLst/>
                        </a:rPr>
                        <a:t>actions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Problem-centred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Pluralistic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Real-world </a:t>
                      </a:r>
                      <a:r>
                        <a:rPr lang="en-GB" sz="1600" dirty="0">
                          <a:effectLst/>
                        </a:rPr>
                        <a:t>practice </a:t>
                      </a:r>
                      <a:r>
                        <a:rPr lang="en-GB" sz="1600" dirty="0" smtClean="0">
                          <a:effectLst/>
                        </a:rPr>
                        <a:t>oriented.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Different Ways to view the World: </a:t>
            </a:r>
            <a:r>
              <a:rPr lang="en-GB" dirty="0" err="1" smtClean="0"/>
              <a:t>Pardigms</a:t>
            </a:r>
            <a:endParaRPr lang="en-GB" dirty="0"/>
          </a:p>
        </p:txBody>
      </p:sp>
      <p:cxnSp>
        <p:nvCxnSpPr>
          <p:cNvPr id="5" name="Elbow Connector 4"/>
          <p:cNvCxnSpPr/>
          <p:nvPr/>
        </p:nvCxnSpPr>
        <p:spPr>
          <a:xfrm>
            <a:off x="2098623" y="1873770"/>
            <a:ext cx="817193" cy="58461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609600" y="1600200"/>
            <a:ext cx="1489023" cy="85818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9600" y="1723869"/>
            <a:ext cx="1489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Quantitative </a:t>
            </a:r>
            <a:endParaRPr lang="en-GB" dirty="0"/>
          </a:p>
        </p:txBody>
      </p:sp>
      <p:cxnSp>
        <p:nvCxnSpPr>
          <p:cNvPr id="13" name="Elbow Connector 12"/>
          <p:cNvCxnSpPr/>
          <p:nvPr/>
        </p:nvCxnSpPr>
        <p:spPr>
          <a:xfrm rot="10800000" flipV="1">
            <a:off x="9036496" y="1600200"/>
            <a:ext cx="1051884" cy="56587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0088380" y="1417638"/>
            <a:ext cx="1489023" cy="85818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0161061" y="1659961"/>
            <a:ext cx="1489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Qualitative </a:t>
            </a:r>
            <a:endParaRPr lang="en-GB" dirty="0"/>
          </a:p>
        </p:txBody>
      </p:sp>
      <p:cxnSp>
        <p:nvCxnSpPr>
          <p:cNvPr id="22" name="Elbow Connector 21"/>
          <p:cNvCxnSpPr/>
          <p:nvPr/>
        </p:nvCxnSpPr>
        <p:spPr>
          <a:xfrm rot="10800000" flipV="1">
            <a:off x="9036496" y="3672590"/>
            <a:ext cx="1051884" cy="71952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10161060" y="3174166"/>
            <a:ext cx="1489023" cy="858187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0161060" y="3300633"/>
            <a:ext cx="1788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Mixed Methodology </a:t>
            </a:r>
            <a:endParaRPr lang="en-GB" dirty="0"/>
          </a:p>
        </p:txBody>
      </p:sp>
      <p:cxnSp>
        <p:nvCxnSpPr>
          <p:cNvPr id="26" name="Elbow Connector 25"/>
          <p:cNvCxnSpPr/>
          <p:nvPr/>
        </p:nvCxnSpPr>
        <p:spPr>
          <a:xfrm>
            <a:off x="1791252" y="4032353"/>
            <a:ext cx="1011909" cy="52465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484459" y="3627546"/>
            <a:ext cx="1489023" cy="85818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609601" y="3822492"/>
            <a:ext cx="1489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Qualitative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149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Gwertheg</a:t>
            </a:r>
            <a:r>
              <a:rPr lang="en-GB" dirty="0" smtClean="0"/>
              <a:t> Axiology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altLang="en-US" kern="0" dirty="0" smtClean="0"/>
              <a:t>Mae</a:t>
            </a:r>
            <a:r>
              <a:rPr lang="cy-GB" altLang="en-US" kern="0" dirty="0" smtClean="0">
                <a:solidFill>
                  <a:schemeClr val="accent2"/>
                </a:solidFill>
              </a:rPr>
              <a:t> Epistemoleg</a:t>
            </a:r>
            <a:r>
              <a:rPr lang="cy-GB" altLang="en-US" kern="0" dirty="0" smtClean="0"/>
              <a:t> ac </a:t>
            </a:r>
            <a:r>
              <a:rPr lang="cy-GB" altLang="en-US" kern="0" dirty="0" smtClean="0">
                <a:solidFill>
                  <a:schemeClr val="accent1"/>
                </a:solidFill>
              </a:rPr>
              <a:t>ontoleg</a:t>
            </a:r>
            <a:r>
              <a:rPr lang="cy-GB" altLang="en-US" kern="0" dirty="0" smtClean="0"/>
              <a:t> yn ymwneud â gwirionedd, a natur realiti/gwybodaeth, mae </a:t>
            </a:r>
            <a:r>
              <a:rPr lang="cy-GB" altLang="en-US" kern="0" dirty="0" err="1" smtClean="0">
                <a:solidFill>
                  <a:srgbClr val="FF0066"/>
                </a:solidFill>
              </a:rPr>
              <a:t>gwertheg</a:t>
            </a:r>
            <a:r>
              <a:rPr lang="cy-GB" altLang="en-US" kern="0" dirty="0" smtClean="0"/>
              <a:t> yn ymwneud â </a:t>
            </a:r>
            <a:r>
              <a:rPr lang="cy-GB" altLang="en-US" i="1" kern="0" dirty="0" smtClean="0"/>
              <a:t>gwerthoedd a moeseg </a:t>
            </a:r>
            <a:r>
              <a:rPr lang="cy-GB" altLang="en-US" kern="0" dirty="0" smtClean="0"/>
              <a:t>(</a:t>
            </a:r>
            <a:r>
              <a:rPr lang="cy-GB" altLang="en-US" kern="0" dirty="0" err="1" smtClean="0"/>
              <a:t>Mingers</a:t>
            </a:r>
            <a:r>
              <a:rPr lang="cy-GB" altLang="en-US" kern="0" dirty="0" smtClean="0"/>
              <a:t>, 2003).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 kern="0" dirty="0">
                <a:solidFill>
                  <a:schemeClr val="accent2"/>
                </a:solidFill>
              </a:rPr>
              <a:t>Epistemology</a:t>
            </a:r>
            <a:r>
              <a:rPr lang="en-US" altLang="en-US" kern="0" dirty="0"/>
              <a:t> and </a:t>
            </a:r>
            <a:r>
              <a:rPr lang="en-US" altLang="en-US" kern="0" dirty="0">
                <a:solidFill>
                  <a:schemeClr val="accent1"/>
                </a:solidFill>
              </a:rPr>
              <a:t>ontology</a:t>
            </a:r>
            <a:r>
              <a:rPr lang="en-US" altLang="en-US" kern="0" dirty="0"/>
              <a:t> deal with truth, and the nature of reality/knowledge, </a:t>
            </a:r>
            <a:r>
              <a:rPr lang="en-US" altLang="en-US" kern="0" dirty="0">
                <a:solidFill>
                  <a:srgbClr val="FF0066"/>
                </a:solidFill>
              </a:rPr>
              <a:t>axiology</a:t>
            </a:r>
            <a:r>
              <a:rPr lang="en-US" altLang="en-US" kern="0" dirty="0"/>
              <a:t> is about </a:t>
            </a:r>
            <a:r>
              <a:rPr lang="en-US" altLang="en-US" i="1" kern="0" dirty="0"/>
              <a:t>values and ethics </a:t>
            </a:r>
            <a:r>
              <a:rPr lang="en-US" altLang="en-US" kern="0" dirty="0"/>
              <a:t>(</a:t>
            </a:r>
            <a:r>
              <a:rPr lang="en-US" altLang="en-US" kern="0" dirty="0" err="1"/>
              <a:t>Mingers</a:t>
            </a:r>
            <a:r>
              <a:rPr lang="en-US" altLang="en-US" kern="0" dirty="0"/>
              <a:t>, 2003).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984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Gwertheg</a:t>
            </a:r>
            <a:r>
              <a:rPr lang="en-GB" dirty="0" smtClean="0"/>
              <a:t> Axiology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altLang="en-US" sz="2400" dirty="0" smtClean="0"/>
              <a:t>Gwelir bod pob darn o ymchwil yn drwm o werthoedd gan gynnwys:</a:t>
            </a:r>
          </a:p>
          <a:p>
            <a:pPr lvl="1"/>
            <a:r>
              <a:rPr lang="cy-GB" altLang="en-US" sz="2000" dirty="0" smtClean="0"/>
              <a:t> systemau gwerthoedd yr ymchwilydd, </a:t>
            </a:r>
          </a:p>
          <a:p>
            <a:pPr lvl="1"/>
            <a:r>
              <a:rPr lang="cy-GB" altLang="en-US" sz="2000" dirty="0" smtClean="0"/>
              <a:t>y paradeim a ddefnyddir, </a:t>
            </a:r>
          </a:p>
          <a:p>
            <a:pPr lvl="1"/>
            <a:r>
              <a:rPr lang="cy-GB" altLang="en-US" sz="2000" dirty="0" smtClean="0"/>
              <a:t>A’r normau cymdeithasol a diwylliannol ar gyfer naill ai’r holwr neu’r ymatebydd </a:t>
            </a:r>
            <a:r>
              <a:rPr lang="cy-GB" altLang="en-US" sz="1600" dirty="0" smtClean="0"/>
              <a:t>(</a:t>
            </a:r>
            <a:r>
              <a:rPr lang="cy-GB" altLang="en-US" sz="1600" dirty="0" err="1" smtClean="0"/>
              <a:t>Guba</a:t>
            </a:r>
            <a:r>
              <a:rPr lang="cy-GB" altLang="en-US" sz="1600" dirty="0" smtClean="0"/>
              <a:t> a </a:t>
            </a:r>
            <a:r>
              <a:rPr lang="cy-GB" altLang="en-US" sz="1600" dirty="0" err="1" smtClean="0"/>
              <a:t>Lincoln</a:t>
            </a:r>
            <a:r>
              <a:rPr lang="cy-GB" altLang="en-US" sz="1600" dirty="0" smtClean="0"/>
              <a:t>, 1988). </a:t>
            </a:r>
          </a:p>
          <a:p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sz="2400" dirty="0"/>
              <a:t>All research is seen to be value laden including:</a:t>
            </a:r>
          </a:p>
          <a:p>
            <a:pPr lvl="1"/>
            <a:r>
              <a:rPr lang="en-GB" altLang="en-US" sz="2000" dirty="0"/>
              <a:t> the value systems of the  researcher, </a:t>
            </a:r>
          </a:p>
          <a:p>
            <a:pPr lvl="1"/>
            <a:r>
              <a:rPr lang="en-GB" altLang="en-US" sz="2000" dirty="0"/>
              <a:t>the paradigm used, </a:t>
            </a:r>
          </a:p>
          <a:p>
            <a:pPr lvl="1"/>
            <a:r>
              <a:rPr lang="en-GB" altLang="en-US" sz="2000" dirty="0"/>
              <a:t>and the social and cultural norms for either the inquire or respondents </a:t>
            </a:r>
          </a:p>
          <a:p>
            <a:pPr lvl="2"/>
            <a:r>
              <a:rPr lang="en-GB" altLang="en-US" sz="1600" dirty="0"/>
              <a:t>(Guba and Lincoln, 1988).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45" y="4062876"/>
            <a:ext cx="10072255" cy="279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00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Gwertheg</a:t>
            </a:r>
            <a:r>
              <a:rPr lang="en-GB" dirty="0" smtClean="0"/>
              <a:t>   Axiology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y-GB" altLang="en-US" dirty="0" smtClean="0"/>
              <a:t>Os yw pob darn o ymchwil yn drwm o werthoedd:</a:t>
            </a:r>
          </a:p>
          <a:p>
            <a:pPr marL="0" indent="0">
              <a:buNone/>
            </a:pPr>
            <a:endParaRPr lang="cy-GB" altLang="en-US" dirty="0" smtClean="0"/>
          </a:p>
          <a:p>
            <a:pPr lvl="1"/>
            <a:r>
              <a:rPr lang="cy-GB" altLang="en-US" dirty="0" smtClean="0"/>
              <a:t>beth mae hyn yn ei olygu o safbwynt rhagfarn ym maes ymchwil o safbwynt meintiol ac ansoddol? 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If all research is value laden:</a:t>
            </a:r>
          </a:p>
          <a:p>
            <a:pPr marL="0" indent="0">
              <a:buNone/>
            </a:pPr>
            <a:endParaRPr lang="en-GB" altLang="en-US" dirty="0"/>
          </a:p>
          <a:p>
            <a:pPr lvl="1"/>
            <a:r>
              <a:rPr lang="en-GB" altLang="en-US" dirty="0"/>
              <a:t>what does this mean for bias in research from both a qualitative and quantitative perspective?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858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497013" y="798513"/>
            <a:ext cx="8955087" cy="4117975"/>
            <a:chOff x="1497013" y="798513"/>
            <a:chExt cx="8955087" cy="4117975"/>
          </a:xfrm>
        </p:grpSpPr>
        <p:pic>
          <p:nvPicPr>
            <p:cNvPr id="21" name="Picture 10" descr="C:\Users\n.welton.CAMPUS\AppData\Local\Microsoft\Windows\Temporary Internet Files\Content.IE5\6APW1NBK\rings[1]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497013" y="1785938"/>
              <a:ext cx="2933700" cy="2778125"/>
            </a:xfrm>
            <a:prstGeom prst="rect">
              <a:avLst/>
            </a:prstGeom>
            <a:noFill/>
          </p:spPr>
        </p:pic>
        <p:sp>
          <p:nvSpPr>
            <p:cNvPr id="22" name="Plus 21"/>
            <p:cNvSpPr/>
            <p:nvPr/>
          </p:nvSpPr>
          <p:spPr bwMode="auto">
            <a:xfrm>
              <a:off x="4079875" y="2670175"/>
              <a:ext cx="842963" cy="792163"/>
            </a:xfrm>
            <a:prstGeom prst="mathPlus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latin typeface="Times"/>
              </a:endParaRPr>
            </a:p>
          </p:txBody>
        </p:sp>
        <p:sp>
          <p:nvSpPr>
            <p:cNvPr id="23" name="Equal 22"/>
            <p:cNvSpPr/>
            <p:nvPr/>
          </p:nvSpPr>
          <p:spPr bwMode="auto">
            <a:xfrm>
              <a:off x="8424863" y="2671763"/>
              <a:ext cx="914400" cy="914400"/>
            </a:xfrm>
            <a:prstGeom prst="mathEqual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latin typeface="Times"/>
              </a:endParaRPr>
            </a:p>
          </p:txBody>
        </p:sp>
        <p:pic>
          <p:nvPicPr>
            <p:cNvPr id="24" name="Picture 6" descr="C:\Users\n.welton.CAMPUS\AppData\Local\Microsoft\Windows\Temporary Internet Files\Content.IE5\6APW1NBK\cake-ingredients[1]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8988" y="3617913"/>
              <a:ext cx="1730375" cy="1298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7" descr="C:\Users\n.welton.CAMPUS\AppData\Local\Microsoft\Windows\Temporary Internet Files\Content.IE5\CSZNAAOL\Ombr%C3%A9-Orange-Cake[1]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39263" y="1765300"/>
              <a:ext cx="1014412" cy="152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1558925" y="798513"/>
              <a:ext cx="2808288" cy="6463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cy-GB" b="1" dirty="0" smtClean="0">
                  <a:solidFill>
                    <a:srgbClr val="C00000"/>
                  </a:solidFill>
                  <a:latin typeface="+mj-lt"/>
                </a:rPr>
                <a:t>Athroniaeth</a:t>
              </a:r>
              <a:r>
                <a:rPr lang="en-GB" b="1" dirty="0" smtClean="0">
                  <a:solidFill>
                    <a:srgbClr val="C00000"/>
                  </a:solidFill>
                  <a:latin typeface="+mj-lt"/>
                </a:rPr>
                <a:t>/ Philosophy</a:t>
              </a:r>
              <a:r>
                <a:rPr lang="en-GB" dirty="0" smtClean="0">
                  <a:latin typeface="Times" charset="0"/>
                </a:rPr>
                <a:t> </a:t>
              </a:r>
              <a:endParaRPr lang="en-GB" dirty="0">
                <a:latin typeface="Times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167438" y="857250"/>
              <a:ext cx="2808287" cy="6463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cy-GB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Dulliau</a:t>
              </a:r>
              <a:r>
                <a:rPr lang="en-GB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/ </a:t>
              </a:r>
            </a:p>
            <a:p>
              <a:pPr algn="ctr">
                <a:defRPr/>
              </a:pPr>
              <a:r>
                <a:rPr lang="en-GB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Methods</a:t>
              </a:r>
              <a:r>
                <a:rPr lang="en-GB" dirty="0" smtClean="0">
                  <a:latin typeface="Times" charset="0"/>
                </a:rPr>
                <a:t>  </a:t>
              </a:r>
              <a:endParaRPr lang="en-GB" dirty="0">
                <a:latin typeface="Times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313113" y="2374900"/>
              <a:ext cx="1366837" cy="55399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sz="1200" b="1" dirty="0" err="1" smtClean="0">
                  <a:solidFill>
                    <a:srgbClr val="FF0000"/>
                  </a:solidFill>
                  <a:latin typeface="+mn-lt"/>
                </a:rPr>
                <a:t>Gwertheg</a:t>
              </a:r>
              <a:r>
                <a:rPr lang="en-GB" sz="1200" b="1" dirty="0" smtClean="0">
                  <a:solidFill>
                    <a:srgbClr val="FF0000"/>
                  </a:solidFill>
                  <a:latin typeface="+mn-lt"/>
                </a:rPr>
                <a:t>/ Axiology</a:t>
              </a:r>
              <a:r>
                <a:rPr lang="en-GB" dirty="0" smtClean="0">
                  <a:latin typeface="Times" charset="0"/>
                </a:rPr>
                <a:t> </a:t>
              </a:r>
              <a:endParaRPr lang="en-GB" dirty="0">
                <a:latin typeface="Times" charset="0"/>
              </a:endParaRPr>
            </a:p>
          </p:txBody>
        </p:sp>
        <p:grpSp>
          <p:nvGrpSpPr>
            <p:cNvPr id="29" name="Group 1"/>
            <p:cNvGrpSpPr>
              <a:grpSpLocks/>
            </p:cNvGrpSpPr>
            <p:nvPr/>
          </p:nvGrpSpPr>
          <p:grpSpPr bwMode="auto">
            <a:xfrm>
              <a:off x="1701800" y="2414588"/>
              <a:ext cx="2295525" cy="1602819"/>
              <a:chOff x="393700" y="2668588"/>
              <a:chExt cx="2295525" cy="1602819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393700" y="2668588"/>
                <a:ext cx="1262063" cy="4308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cy-GB" sz="1100" b="1" dirty="0" smtClean="0">
                    <a:solidFill>
                      <a:schemeClr val="accent2"/>
                    </a:solidFill>
                    <a:latin typeface="+mj-lt"/>
                  </a:rPr>
                  <a:t>Epistemoleg/</a:t>
                </a:r>
                <a:r>
                  <a:rPr lang="en-GB" sz="1100" b="1" dirty="0" smtClean="0">
                    <a:solidFill>
                      <a:schemeClr val="accent2"/>
                    </a:solidFill>
                    <a:latin typeface="+mj-lt"/>
                  </a:rPr>
                  <a:t> Epistemology</a:t>
                </a:r>
                <a:endParaRPr lang="en-GB" sz="1100" b="1" dirty="0">
                  <a:solidFill>
                    <a:schemeClr val="accent2"/>
                  </a:solidFill>
                  <a:latin typeface="+mj-lt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104900" y="3902075"/>
                <a:ext cx="1584325" cy="36933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cy-GB" sz="1200" b="1" dirty="0" smtClean="0">
                    <a:solidFill>
                      <a:srgbClr val="7030A0"/>
                    </a:solidFill>
                    <a:latin typeface="+mn-lt"/>
                  </a:rPr>
                  <a:t>Ontoleg</a:t>
                </a:r>
                <a:r>
                  <a:rPr lang="en-GB" sz="1200" b="1" dirty="0" smtClean="0">
                    <a:solidFill>
                      <a:srgbClr val="7030A0"/>
                    </a:solidFill>
                    <a:latin typeface="+mn-lt"/>
                  </a:rPr>
                  <a:t>/ Ontology</a:t>
                </a:r>
                <a:r>
                  <a:rPr lang="en-GB" dirty="0" smtClean="0">
                    <a:latin typeface="Times" charset="0"/>
                  </a:rPr>
                  <a:t> </a:t>
                </a:r>
                <a:endParaRPr lang="en-GB" dirty="0">
                  <a:latin typeface="Times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930275" y="3087688"/>
                <a:ext cx="1655763" cy="6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cy-GB" sz="1200" b="1" dirty="0" smtClean="0">
                    <a:solidFill>
                      <a:srgbClr val="002060"/>
                    </a:solidFill>
                    <a:latin typeface="+mj-lt"/>
                  </a:rPr>
                  <a:t>Alinio Athronyddol</a:t>
                </a:r>
                <a:r>
                  <a:rPr lang="en-GB" sz="1200" b="1" dirty="0" smtClean="0">
                    <a:solidFill>
                      <a:srgbClr val="002060"/>
                    </a:solidFill>
                    <a:latin typeface="+mj-lt"/>
                  </a:rPr>
                  <a:t>/ Philosophical </a:t>
                </a:r>
                <a:r>
                  <a:rPr lang="en-GB" sz="1200" b="1" dirty="0">
                    <a:solidFill>
                      <a:srgbClr val="002060"/>
                    </a:solidFill>
                    <a:latin typeface="+mj-lt"/>
                  </a:rPr>
                  <a:t>Alignment </a:t>
                </a:r>
              </a:p>
            </p:txBody>
          </p:sp>
        </p:grpSp>
        <p:pic>
          <p:nvPicPr>
            <p:cNvPr id="33" name="Picture 16" descr="C:\Users\n.welton.CAMPUS\AppData\Local\Microsoft\Windows\Temporary Internet Files\Content.IE5\6APW1NBK\recipe-book[1]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4250" y="2020888"/>
              <a:ext cx="1339850" cy="1655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Plus 33"/>
            <p:cNvSpPr/>
            <p:nvPr/>
          </p:nvSpPr>
          <p:spPr bwMode="auto">
            <a:xfrm>
              <a:off x="5959475" y="2709863"/>
              <a:ext cx="844550" cy="792162"/>
            </a:xfrm>
            <a:prstGeom prst="mathPlus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latin typeface="Time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995738" y="858838"/>
              <a:ext cx="2808287" cy="6463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cy-GB" b="1" dirty="0" smtClean="0">
                  <a:solidFill>
                    <a:schemeClr val="accent6"/>
                  </a:solidFill>
                  <a:latin typeface="+mj-lt"/>
                </a:rPr>
                <a:t>Strategaeth Ymchwil</a:t>
              </a:r>
              <a:r>
                <a:rPr lang="en-GB" b="1" dirty="0" smtClean="0">
                  <a:solidFill>
                    <a:schemeClr val="accent6"/>
                  </a:solidFill>
                  <a:latin typeface="+mj-lt"/>
                </a:rPr>
                <a:t>/ Research </a:t>
              </a:r>
              <a:r>
                <a:rPr lang="en-GB" b="1" dirty="0">
                  <a:solidFill>
                    <a:schemeClr val="accent6"/>
                  </a:solidFill>
                  <a:latin typeface="+mj-lt"/>
                </a:rPr>
                <a:t>Strategy</a:t>
              </a:r>
            </a:p>
          </p:txBody>
        </p:sp>
        <p:pic>
          <p:nvPicPr>
            <p:cNvPr id="36" name="Picture 18" descr="C:\Users\n.welton.CAMPUS\AppData\Local\Microsoft\Windows\Temporary Internet Files\Content.IE5\6APW1NBK\4698128083_21be0d1f34_z[1]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3725" y="2794000"/>
              <a:ext cx="1255713" cy="87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9" descr="C:\Users\n.welton.CAMPUS\AppData\Local\Microsoft\Windows\Temporary Internet Files\Content.IE5\X00UGV3Y\4164344917_b910cfef87_z[1]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5738" y="3584575"/>
              <a:ext cx="1376362" cy="1031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1463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 smtClean="0"/>
              <a:t>Beth yw eich </a:t>
            </a:r>
            <a:r>
              <a:rPr lang="cy-GB" dirty="0" err="1" smtClean="0"/>
              <a:t>Bydolwg</a:t>
            </a:r>
            <a:r>
              <a:rPr lang="en-GB" dirty="0" smtClean="0"/>
              <a:t>? </a:t>
            </a:r>
            <a:br>
              <a:rPr lang="en-GB" dirty="0" smtClean="0"/>
            </a:br>
            <a:r>
              <a:rPr lang="en-GB" dirty="0" smtClean="0"/>
              <a:t>What's </a:t>
            </a:r>
            <a:r>
              <a:rPr lang="en-GB" dirty="0"/>
              <a:t>Y</a:t>
            </a:r>
            <a:r>
              <a:rPr lang="en-GB" dirty="0" smtClean="0"/>
              <a:t>our World View 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dirty="0" smtClean="0"/>
              <a:t>Trafodwch gyda’ch partner ble y byddech chi’n eich gosod eich hun ar y continwwm.</a:t>
            </a:r>
          </a:p>
          <a:p>
            <a:endParaRPr lang="cy-GB" dirty="0" smtClean="0"/>
          </a:p>
          <a:p>
            <a:r>
              <a:rPr lang="cy-GB" dirty="0" smtClean="0"/>
              <a:t>Cwestiynau? </a:t>
            </a:r>
          </a:p>
          <a:p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Discuss with your partner where you may </a:t>
            </a:r>
            <a:r>
              <a:rPr lang="en-GB" dirty="0" smtClean="0"/>
              <a:t>place </a:t>
            </a:r>
            <a:r>
              <a:rPr lang="en-GB" dirty="0"/>
              <a:t>yourself on the continuum.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8251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dirty="0"/>
              <a:t>Paradeim </a:t>
            </a:r>
            <a:r>
              <a:rPr lang="cy-GB" altLang="en-US" dirty="0" smtClean="0"/>
              <a:t>/ </a:t>
            </a:r>
            <a:r>
              <a:rPr lang="en-GB" dirty="0" smtClean="0"/>
              <a:t>Paradigms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Review the A3 handout on Paradigm options available to you.</a:t>
            </a:r>
          </a:p>
          <a:p>
            <a:r>
              <a:rPr lang="en-GB" dirty="0" smtClean="0"/>
              <a:t>In small groups discuss your preferences an record these for your future purpose.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757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dirty="0"/>
              <a:t>Cwestiynau?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Questions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74222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1516 UWTSD PowerPoint Presentation Template</Template>
  <TotalTime>306</TotalTime>
  <Words>610</Words>
  <Application>Microsoft Office PowerPoint</Application>
  <PresentationFormat>Widescreen</PresentationFormat>
  <Paragraphs>94</Paragraphs>
  <Slides>14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ＭＳ Ｐゴシック</vt:lpstr>
      <vt:lpstr>Arial</vt:lpstr>
      <vt:lpstr>Calibri</vt:lpstr>
      <vt:lpstr>Myriad Pro</vt:lpstr>
      <vt:lpstr>Tahoma</vt:lpstr>
      <vt:lpstr>Times</vt:lpstr>
      <vt:lpstr>Times New Roman</vt:lpstr>
      <vt:lpstr>20140311PresentationUWTSDTemplate</vt:lpstr>
      <vt:lpstr>Datblygu Ymchwil:  Theori ac Ymarfer Developing Research:  Theory and Practice </vt:lpstr>
      <vt:lpstr>Sut rydym yn gwybod beth rydym yn ei wybod? How do we know what we know? </vt:lpstr>
      <vt:lpstr>PowerPoint Presentation</vt:lpstr>
      <vt:lpstr>PowerPoint Presentation</vt:lpstr>
      <vt:lpstr>Epistemoleg/ Epistemology</vt:lpstr>
      <vt:lpstr> Ontoleg/ Ontology </vt:lpstr>
      <vt:lpstr>Different Ways to view the World: Pardigms</vt:lpstr>
      <vt:lpstr>Gwertheg Axiology </vt:lpstr>
      <vt:lpstr>Gwertheg Axiology</vt:lpstr>
      <vt:lpstr>Gwertheg   Axiology</vt:lpstr>
      <vt:lpstr>PowerPoint Presentation</vt:lpstr>
      <vt:lpstr>Beth yw eich Bydolwg?  What's Your World View ? </vt:lpstr>
      <vt:lpstr>Paradeim / Paradigms 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Research: Theory and Practice</dc:title>
  <dc:creator>Nicola Welton</dc:creator>
  <cp:lastModifiedBy>Nicola Welton</cp:lastModifiedBy>
  <cp:revision>21</cp:revision>
  <cp:lastPrinted>2017-10-27T07:53:22Z</cp:lastPrinted>
  <dcterms:created xsi:type="dcterms:W3CDTF">2016-09-21T14:41:01Z</dcterms:created>
  <dcterms:modified xsi:type="dcterms:W3CDTF">2018-10-16T14:06:49Z</dcterms:modified>
</cp:coreProperties>
</file>