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B4C2F1-50EA-4DC0-83E4-5654625A867D}" v="8" dt="2019-01-21T20:43:20.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FF6CB-396B-4F0C-AD17-A1547A972D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64AE2F-FAC5-4095-B76C-1284A48F12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630614-264C-4B79-9797-D62B91DDCDA8}"/>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5" name="Footer Placeholder 4">
            <a:extLst>
              <a:ext uri="{FF2B5EF4-FFF2-40B4-BE49-F238E27FC236}">
                <a16:creationId xmlns:a16="http://schemas.microsoft.com/office/drawing/2014/main" id="{09BD3AAD-72ED-47CB-913E-693438C017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928F6F-BB88-4849-8287-89FBA2424108}"/>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3219536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4ABB-3609-4B5F-9E8A-82D6E183EB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4B7A46-AE43-4F3B-83CC-5356629B149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474E22-7A36-48AC-AB1A-3A103E98DFCE}"/>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5" name="Footer Placeholder 4">
            <a:extLst>
              <a:ext uri="{FF2B5EF4-FFF2-40B4-BE49-F238E27FC236}">
                <a16:creationId xmlns:a16="http://schemas.microsoft.com/office/drawing/2014/main" id="{4B996B6A-95ED-48BF-BB8C-AF47473F0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42C169-20C8-4294-9EA4-8C1BC90885B4}"/>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2567481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FFEEB-3F2B-40E6-9F47-DD097655D2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C764DC-3564-4883-9E06-739F025D6C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ED902BE-FA4A-40B1-BC6E-8E443342B26A}"/>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5" name="Footer Placeholder 4">
            <a:extLst>
              <a:ext uri="{FF2B5EF4-FFF2-40B4-BE49-F238E27FC236}">
                <a16:creationId xmlns:a16="http://schemas.microsoft.com/office/drawing/2014/main" id="{639F5AEA-75C8-46DC-9AC9-CB9ECB37A5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412069-0192-42AB-BB9D-EA5618B9EBEB}"/>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2612729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56D70-99CE-4250-BBB8-79F3A81B65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B4503F-980D-4618-8407-4C6D0997F1E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C578F9-0775-4C63-AE27-D7721115E0E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EB59A8-DCC9-4924-88A0-216D2254B7ED}"/>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6" name="Footer Placeholder 5">
            <a:extLst>
              <a:ext uri="{FF2B5EF4-FFF2-40B4-BE49-F238E27FC236}">
                <a16:creationId xmlns:a16="http://schemas.microsoft.com/office/drawing/2014/main" id="{209F6A74-8A46-4C5C-AFC3-3491AF7AC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9F2564-5A01-48DF-A2BA-6FB689F0E55A}"/>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2608983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788B3-07F6-4EA4-ADAE-11E4D64D14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8ECDEB-8233-441E-9042-9765F44A65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161F640-506B-43E3-AE21-77FB439CBF6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DA6905-0302-4773-94C5-1684BF8545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7744EF-3B49-4D11-97FA-991BE21A700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4432C4-621B-4360-9A79-875891FC5B2D}"/>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8" name="Footer Placeholder 7">
            <a:extLst>
              <a:ext uri="{FF2B5EF4-FFF2-40B4-BE49-F238E27FC236}">
                <a16:creationId xmlns:a16="http://schemas.microsoft.com/office/drawing/2014/main" id="{0C6AF2EC-5EA4-4721-8537-4B550E8A23C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6576CD-0F37-4190-A95C-938C61884D60}"/>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2738418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5C960-9AB5-4265-8F3B-9E481DE29F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C408B3-B5B7-4501-921A-8632DC9D9646}"/>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4" name="Footer Placeholder 3">
            <a:extLst>
              <a:ext uri="{FF2B5EF4-FFF2-40B4-BE49-F238E27FC236}">
                <a16:creationId xmlns:a16="http://schemas.microsoft.com/office/drawing/2014/main" id="{3211DBE6-8338-43A6-BAFD-994ECD30E9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20BF55-03F2-4D1C-BB3F-F48ECB58B6D8}"/>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397414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3955B2-C4AF-453A-8E57-C82698E7826F}"/>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3" name="Footer Placeholder 2">
            <a:extLst>
              <a:ext uri="{FF2B5EF4-FFF2-40B4-BE49-F238E27FC236}">
                <a16:creationId xmlns:a16="http://schemas.microsoft.com/office/drawing/2014/main" id="{DA70A964-A3C5-4F0E-8C84-AA3FD8335E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8898AE-5959-4F79-BE13-73243F3A203D}"/>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2456197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8823D-A17B-4106-B1B0-DB63AA0814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516C96-F898-4B2A-9E29-B8BFAF3BB5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1D5EAD-0D6E-4F16-B7F2-732DD0814C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ED96F90-B359-4464-B0F3-F56384B2C141}"/>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6" name="Footer Placeholder 5">
            <a:extLst>
              <a:ext uri="{FF2B5EF4-FFF2-40B4-BE49-F238E27FC236}">
                <a16:creationId xmlns:a16="http://schemas.microsoft.com/office/drawing/2014/main" id="{04934A65-6063-44AE-8454-7C8211B407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7747B8-650C-41BE-9DF0-0F9634615C48}"/>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3860623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820A-BBF6-4D4A-864D-6ADED32ECA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C8E9A8-A9D3-45BD-AB69-3D1C4CA418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82B85E-8410-4386-9979-79F55D440B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E98F589-4058-43BA-ABC6-FA377C466F21}"/>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6" name="Footer Placeholder 5">
            <a:extLst>
              <a:ext uri="{FF2B5EF4-FFF2-40B4-BE49-F238E27FC236}">
                <a16:creationId xmlns:a16="http://schemas.microsoft.com/office/drawing/2014/main" id="{3149B462-C92E-4C4E-96C9-D3791BA6DF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2D8209-6678-40B6-A2DA-96E36FFE1A89}"/>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287375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7B534-E0C7-41C8-9A8B-55D53DA7DF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C876AF-5F2B-418C-85F8-88BE5A2D08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288D55-817A-489C-908F-9497859D6114}"/>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5" name="Footer Placeholder 4">
            <a:extLst>
              <a:ext uri="{FF2B5EF4-FFF2-40B4-BE49-F238E27FC236}">
                <a16:creationId xmlns:a16="http://schemas.microsoft.com/office/drawing/2014/main" id="{037AECCC-5ED7-4A3C-BF0F-119E7435F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F99DA6-80F4-499B-9B0C-6A58E0F4CAC1}"/>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3328125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EDCB33-AF97-4BEE-91CD-E601E83C73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F19D31-4969-49DC-8C61-D1A49F7339F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2B0BF6-6DD5-4F4E-9C92-5A45CFDD8F41}"/>
              </a:ext>
            </a:extLst>
          </p:cNvPr>
          <p:cNvSpPr>
            <a:spLocks noGrp="1"/>
          </p:cNvSpPr>
          <p:nvPr>
            <p:ph type="dt" sz="half" idx="10"/>
          </p:nvPr>
        </p:nvSpPr>
        <p:spPr/>
        <p:txBody>
          <a:bodyPr/>
          <a:lstStyle/>
          <a:p>
            <a:fld id="{8553AA14-1A92-4DAE-A34A-54C7AFF6589F}" type="datetimeFigureOut">
              <a:rPr lang="en-GB" smtClean="0"/>
              <a:t>21/01/2019</a:t>
            </a:fld>
            <a:endParaRPr lang="en-GB"/>
          </a:p>
        </p:txBody>
      </p:sp>
      <p:sp>
        <p:nvSpPr>
          <p:cNvPr id="5" name="Footer Placeholder 4">
            <a:extLst>
              <a:ext uri="{FF2B5EF4-FFF2-40B4-BE49-F238E27FC236}">
                <a16:creationId xmlns:a16="http://schemas.microsoft.com/office/drawing/2014/main" id="{A02C401B-5964-4D7E-9A3E-685B836D5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E7C539-A585-49C1-A898-19674CEF4431}"/>
              </a:ext>
            </a:extLst>
          </p:cNvPr>
          <p:cNvSpPr>
            <a:spLocks noGrp="1"/>
          </p:cNvSpPr>
          <p:nvPr>
            <p:ph type="sldNum" sz="quarter" idx="12"/>
          </p:nvPr>
        </p:nvSpPr>
        <p:spPr/>
        <p:txBody>
          <a:bodyPr/>
          <a:lstStyle/>
          <a:p>
            <a:fld id="{C7AA05AB-D839-4F68-9766-6B22C1DA0E70}" type="slidenum">
              <a:rPr lang="en-GB" smtClean="0"/>
              <a:t>‹#›</a:t>
            </a:fld>
            <a:endParaRPr lang="en-GB"/>
          </a:p>
        </p:txBody>
      </p:sp>
    </p:spTree>
    <p:extLst>
      <p:ext uri="{BB962C8B-B14F-4D97-AF65-F5344CB8AC3E}">
        <p14:creationId xmlns:p14="http://schemas.microsoft.com/office/powerpoint/2010/main" val="4268344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DBD282-648F-4662-9A59-0B73000C11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F84420-A291-4DB5-9110-8D95DDF2C3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C3DF51-16E5-4600-918C-83FF832565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53AA14-1A92-4DAE-A34A-54C7AFF6589F}" type="datetimeFigureOut">
              <a:rPr lang="en-GB" smtClean="0"/>
              <a:t>21/01/2019</a:t>
            </a:fld>
            <a:endParaRPr lang="en-GB"/>
          </a:p>
        </p:txBody>
      </p:sp>
      <p:sp>
        <p:nvSpPr>
          <p:cNvPr id="5" name="Footer Placeholder 4">
            <a:extLst>
              <a:ext uri="{FF2B5EF4-FFF2-40B4-BE49-F238E27FC236}">
                <a16:creationId xmlns:a16="http://schemas.microsoft.com/office/drawing/2014/main" id="{1BB871B7-F0F0-4271-ABB8-F1B035AD89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6D5448-3FEC-42CC-AD44-A828359A97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AA05AB-D839-4F68-9766-6B22C1DA0E70}" type="slidenum">
              <a:rPr lang="en-GB" smtClean="0"/>
              <a:t>‹#›</a:t>
            </a:fld>
            <a:endParaRPr lang="en-GB"/>
          </a:p>
        </p:txBody>
      </p:sp>
    </p:spTree>
    <p:extLst>
      <p:ext uri="{BB962C8B-B14F-4D97-AF65-F5344CB8AC3E}">
        <p14:creationId xmlns:p14="http://schemas.microsoft.com/office/powerpoint/2010/main" val="716454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eventbrite.co.uk/blog/academy/uk-event-industry-in-numbers-ds0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eventbrite.co.uk/blog/academy/uk-event-industry-in-numbers-ds0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jobs.theguardian.com/job/6834533/event-manager/?LinkSource=SEOLandingPageListing" TargetMode="External"/><Relationship Id="rId2" Type="http://schemas.openxmlformats.org/officeDocument/2006/relationships/hyperlink" Target="https://www.totaljobs.com/job/event-manager/prospero-recruitment-job84954689"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totaljobs.com/careers-advice/job-profile/marketing-advertising-pr-jobs/event-manager-job-descriptio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AB2D-A9D4-4E67-B7E0-5A5BF708A029}"/>
              </a:ext>
            </a:extLst>
          </p:cNvPr>
          <p:cNvSpPr>
            <a:spLocks noGrp="1"/>
          </p:cNvSpPr>
          <p:nvPr>
            <p:ph type="ctrTitle"/>
          </p:nvPr>
        </p:nvSpPr>
        <p:spPr/>
        <p:txBody>
          <a:bodyPr/>
          <a:lstStyle/>
          <a:p>
            <a:r>
              <a:rPr lang="en-GB" dirty="0"/>
              <a:t>Event Management</a:t>
            </a:r>
          </a:p>
        </p:txBody>
      </p:sp>
      <p:sp>
        <p:nvSpPr>
          <p:cNvPr id="3" name="Subtitle 2">
            <a:extLst>
              <a:ext uri="{FF2B5EF4-FFF2-40B4-BE49-F238E27FC236}">
                <a16:creationId xmlns:a16="http://schemas.microsoft.com/office/drawing/2014/main" id="{1A32F6C6-E1B8-4DAE-876D-070592FB4E78}"/>
              </a:ext>
            </a:extLst>
          </p:cNvPr>
          <p:cNvSpPr>
            <a:spLocks noGrp="1"/>
          </p:cNvSpPr>
          <p:nvPr>
            <p:ph type="subTitle" idx="1"/>
          </p:nvPr>
        </p:nvSpPr>
        <p:spPr/>
        <p:txBody>
          <a:bodyPr/>
          <a:lstStyle/>
          <a:p>
            <a:r>
              <a:rPr lang="en-GB" dirty="0"/>
              <a:t>What it takes to succeed in the Events Industry.</a:t>
            </a:r>
          </a:p>
        </p:txBody>
      </p:sp>
    </p:spTree>
    <p:extLst>
      <p:ext uri="{BB962C8B-B14F-4D97-AF65-F5344CB8AC3E}">
        <p14:creationId xmlns:p14="http://schemas.microsoft.com/office/powerpoint/2010/main" val="3091498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465A8-F820-4213-933B-08CCFC0DAC4A}"/>
              </a:ext>
            </a:extLst>
          </p:cNvPr>
          <p:cNvSpPr>
            <a:spLocks noGrp="1"/>
          </p:cNvSpPr>
          <p:nvPr>
            <p:ph type="title"/>
          </p:nvPr>
        </p:nvSpPr>
        <p:spPr/>
        <p:txBody>
          <a:bodyPr/>
          <a:lstStyle/>
          <a:p>
            <a:r>
              <a:rPr lang="en-GB" dirty="0"/>
              <a:t>What is an Events Manager?</a:t>
            </a:r>
          </a:p>
        </p:txBody>
      </p:sp>
      <p:sp>
        <p:nvSpPr>
          <p:cNvPr id="3" name="Content Placeholder 2">
            <a:extLst>
              <a:ext uri="{FF2B5EF4-FFF2-40B4-BE49-F238E27FC236}">
                <a16:creationId xmlns:a16="http://schemas.microsoft.com/office/drawing/2014/main" id="{7ED41236-4CEB-4EDA-9617-15101DAC0C28}"/>
              </a:ext>
            </a:extLst>
          </p:cNvPr>
          <p:cNvSpPr>
            <a:spLocks noGrp="1"/>
          </p:cNvSpPr>
          <p:nvPr>
            <p:ph idx="1"/>
          </p:nvPr>
        </p:nvSpPr>
        <p:spPr/>
        <p:txBody>
          <a:bodyPr/>
          <a:lstStyle/>
          <a:p>
            <a:r>
              <a:rPr lang="en-GB" dirty="0"/>
              <a:t>Someone who organises, plans, co-ordinates and executes events</a:t>
            </a:r>
          </a:p>
          <a:p>
            <a:r>
              <a:rPr lang="en-GB" dirty="0"/>
              <a:t>Different role titles such as , Event planner, Event Manager , Event organiser </a:t>
            </a:r>
          </a:p>
          <a:p>
            <a:r>
              <a:rPr lang="en-GB" dirty="0"/>
              <a:t>Someone who can harness their people skills, creativity and business organisational skills to plan and run a event. </a:t>
            </a:r>
          </a:p>
          <a:p>
            <a:r>
              <a:rPr lang="en-GB" dirty="0"/>
              <a:t>Somebody with a good overall knowledge of hospitality, finances, people management, time keeping and multitasking </a:t>
            </a:r>
          </a:p>
          <a:p>
            <a:endParaRPr lang="en-GB" dirty="0"/>
          </a:p>
        </p:txBody>
      </p:sp>
    </p:spTree>
    <p:extLst>
      <p:ext uri="{BB962C8B-B14F-4D97-AF65-F5344CB8AC3E}">
        <p14:creationId xmlns:p14="http://schemas.microsoft.com/office/powerpoint/2010/main" val="2755196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3AB98-FA89-4878-987F-8F5D73A97463}"/>
              </a:ext>
            </a:extLst>
          </p:cNvPr>
          <p:cNvSpPr>
            <a:spLocks noGrp="1"/>
          </p:cNvSpPr>
          <p:nvPr>
            <p:ph type="title"/>
          </p:nvPr>
        </p:nvSpPr>
        <p:spPr/>
        <p:txBody>
          <a:bodyPr/>
          <a:lstStyle/>
          <a:p>
            <a:r>
              <a:rPr lang="en-GB" dirty="0"/>
              <a:t>An ever growing industry</a:t>
            </a:r>
          </a:p>
        </p:txBody>
      </p:sp>
      <p:sp>
        <p:nvSpPr>
          <p:cNvPr id="3" name="Content Placeholder 2">
            <a:extLst>
              <a:ext uri="{FF2B5EF4-FFF2-40B4-BE49-F238E27FC236}">
                <a16:creationId xmlns:a16="http://schemas.microsoft.com/office/drawing/2014/main" id="{34A3CF6D-CDB9-42B2-8908-A0A96A1EB988}"/>
              </a:ext>
            </a:extLst>
          </p:cNvPr>
          <p:cNvSpPr>
            <a:spLocks noGrp="1"/>
          </p:cNvSpPr>
          <p:nvPr>
            <p:ph idx="1"/>
          </p:nvPr>
        </p:nvSpPr>
        <p:spPr/>
        <p:txBody>
          <a:bodyPr>
            <a:normAutofit lnSpcReduction="10000"/>
          </a:bodyPr>
          <a:lstStyle/>
          <a:p>
            <a:r>
              <a:rPr lang="en-GB" dirty="0"/>
              <a:t>The event industry is worth £42.3 bn</a:t>
            </a:r>
          </a:p>
          <a:p>
            <a:r>
              <a:rPr lang="en-GB" dirty="0"/>
              <a:t>35% of the </a:t>
            </a:r>
            <a:r>
              <a:rPr lang="en-GB" dirty="0" err="1"/>
              <a:t>Uk</a:t>
            </a:r>
            <a:r>
              <a:rPr lang="en-GB" dirty="0"/>
              <a:t> </a:t>
            </a:r>
            <a:r>
              <a:rPr lang="en-GB" dirty="0" err="1"/>
              <a:t>vistitor</a:t>
            </a:r>
            <a:r>
              <a:rPr lang="en-GB" dirty="0"/>
              <a:t> economy is accounted for by Events </a:t>
            </a:r>
          </a:p>
          <a:p>
            <a:r>
              <a:rPr lang="en-GB" dirty="0"/>
              <a:t>1.3m business events held each year </a:t>
            </a:r>
          </a:p>
          <a:p>
            <a:r>
              <a:rPr lang="en-GB" dirty="0"/>
              <a:t>67% of organisers expect their events to grow in the next 12 months </a:t>
            </a:r>
          </a:p>
          <a:p>
            <a:r>
              <a:rPr lang="en-GB" dirty="0"/>
              <a:t>Over 7000 major outdoor events per year </a:t>
            </a:r>
          </a:p>
          <a:p>
            <a:r>
              <a:rPr lang="en-GB" dirty="0"/>
              <a:t>Music Festival’s generated 10.4mil visitors to the UK </a:t>
            </a:r>
          </a:p>
          <a:p>
            <a:r>
              <a:rPr lang="en-GB" dirty="0"/>
              <a:t>Since 2007 the number of fundraising events has increased by 700% </a:t>
            </a:r>
          </a:p>
          <a:p>
            <a:r>
              <a:rPr lang="en-GB" dirty="0">
                <a:hlinkClick r:id="rId2"/>
              </a:rPr>
              <a:t>https://www.eventbrite.co.uk/blog/academy/uk-event-industry-in-numbers-ds00/</a:t>
            </a:r>
            <a:endParaRPr lang="en-GB" dirty="0"/>
          </a:p>
        </p:txBody>
      </p:sp>
    </p:spTree>
    <p:extLst>
      <p:ext uri="{BB962C8B-B14F-4D97-AF65-F5344CB8AC3E}">
        <p14:creationId xmlns:p14="http://schemas.microsoft.com/office/powerpoint/2010/main" val="3179497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F8806-9B13-40AD-B82D-CB5E3E420D51}"/>
              </a:ext>
            </a:extLst>
          </p:cNvPr>
          <p:cNvSpPr>
            <a:spLocks noGrp="1"/>
          </p:cNvSpPr>
          <p:nvPr>
            <p:ph type="title"/>
          </p:nvPr>
        </p:nvSpPr>
        <p:spPr/>
        <p:txBody>
          <a:bodyPr/>
          <a:lstStyle/>
          <a:p>
            <a:r>
              <a:rPr lang="en-GB" dirty="0"/>
              <a:t>How to be a good Event Manager</a:t>
            </a:r>
          </a:p>
        </p:txBody>
      </p:sp>
      <p:sp>
        <p:nvSpPr>
          <p:cNvPr id="3" name="Content Placeholder 2">
            <a:extLst>
              <a:ext uri="{FF2B5EF4-FFF2-40B4-BE49-F238E27FC236}">
                <a16:creationId xmlns:a16="http://schemas.microsoft.com/office/drawing/2014/main" id="{F98CDC54-6E81-4AB9-BAC7-2E41060A2C87}"/>
              </a:ext>
            </a:extLst>
          </p:cNvPr>
          <p:cNvSpPr>
            <a:spLocks noGrp="1"/>
          </p:cNvSpPr>
          <p:nvPr>
            <p:ph idx="1"/>
          </p:nvPr>
        </p:nvSpPr>
        <p:spPr/>
        <p:txBody>
          <a:bodyPr>
            <a:normAutofit lnSpcReduction="10000"/>
          </a:bodyPr>
          <a:lstStyle/>
          <a:p>
            <a:pPr marL="0" indent="0">
              <a:buNone/>
            </a:pPr>
            <a:r>
              <a:rPr lang="en-GB" dirty="0"/>
              <a:t>An interview with </a:t>
            </a:r>
            <a:r>
              <a:rPr lang="en-GB" dirty="0">
                <a:hlinkClick r:id="rId2"/>
              </a:rPr>
              <a:t>Claire Derrick </a:t>
            </a:r>
            <a:r>
              <a:rPr lang="en-GB" dirty="0"/>
              <a:t>who is a Director of Education for Events Academy she talks about what it means to be a events manager.</a:t>
            </a:r>
          </a:p>
          <a:p>
            <a:pPr marL="0" indent="0">
              <a:buNone/>
            </a:pPr>
            <a:r>
              <a:rPr lang="en-GB" dirty="0"/>
              <a:t>Her Advice on how to be a good Event manager was simple:</a:t>
            </a:r>
          </a:p>
          <a:p>
            <a:pPr marL="0" indent="0">
              <a:buNone/>
            </a:pPr>
            <a:endParaRPr lang="en-GB" dirty="0"/>
          </a:p>
          <a:p>
            <a:r>
              <a:rPr lang="en-GB" dirty="0"/>
              <a:t>Attention to detail </a:t>
            </a:r>
          </a:p>
          <a:p>
            <a:r>
              <a:rPr lang="en-GB" dirty="0"/>
              <a:t>A sense of humour </a:t>
            </a:r>
          </a:p>
          <a:p>
            <a:r>
              <a:rPr lang="en-GB" dirty="0"/>
              <a:t>Must like working with people </a:t>
            </a:r>
          </a:p>
          <a:p>
            <a:r>
              <a:rPr lang="en-GB" dirty="0"/>
              <a:t>Stamina </a:t>
            </a:r>
          </a:p>
          <a:p>
            <a:r>
              <a:rPr lang="en-GB" dirty="0"/>
              <a:t>Able to take criticism </a:t>
            </a:r>
          </a:p>
          <a:p>
            <a:pPr marL="0" indent="0">
              <a:buNone/>
            </a:pPr>
            <a:endParaRPr lang="en-GB" dirty="0"/>
          </a:p>
          <a:p>
            <a:endParaRPr lang="en-GB" dirty="0"/>
          </a:p>
        </p:txBody>
      </p:sp>
    </p:spTree>
    <p:extLst>
      <p:ext uri="{BB962C8B-B14F-4D97-AF65-F5344CB8AC3E}">
        <p14:creationId xmlns:p14="http://schemas.microsoft.com/office/powerpoint/2010/main" val="1560559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43AFA-F49F-4CBA-9A45-BA0B9F8B0E9E}"/>
              </a:ext>
            </a:extLst>
          </p:cNvPr>
          <p:cNvSpPr>
            <a:spLocks noGrp="1"/>
          </p:cNvSpPr>
          <p:nvPr>
            <p:ph type="title"/>
          </p:nvPr>
        </p:nvSpPr>
        <p:spPr/>
        <p:txBody>
          <a:bodyPr/>
          <a:lstStyle/>
          <a:p>
            <a:r>
              <a:rPr lang="en-US" dirty="0"/>
              <a:t>Job roles/ Description</a:t>
            </a:r>
            <a:endParaRPr lang="en-GB" dirty="0"/>
          </a:p>
        </p:txBody>
      </p:sp>
      <p:sp>
        <p:nvSpPr>
          <p:cNvPr id="3" name="Content Placeholder 2">
            <a:extLst>
              <a:ext uri="{FF2B5EF4-FFF2-40B4-BE49-F238E27FC236}">
                <a16:creationId xmlns:a16="http://schemas.microsoft.com/office/drawing/2014/main" id="{AC254754-1EEC-490C-9955-4FBCDFE1DD07}"/>
              </a:ext>
            </a:extLst>
          </p:cNvPr>
          <p:cNvSpPr>
            <a:spLocks noGrp="1"/>
          </p:cNvSpPr>
          <p:nvPr>
            <p:ph idx="1"/>
          </p:nvPr>
        </p:nvSpPr>
        <p:spPr>
          <a:xfrm>
            <a:off x="569843" y="1417983"/>
            <a:ext cx="10783957" cy="4758980"/>
          </a:xfrm>
        </p:spPr>
        <p:txBody>
          <a:bodyPr>
            <a:normAutofit/>
          </a:bodyPr>
          <a:lstStyle/>
          <a:p>
            <a:pPr marL="0" indent="0">
              <a:buNone/>
            </a:pPr>
            <a:r>
              <a:rPr lang="en-US" dirty="0"/>
              <a:t>These are some examples of what the industry is looking for. </a:t>
            </a:r>
          </a:p>
          <a:p>
            <a:pPr marL="0" indent="0">
              <a:buNone/>
            </a:pPr>
            <a:r>
              <a:rPr lang="en-GB" sz="1600" dirty="0">
                <a:hlinkClick r:id="rId2"/>
              </a:rPr>
              <a:t>Job 1</a:t>
            </a:r>
            <a:r>
              <a:rPr lang="en-GB" sz="1600" dirty="0"/>
              <a:t> </a:t>
            </a:r>
          </a:p>
          <a:p>
            <a:pPr marL="0" indent="0">
              <a:buNone/>
            </a:pPr>
            <a:r>
              <a:rPr lang="en-US" sz="1600" dirty="0"/>
              <a:t>“The Event Manager is expected to work with our customer to ensure best practice, and to oversee the presentation of services to clients while making sure the service levels are effective. This role provides a clear communication link among live events, ongoing projects, clients and resources.”</a:t>
            </a:r>
          </a:p>
          <a:p>
            <a:pPr marL="0" indent="0">
              <a:buNone/>
            </a:pPr>
            <a:r>
              <a:rPr lang="en-US" sz="1600" dirty="0">
                <a:hlinkClick r:id="rId3"/>
              </a:rPr>
              <a:t>Job 2</a:t>
            </a:r>
            <a:endParaRPr lang="en-US" sz="1600" dirty="0"/>
          </a:p>
          <a:p>
            <a:pPr marL="0" indent="0">
              <a:buNone/>
            </a:pPr>
            <a:r>
              <a:rPr lang="en-US" sz="1600" dirty="0"/>
              <a:t>For this Event Manager role, based in Central London, you'll need: </a:t>
            </a:r>
            <a:br>
              <a:rPr lang="en-US" sz="1600" dirty="0"/>
            </a:br>
            <a:r>
              <a:rPr lang="en-US" sz="1600" dirty="0"/>
              <a:t>- prior events management experience from an education or healthcare background</a:t>
            </a:r>
            <a:br>
              <a:rPr lang="en-US" sz="1600" dirty="0"/>
            </a:br>
            <a:r>
              <a:rPr lang="en-US" sz="1600" dirty="0"/>
              <a:t>- demonstrable experience of managing a range of events, from breakfast briefings, workshops and seminars through to annual dinners and awards ceremonies</a:t>
            </a:r>
            <a:br>
              <a:rPr lang="en-US" sz="1600" dirty="0"/>
            </a:br>
            <a:r>
              <a:rPr lang="en-US" sz="1600" dirty="0"/>
              <a:t>- proven experience of using digital events tools and invitation systems</a:t>
            </a:r>
            <a:br>
              <a:rPr lang="en-US" sz="1600" dirty="0"/>
            </a:br>
            <a:r>
              <a:rPr lang="en-US" sz="1600" dirty="0"/>
              <a:t>- proven track record of using CRM, databases </a:t>
            </a:r>
            <a:r>
              <a:rPr lang="en-US" sz="1600" dirty="0" err="1"/>
              <a:t>etc</a:t>
            </a:r>
            <a:r>
              <a:rPr lang="en-US" sz="1600" dirty="0"/>
              <a:t> to target potential attendees </a:t>
            </a:r>
            <a:br>
              <a:rPr lang="en-US" sz="1600" dirty="0"/>
            </a:br>
            <a:r>
              <a:rPr lang="en-US" sz="1600" dirty="0"/>
              <a:t>- demonstrable experience of using email marketing systems</a:t>
            </a:r>
            <a:br>
              <a:rPr lang="en-US" sz="1600" dirty="0"/>
            </a:br>
            <a:r>
              <a:rPr lang="en-US" sz="1600" dirty="0"/>
              <a:t>- excellent </a:t>
            </a:r>
            <a:r>
              <a:rPr lang="en-US" sz="1600" dirty="0" err="1"/>
              <a:t>organisational</a:t>
            </a:r>
            <a:r>
              <a:rPr lang="en-US" sz="1600" dirty="0"/>
              <a:t> skills to project manage a busy annual calendar of events</a:t>
            </a:r>
            <a:br>
              <a:rPr lang="en-US" sz="1600" dirty="0"/>
            </a:br>
            <a:r>
              <a:rPr lang="en-US" sz="1600" dirty="0"/>
              <a:t>- experience managing suppliers and budgets</a:t>
            </a:r>
            <a:br>
              <a:rPr lang="en-US" sz="1600" dirty="0"/>
            </a:br>
            <a:endParaRPr lang="en-GB" sz="1600" dirty="0"/>
          </a:p>
        </p:txBody>
      </p:sp>
    </p:spTree>
    <p:extLst>
      <p:ext uri="{BB962C8B-B14F-4D97-AF65-F5344CB8AC3E}">
        <p14:creationId xmlns:p14="http://schemas.microsoft.com/office/powerpoint/2010/main" val="4288594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20C6A-AE30-4C0B-95EF-B234A518713F}"/>
              </a:ext>
            </a:extLst>
          </p:cNvPr>
          <p:cNvSpPr>
            <a:spLocks noGrp="1"/>
          </p:cNvSpPr>
          <p:nvPr>
            <p:ph type="title"/>
          </p:nvPr>
        </p:nvSpPr>
        <p:spPr/>
        <p:txBody>
          <a:bodyPr/>
          <a:lstStyle/>
          <a:p>
            <a:r>
              <a:rPr lang="en-US" dirty="0"/>
              <a:t>Roles &amp; Responsibilities</a:t>
            </a:r>
            <a:endParaRPr lang="en-GB" dirty="0"/>
          </a:p>
        </p:txBody>
      </p:sp>
      <p:sp>
        <p:nvSpPr>
          <p:cNvPr id="3" name="Content Placeholder 2">
            <a:extLst>
              <a:ext uri="{FF2B5EF4-FFF2-40B4-BE49-F238E27FC236}">
                <a16:creationId xmlns:a16="http://schemas.microsoft.com/office/drawing/2014/main" id="{93237779-ED99-4168-BB85-8B851A71F172}"/>
              </a:ext>
            </a:extLst>
          </p:cNvPr>
          <p:cNvSpPr>
            <a:spLocks noGrp="1"/>
          </p:cNvSpPr>
          <p:nvPr>
            <p:ph idx="1"/>
          </p:nvPr>
        </p:nvSpPr>
        <p:spPr/>
        <p:txBody>
          <a:bodyPr>
            <a:normAutofit fontScale="85000" lnSpcReduction="10000"/>
          </a:bodyPr>
          <a:lstStyle/>
          <a:p>
            <a:r>
              <a:rPr lang="en-US" dirty="0"/>
              <a:t>What are the roles of an Event Manager? </a:t>
            </a:r>
          </a:p>
          <a:p>
            <a:pPr marL="0" indent="0">
              <a:buNone/>
            </a:pPr>
            <a:r>
              <a:rPr lang="en-US" dirty="0"/>
              <a:t>As a Event Manager you will exceptional multi tasking skills, you will be in charge of planning, execution and shut down of an event. You will need knowledge on a number of topics (city regulations, health and safety , economy statistics )</a:t>
            </a:r>
          </a:p>
          <a:p>
            <a:r>
              <a:rPr lang="en-US" dirty="0">
                <a:hlinkClick r:id="rId2"/>
              </a:rPr>
              <a:t>Core Duties</a:t>
            </a:r>
            <a:endParaRPr lang="en-US" dirty="0"/>
          </a:p>
          <a:p>
            <a:r>
              <a:rPr lang="en-US" dirty="0"/>
              <a:t>Budget management </a:t>
            </a:r>
          </a:p>
          <a:p>
            <a:r>
              <a:rPr lang="en-US" dirty="0"/>
              <a:t>Managing relationships (client, suppliers, staff and customer )</a:t>
            </a:r>
          </a:p>
          <a:p>
            <a:r>
              <a:rPr lang="en-US" dirty="0"/>
              <a:t>Time Management </a:t>
            </a:r>
          </a:p>
          <a:p>
            <a:r>
              <a:rPr lang="en-US" dirty="0"/>
              <a:t>Planning and running events</a:t>
            </a:r>
          </a:p>
          <a:p>
            <a:r>
              <a:rPr lang="en-US" dirty="0"/>
              <a:t>Ensuring excellent Customer service and quality delivery</a:t>
            </a:r>
          </a:p>
          <a:p>
            <a:r>
              <a:rPr lang="en-US" dirty="0"/>
              <a:t>Communications between teams and departments   </a:t>
            </a:r>
          </a:p>
          <a:p>
            <a:endParaRPr lang="en-US" dirty="0"/>
          </a:p>
          <a:p>
            <a:pPr>
              <a:buFont typeface="Courier New" panose="02070309020205020404" pitchFamily="49" charset="0"/>
              <a:buChar char="o"/>
            </a:pPr>
            <a:endParaRPr lang="en-US" dirty="0"/>
          </a:p>
          <a:p>
            <a:pPr marL="0" indent="0">
              <a:buNone/>
            </a:pPr>
            <a:endParaRPr lang="en-GB" dirty="0"/>
          </a:p>
        </p:txBody>
      </p:sp>
    </p:spTree>
    <p:extLst>
      <p:ext uri="{BB962C8B-B14F-4D97-AF65-F5344CB8AC3E}">
        <p14:creationId xmlns:p14="http://schemas.microsoft.com/office/powerpoint/2010/main" val="1311143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67884-7909-47D2-817B-E0129A9CA944}"/>
              </a:ext>
            </a:extLst>
          </p:cNvPr>
          <p:cNvSpPr>
            <a:spLocks noGrp="1"/>
          </p:cNvSpPr>
          <p:nvPr>
            <p:ph type="title"/>
          </p:nvPr>
        </p:nvSpPr>
        <p:spPr/>
        <p:txBody>
          <a:bodyPr/>
          <a:lstStyle/>
          <a:p>
            <a:r>
              <a:rPr lang="en-US" dirty="0"/>
              <a:t>My Experience - Santa Paws Stocking Fillers </a:t>
            </a:r>
            <a:br>
              <a:rPr lang="en-US" dirty="0"/>
            </a:br>
            <a:endParaRPr lang="en-GB" dirty="0"/>
          </a:p>
        </p:txBody>
      </p:sp>
      <p:sp>
        <p:nvSpPr>
          <p:cNvPr id="3" name="Content Placeholder 2">
            <a:extLst>
              <a:ext uri="{FF2B5EF4-FFF2-40B4-BE49-F238E27FC236}">
                <a16:creationId xmlns:a16="http://schemas.microsoft.com/office/drawing/2014/main" id="{00B2A51A-BABF-4B7B-9439-628FF9E5CD18}"/>
              </a:ext>
            </a:extLst>
          </p:cNvPr>
          <p:cNvSpPr>
            <a:spLocks noGrp="1"/>
          </p:cNvSpPr>
          <p:nvPr>
            <p:ph idx="1"/>
          </p:nvPr>
        </p:nvSpPr>
        <p:spPr/>
        <p:txBody>
          <a:bodyPr>
            <a:normAutofit/>
          </a:bodyPr>
          <a:lstStyle/>
          <a:p>
            <a:pPr marL="0" indent="0">
              <a:buNone/>
            </a:pPr>
            <a:r>
              <a:rPr lang="en-US" dirty="0"/>
              <a:t>Santa Paws Stocking Fillers was a event run by myself and a team of fellow students.</a:t>
            </a:r>
          </a:p>
          <a:p>
            <a:pPr marL="0" indent="0">
              <a:buNone/>
            </a:pPr>
            <a:r>
              <a:rPr lang="en-US" dirty="0"/>
              <a:t>What did we learn? </a:t>
            </a:r>
          </a:p>
          <a:p>
            <a:r>
              <a:rPr lang="en-US" dirty="0"/>
              <a:t>Team work was vital and we had to develop our communication teams . We learnt how to occupy clients requests as well as have creative freedom.</a:t>
            </a:r>
          </a:p>
          <a:p>
            <a:r>
              <a:rPr lang="en-US" dirty="0"/>
              <a:t>Budgeting and marketing were important in our strategy </a:t>
            </a:r>
          </a:p>
          <a:p>
            <a:r>
              <a:rPr lang="en-US" dirty="0"/>
              <a:t>Having a basic knowledge in all departments really helped us meet deadlines and have understanding on how a event works. </a:t>
            </a:r>
          </a:p>
          <a:p>
            <a:pPr marL="0" indent="0">
              <a:buNone/>
            </a:pPr>
            <a:endParaRPr lang="en-US" dirty="0"/>
          </a:p>
        </p:txBody>
      </p:sp>
    </p:spTree>
    <p:extLst>
      <p:ext uri="{BB962C8B-B14F-4D97-AF65-F5344CB8AC3E}">
        <p14:creationId xmlns:p14="http://schemas.microsoft.com/office/powerpoint/2010/main" val="3180502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95158-F0D6-40CF-A6B4-ED6B4E08D409}"/>
              </a:ext>
            </a:extLst>
          </p:cNvPr>
          <p:cNvSpPr>
            <a:spLocks noGrp="1"/>
          </p:cNvSpPr>
          <p:nvPr>
            <p:ph type="title"/>
          </p:nvPr>
        </p:nvSpPr>
        <p:spPr/>
        <p:txBody>
          <a:bodyPr/>
          <a:lstStyle/>
          <a:p>
            <a:r>
              <a:rPr lang="en-US" dirty="0"/>
              <a:t>Event Manager = Mother </a:t>
            </a:r>
            <a:endParaRPr lang="en-GB" dirty="0"/>
          </a:p>
        </p:txBody>
      </p:sp>
      <p:sp>
        <p:nvSpPr>
          <p:cNvPr id="3" name="Content Placeholder 2">
            <a:extLst>
              <a:ext uri="{FF2B5EF4-FFF2-40B4-BE49-F238E27FC236}">
                <a16:creationId xmlns:a16="http://schemas.microsoft.com/office/drawing/2014/main" id="{BC0F3336-A244-4A5B-A991-19BCE586FA53}"/>
              </a:ext>
            </a:extLst>
          </p:cNvPr>
          <p:cNvSpPr>
            <a:spLocks noGrp="1"/>
          </p:cNvSpPr>
          <p:nvPr>
            <p:ph idx="1"/>
          </p:nvPr>
        </p:nvSpPr>
        <p:spPr/>
        <p:txBody>
          <a:bodyPr>
            <a:normAutofit fontScale="92500"/>
          </a:bodyPr>
          <a:lstStyle/>
          <a:p>
            <a:pPr marL="0" indent="0">
              <a:buNone/>
            </a:pPr>
            <a:r>
              <a:rPr lang="en-US" dirty="0"/>
              <a:t>In Conclusion I would describe the role of a event manager to be that of a mother .</a:t>
            </a:r>
          </a:p>
          <a:p>
            <a:pPr marL="0" indent="0">
              <a:buNone/>
            </a:pPr>
            <a:r>
              <a:rPr lang="en-US" dirty="0"/>
              <a:t>Your baby (the event) needs you and all your full commitment and support in order to grow and develop. </a:t>
            </a:r>
          </a:p>
          <a:p>
            <a:pPr marL="0" indent="0">
              <a:buNone/>
            </a:pPr>
            <a:r>
              <a:rPr lang="en-US" dirty="0"/>
              <a:t>You face lots of challenges and difficulties which with quick thinking you have to resolve. </a:t>
            </a:r>
          </a:p>
          <a:p>
            <a:pPr marL="0" indent="0">
              <a:buNone/>
            </a:pPr>
            <a:r>
              <a:rPr lang="en-US" dirty="0"/>
              <a:t>You HAVE to multi task , weather one day you are a communicator, the next a leader , you need to be able to switch roles according </a:t>
            </a:r>
            <a:r>
              <a:rPr lang="en-GB" dirty="0"/>
              <a:t>.</a:t>
            </a:r>
          </a:p>
          <a:p>
            <a:pPr marL="0" indent="0">
              <a:buNone/>
            </a:pPr>
            <a:r>
              <a:rPr lang="en-US" dirty="0"/>
              <a:t>Y</a:t>
            </a:r>
            <a:r>
              <a:rPr lang="en-GB" dirty="0" err="1"/>
              <a:t>ou</a:t>
            </a:r>
            <a:r>
              <a:rPr lang="en-GB" dirty="0"/>
              <a:t> must have a small knowledge in every department , in order for you to successfully manage an event you must have the knowledge to support .</a:t>
            </a:r>
            <a:endParaRPr lang="en-US" dirty="0"/>
          </a:p>
        </p:txBody>
      </p:sp>
    </p:spTree>
    <p:extLst>
      <p:ext uri="{BB962C8B-B14F-4D97-AF65-F5344CB8AC3E}">
        <p14:creationId xmlns:p14="http://schemas.microsoft.com/office/powerpoint/2010/main" val="60597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TotalTime>
  <Words>610</Words>
  <Application>Microsoft Office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Courier New</vt:lpstr>
      <vt:lpstr>Office Theme</vt:lpstr>
      <vt:lpstr>Event Management</vt:lpstr>
      <vt:lpstr>What is an Events Manager?</vt:lpstr>
      <vt:lpstr>An ever growing industry</vt:lpstr>
      <vt:lpstr>How to be a good Event Manager</vt:lpstr>
      <vt:lpstr>Job roles/ Description</vt:lpstr>
      <vt:lpstr>Roles &amp; Responsibilities</vt:lpstr>
      <vt:lpstr>My Experience - Santa Paws Stocking Fillers  </vt:lpstr>
      <vt:lpstr>Event Manager = Mother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Management</dc:title>
  <dc:creator>ellice ozzy</dc:creator>
  <cp:lastModifiedBy>Katie Ozzati (1802048)</cp:lastModifiedBy>
  <cp:revision>3</cp:revision>
  <dcterms:created xsi:type="dcterms:W3CDTF">2019-01-15T07:34:08Z</dcterms:created>
  <dcterms:modified xsi:type="dcterms:W3CDTF">2019-01-21T20:47:30Z</dcterms:modified>
</cp:coreProperties>
</file>