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5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8" r:id="rId8"/>
    <p:sldMasterId id="2147483659" r:id="rId9"/>
    <p:sldMasterId id="2147483664" r:id="rId10"/>
  </p:sldMasterIdLst>
  <p:notesMasterIdLst>
    <p:notesMasterId r:id="rId24"/>
  </p:notesMasterIdLst>
  <p:sldIdLst>
    <p:sldId id="719" r:id="rId11"/>
    <p:sldId id="795" r:id="rId12"/>
    <p:sldId id="830" r:id="rId13"/>
    <p:sldId id="832" r:id="rId14"/>
    <p:sldId id="831" r:id="rId15"/>
    <p:sldId id="833" r:id="rId16"/>
    <p:sldId id="834" r:id="rId17"/>
    <p:sldId id="835" r:id="rId18"/>
    <p:sldId id="837" r:id="rId19"/>
    <p:sldId id="836" r:id="rId20"/>
    <p:sldId id="838" r:id="rId21"/>
    <p:sldId id="839" r:id="rId22"/>
    <p:sldId id="72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 delMainMaster">
      <pc:chgData name="Jenifer Prince Devaraj" userId="c3fb109c-09d1-42a6-93f4-69472d709861" providerId="ADAL" clId="{09A26AFE-3578-4143-B1B0-81DF391638B0}" dt="2026-04-24T08:04:49.636" v="5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4-24T08:04:49.636" v="5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4-24T08:04:49.636" v="5" actId="20577"/>
          <ac:spMkLst>
            <pc:docMk/>
            <pc:sldMk cId="3119007398" sldId="719"/>
            <ac:spMk id="4" creationId="{BE605BA5-7179-54D8-AA19-BC9809E0934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37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0047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0095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5085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3217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658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1997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1947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751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1348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746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7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9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1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theme" Target="../theme/theme7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Email:  j.prince-devaraj@uwtsd.ac.uk</a:t>
            </a: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PLDs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13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PLDs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591" y="1994040"/>
            <a:ext cx="10234901" cy="400237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A PLD (Programmable Logic Devices) is a </a:t>
            </a:r>
            <a:r>
              <a:rPr lang="en-GB" sz="2400" b="1" dirty="0">
                <a:ea typeface="Cambria" panose="02040503050406030204" pitchFamily="18" charset="0"/>
              </a:rPr>
              <a:t>general-purpose chip </a:t>
            </a:r>
            <a:r>
              <a:rPr lang="en-GB" sz="2400" dirty="0">
                <a:ea typeface="Cambria" panose="02040503050406030204" pitchFamily="18" charset="0"/>
              </a:rPr>
              <a:t>for implementing logic circuitry that can be customized.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A PLD can be viewed as a “</a:t>
            </a:r>
            <a:r>
              <a:rPr lang="en-GB" sz="2400" b="1" dirty="0">
                <a:ea typeface="Cambria" panose="02040503050406030204" pitchFamily="18" charset="0"/>
              </a:rPr>
              <a:t>black box</a:t>
            </a:r>
            <a:r>
              <a:rPr lang="en-GB" sz="2400" dirty="0">
                <a:ea typeface="Cambria" panose="02040503050406030204" pitchFamily="18" charset="0"/>
              </a:rPr>
              <a:t>” that contains </a:t>
            </a:r>
            <a:r>
              <a:rPr lang="en-GB" sz="2400" b="1" dirty="0">
                <a:ea typeface="Cambria" panose="02040503050406030204" pitchFamily="18" charset="0"/>
              </a:rPr>
              <a:t>logic gates </a:t>
            </a:r>
            <a:r>
              <a:rPr lang="en-GB" sz="2400" dirty="0">
                <a:ea typeface="Cambria" panose="02040503050406030204" pitchFamily="18" charset="0"/>
              </a:rPr>
              <a:t>and </a:t>
            </a:r>
            <a:r>
              <a:rPr lang="en-GB" sz="2400" b="1" dirty="0">
                <a:ea typeface="Cambria" panose="02040503050406030204" pitchFamily="18" charset="0"/>
              </a:rPr>
              <a:t>programmable switches</a:t>
            </a:r>
            <a:r>
              <a:rPr lang="en-GB" sz="2400" dirty="0"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The </a:t>
            </a:r>
            <a:r>
              <a:rPr lang="en-GB" sz="2400" b="1" dirty="0">
                <a:ea typeface="Cambria" panose="02040503050406030204" pitchFamily="18" charset="0"/>
              </a:rPr>
              <a:t>programmable switches </a:t>
            </a:r>
            <a:r>
              <a:rPr lang="en-GB" sz="2400" dirty="0">
                <a:ea typeface="Cambria" panose="02040503050406030204" pitchFamily="18" charset="0"/>
              </a:rPr>
              <a:t>allow the logic gates inside the PLD to be </a:t>
            </a:r>
            <a:r>
              <a:rPr lang="en-GB" sz="2400" b="1" dirty="0">
                <a:ea typeface="Cambria" panose="02040503050406030204" pitchFamily="18" charset="0"/>
              </a:rPr>
              <a:t>connected together </a:t>
            </a:r>
            <a:r>
              <a:rPr lang="en-GB" sz="2400" dirty="0">
                <a:ea typeface="Cambria" panose="02040503050406030204" pitchFamily="18" charset="0"/>
              </a:rPr>
              <a:t>to implement whatever logic circuit is needed.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82D83-4951-0C98-D3A8-2181353D43B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0754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657" y="156604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PLDs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854" y="2596969"/>
            <a:ext cx="11413792" cy="400237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Programmable Logic Arrays (PLA).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Programmable Array Logic (PAL).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36FD2F-33DF-5C14-B0CB-BD582179330C}"/>
              </a:ext>
            </a:extLst>
          </p:cNvPr>
          <p:cNvSpPr txBox="1">
            <a:spLocks/>
          </p:cNvSpPr>
          <p:nvPr/>
        </p:nvSpPr>
        <p:spPr>
          <a:xfrm>
            <a:off x="211959" y="668335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63082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320" y="1864305"/>
            <a:ext cx="6997028" cy="4628570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The logic functions can be realized in </a:t>
            </a:r>
            <a:r>
              <a:rPr lang="en-GB" b="1" dirty="0">
                <a:ea typeface="Cambria" panose="02040503050406030204" pitchFamily="18" charset="0"/>
              </a:rPr>
              <a:t>sum-of-products </a:t>
            </a:r>
            <a:r>
              <a:rPr lang="en-GB" dirty="0">
                <a:ea typeface="Cambria" panose="02040503050406030204" pitchFamily="18" charset="0"/>
              </a:rPr>
              <a:t>form.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A PLA comprises a collection of </a:t>
            </a:r>
            <a:r>
              <a:rPr lang="en-GB" b="1" dirty="0">
                <a:ea typeface="Cambria" panose="02040503050406030204" pitchFamily="18" charset="0"/>
              </a:rPr>
              <a:t>AND gates </a:t>
            </a:r>
            <a:r>
              <a:rPr lang="en-GB" dirty="0">
                <a:ea typeface="Cambria" panose="02040503050406030204" pitchFamily="18" charset="0"/>
              </a:rPr>
              <a:t>that </a:t>
            </a:r>
            <a:r>
              <a:rPr lang="en-GB" b="1" dirty="0">
                <a:ea typeface="Cambria" panose="02040503050406030204" pitchFamily="18" charset="0"/>
              </a:rPr>
              <a:t>feeds</a:t>
            </a:r>
            <a:r>
              <a:rPr lang="en-GB" dirty="0">
                <a:ea typeface="Cambria" panose="02040503050406030204" pitchFamily="18" charset="0"/>
              </a:rPr>
              <a:t> a set of </a:t>
            </a:r>
            <a:r>
              <a:rPr lang="en-GB" b="1" dirty="0">
                <a:ea typeface="Cambria" panose="02040503050406030204" pitchFamily="18" charset="0"/>
              </a:rPr>
              <a:t>OR</a:t>
            </a:r>
            <a:r>
              <a:rPr lang="en-GB" dirty="0">
                <a:ea typeface="Cambria" panose="02040503050406030204" pitchFamily="18" charset="0"/>
              </a:rPr>
              <a:t> gates.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The PLA’s inputs x1,..., </a:t>
            </a:r>
            <a:r>
              <a:rPr lang="en-GB" dirty="0" err="1">
                <a:ea typeface="Cambria" panose="02040503050406030204" pitchFamily="18" charset="0"/>
              </a:rPr>
              <a:t>xn</a:t>
            </a:r>
            <a:r>
              <a:rPr lang="en-GB" dirty="0">
                <a:ea typeface="Cambria" panose="02040503050406030204" pitchFamily="18" charset="0"/>
              </a:rPr>
              <a:t> pass through a set of buffers into a circuit block called an AND plane, or AND array.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The AND plane produces a set of product terms P1,..., Pk .</a:t>
            </a:r>
            <a:endParaRPr lang="en-GB" dirty="0"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F78B1B-A546-D92E-B8A0-B37C04DABE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40" y="1779714"/>
            <a:ext cx="4189624" cy="456697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D50896-3953-C254-C3E3-8A65457B5C51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83313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377" y="1931279"/>
            <a:ext cx="11009329" cy="529404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dirty="0"/>
              <a:t>Each product term (P1…Pk) can be configured as any AND combination of inputs (x1...</a:t>
            </a:r>
            <a:r>
              <a:rPr lang="en-GB" dirty="0" err="1"/>
              <a:t>xn</a:t>
            </a:r>
            <a:r>
              <a:rPr lang="en-GB" dirty="0"/>
              <a:t>).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These product terms feed into a programmable OR plane.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Each output (f1...</a:t>
            </a:r>
            <a:r>
              <a:rPr lang="en-GB" dirty="0" err="1"/>
              <a:t>fm</a:t>
            </a:r>
            <a:r>
              <a:rPr lang="en-GB" dirty="0"/>
              <a:t>) can be any sum of selected product terms, implementing any sum-of-products (SOP) logic function.</a:t>
            </a:r>
            <a:endParaRPr lang="en-GB" dirty="0"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2432A8-9F34-87BF-4CA7-42F12A07E43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12046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A02861A-980A-947B-6317-E93D97158459}"/>
                  </a:ext>
                </a:extLst>
              </p:cNvPr>
              <p:cNvSpPr txBox="1"/>
              <p:nvPr/>
            </p:nvSpPr>
            <p:spPr>
              <a:xfrm>
                <a:off x="269240" y="2043262"/>
                <a:ext cx="4602480" cy="30777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/>
                  <a:t>Design the following function using PLA.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        </m:t>
                        </m:r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:endParaRPr lang="en-GB" sz="2200" i="1" dirty="0"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2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sz="22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A02861A-980A-947B-6317-E93D971584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240" y="2043262"/>
                <a:ext cx="4602480" cy="3077766"/>
              </a:xfrm>
              <a:prstGeom prst="rect">
                <a:avLst/>
              </a:prstGeom>
              <a:blipFill>
                <a:blip r:embed="rId3"/>
                <a:stretch>
                  <a:fillRect l="-1722" r="-10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>
            <a:extLst>
              <a:ext uri="{FF2B5EF4-FFF2-40B4-BE49-F238E27FC236}">
                <a16:creationId xmlns:a16="http://schemas.microsoft.com/office/drawing/2014/main" id="{8285FB4B-C008-D73C-AF99-774DAF9E62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326002"/>
            <a:ext cx="5110480" cy="5524285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9E68D0-5E32-E0DA-1332-EEADE4D70199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1722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DCD9E19-1A21-FB6E-55EE-6079653E5CCF}"/>
                  </a:ext>
                </a:extLst>
              </p:cNvPr>
              <p:cNvSpPr txBox="1"/>
              <p:nvPr/>
            </p:nvSpPr>
            <p:spPr>
              <a:xfrm>
                <a:off x="7090410" y="2698492"/>
                <a:ext cx="6164580" cy="120032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  </m:t>
                    </m:r>
                  </m:oMath>
                </a14:m>
                <a:r>
                  <a:rPr lang="en-GB" sz="1800" dirty="0"/>
                  <a:t>and</a:t>
                </a: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DCD9E19-1A21-FB6E-55EE-6079653E5CC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0410" y="2698492"/>
                <a:ext cx="6164580" cy="1200329"/>
              </a:xfrm>
              <a:prstGeom prst="rect">
                <a:avLst/>
              </a:prstGeom>
              <a:blipFill>
                <a:blip r:embed="rId3"/>
                <a:stretch>
                  <a:fillRect l="-2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547D2F0E-A3B3-3308-9348-E84B7AAC59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2840" y="1818640"/>
            <a:ext cx="5174561" cy="4586814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8F55D66-A07D-877C-AE3D-3AF10D91FF34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98800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396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Drawbacks of PLA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CD9E19-1A21-FB6E-55EE-6079653E5CCF}"/>
              </a:ext>
            </a:extLst>
          </p:cNvPr>
          <p:cNvSpPr txBox="1"/>
          <p:nvPr/>
        </p:nvSpPr>
        <p:spPr>
          <a:xfrm>
            <a:off x="588010" y="2203959"/>
            <a:ext cx="11817350" cy="2943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 programmable switches presented two difficulties for manufacturers of the devices discussed above: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They were hard to fabricate correctly.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hey reduced the speed-performance of circuits implemented in th</a:t>
            </a: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 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PLAs.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5CE396C-B465-1E71-9AB4-AEC4A10E853A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25780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Array Logic (PAL).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CD9E19-1A21-FB6E-55EE-6079653E5CCF}"/>
              </a:ext>
            </a:extLst>
          </p:cNvPr>
          <p:cNvSpPr txBox="1"/>
          <p:nvPr/>
        </p:nvSpPr>
        <p:spPr>
          <a:xfrm>
            <a:off x="321913" y="2148079"/>
            <a:ext cx="11817350" cy="2943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Programmable </a:t>
            </a: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Array Logic (</a:t>
            </a:r>
            <a:r>
              <a:rPr lang="en-GB" sz="240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PAL) </a:t>
            </a: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The AND plane is programmable, but the OR plane is fixed.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hey are simpler to manufacture, and thus less expensive than PLAs, and offer better performance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FA1D54E-5FE9-C081-F4D1-A75C9F5FF5E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244041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Array Logic (PAL).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C519F6D-8DFD-D115-A905-3FF99641796D}"/>
                  </a:ext>
                </a:extLst>
              </p:cNvPr>
              <p:cNvSpPr txBox="1"/>
              <p:nvPr/>
            </p:nvSpPr>
            <p:spPr>
              <a:xfrm>
                <a:off x="389890" y="1967637"/>
                <a:ext cx="4710430" cy="20280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/>
                  <a:t>Design the following function using PAL.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:endParaRPr lang="en-GB" sz="2200" i="1" dirty="0"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2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+</a:t>
                </a:r>
                <a:r>
                  <a:rPr lang="en-GB" sz="22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</m:oMath>
                </a14:m>
                <a:endParaRPr lang="en-GB" sz="22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C519F6D-8DFD-D115-A905-3FF9964179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890" y="1967637"/>
                <a:ext cx="4710430" cy="2028056"/>
              </a:xfrm>
              <a:prstGeom prst="rect">
                <a:avLst/>
              </a:prstGeom>
              <a:blipFill>
                <a:blip r:embed="rId3"/>
                <a:stretch>
                  <a:fillRect l="-1682" r="-1552" b="-54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47CFF840-A4B1-6790-3A8F-205F2B1996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9132" y="1483995"/>
            <a:ext cx="5833654" cy="500888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67CBD87-994F-34A3-9D26-C07D195E74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919665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PLA Vs PAL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67CBD87-994F-34A3-9D26-C07D195E74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E629135-493A-EA67-CB3A-F19D7D5D19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6128876"/>
              </p:ext>
            </p:extLst>
          </p:nvPr>
        </p:nvGraphicFramePr>
        <p:xfrm>
          <a:off x="2046003" y="2054943"/>
          <a:ext cx="6455445" cy="366097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957586">
                  <a:extLst>
                    <a:ext uri="{9D8B030D-6E8A-4147-A177-3AD203B41FA5}">
                      <a16:colId xmlns:a16="http://schemas.microsoft.com/office/drawing/2014/main" val="3546805986"/>
                    </a:ext>
                  </a:extLst>
                </a:gridCol>
                <a:gridCol w="2179671">
                  <a:extLst>
                    <a:ext uri="{9D8B030D-6E8A-4147-A177-3AD203B41FA5}">
                      <a16:colId xmlns:a16="http://schemas.microsoft.com/office/drawing/2014/main" val="2928242247"/>
                    </a:ext>
                  </a:extLst>
                </a:gridCol>
                <a:gridCol w="2318188">
                  <a:extLst>
                    <a:ext uri="{9D8B030D-6E8A-4147-A177-3AD203B41FA5}">
                      <a16:colId xmlns:a16="http://schemas.microsoft.com/office/drawing/2014/main" val="718811928"/>
                    </a:ext>
                  </a:extLst>
                </a:gridCol>
              </a:tblGrid>
              <a:tr h="36913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538217"/>
                  </a:ext>
                </a:extLst>
              </a:tr>
              <a:tr h="69110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Programmable AND  &amp; OR arrays (more flexible)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Programmable AND, fixed OR array (less Flexible)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1402730"/>
                  </a:ext>
                </a:extLst>
              </a:tr>
              <a:tr h="67344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dirty="0"/>
                        <a:t>2. Programmability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Highly programmable (both AND &amp; OR) but complex and Expensive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Limited programmability (only AND is programmable) but Simple and less expensive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9521169"/>
                  </a:ext>
                </a:extLst>
              </a:tr>
              <a:tr h="36913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dirty="0"/>
                        <a:t>3. Speed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Can be faster due to optimized logic 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May be slower due to fixed OR logic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4095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8241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766" y="2039929"/>
            <a:ext cx="10573726" cy="1325563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[1] S. Brown and Z.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Vranesic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‘Fundamentals of Digital Logic with VHDL Design’, 3rd ed. New York, NY, USA: McGraw-Hill, 2009.</a:t>
            </a:r>
            <a:b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67CBD87-994F-34A3-9D26-C07D195E74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693370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714</TotalTime>
  <Words>710</Words>
  <Application>Microsoft Office PowerPoint</Application>
  <PresentationFormat>Widescreen</PresentationFormat>
  <Paragraphs>124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13</vt:i4>
      </vt:variant>
    </vt:vector>
  </HeadingPairs>
  <TitlesOfParts>
    <vt:vector size="26" baseType="lpstr">
      <vt:lpstr>DengXian</vt:lpstr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200_Text 1</vt:lpstr>
      <vt:lpstr>UWTSD 200_Text 3</vt:lpstr>
      <vt:lpstr>UWTSD 200_Text 7</vt:lpstr>
      <vt:lpstr>PowerPoint Presentation</vt:lpstr>
      <vt:lpstr>PLDs</vt:lpstr>
      <vt:lpstr>Types of PLDs</vt:lpstr>
      <vt:lpstr>Programmable Logic Arrays (PLA).</vt:lpstr>
      <vt:lpstr>Programmable Logic Arrays (PLA).</vt:lpstr>
      <vt:lpstr>Programmable Logic Arrays (PLA).</vt:lpstr>
      <vt:lpstr>Programmable Logic Arrays (PLA).</vt:lpstr>
      <vt:lpstr>Drawbacks of PLA</vt:lpstr>
      <vt:lpstr>Programmable Array Logic (PAL).</vt:lpstr>
      <vt:lpstr>Programmable Array Logic (PAL).</vt:lpstr>
      <vt:lpstr>PLA Vs PAL</vt:lpstr>
      <vt:lpstr>Reference [1] S. Brown and Z. Vranesic, ‘Fundamentals of Digital Logic with VHDL Design’, 3rd ed. New York, NY, USA: McGraw-Hill, 2009.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30</cp:revision>
  <dcterms:created xsi:type="dcterms:W3CDTF">2021-03-09T15:35:42Z</dcterms:created>
  <dcterms:modified xsi:type="dcterms:W3CDTF">2026-04-24T08:04:50Z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