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519" r:id="rId2"/>
    <p:sldId id="257" r:id="rId3"/>
    <p:sldId id="258" r:id="rId4"/>
    <p:sldId id="259" r:id="rId5"/>
    <p:sldId id="260" r:id="rId6"/>
    <p:sldId id="264" r:id="rId7"/>
    <p:sldId id="263" r:id="rId8"/>
    <p:sldId id="262" r:id="rId9"/>
    <p:sldId id="268" r:id="rId10"/>
    <p:sldId id="521" r:id="rId11"/>
    <p:sldId id="52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20E162-FA22-4BDB-A794-8CC1CE906CC6}" v="299" dt="2026-01-28T14:36:47.7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–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–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hanna mead" userId="13dde3dc99bcb2b6" providerId="LiveId" clId="{30FA3839-161B-47B8-9DF9-0871AEF4EF59}"/>
    <pc:docChg chg="delSld modSld">
      <pc:chgData name="johanna mead" userId="13dde3dc99bcb2b6" providerId="LiveId" clId="{30FA3839-161B-47B8-9DF9-0871AEF4EF59}" dt="2026-01-28T17:06:02.581" v="8" actId="20577"/>
      <pc:docMkLst>
        <pc:docMk/>
      </pc:docMkLst>
      <pc:sldChg chg="modNotesTx">
        <pc:chgData name="johanna mead" userId="13dde3dc99bcb2b6" providerId="LiveId" clId="{30FA3839-161B-47B8-9DF9-0871AEF4EF59}" dt="2026-01-28T17:05:33.520" v="1" actId="20577"/>
        <pc:sldMkLst>
          <pc:docMk/>
          <pc:sldMk cId="3538101638" sldId="257"/>
        </pc:sldMkLst>
      </pc:sldChg>
      <pc:sldChg chg="modNotesTx">
        <pc:chgData name="johanna mead" userId="13dde3dc99bcb2b6" providerId="LiveId" clId="{30FA3839-161B-47B8-9DF9-0871AEF4EF59}" dt="2026-01-28T17:05:40.742" v="2" actId="20577"/>
        <pc:sldMkLst>
          <pc:docMk/>
          <pc:sldMk cId="3984648853" sldId="259"/>
        </pc:sldMkLst>
      </pc:sldChg>
      <pc:sldChg chg="modNotesTx">
        <pc:chgData name="johanna mead" userId="13dde3dc99bcb2b6" providerId="LiveId" clId="{30FA3839-161B-47B8-9DF9-0871AEF4EF59}" dt="2026-01-28T17:05:44.584" v="3" actId="20577"/>
        <pc:sldMkLst>
          <pc:docMk/>
          <pc:sldMk cId="2995369922" sldId="260"/>
        </pc:sldMkLst>
      </pc:sldChg>
      <pc:sldChg chg="modNotesTx">
        <pc:chgData name="johanna mead" userId="13dde3dc99bcb2b6" providerId="LiveId" clId="{30FA3839-161B-47B8-9DF9-0871AEF4EF59}" dt="2026-01-28T17:05:55" v="6" actId="20577"/>
        <pc:sldMkLst>
          <pc:docMk/>
          <pc:sldMk cId="1479236878" sldId="262"/>
        </pc:sldMkLst>
      </pc:sldChg>
      <pc:sldChg chg="modNotesTx">
        <pc:chgData name="johanna mead" userId="13dde3dc99bcb2b6" providerId="LiveId" clId="{30FA3839-161B-47B8-9DF9-0871AEF4EF59}" dt="2026-01-28T17:05:52.530" v="5" actId="20577"/>
        <pc:sldMkLst>
          <pc:docMk/>
          <pc:sldMk cId="1507193422" sldId="263"/>
        </pc:sldMkLst>
      </pc:sldChg>
      <pc:sldChg chg="modNotesTx">
        <pc:chgData name="johanna mead" userId="13dde3dc99bcb2b6" providerId="LiveId" clId="{30FA3839-161B-47B8-9DF9-0871AEF4EF59}" dt="2026-01-28T17:05:49.785" v="4" actId="20577"/>
        <pc:sldMkLst>
          <pc:docMk/>
          <pc:sldMk cId="3906010091" sldId="264"/>
        </pc:sldMkLst>
      </pc:sldChg>
      <pc:sldChg chg="modNotesTx">
        <pc:chgData name="johanna mead" userId="13dde3dc99bcb2b6" providerId="LiveId" clId="{30FA3839-161B-47B8-9DF9-0871AEF4EF59}" dt="2026-01-28T17:06:02.581" v="8" actId="20577"/>
        <pc:sldMkLst>
          <pc:docMk/>
          <pc:sldMk cId="510964252" sldId="520"/>
        </pc:sldMkLst>
      </pc:sldChg>
      <pc:sldChg chg="modNotesTx">
        <pc:chgData name="johanna mead" userId="13dde3dc99bcb2b6" providerId="LiveId" clId="{30FA3839-161B-47B8-9DF9-0871AEF4EF59}" dt="2026-01-28T17:05:59.948" v="7" actId="20577"/>
        <pc:sldMkLst>
          <pc:docMk/>
          <pc:sldMk cId="3848066390" sldId="521"/>
        </pc:sldMkLst>
      </pc:sldChg>
      <pc:sldChg chg="del">
        <pc:chgData name="johanna mead" userId="13dde3dc99bcb2b6" providerId="LiveId" clId="{30FA3839-161B-47B8-9DF9-0871AEF4EF59}" dt="2026-01-28T17:05:28.857" v="0" actId="47"/>
        <pc:sldMkLst>
          <pc:docMk/>
          <pc:sldMk cId="4171371591" sldId="52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BF85F5-213F-4776-8B02-F32D1DB3B0FB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2CABDF-3197-4D07-A3A4-EA15BD9E37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5109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3D8EFA-444F-40C4-9B9E-A57DAEC6B24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517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2CABDF-3197-4D07-A3A4-EA15BD9E37F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1226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y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y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rydych chi'n gwybod y rhain. rydyn ni wedi dysgu “mae trwyn tost gyda fi” = Meddiant </a:t>
            </a:r>
            <a:br>
              <a:rPr lang="cy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cy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Heddiw, mae rhaid i chi ddim defnyddio “gyda fi”. Wahanol batrymau.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Rwy’n siŵr, boddoch chi’n ffantastig gyda’r Gwaith newydd.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2CABDF-3197-4D07-A3A4-EA15BD9E37F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2111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2CABDF-3197-4D07-A3A4-EA15BD9E37F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9906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2CABDF-3197-4D07-A3A4-EA15BD9E37F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1593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2CABDF-3197-4D07-A3A4-EA15BD9E37F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5803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2CABDF-3197-4D07-A3A4-EA15BD9E37F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9954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2CABDF-3197-4D07-A3A4-EA15BD9E37F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475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 err="1"/>
              <a:t>Sganiwch</a:t>
            </a:r>
            <a:r>
              <a:rPr lang="en-GB" dirty="0"/>
              <a:t> y cod a </a:t>
            </a:r>
            <a:r>
              <a:rPr lang="en-GB" dirty="0" err="1"/>
              <a:t>defnyddiwch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ffôn</a:t>
            </a:r>
            <a:br>
              <a:rPr lang="en-GB" dirty="0"/>
            </a:br>
            <a:r>
              <a:rPr lang="en-GB" dirty="0" err="1"/>
              <a:t>Ydych</a:t>
            </a:r>
            <a:r>
              <a:rPr lang="en-GB" dirty="0"/>
              <a:t> </a:t>
            </a:r>
            <a:r>
              <a:rPr lang="en-GB" dirty="0" err="1"/>
              <a:t>chi’n</a:t>
            </a:r>
            <a:r>
              <a:rPr lang="en-GB" dirty="0"/>
              <a:t> </a:t>
            </a:r>
            <a:r>
              <a:rPr lang="en-GB" dirty="0" err="1"/>
              <a:t>barod</a:t>
            </a:r>
            <a:r>
              <a:rPr lang="en-GB" dirty="0"/>
              <a:t> </a:t>
            </a:r>
            <a:r>
              <a:rPr lang="en-GB" dirty="0" err="1"/>
              <a:t>bawb</a:t>
            </a:r>
            <a:r>
              <a:rPr lang="en-GB" dirty="0"/>
              <a:t>? Rich – </a:t>
            </a:r>
            <a:r>
              <a:rPr lang="en-GB" dirty="0" err="1"/>
              <a:t>wyt</a:t>
            </a:r>
            <a:r>
              <a:rPr lang="en-GB" dirty="0"/>
              <a:t> </a:t>
            </a:r>
            <a:r>
              <a:rPr lang="en-GB" dirty="0" err="1"/>
              <a:t>ti’n</a:t>
            </a:r>
            <a:r>
              <a:rPr lang="en-GB" dirty="0"/>
              <a:t> </a:t>
            </a:r>
            <a:r>
              <a:rPr lang="en-GB" dirty="0" err="1"/>
              <a:t>barod</a:t>
            </a:r>
            <a:r>
              <a:rPr lang="en-GB" dirty="0"/>
              <a:t>?</a:t>
            </a:r>
            <a:br>
              <a:rPr lang="en-GB" dirty="0"/>
            </a:br>
            <a:r>
              <a:rPr lang="en-GB" dirty="0" err="1"/>
              <a:t>Hoffwn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ddechrau’r</a:t>
            </a:r>
            <a:r>
              <a:rPr lang="en-GB" dirty="0"/>
              <a:t> </a:t>
            </a:r>
            <a:r>
              <a:rPr lang="en-GB" dirty="0" err="1"/>
              <a:t>em</a:t>
            </a:r>
            <a:r>
              <a:rPr lang="en-GB" dirty="0"/>
              <a:t> </a:t>
            </a:r>
            <a:r>
              <a:rPr lang="en-GB" dirty="0" err="1"/>
              <a:t>nawr</a:t>
            </a:r>
            <a:r>
              <a:rPr lang="en-GB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3D8EFA-444F-40C4-9B9E-A57DAEC6B24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1621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2CABDF-3197-4D07-A3A4-EA15BD9E37F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585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2CABDF-3197-4D07-A3A4-EA15BD9E37F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394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2E8A8-BE78-4149-6CE2-D653812CC3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7C4541-0F03-45D5-78F9-49C8C2DAF8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AD7759-C254-5FDB-3432-ABA5577F8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FC34-B3E7-4060-ACEA-F839893C104D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3B8C12-8D62-6854-8AFE-CE36EAF14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6A6F26-DB07-CB8E-895E-C95BE2B59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3B92-3B51-40C1-86F3-A4578F7FE1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081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094F4-32AB-622B-3843-E2A8748C9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215A45-B229-7ED0-64D9-57ECD43E4C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B605D9-4C5D-8EC2-DEDD-EC16340ED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FC34-B3E7-4060-ACEA-F839893C104D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46B275-2401-590A-CA22-0E34948B0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E96D-D30F-721F-44B6-E790523E0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3B92-3B51-40C1-86F3-A4578F7FE1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476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C7426-2170-5814-C555-917C3252D6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0015F3-7FD5-4DDD-35EF-15849F968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03264-1E63-BC05-6FFB-60BA478E5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FC34-B3E7-4060-ACEA-F839893C104D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F1951-7650-37EE-9D5B-09FC752ED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53BDBE-599B-B668-2346-E22A00593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3B92-3B51-40C1-86F3-A4578F7FE1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182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0EED8-5181-DA8E-AE1D-5D414D5A7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BA9B0E-8EE4-BB56-6041-8EC79266A5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A7FDD6-265B-8228-6329-C22F80003A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B3F3E8-5F32-E970-1C3A-F683BA55D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FC34-B3E7-4060-ACEA-F839893C104D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0CE695-AD8C-0682-F5A6-12AFD0B54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4CCFF1-60F6-0EDA-F113-61FC20A36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3B92-3B51-40C1-86F3-A4578F7FE1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212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B9627-B244-7A2C-97DB-ED1FB95A8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C298FD-3B5E-CFBA-16F7-FCDA11F6F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31474C-7728-8997-794C-5669A39B84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073D78-3278-32B4-6F00-C7F03F8BB3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CF77ED-AAD1-CC47-788B-9C9E798782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F8AEC6-F0DB-886F-A0F6-2C4C36EE8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FC34-B3E7-4060-ACEA-F839893C104D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003B38-F5EB-5A1A-7923-79C6E8C0B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3E4B59-F9F2-51E6-61C2-319E63286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3B92-3B51-40C1-86F3-A4578F7FE1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858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6818D-DDA7-7CD5-A82A-45BFE463D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EB5F0B-BFB0-23D0-680C-F31F63A4C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FC34-B3E7-4060-ACEA-F839893C104D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4D96C0-7600-D248-DC4B-E746C017F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211D4-D38A-1A70-5AC0-ADC7455C0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3B92-3B51-40C1-86F3-A4578F7FE1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157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965129-F848-97DF-B0C0-93B4A7F01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FC34-B3E7-4060-ACEA-F839893C104D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CA91B9-2565-CB02-24A3-68A763170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267433-1070-C86C-A8EF-D05B83FDF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3B92-3B51-40C1-86F3-A4578F7FE1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98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9FB1D-77AE-78D8-C61E-210F424DF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5AE6A-CF4B-9472-D911-28AADC8B9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108938-8BCC-6EF7-8BC2-E38C795705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A400CB-21E5-E3A4-0CF4-37F26950D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FC34-B3E7-4060-ACEA-F839893C104D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2A1BEF-7E88-47EB-A42A-903C7210A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C228DF-E089-75BE-61BF-E616E7C0B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3B92-3B51-40C1-86F3-A4578F7FE1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595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3D999-F13D-AB89-A276-EB9C545A6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207470-5FEB-913C-12B4-50B28EB512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EC6563-F06B-2616-468D-6A795A6A99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4951F3-20F3-23D6-FC53-73F7945FD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FC34-B3E7-4060-ACEA-F839893C104D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4966A3-2389-914A-07ED-7626CFA59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F32145-C0C8-F918-4AE8-0DCD5DF45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3B92-3B51-40C1-86F3-A4578F7FE1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807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D6D0B-886F-231A-89FD-AF7209740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DB618C-FA79-4403-56F1-3EECB325B5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A06024-BABC-14B1-DF50-47A22DB75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FC34-B3E7-4060-ACEA-F839893C104D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A48738-FF0E-D1DB-D2A8-420E38A84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98885-8999-63EA-D527-1D25EB1C4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3B92-3B51-40C1-86F3-A4578F7FE1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420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D30D03-B33E-99C8-61DE-2E5E8B81C3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01431D-53D8-2C2D-6A03-40170032F0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646CD7-844F-2369-E3F1-7CE4D162D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FC34-B3E7-4060-ACEA-F839893C104D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182B5A-DF1F-12BC-1D6D-743A3632D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228948-4006-B0F1-5CF2-30F5E5F6C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3B92-3B51-40C1-86F3-A4578F7FE1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084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1D4CB8-264A-1F7B-AFBF-8F3AF0B84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E424AD-8233-2F73-BD2F-9C0B13F190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B4ADBC-0ACC-640F-DB4B-4C9404B6D0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11FC34-B3E7-4060-ACEA-F839893C104D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A90FD-BBA0-76EE-5D8E-C64933A7CC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8E7163-1AA5-C7DE-87E9-966D9B4C05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FB3B92-3B51-40C1-86F3-A4578F7FE1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341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B1E6C42-EFA2-D762-4F69-D3185BC952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816635"/>
              </p:ext>
            </p:extLst>
          </p:nvPr>
        </p:nvGraphicFramePr>
        <p:xfrm>
          <a:off x="6851177" y="242939"/>
          <a:ext cx="5131274" cy="201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31274">
                  <a:extLst>
                    <a:ext uri="{9D8B030D-6E8A-4147-A177-3AD203B41FA5}">
                      <a16:colId xmlns:a16="http://schemas.microsoft.com/office/drawing/2014/main" val="1348703176"/>
                    </a:ext>
                  </a:extLst>
                </a:gridCol>
              </a:tblGrid>
              <a:tr h="5307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1" dirty="0"/>
                        <a:t>Targedau Iaith Personol:</a:t>
                      </a:r>
                      <a:br>
                        <a:rPr lang="cy-GB" b="1" dirty="0"/>
                      </a:br>
                      <a:r>
                        <a:rPr lang="cy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ynganiad</a:t>
                      </a:r>
                      <a:br>
                        <a:rPr lang="cy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cy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mwy o ferfau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cy-GB" b="1" dirty="0"/>
                      </a:br>
                      <a:endParaRPr lang="cy-GB" b="1" dirty="0"/>
                    </a:p>
                    <a:p>
                      <a:r>
                        <a:rPr lang="cy-GB" b="0" dirty="0"/>
                        <a:t>.</a:t>
                      </a:r>
                    </a:p>
                    <a:p>
                      <a:endParaRPr lang="cy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60624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9F61624-08D0-98AA-E59E-1521B69908FE}"/>
              </a:ext>
            </a:extLst>
          </p:cNvPr>
          <p:cNvSpPr txBox="1"/>
          <p:nvPr/>
        </p:nvSpPr>
        <p:spPr>
          <a:xfrm>
            <a:off x="400477" y="283882"/>
            <a:ext cx="7051059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dirty="0"/>
              <a:t>Enw: Johanna Mead	 </a:t>
            </a:r>
          </a:p>
          <a:p>
            <a:r>
              <a:rPr lang="cy-GB" dirty="0"/>
              <a:t>Teitl y wers: Amser Meddyg!	 </a:t>
            </a:r>
          </a:p>
          <a:p>
            <a:r>
              <a:rPr lang="cy-GB" dirty="0"/>
              <a:t>Nod y wers: dysgu am </a:t>
            </a:r>
            <a:r>
              <a:rPr lang="en-GB" b="1" dirty="0" err="1"/>
              <a:t>afiechydon</a:t>
            </a:r>
            <a:r>
              <a:rPr lang="cy-GB" dirty="0"/>
              <a:t>	  </a:t>
            </a:r>
          </a:p>
          <a:p>
            <a:r>
              <a:rPr lang="cy-GB" dirty="0"/>
              <a:t>Blwyddyn: 4,5	 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96A5E25-0E64-8DAC-5294-0D622B69C6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286714"/>
              </p:ext>
            </p:extLst>
          </p:nvPr>
        </p:nvGraphicFramePr>
        <p:xfrm>
          <a:off x="6851177" y="2016694"/>
          <a:ext cx="5116033" cy="47789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16033">
                  <a:extLst>
                    <a:ext uri="{9D8B030D-6E8A-4147-A177-3AD203B41FA5}">
                      <a16:colId xmlns:a16="http://schemas.microsoft.com/office/drawing/2014/main" val="3548676605"/>
                    </a:ext>
                  </a:extLst>
                </a:gridCol>
              </a:tblGrid>
              <a:tr h="3041623">
                <a:tc>
                  <a:txBody>
                    <a:bodyPr/>
                    <a:lstStyle/>
                    <a:p>
                      <a:r>
                        <a:rPr lang="cy-GB" sz="1800" b="1" dirty="0">
                          <a:latin typeface="Comic Sans MS" panose="030F0702030302020204" pitchFamily="66" charset="0"/>
                        </a:rPr>
                        <a:t>Gweithgareddau:</a:t>
                      </a:r>
                    </a:p>
                    <a:p>
                      <a:br>
                        <a:rPr lang="sv-SE" sz="1800" dirty="0">
                          <a:latin typeface="Comic Sans MS" panose="030F0702030302020204" pitchFamily="66" charset="0"/>
                        </a:rPr>
                      </a:br>
                      <a:r>
                        <a:rPr lang="sv-SE" sz="1800" b="0" dirty="0">
                          <a:latin typeface="Comic Sans MS" panose="030F0702030302020204" pitchFamily="66" charset="0"/>
                        </a:rPr>
                        <a:t>Gêm – bando pen. </a:t>
                      </a:r>
                      <a:br>
                        <a:rPr lang="sv-SE" sz="1800" b="0" dirty="0">
                          <a:latin typeface="Comic Sans MS" panose="030F0702030302020204" pitchFamily="66" charset="0"/>
                        </a:rPr>
                      </a:br>
                      <a:r>
                        <a:rPr lang="sv-SE" sz="1800" b="0" dirty="0">
                          <a:latin typeface="Comic Sans MS" panose="030F0702030302020204" pitchFamily="66" charset="0"/>
                        </a:rPr>
                        <a:t>Canu </a:t>
                      </a:r>
                      <a:r>
                        <a:rPr lang="en-GB" sz="1800" b="1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cân</a:t>
                      </a:r>
                      <a:r>
                        <a:rPr lang="sv-SE" sz="1800" b="0" dirty="0">
                          <a:latin typeface="Comic Sans MS" panose="030F0702030302020204" pitchFamily="66" charset="0"/>
                        </a:rPr>
                        <a:t>. </a:t>
                      </a:r>
                      <a:br>
                        <a:rPr lang="sv-SE" sz="1800" b="0" dirty="0">
                          <a:latin typeface="Comic Sans MS" panose="030F0702030302020204" pitchFamily="66" charset="0"/>
                        </a:rPr>
                      </a:br>
                      <a:r>
                        <a:rPr lang="sv-SE" sz="1800" b="0" dirty="0">
                          <a:latin typeface="Comic Sans MS" panose="030F0702030302020204" pitchFamily="66" charset="0"/>
                        </a:rPr>
                        <a:t>Darllen y sgwrs – gyda’n gilydd.</a:t>
                      </a:r>
                      <a:br>
                        <a:rPr lang="sv-SE" sz="1800" b="0" dirty="0">
                          <a:latin typeface="Comic Sans MS" panose="030F0702030302020204" pitchFamily="66" charset="0"/>
                        </a:rPr>
                      </a:br>
                      <a:r>
                        <a:rPr lang="sv-SE" sz="1800" b="0" dirty="0">
                          <a:latin typeface="Comic Sans MS" panose="030F0702030302020204" pitchFamily="66" charset="0"/>
                        </a:rPr>
                        <a:t>Gêm - chwarae rôl mewn ystafell feddyg </a:t>
                      </a:r>
                      <a:br>
                        <a:rPr lang="sv-SE" sz="1800" b="0" dirty="0">
                          <a:latin typeface="Comic Sans MS" panose="030F0702030302020204" pitchFamily="66" charset="0"/>
                        </a:rPr>
                      </a:br>
                      <a:r>
                        <a:rPr lang="sv-SE" sz="1800" b="0" dirty="0">
                          <a:latin typeface="Comic Sans MS" panose="030F0702030302020204" pitchFamily="66" charset="0"/>
                        </a:rPr>
                        <a:t>Kahoot - cywiriadau</a:t>
                      </a:r>
                      <a:br>
                        <a:rPr lang="sv-SE" sz="1800" dirty="0">
                          <a:latin typeface="Comic Sans MS" panose="030F0702030302020204" pitchFamily="66" charset="0"/>
                        </a:rPr>
                      </a:br>
                      <a:br>
                        <a:rPr lang="sv-SE" sz="1800" dirty="0">
                          <a:latin typeface="Comic Sans MS" panose="030F0702030302020204" pitchFamily="66" charset="0"/>
                        </a:rPr>
                      </a:br>
                      <a:endParaRPr lang="cy-GB" sz="1800" b="1" dirty="0">
                        <a:latin typeface="Comic Sans MS" panose="030F0702030302020204" pitchFamily="66" charset="0"/>
                      </a:endParaRPr>
                    </a:p>
                    <a:p>
                      <a:endParaRPr lang="cy-GB" sz="1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0708258"/>
                  </a:ext>
                </a:extLst>
              </a:tr>
              <a:tr h="15303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dirty="0">
                          <a:latin typeface="Comic Sans MS" panose="030F0702030302020204" pitchFamily="66" charset="0"/>
                        </a:rPr>
                        <a:t>Geirfa:</a:t>
                      </a:r>
                      <a:br>
                        <a:rPr lang="cy-GB" sz="1800" b="1" dirty="0">
                          <a:latin typeface="Comic Sans MS" panose="030F0702030302020204" pitchFamily="66" charset="0"/>
                        </a:rPr>
                      </a:br>
                      <a:r>
                        <a:rPr lang="en-US" sz="1800" dirty="0" err="1">
                          <a:latin typeface="Comic Sans MS" panose="030F0702030302020204" pitchFamily="66" charset="0"/>
                        </a:rPr>
                        <a:t>Gwael</a:t>
                      </a:r>
                      <a:r>
                        <a:rPr lang="en-US" sz="1800" dirty="0">
                          <a:latin typeface="Comic Sans MS" panose="030F0702030302020204" pitchFamily="66" charset="0"/>
                        </a:rPr>
                        <a:t> , Cas, </a:t>
                      </a:r>
                      <a:r>
                        <a:rPr lang="en-US" sz="1800" dirty="0" err="1">
                          <a:latin typeface="Comic Sans MS" panose="030F0702030302020204" pitchFamily="66" charset="0"/>
                        </a:rPr>
                        <a:t>Trwm</a:t>
                      </a:r>
                      <a:r>
                        <a:rPr lang="en-US" sz="1800" dirty="0">
                          <a:latin typeface="Comic Sans MS" panose="030F0702030302020204" pitchFamily="66" charset="0"/>
                        </a:rPr>
                        <a:t> , </a:t>
                      </a:r>
                      <a:r>
                        <a:rPr lang="en-US" sz="1800" dirty="0" err="1">
                          <a:latin typeface="Comic Sans MS" panose="030F0702030302020204" pitchFamily="66" charset="0"/>
                        </a:rPr>
                        <a:t>Uchel</a:t>
                      </a:r>
                      <a:br>
                        <a:rPr lang="en-US" sz="1800" dirty="0">
                          <a:latin typeface="Comic Sans MS" panose="030F0702030302020204" pitchFamily="66" charset="0"/>
                        </a:rPr>
                      </a:br>
                      <a:r>
                        <a:rPr lang="en-US" sz="1800" dirty="0" err="1">
                          <a:latin typeface="Comic Sans MS" panose="030F0702030302020204" pitchFamily="66" charset="0"/>
                        </a:rPr>
                        <a:t>annwyd</a:t>
                      </a:r>
                      <a:r>
                        <a:rPr lang="en-US" sz="180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US" sz="1800" dirty="0" err="1">
                          <a:latin typeface="Comic Sans MS" panose="030F0702030302020204" pitchFamily="66" charset="0"/>
                        </a:rPr>
                        <a:t>dannodd</a:t>
                      </a:r>
                      <a:r>
                        <a:rPr lang="en-US" sz="180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US" sz="1800" dirty="0" err="1">
                          <a:latin typeface="Comic Sans MS" panose="030F0702030302020204" pitchFamily="66" charset="0"/>
                        </a:rPr>
                        <a:t>feirws</a:t>
                      </a:r>
                      <a:r>
                        <a:rPr lang="en-US" sz="180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US" sz="1800" dirty="0" err="1">
                          <a:latin typeface="Comic Sans MS" panose="030F0702030302020204" pitchFamily="66" charset="0"/>
                        </a:rPr>
                        <a:t>peswch</a:t>
                      </a:r>
                      <a:r>
                        <a:rPr lang="en-US" sz="180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US" sz="1800" dirty="0" err="1">
                          <a:latin typeface="Comic Sans MS" panose="030F0702030302020204" pitchFamily="66" charset="0"/>
                        </a:rPr>
                        <a:t>ffliw</a:t>
                      </a:r>
                      <a:r>
                        <a:rPr lang="en-US" sz="180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US" sz="1800" dirty="0" err="1">
                          <a:latin typeface="Comic Sans MS" panose="030F0702030302020204" pitchFamily="66" charset="0"/>
                        </a:rPr>
                        <a:t>gwres</a:t>
                      </a:r>
                      <a:r>
                        <a:rPr lang="en-US" sz="180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endParaRPr lang="cy-GB" sz="1800" dirty="0">
                        <a:latin typeface="Comic Sans MS" panose="030F0702030302020204" pitchFamily="66" charset="0"/>
                      </a:endParaRPr>
                    </a:p>
                    <a:p>
                      <a:pPr lvl="0">
                        <a:buNone/>
                      </a:pPr>
                      <a:endParaRPr lang="cy-GB" sz="1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6505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3588440-FE43-EB4C-D8E1-7D21073CD9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404859"/>
              </p:ext>
            </p:extLst>
          </p:nvPr>
        </p:nvGraphicFramePr>
        <p:xfrm>
          <a:off x="400477" y="1484211"/>
          <a:ext cx="5695523" cy="4708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95523">
                  <a:extLst>
                    <a:ext uri="{9D8B030D-6E8A-4147-A177-3AD203B41FA5}">
                      <a16:colId xmlns:a16="http://schemas.microsoft.com/office/drawing/2014/main" val="1312087885"/>
                    </a:ext>
                  </a:extLst>
                </a:gridCol>
              </a:tblGrid>
              <a:tr h="13247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1" dirty="0"/>
                        <a:t>Ffocws Iaith / Patrymau:</a:t>
                      </a:r>
                    </a:p>
                    <a:p>
                      <a:r>
                        <a:rPr lang="en-GB" b="0" dirty="0"/>
                        <a:t>“Beth </a:t>
                      </a:r>
                      <a:r>
                        <a:rPr lang="en-GB" b="0" dirty="0" err="1"/>
                        <a:t>sy’n</a:t>
                      </a:r>
                      <a:r>
                        <a:rPr lang="en-GB" b="0" dirty="0"/>
                        <a:t> bod </a:t>
                      </a:r>
                      <a:r>
                        <a:rPr lang="en-GB" b="0" dirty="0" err="1"/>
                        <a:t>arnat</a:t>
                      </a:r>
                      <a:r>
                        <a:rPr lang="en-GB" b="0" dirty="0"/>
                        <a:t> </a:t>
                      </a:r>
                      <a:r>
                        <a:rPr lang="en-GB" b="0" dirty="0" err="1"/>
                        <a:t>ti</a:t>
                      </a:r>
                      <a:r>
                        <a:rPr lang="en-GB" b="0" dirty="0"/>
                        <a:t>?”</a:t>
                      </a:r>
                      <a:br>
                        <a:rPr lang="en-GB" b="0" dirty="0"/>
                      </a:br>
                      <a:r>
                        <a:rPr lang="en-GB" b="0" dirty="0"/>
                        <a:t>“Mae ______ arna </a:t>
                      </a:r>
                      <a:r>
                        <a:rPr lang="en-GB" b="0" dirty="0" err="1"/>
                        <a:t>i</a:t>
                      </a:r>
                      <a:r>
                        <a:rPr lang="en-GB" b="0" dirty="0"/>
                        <a:t>.”</a:t>
                      </a:r>
                      <a:br>
                        <a:rPr lang="en-GB" b="0" dirty="0"/>
                      </a:br>
                      <a:endParaRPr lang="cy-GB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3350463"/>
                  </a:ext>
                </a:extLst>
              </a:tr>
              <a:tr h="31029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1" dirty="0"/>
                        <a:t>Gwybodaeth flaenorol: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dirty="0"/>
                        <a:t>Mae pen tost gyda fi.</a:t>
                      </a:r>
                      <a:br>
                        <a:rPr lang="cy-GB" dirty="0"/>
                      </a:br>
                      <a:r>
                        <a:rPr lang="cy-GB" dirty="0"/>
                        <a:t>Mae bola tost gyda fi. </a:t>
                      </a:r>
                      <a:br>
                        <a:rPr lang="cy-GB" dirty="0"/>
                      </a:br>
                      <a:r>
                        <a:rPr lang="cy-GB" dirty="0"/>
                        <a:t>Mae trwyn tost gyda fi. </a:t>
                      </a:r>
                      <a:br>
                        <a:rPr lang="cy-GB" dirty="0"/>
                      </a:br>
                      <a:r>
                        <a:rPr lang="cy-GB" dirty="0"/>
                        <a:t>Mae </a:t>
                      </a:r>
                      <a:r>
                        <a:rPr lang="en-GB" sz="1800" dirty="0" err="1">
                          <a:latin typeface="Comic Sans MS" panose="030F0702030302020204" pitchFamily="66" charset="0"/>
                        </a:rPr>
                        <a:t>clustiau</a:t>
                      </a:r>
                      <a:r>
                        <a:rPr lang="cy-GB" dirty="0"/>
                        <a:t> tost gyda fi.</a:t>
                      </a:r>
                      <a:br>
                        <a:rPr lang="cy-GB" dirty="0"/>
                      </a:br>
                      <a:br>
                        <a:rPr lang="cy-GB" dirty="0"/>
                      </a:br>
                      <a:r>
                        <a:rPr lang="cy-GB" dirty="0"/>
                        <a:t>Rydw i eisiau.. </a:t>
                      </a:r>
                      <a:br>
                        <a:rPr lang="cy-GB" dirty="0"/>
                      </a:br>
                      <a:r>
                        <a:rPr lang="cy-GB" dirty="0"/>
                        <a:t>Bore da</a:t>
                      </a:r>
                      <a:br>
                        <a:rPr lang="cy-GB" dirty="0"/>
                      </a:br>
                      <a:r>
                        <a:rPr lang="cy-GB" dirty="0"/>
                        <a:t>Sut wyt ti.. </a:t>
                      </a:r>
                      <a:br>
                        <a:rPr lang="cy-GB" dirty="0"/>
                      </a:br>
                      <a:r>
                        <a:rPr lang="cy-GB" dirty="0"/>
                        <a:t>Ga i helpu ti?</a:t>
                      </a:r>
                      <a:br>
                        <a:rPr lang="cy-GB" dirty="0"/>
                      </a:br>
                      <a:endParaRPr lang="cy-GB" dirty="0"/>
                    </a:p>
                    <a:p>
                      <a:pPr lvl="0">
                        <a:buNone/>
                      </a:pPr>
                      <a:endParaRPr lang="cy-GB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1991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6440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3915DD-45A6-83B5-78C9-3047EFB2D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4716" y="739978"/>
            <a:ext cx="5334930" cy="300414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100" b="1" dirty="0" err="1"/>
              <a:t>Clinig</a:t>
            </a:r>
            <a:r>
              <a:rPr lang="en-US" sz="5100" b="1" dirty="0"/>
              <a:t> </a:t>
            </a:r>
            <a:r>
              <a:rPr lang="en-US" sz="5100" b="1" dirty="0" err="1"/>
              <a:t>Feddygon</a:t>
            </a:r>
            <a:br>
              <a:rPr lang="en-US" sz="5100" b="1" dirty="0"/>
            </a:br>
            <a:r>
              <a:rPr lang="en-US" sz="5100" i="1" dirty="0" err="1"/>
              <a:t>Dydd</a:t>
            </a:r>
            <a:r>
              <a:rPr lang="en-US" sz="5100" i="1" dirty="0"/>
              <a:t> </a:t>
            </a:r>
            <a:r>
              <a:rPr lang="en-US" sz="5100" i="1" dirty="0" err="1"/>
              <a:t>Iau</a:t>
            </a:r>
            <a:r>
              <a:rPr lang="en-US" sz="5100" i="1" dirty="0"/>
              <a:t> 29ain o </a:t>
            </a:r>
            <a:r>
              <a:rPr lang="en-US" sz="5100" i="1" dirty="0" err="1"/>
              <a:t>Ionawr</a:t>
            </a:r>
            <a:r>
              <a:rPr lang="en-US" sz="5100" i="1" dirty="0"/>
              <a:t> </a:t>
            </a:r>
            <a:br>
              <a:rPr lang="en-US" sz="5100" dirty="0"/>
            </a:br>
            <a:endParaRPr lang="en-US" sz="5100" dirty="0"/>
          </a:p>
        </p:txBody>
      </p:sp>
      <p:sp>
        <p:nvSpPr>
          <p:cNvPr id="3081" name="Freeform: Shape 3080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083" name="Freeform: Shape 3082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085" name="Freeform: Shape 3084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087" name="Freeform: Shape 3086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089" name="Freeform: Shape 3088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3074" name="Picture 2" descr="espresso drink">
            <a:extLst>
              <a:ext uri="{FF2B5EF4-FFF2-40B4-BE49-F238E27FC236}">
                <a16:creationId xmlns:a16="http://schemas.microsoft.com/office/drawing/2014/main" id="{19387B29-1870-582B-D55A-2E16EB854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-1"/>
          <a:stretch>
            <a:fillRect/>
          </a:stretch>
        </p:blipFill>
        <p:spPr bwMode="auto"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91" name="Freeform: Shape 3090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101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pinching nose">
            <a:extLst>
              <a:ext uri="{FF2B5EF4-FFF2-40B4-BE49-F238E27FC236}">
                <a16:creationId xmlns:a16="http://schemas.microsoft.com/office/drawing/2014/main" id="{049C6674-0E8A-FB4A-FD36-CA8606BE2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139" y="2146853"/>
            <a:ext cx="2410198" cy="2410198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ick to stomach">
            <a:extLst>
              <a:ext uri="{FF2B5EF4-FFF2-40B4-BE49-F238E27FC236}">
                <a16:creationId xmlns:a16="http://schemas.microsoft.com/office/drawing/2014/main" id="{4F7E0F2F-B4B6-FDC0-1B82-981F835BC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1002"/>
          <a:stretch>
            <a:fillRect/>
          </a:stretch>
        </p:blipFill>
        <p:spPr bwMode="auto">
          <a:xfrm>
            <a:off x="3585647" y="2146853"/>
            <a:ext cx="2410198" cy="2410198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nvil on head">
            <a:extLst>
              <a:ext uri="{FF2B5EF4-FFF2-40B4-BE49-F238E27FC236}">
                <a16:creationId xmlns:a16="http://schemas.microsoft.com/office/drawing/2014/main" id="{C4D601CC-498E-8984-CB91-7228185F4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155" y="2146853"/>
            <a:ext cx="2410198" cy="2410198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ead in a vice">
            <a:extLst>
              <a:ext uri="{FF2B5EF4-FFF2-40B4-BE49-F238E27FC236}">
                <a16:creationId xmlns:a16="http://schemas.microsoft.com/office/drawing/2014/main" id="{A48D7C01-F948-6FA0-A121-ECC35DDE0F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6663" y="2146853"/>
            <a:ext cx="2410198" cy="2410198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3EC1C86-077D-CA40-EC7A-366051AB9475}"/>
              </a:ext>
            </a:extLst>
          </p:cNvPr>
          <p:cNvSpPr txBox="1"/>
          <p:nvPr/>
        </p:nvSpPr>
        <p:spPr>
          <a:xfrm>
            <a:off x="762000" y="5050971"/>
            <a:ext cx="2623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Mae </a:t>
            </a:r>
            <a:r>
              <a:rPr lang="en-GB" dirty="0" err="1"/>
              <a:t>trwyn</a:t>
            </a:r>
            <a:r>
              <a:rPr lang="en-GB" dirty="0"/>
              <a:t> </a:t>
            </a:r>
            <a:r>
              <a:rPr lang="en-GB" dirty="0" err="1"/>
              <a:t>tost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fi.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5DF5A0-FC11-441A-9C0A-2B9054AB9CFB}"/>
              </a:ext>
            </a:extLst>
          </p:cNvPr>
          <p:cNvSpPr txBox="1"/>
          <p:nvPr/>
        </p:nvSpPr>
        <p:spPr>
          <a:xfrm>
            <a:off x="3479077" y="5061074"/>
            <a:ext cx="2623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Mae bola </a:t>
            </a:r>
            <a:r>
              <a:rPr lang="en-GB" dirty="0" err="1"/>
              <a:t>tost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fi.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8424AD-0BCA-143A-AA67-F8C4F9DC2A48}"/>
              </a:ext>
            </a:extLst>
          </p:cNvPr>
          <p:cNvSpPr txBox="1"/>
          <p:nvPr/>
        </p:nvSpPr>
        <p:spPr>
          <a:xfrm>
            <a:off x="6183326" y="5050971"/>
            <a:ext cx="2623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Mae pen </a:t>
            </a:r>
            <a:r>
              <a:rPr lang="en-GB" dirty="0" err="1"/>
              <a:t>tost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fi.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8AF27E-9BF2-B28B-81F2-4DE0A9A56354}"/>
              </a:ext>
            </a:extLst>
          </p:cNvPr>
          <p:cNvSpPr txBox="1"/>
          <p:nvPr/>
        </p:nvSpPr>
        <p:spPr>
          <a:xfrm>
            <a:off x="9122229" y="5061074"/>
            <a:ext cx="2623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Mae clustiau tost gyda fi.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26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884CB-B541-1D18-D38A-786E2958A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4972" y="579437"/>
            <a:ext cx="12442372" cy="1325563"/>
          </a:xfrm>
        </p:spPr>
        <p:txBody>
          <a:bodyPr>
            <a:normAutofit fontScale="90000"/>
          </a:bodyPr>
          <a:lstStyle/>
          <a:p>
            <a:r>
              <a:rPr lang="en-GB" dirty="0" err="1">
                <a:latin typeface="Comic Sans MS" panose="030F0702030302020204" pitchFamily="66" charset="0"/>
              </a:rPr>
              <a:t>Geirfa</a:t>
            </a:r>
            <a:r>
              <a:rPr lang="en-GB" dirty="0">
                <a:latin typeface="Comic Sans MS" panose="030F0702030302020204" pitchFamily="66" charset="0"/>
              </a:rPr>
              <a:t> Newydd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sz="2700" i="1" dirty="0">
                <a:latin typeface="Comic Sans MS" panose="030F0702030302020204" pitchFamily="66" charset="0"/>
              </a:rPr>
              <a:t>Beth </a:t>
            </a:r>
            <a:r>
              <a:rPr lang="en-GB" sz="2700" i="1" dirty="0" err="1">
                <a:latin typeface="Comic Sans MS" panose="030F0702030302020204" pitchFamily="66" charset="0"/>
              </a:rPr>
              <a:t>sy’n</a:t>
            </a:r>
            <a:r>
              <a:rPr lang="en-GB" sz="2700" i="1" dirty="0">
                <a:latin typeface="Comic Sans MS" panose="030F0702030302020204" pitchFamily="66" charset="0"/>
              </a:rPr>
              <a:t> bod </a:t>
            </a:r>
            <a:r>
              <a:rPr lang="en-GB" sz="2700" i="1" dirty="0" err="1">
                <a:latin typeface="Comic Sans MS" panose="030F0702030302020204" pitchFamily="66" charset="0"/>
              </a:rPr>
              <a:t>arnat</a:t>
            </a:r>
            <a:r>
              <a:rPr lang="en-GB" sz="2700" i="1" dirty="0">
                <a:latin typeface="Comic Sans MS" panose="030F0702030302020204" pitchFamily="66" charset="0"/>
              </a:rPr>
              <a:t> </a:t>
            </a:r>
            <a:r>
              <a:rPr lang="en-GB" sz="2700" i="1" dirty="0" err="1">
                <a:latin typeface="Comic Sans MS" panose="030F0702030302020204" pitchFamily="66" charset="0"/>
              </a:rPr>
              <a:t>ti</a:t>
            </a:r>
            <a:r>
              <a:rPr lang="en-GB" sz="2700" i="1" dirty="0">
                <a:latin typeface="Comic Sans MS" panose="030F0702030302020204" pitchFamily="66" charset="0"/>
              </a:rPr>
              <a:t>?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/>
              <a:t> </a:t>
            </a:r>
          </a:p>
        </p:txBody>
      </p:sp>
      <p:pic>
        <p:nvPicPr>
          <p:cNvPr id="2050" name="Picture 2" descr="Happy Heart">
            <a:extLst>
              <a:ext uri="{FF2B5EF4-FFF2-40B4-BE49-F238E27FC236}">
                <a16:creationId xmlns:a16="http://schemas.microsoft.com/office/drawing/2014/main" id="{4CF12326-3AC8-8A4B-3F04-C94BA6577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028" y="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person blowing her nose into a tissue&#10;&#10;AI-generated content may be incorrect.">
            <a:extLst>
              <a:ext uri="{FF2B5EF4-FFF2-40B4-BE49-F238E27FC236}">
                <a16:creationId xmlns:a16="http://schemas.microsoft.com/office/drawing/2014/main" id="{288324FA-0A13-FA12-33D7-701B5A47A1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80"/>
          <a:stretch>
            <a:fillRect/>
          </a:stretch>
        </p:blipFill>
        <p:spPr>
          <a:xfrm>
            <a:off x="1049203" y="1777925"/>
            <a:ext cx="2895486" cy="1990827"/>
          </a:xfrm>
          <a:prstGeom prst="rect">
            <a:avLst/>
          </a:prstGeom>
        </p:spPr>
      </p:pic>
      <p:pic>
        <p:nvPicPr>
          <p:cNvPr id="6" name="Picture 5" descr="A person with a toothache&#10;&#10;AI-generated content may be incorrect.">
            <a:extLst>
              <a:ext uri="{FF2B5EF4-FFF2-40B4-BE49-F238E27FC236}">
                <a16:creationId xmlns:a16="http://schemas.microsoft.com/office/drawing/2014/main" id="{5F6BF5A0-C069-2F8D-E42E-7481137D02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7" r="18065" b="-3"/>
          <a:stretch>
            <a:fillRect/>
          </a:stretch>
        </p:blipFill>
        <p:spPr>
          <a:xfrm>
            <a:off x="4639285" y="1777926"/>
            <a:ext cx="2892816" cy="1990827"/>
          </a:xfrm>
          <a:prstGeom prst="rect">
            <a:avLst/>
          </a:prstGeom>
        </p:spPr>
      </p:pic>
      <p:pic>
        <p:nvPicPr>
          <p:cNvPr id="7" name="Picture 6" descr="A person wearing a face mask&#10;&#10;AI-generated content may be incorrect.">
            <a:extLst>
              <a:ext uri="{FF2B5EF4-FFF2-40B4-BE49-F238E27FC236}">
                <a16:creationId xmlns:a16="http://schemas.microsoft.com/office/drawing/2014/main" id="{2D086024-9B56-24C8-8EFE-EA54E9A5E8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3" r="-2" b="10007"/>
          <a:stretch>
            <a:fillRect/>
          </a:stretch>
        </p:blipFill>
        <p:spPr>
          <a:xfrm>
            <a:off x="8246340" y="1777925"/>
            <a:ext cx="2896362" cy="1993280"/>
          </a:xfrm>
          <a:prstGeom prst="rect">
            <a:avLst/>
          </a:prstGeom>
        </p:spPr>
      </p:pic>
      <p:pic>
        <p:nvPicPr>
          <p:cNvPr id="8" name="Picture 7" descr="A person lying down holding a thermometer&#10;&#10;AI-generated content may be incorrect.">
            <a:extLst>
              <a:ext uri="{FF2B5EF4-FFF2-40B4-BE49-F238E27FC236}">
                <a16:creationId xmlns:a16="http://schemas.microsoft.com/office/drawing/2014/main" id="{D53C3A49-079E-6D8C-2909-61BA5CE0BD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25" r="-3" b="-3"/>
          <a:stretch>
            <a:fillRect/>
          </a:stretch>
        </p:blipFill>
        <p:spPr>
          <a:xfrm>
            <a:off x="1085197" y="4285283"/>
            <a:ext cx="2899038" cy="1993280"/>
          </a:xfrm>
          <a:prstGeom prst="rect">
            <a:avLst/>
          </a:prstGeom>
        </p:spPr>
      </p:pic>
      <p:pic>
        <p:nvPicPr>
          <p:cNvPr id="9" name="Content Placeholder 4" descr="A person blowing her nose&#10;&#10;AI-generated content may be incorrect.">
            <a:extLst>
              <a:ext uri="{FF2B5EF4-FFF2-40B4-BE49-F238E27FC236}">
                <a16:creationId xmlns:a16="http://schemas.microsoft.com/office/drawing/2014/main" id="{77C00A12-849A-E12D-B71A-2EAA000D58F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5"/>
          <a:stretch>
            <a:fillRect/>
          </a:stretch>
        </p:blipFill>
        <p:spPr>
          <a:xfrm>
            <a:off x="4665128" y="4285283"/>
            <a:ext cx="2899053" cy="1993280"/>
          </a:xfrm>
          <a:prstGeom prst="rect">
            <a:avLst/>
          </a:prstGeom>
        </p:spPr>
      </p:pic>
      <p:pic>
        <p:nvPicPr>
          <p:cNvPr id="10" name="Picture 9" descr="A person wearing a hat and scarf&#10;&#10;AI-generated content may be incorrect.">
            <a:extLst>
              <a:ext uri="{FF2B5EF4-FFF2-40B4-BE49-F238E27FC236}">
                <a16:creationId xmlns:a16="http://schemas.microsoft.com/office/drawing/2014/main" id="{93D255A7-1C20-A0C9-6A5E-D8FD8FCB5D9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75" r="1" b="1"/>
          <a:stretch>
            <a:fillRect/>
          </a:stretch>
        </p:blipFill>
        <p:spPr>
          <a:xfrm>
            <a:off x="8210400" y="4285283"/>
            <a:ext cx="2896403" cy="19932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4F3282-2BC2-025C-3276-7AD14C0D3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863" y="-31411"/>
            <a:ext cx="1754880" cy="175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648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691120-BE13-7DE1-49BF-BDC3F93D4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4716" y="739978"/>
            <a:ext cx="5334930" cy="300414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 err="1"/>
              <a:t>Bocs</a:t>
            </a:r>
            <a:r>
              <a:rPr lang="en-US" sz="6000" dirty="0"/>
              <a:t> </a:t>
            </a:r>
            <a:r>
              <a:rPr lang="en-US" sz="6000" dirty="0" err="1"/>
              <a:t>Bendigedig</a:t>
            </a:r>
            <a:endParaRPr lang="en-US" sz="6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1EDDF9-CCCE-1563-51FC-C7D299C025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4715" y="3836197"/>
            <a:ext cx="5334931" cy="218921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 dirty="0" err="1"/>
              <a:t>Gwael</a:t>
            </a:r>
            <a:r>
              <a:rPr lang="en-US" sz="2400" dirty="0"/>
              <a:t> – bad </a:t>
            </a:r>
            <a:br>
              <a:rPr lang="en-US" sz="2400" dirty="0"/>
            </a:br>
            <a:r>
              <a:rPr lang="en-US" sz="2400" dirty="0"/>
              <a:t>Cas – nasty </a:t>
            </a:r>
            <a:br>
              <a:rPr lang="en-US" sz="2400" dirty="0"/>
            </a:br>
            <a:r>
              <a:rPr lang="en-US" sz="2400" dirty="0" err="1"/>
              <a:t>Trwm</a:t>
            </a:r>
            <a:r>
              <a:rPr lang="en-US" sz="2400" dirty="0"/>
              <a:t> – heavy </a:t>
            </a:r>
            <a:br>
              <a:rPr lang="en-US" sz="2400" dirty="0"/>
            </a:br>
            <a:r>
              <a:rPr lang="en-US" sz="2400" dirty="0" err="1"/>
              <a:t>Uchel</a:t>
            </a:r>
            <a:r>
              <a:rPr lang="en-US" sz="2400" dirty="0"/>
              <a:t> - high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Picture 3" descr="A cartoon of a person saluting&#10;&#10;AI-generated content may be incorrect.">
            <a:extLst>
              <a:ext uri="{FF2B5EF4-FFF2-40B4-BE49-F238E27FC236}">
                <a16:creationId xmlns:a16="http://schemas.microsoft.com/office/drawing/2014/main" id="{3703D8E4-C6C8-E264-24CE-DB64364307F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" b="3"/>
          <a:stretch>
            <a:fillRect/>
          </a:stretch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36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E3B4FF89-C45F-4E24-B963-61E855708F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23671" y="0"/>
            <a:ext cx="73152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4F25C03-EF67-4344-8AEA-7B3FA0DED0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07836" y="0"/>
            <a:ext cx="73152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74793DE-3651-410B-B243-8F0B1468E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059424" y="-2665476"/>
            <a:ext cx="73152" cy="1218895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erson blowing her nose into a tissue&#10;&#10;AI-generated content may be incorrect.">
            <a:extLst>
              <a:ext uri="{FF2B5EF4-FFF2-40B4-BE49-F238E27FC236}">
                <a16:creationId xmlns:a16="http://schemas.microsoft.com/office/drawing/2014/main" id="{97D5FEC3-5E4B-28EF-5D5D-7B9A5E8C1B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80"/>
          <a:stretch>
            <a:fillRect/>
          </a:stretch>
        </p:blipFill>
        <p:spPr>
          <a:xfrm>
            <a:off x="211629" y="203397"/>
            <a:ext cx="2880526" cy="2181649"/>
          </a:xfrm>
          <a:prstGeom prst="rect">
            <a:avLst/>
          </a:prstGeom>
        </p:spPr>
      </p:pic>
      <p:pic>
        <p:nvPicPr>
          <p:cNvPr id="15" name="Picture 14" descr="A person with a toothache&#10;&#10;AI-generated content may be incorrect.">
            <a:extLst>
              <a:ext uri="{FF2B5EF4-FFF2-40B4-BE49-F238E27FC236}">
                <a16:creationId xmlns:a16="http://schemas.microsoft.com/office/drawing/2014/main" id="{B4EAFD90-9EF3-6299-31FA-F030C69E08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7" r="18065" b="-3"/>
          <a:stretch>
            <a:fillRect/>
          </a:stretch>
        </p:blipFill>
        <p:spPr>
          <a:xfrm>
            <a:off x="4318072" y="203396"/>
            <a:ext cx="2877870" cy="2181649"/>
          </a:xfrm>
          <a:prstGeom prst="rect">
            <a:avLst/>
          </a:prstGeom>
        </p:spPr>
      </p:pic>
      <p:pic>
        <p:nvPicPr>
          <p:cNvPr id="9" name="Picture 8" descr="A person wearing a face mask&#10;&#10;AI-generated content may be incorrect.">
            <a:extLst>
              <a:ext uri="{FF2B5EF4-FFF2-40B4-BE49-F238E27FC236}">
                <a16:creationId xmlns:a16="http://schemas.microsoft.com/office/drawing/2014/main" id="{403EA9F9-65D1-180D-481C-D7B9A8C76E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3" r="-2" b="10007"/>
          <a:stretch>
            <a:fillRect/>
          </a:stretch>
        </p:blipFill>
        <p:spPr>
          <a:xfrm>
            <a:off x="8325557" y="200709"/>
            <a:ext cx="2881398" cy="2184336"/>
          </a:xfrm>
          <a:prstGeom prst="rect">
            <a:avLst/>
          </a:prstGeom>
        </p:spPr>
      </p:pic>
      <p:pic>
        <p:nvPicPr>
          <p:cNvPr id="13" name="Picture 12" descr="A person lying down holding a thermometer&#10;&#10;AI-generated content may be incorrect.">
            <a:extLst>
              <a:ext uri="{FF2B5EF4-FFF2-40B4-BE49-F238E27FC236}">
                <a16:creationId xmlns:a16="http://schemas.microsoft.com/office/drawing/2014/main" id="{A3ADFB81-1F10-3648-0806-4657E7B228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25" r="-3" b="-3"/>
          <a:stretch>
            <a:fillRect/>
          </a:stretch>
        </p:blipFill>
        <p:spPr>
          <a:xfrm>
            <a:off x="294757" y="3661373"/>
            <a:ext cx="2884059" cy="2184336"/>
          </a:xfrm>
          <a:prstGeom prst="rect">
            <a:avLst/>
          </a:prstGeom>
        </p:spPr>
      </p:pic>
      <p:pic>
        <p:nvPicPr>
          <p:cNvPr id="5" name="Content Placeholder 4" descr="A person blowing her nose&#10;&#10;AI-generated content may be incorrect.">
            <a:extLst>
              <a:ext uri="{FF2B5EF4-FFF2-40B4-BE49-F238E27FC236}">
                <a16:creationId xmlns:a16="http://schemas.microsoft.com/office/drawing/2014/main" id="{54B874B4-251D-111C-D72F-E723C3918C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5"/>
          <a:stretch>
            <a:fillRect/>
          </a:stretch>
        </p:blipFill>
        <p:spPr>
          <a:xfrm>
            <a:off x="4401008" y="3569838"/>
            <a:ext cx="2884075" cy="2184336"/>
          </a:xfrm>
          <a:prstGeom prst="rect">
            <a:avLst/>
          </a:prstGeom>
        </p:spPr>
      </p:pic>
      <p:pic>
        <p:nvPicPr>
          <p:cNvPr id="7" name="Picture 6" descr="A person wearing a hat and scarf&#10;&#10;AI-generated content may be incorrect.">
            <a:extLst>
              <a:ext uri="{FF2B5EF4-FFF2-40B4-BE49-F238E27FC236}">
                <a16:creationId xmlns:a16="http://schemas.microsoft.com/office/drawing/2014/main" id="{35989AD7-D897-349F-D4AB-4E3207CE3DB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75" r="1" b="1"/>
          <a:stretch>
            <a:fillRect/>
          </a:stretch>
        </p:blipFill>
        <p:spPr>
          <a:xfrm>
            <a:off x="8325517" y="3580957"/>
            <a:ext cx="2881438" cy="21843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2DB761E-9751-A7D7-73D3-EBE67B3F9C22}"/>
              </a:ext>
            </a:extLst>
          </p:cNvPr>
          <p:cNvSpPr txBox="1"/>
          <p:nvPr/>
        </p:nvSpPr>
        <p:spPr>
          <a:xfrm>
            <a:off x="0" y="2595665"/>
            <a:ext cx="431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Mae </a:t>
            </a:r>
            <a:r>
              <a:rPr lang="en-GB" sz="24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annwyd</a:t>
            </a:r>
            <a:r>
              <a:rPr lang="en-GB" sz="2400" dirty="0">
                <a:latin typeface="Comic Sans MS" panose="030F0702030302020204" pitchFamily="66" charset="0"/>
              </a:rPr>
              <a:t> arna </a:t>
            </a:r>
            <a:r>
              <a:rPr lang="en-GB" sz="2400" dirty="0" err="1">
                <a:latin typeface="Comic Sans MS" panose="030F0702030302020204" pitchFamily="66" charset="0"/>
              </a:rPr>
              <a:t>i</a:t>
            </a:r>
            <a:r>
              <a:rPr lang="en-GB" sz="2400" dirty="0">
                <a:latin typeface="Comic Sans MS" panose="030F0702030302020204" pitchFamily="66" charset="0"/>
              </a:rPr>
              <a:t>. (</a:t>
            </a:r>
            <a:r>
              <a:rPr lang="en-GB" sz="2400" dirty="0" err="1">
                <a:latin typeface="Comic Sans MS" panose="030F0702030302020204" pitchFamily="66" charset="0"/>
              </a:rPr>
              <a:t>trwm</a:t>
            </a:r>
            <a:r>
              <a:rPr lang="en-GB" sz="2400" dirty="0"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EF5F63C-CB14-71E8-921F-8E9AF5271DB0}"/>
              </a:ext>
            </a:extLst>
          </p:cNvPr>
          <p:cNvSpPr txBox="1"/>
          <p:nvPr/>
        </p:nvSpPr>
        <p:spPr>
          <a:xfrm>
            <a:off x="4122825" y="2596142"/>
            <a:ext cx="4233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>
                <a:latin typeface="Comic Sans MS" panose="030F0702030302020204" pitchFamily="66" charset="0"/>
              </a:rPr>
              <a:t>Mae'r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ddannodd</a:t>
            </a:r>
            <a:r>
              <a:rPr lang="en-GB" sz="2800" dirty="0">
                <a:latin typeface="Comic Sans MS" panose="030F0702030302020204" pitchFamily="66" charset="0"/>
              </a:rPr>
              <a:t> arna </a:t>
            </a:r>
            <a:r>
              <a:rPr lang="en-GB" sz="2800" dirty="0" err="1">
                <a:latin typeface="Comic Sans MS" panose="030F0702030302020204" pitchFamily="66" charset="0"/>
              </a:rPr>
              <a:t>i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8AEAF6F-8A31-1ABA-1D9D-0A921A313155}"/>
              </a:ext>
            </a:extLst>
          </p:cNvPr>
          <p:cNvSpPr txBox="1"/>
          <p:nvPr/>
        </p:nvSpPr>
        <p:spPr>
          <a:xfrm>
            <a:off x="8180988" y="2593568"/>
            <a:ext cx="38624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Mae </a:t>
            </a:r>
            <a:r>
              <a:rPr lang="en-GB" sz="24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feirws</a:t>
            </a:r>
            <a:r>
              <a:rPr lang="en-GB" sz="2400" dirty="0">
                <a:latin typeface="Comic Sans MS" panose="030F0702030302020204" pitchFamily="66" charset="0"/>
              </a:rPr>
              <a:t> arna </a:t>
            </a:r>
            <a:r>
              <a:rPr lang="en-GB" sz="2400" dirty="0" err="1">
                <a:latin typeface="Comic Sans MS" panose="030F0702030302020204" pitchFamily="66" charset="0"/>
              </a:rPr>
              <a:t>i</a:t>
            </a:r>
            <a:r>
              <a:rPr lang="en-GB" sz="2400" dirty="0">
                <a:latin typeface="Comic Sans MS" panose="030F0702030302020204" pitchFamily="66" charset="0"/>
              </a:rPr>
              <a:t>.</a:t>
            </a: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(</a:t>
            </a:r>
            <a:r>
              <a:rPr lang="en-GB" sz="2400" dirty="0" err="1">
                <a:latin typeface="Comic Sans MS" panose="030F0702030302020204" pitchFamily="66" charset="0"/>
              </a:rPr>
              <a:t>Gwael</a:t>
            </a:r>
            <a:r>
              <a:rPr lang="en-GB" sz="2400" dirty="0"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884011-F6C1-C2D5-7AFF-6FEAA4AC73CA}"/>
              </a:ext>
            </a:extLst>
          </p:cNvPr>
          <p:cNvSpPr txBox="1"/>
          <p:nvPr/>
        </p:nvSpPr>
        <p:spPr>
          <a:xfrm>
            <a:off x="271904" y="5858436"/>
            <a:ext cx="31242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latin typeface="Comic Sans MS" panose="030F0702030302020204" pitchFamily="66" charset="0"/>
              </a:rPr>
              <a:t>Mae </a:t>
            </a:r>
            <a:r>
              <a:rPr lang="sv-SE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gwres  </a:t>
            </a:r>
            <a:r>
              <a:rPr lang="sv-SE" sz="2400" dirty="0">
                <a:latin typeface="Comic Sans MS" panose="030F0702030302020204" pitchFamily="66" charset="0"/>
              </a:rPr>
              <a:t>arna i.</a:t>
            </a:r>
            <a:br>
              <a:rPr lang="sv-SE" sz="2400" dirty="0">
                <a:latin typeface="Comic Sans MS" panose="030F0702030302020204" pitchFamily="66" charset="0"/>
              </a:rPr>
            </a:br>
            <a:r>
              <a:rPr lang="sv-SE" sz="2400" dirty="0">
                <a:latin typeface="Comic Sans MS" panose="030F0702030302020204" pitchFamily="66" charset="0"/>
              </a:rPr>
              <a:t>(uchel)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047D812-993D-B962-2BB8-E391EDA23EB0}"/>
              </a:ext>
            </a:extLst>
          </p:cNvPr>
          <p:cNvSpPr txBox="1"/>
          <p:nvPr/>
        </p:nvSpPr>
        <p:spPr>
          <a:xfrm>
            <a:off x="4318072" y="5962697"/>
            <a:ext cx="30630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 err="1">
                <a:latin typeface="Comic Sans MS" panose="030F0702030302020204" pitchFamily="66" charset="0"/>
              </a:rPr>
              <a:t>Mae’r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ffliw</a:t>
            </a:r>
            <a:r>
              <a:rPr lang="en-GB" sz="2400" dirty="0">
                <a:latin typeface="Comic Sans MS" panose="030F0702030302020204" pitchFamily="66" charset="0"/>
              </a:rPr>
              <a:t> arna </a:t>
            </a:r>
            <a:r>
              <a:rPr lang="en-GB" sz="2400" dirty="0" err="1">
                <a:latin typeface="Comic Sans MS" panose="030F0702030302020204" pitchFamily="66" charset="0"/>
              </a:rPr>
              <a:t>i</a:t>
            </a:r>
            <a:r>
              <a:rPr lang="en-GB" sz="18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8BEF4F2-6D32-9589-0B6A-D0AFC50F0E9A}"/>
              </a:ext>
            </a:extLst>
          </p:cNvPr>
          <p:cNvSpPr txBox="1"/>
          <p:nvPr/>
        </p:nvSpPr>
        <p:spPr>
          <a:xfrm>
            <a:off x="8452883" y="5892042"/>
            <a:ext cx="614561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Mae </a:t>
            </a:r>
            <a:r>
              <a:rPr lang="en-GB" sz="24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peswch</a:t>
            </a:r>
            <a:r>
              <a:rPr lang="en-GB" sz="2400" dirty="0">
                <a:latin typeface="Comic Sans MS" panose="030F0702030302020204" pitchFamily="66" charset="0"/>
              </a:rPr>
              <a:t> arna </a:t>
            </a:r>
            <a:r>
              <a:rPr lang="en-GB" sz="2400" dirty="0" err="1">
                <a:latin typeface="Comic Sans MS" panose="030F0702030302020204" pitchFamily="66" charset="0"/>
              </a:rPr>
              <a:t>i</a:t>
            </a:r>
            <a:r>
              <a:rPr lang="en-GB" sz="2400" dirty="0">
                <a:latin typeface="Comic Sans MS" panose="030F0702030302020204" pitchFamily="66" charset="0"/>
              </a:rPr>
              <a:t>.</a:t>
            </a: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(</a:t>
            </a:r>
            <a:r>
              <a:rPr lang="en-GB" sz="2400" dirty="0" err="1">
                <a:latin typeface="Comic Sans MS" panose="030F0702030302020204" pitchFamily="66" charset="0"/>
              </a:rPr>
              <a:t>cas</a:t>
            </a:r>
            <a:r>
              <a:rPr lang="en-GB" sz="2400" dirty="0">
                <a:latin typeface="Comic Sans MS" panose="030F0702030302020204" pitchFamily="66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060100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F792B-6E37-FD14-8B6B-4B534294D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Mae </a:t>
            </a:r>
            <a:r>
              <a:rPr lang="en-GB" dirty="0" err="1"/>
              <a:t>hi’n</a:t>
            </a:r>
            <a:r>
              <a:rPr lang="en-GB" dirty="0"/>
              <a:t> </a:t>
            </a:r>
            <a:r>
              <a:rPr lang="en-GB" dirty="0" err="1"/>
              <a:t>amser</a:t>
            </a:r>
            <a:r>
              <a:rPr lang="en-GB" dirty="0"/>
              <a:t> </a:t>
            </a:r>
            <a:r>
              <a:rPr lang="en-GB" dirty="0" err="1"/>
              <a:t>canu</a:t>
            </a:r>
            <a:r>
              <a:rPr lang="en-GB" dirty="0"/>
              <a:t>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F4FC59-9815-58E3-F94F-05F8D289BB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831771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Beth </a:t>
            </a:r>
            <a:r>
              <a:rPr lang="en-GB" dirty="0" err="1"/>
              <a:t>sy’n</a:t>
            </a:r>
            <a:r>
              <a:rPr lang="en-GB" dirty="0"/>
              <a:t> bod </a:t>
            </a:r>
            <a:r>
              <a:rPr lang="en-GB" dirty="0" err="1"/>
              <a:t>arnat</a:t>
            </a:r>
            <a:r>
              <a:rPr lang="en-GB" dirty="0"/>
              <a:t> </a:t>
            </a:r>
            <a:r>
              <a:rPr lang="en-GB" dirty="0" err="1"/>
              <a:t>ti</a:t>
            </a:r>
            <a:r>
              <a:rPr lang="en-GB" dirty="0"/>
              <a:t>? </a:t>
            </a:r>
            <a:br>
              <a:rPr lang="en-GB" dirty="0"/>
            </a:br>
            <a:r>
              <a:rPr lang="en-GB" dirty="0"/>
              <a:t>Arnat </a:t>
            </a:r>
            <a:r>
              <a:rPr lang="en-GB" dirty="0" err="1"/>
              <a:t>ti</a:t>
            </a:r>
            <a:r>
              <a:rPr lang="en-GB" dirty="0"/>
              <a:t>? Arnat </a:t>
            </a:r>
            <a:r>
              <a:rPr lang="en-GB" dirty="0" err="1"/>
              <a:t>ti</a:t>
            </a:r>
            <a:r>
              <a:rPr lang="en-GB" dirty="0"/>
              <a:t>? </a:t>
            </a:r>
            <a:br>
              <a:rPr lang="en-GB" dirty="0"/>
            </a:br>
            <a:r>
              <a:rPr lang="en-GB" dirty="0"/>
              <a:t>Beth </a:t>
            </a:r>
            <a:r>
              <a:rPr lang="en-GB" dirty="0" err="1"/>
              <a:t>sy’n</a:t>
            </a:r>
            <a:r>
              <a:rPr lang="en-GB" dirty="0"/>
              <a:t> bod </a:t>
            </a:r>
            <a:r>
              <a:rPr lang="en-GB" dirty="0" err="1"/>
              <a:t>arnat</a:t>
            </a:r>
            <a:r>
              <a:rPr lang="en-GB" dirty="0"/>
              <a:t> </a:t>
            </a:r>
            <a:r>
              <a:rPr lang="en-GB" dirty="0" err="1"/>
              <a:t>ti</a:t>
            </a:r>
            <a:r>
              <a:rPr lang="en-GB" dirty="0"/>
              <a:t>? </a:t>
            </a:r>
            <a:br>
              <a:rPr lang="en-GB" dirty="0"/>
            </a:br>
            <a:r>
              <a:rPr lang="en-GB" dirty="0"/>
              <a:t>Mae </a:t>
            </a:r>
            <a:r>
              <a:rPr lang="en-GB" dirty="0" err="1"/>
              <a:t>annwyd</a:t>
            </a:r>
            <a:r>
              <a:rPr lang="en-GB" dirty="0"/>
              <a:t> arna </a:t>
            </a:r>
            <a:r>
              <a:rPr lang="en-GB" dirty="0" err="1"/>
              <a:t>i</a:t>
            </a:r>
            <a:r>
              <a:rPr lang="en-GB" dirty="0"/>
              <a:t>.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Beth </a:t>
            </a:r>
            <a:r>
              <a:rPr lang="en-GB" dirty="0" err="1"/>
              <a:t>sy’n</a:t>
            </a:r>
            <a:r>
              <a:rPr lang="en-GB" dirty="0"/>
              <a:t> bod </a:t>
            </a:r>
            <a:r>
              <a:rPr lang="en-GB" dirty="0" err="1"/>
              <a:t>arnat</a:t>
            </a:r>
            <a:r>
              <a:rPr lang="en-GB" dirty="0"/>
              <a:t> </a:t>
            </a:r>
            <a:r>
              <a:rPr lang="en-GB" dirty="0" err="1"/>
              <a:t>ti</a:t>
            </a:r>
            <a:r>
              <a:rPr lang="en-GB" dirty="0"/>
              <a:t>? </a:t>
            </a:r>
            <a:br>
              <a:rPr lang="en-GB" dirty="0"/>
            </a:br>
            <a:r>
              <a:rPr lang="en-GB" dirty="0"/>
              <a:t>Arnat </a:t>
            </a:r>
            <a:r>
              <a:rPr lang="en-GB" dirty="0" err="1"/>
              <a:t>ti</a:t>
            </a:r>
            <a:r>
              <a:rPr lang="en-GB" dirty="0"/>
              <a:t>? Arnat </a:t>
            </a:r>
            <a:r>
              <a:rPr lang="en-GB" dirty="0" err="1"/>
              <a:t>ti</a:t>
            </a:r>
            <a:r>
              <a:rPr lang="en-GB" dirty="0"/>
              <a:t>? </a:t>
            </a:r>
            <a:br>
              <a:rPr lang="en-GB" dirty="0"/>
            </a:br>
            <a:r>
              <a:rPr lang="en-GB" dirty="0"/>
              <a:t>Beth </a:t>
            </a:r>
            <a:r>
              <a:rPr lang="en-GB" dirty="0" err="1"/>
              <a:t>sy’n</a:t>
            </a:r>
            <a:r>
              <a:rPr lang="en-GB" dirty="0"/>
              <a:t> bod </a:t>
            </a:r>
            <a:r>
              <a:rPr lang="en-GB" dirty="0" err="1"/>
              <a:t>arnat</a:t>
            </a:r>
            <a:r>
              <a:rPr lang="en-GB" dirty="0"/>
              <a:t> </a:t>
            </a:r>
            <a:r>
              <a:rPr lang="en-GB" dirty="0" err="1"/>
              <a:t>ti</a:t>
            </a:r>
            <a:r>
              <a:rPr lang="en-GB" dirty="0"/>
              <a:t>? </a:t>
            </a:r>
            <a:br>
              <a:rPr lang="en-GB" dirty="0"/>
            </a:br>
            <a:r>
              <a:rPr lang="en-GB" dirty="0" err="1"/>
              <a:t>Mae’r</a:t>
            </a:r>
            <a:r>
              <a:rPr lang="en-GB" dirty="0"/>
              <a:t> </a:t>
            </a:r>
            <a:r>
              <a:rPr lang="en-GB" dirty="0" err="1"/>
              <a:t>ffliw</a:t>
            </a:r>
            <a:r>
              <a:rPr lang="en-GB" dirty="0"/>
              <a:t> arna </a:t>
            </a:r>
            <a:r>
              <a:rPr lang="en-GB" dirty="0" err="1"/>
              <a:t>i</a:t>
            </a:r>
            <a:r>
              <a:rPr lang="en-GB" dirty="0"/>
              <a:t>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E332104-0416-A457-43D2-6085FC54F400}"/>
              </a:ext>
            </a:extLst>
          </p:cNvPr>
          <p:cNvSpPr txBox="1">
            <a:spLocks/>
          </p:cNvSpPr>
          <p:nvPr/>
        </p:nvSpPr>
        <p:spPr>
          <a:xfrm>
            <a:off x="5388428" y="1825625"/>
            <a:ext cx="383177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n-NO" dirty="0"/>
              <a:t>Beth sy’n bod arnat ti? </a:t>
            </a:r>
            <a:br>
              <a:rPr lang="nn-NO" dirty="0"/>
            </a:br>
            <a:r>
              <a:rPr lang="nn-NO" dirty="0"/>
              <a:t>Arnat ti? Arnat ti? </a:t>
            </a:r>
            <a:br>
              <a:rPr lang="nn-NO" dirty="0"/>
            </a:br>
            <a:r>
              <a:rPr lang="nn-NO" dirty="0"/>
              <a:t>Beth sy’n bod arnat ti? </a:t>
            </a:r>
            <a:br>
              <a:rPr lang="nn-NO" dirty="0"/>
            </a:br>
            <a:r>
              <a:rPr lang="nn-NO" dirty="0"/>
              <a:t>Mae peswch arna i. </a:t>
            </a:r>
            <a:br>
              <a:rPr lang="nn-NO" dirty="0"/>
            </a:br>
            <a:br>
              <a:rPr lang="nn-NO" dirty="0"/>
            </a:br>
            <a:r>
              <a:rPr lang="nn-NO" dirty="0"/>
              <a:t>Beth sy’n bod arnat ti? </a:t>
            </a:r>
            <a:br>
              <a:rPr lang="nn-NO" dirty="0"/>
            </a:br>
            <a:r>
              <a:rPr lang="nn-NO" dirty="0"/>
              <a:t>Arnat ti? Arnat ti? </a:t>
            </a:r>
            <a:br>
              <a:rPr lang="nn-NO" dirty="0"/>
            </a:br>
            <a:r>
              <a:rPr lang="nn-NO" dirty="0"/>
              <a:t>Beth sy’n bod arnat ti? </a:t>
            </a:r>
            <a:br>
              <a:rPr lang="nn-NO" dirty="0"/>
            </a:br>
            <a:r>
              <a:rPr lang="nn-NO" dirty="0"/>
              <a:t>Mae feirws arna i.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5122" name="Picture 2" descr="Laying under tree">
            <a:extLst>
              <a:ext uri="{FF2B5EF4-FFF2-40B4-BE49-F238E27FC236}">
                <a16:creationId xmlns:a16="http://schemas.microsoft.com/office/drawing/2014/main" id="{172D931B-6656-D095-7321-DDB9A0CD28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7223" y="585769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7193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C53F341-24BB-EFCF-276C-B07ECD6F4E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816794"/>
              </p:ext>
            </p:extLst>
          </p:nvPr>
        </p:nvGraphicFramePr>
        <p:xfrm>
          <a:off x="246742" y="159220"/>
          <a:ext cx="11324772" cy="66987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324772">
                  <a:extLst>
                    <a:ext uri="{9D8B030D-6E8A-4147-A177-3AD203B41FA5}">
                      <a16:colId xmlns:a16="http://schemas.microsoft.com/office/drawing/2014/main" val="599572769"/>
                    </a:ext>
                  </a:extLst>
                </a:gridCol>
              </a:tblGrid>
              <a:tr h="759195">
                <a:tc>
                  <a:txBody>
                    <a:bodyPr/>
                    <a:lstStyle/>
                    <a:p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Meddyg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: Helo Mari! Ga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helpu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ti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heddiw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062538"/>
                  </a:ext>
                </a:extLst>
              </a:tr>
              <a:tr h="759195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Mari: O,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Meddyg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Jones,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dw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i’n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sâl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iawn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heddiw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7658771"/>
                  </a:ext>
                </a:extLst>
              </a:tr>
              <a:tr h="759195">
                <a:tc>
                  <a:txBody>
                    <a:bodyPr/>
                    <a:lstStyle/>
                    <a:p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Meddyg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: Beth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sy’n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bod?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1750719"/>
                  </a:ext>
                </a:extLst>
              </a:tr>
              <a:tr h="1384415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Mari: Mae pen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tost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gyda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fi. Mae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trwyn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tost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gyda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fi. A,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mae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clystiau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tost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gyda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fi.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1418988"/>
                  </a:ext>
                </a:extLst>
              </a:tr>
              <a:tr h="759195">
                <a:tc>
                  <a:txBody>
                    <a:bodyPr/>
                    <a:lstStyle/>
                    <a:p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Meddyg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: O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na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, dyna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drueni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! Beth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sy’n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bod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arnat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ti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0909650"/>
                  </a:ext>
                </a:extLst>
              </a:tr>
              <a:tr h="759195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Mari: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Dw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i’n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meddwl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mae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annwyd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arna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3025108"/>
                  </a:ext>
                </a:extLst>
              </a:tr>
              <a:tr h="759195">
                <a:tc>
                  <a:txBody>
                    <a:bodyPr/>
                    <a:lstStyle/>
                    <a:p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Meddyg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; Wyt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ti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eisiau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moddion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7708250"/>
                  </a:ext>
                </a:extLst>
              </a:tr>
              <a:tr h="759195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Mari: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Ydw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os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gweli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>
                          <a:latin typeface="Comic Sans MS" panose="030F0702030302020204" pitchFamily="66" charset="0"/>
                        </a:rPr>
                        <a:t>di’n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dda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. Tata </a:t>
                      </a:r>
                      <a:r>
                        <a:rPr lang="en-GB" sz="2800" dirty="0" err="1">
                          <a:latin typeface="Comic Sans MS" panose="030F0702030302020204" pitchFamily="66" charset="0"/>
                        </a:rPr>
                        <a:t>Meddyg</a:t>
                      </a:r>
                      <a:r>
                        <a:rPr lang="en-GB" sz="2800" dirty="0">
                          <a:latin typeface="Comic Sans MS" panose="030F0702030302020204" pitchFamily="66" charset="0"/>
                        </a:rPr>
                        <a:t>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1178969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BA2101A8-5CF7-F818-F19E-E8860A087A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857" y="4071256"/>
            <a:ext cx="2525486" cy="2525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236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D1B1F-9686-8D66-25BB-06813AF6E5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Hwre! Amser gêm!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45B4D2B-1EA6-3D69-9653-A9B06E99AE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543" y="3871684"/>
            <a:ext cx="2387601" cy="2387601"/>
          </a:xfrm>
          <a:prstGeom prst="rect">
            <a:avLst/>
          </a:prstGeom>
        </p:spPr>
      </p:pic>
      <p:pic>
        <p:nvPicPr>
          <p:cNvPr id="4" name="Picture 3" descr="A qr code with a purple letter&#10;&#10;AI-generated content may be incorrect.">
            <a:extLst>
              <a:ext uri="{FF2B5EF4-FFF2-40B4-BE49-F238E27FC236}">
                <a16:creationId xmlns:a16="http://schemas.microsoft.com/office/drawing/2014/main" id="{DEA62B30-EFFD-8999-4BDB-E286F2CC48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301631"/>
            <a:ext cx="4638486" cy="484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143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AI-generated content may be incorrect.">
            <a:extLst>
              <a:ext uri="{FF2B5EF4-FFF2-40B4-BE49-F238E27FC236}">
                <a16:creationId xmlns:a16="http://schemas.microsoft.com/office/drawing/2014/main" id="{6E5E9EF9-70AE-E29D-2D39-9BD0BE98AD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418" y="643467"/>
            <a:ext cx="4101962" cy="2543217"/>
          </a:xfrm>
          <a:prstGeom prst="rect">
            <a:avLst/>
          </a:prstGeom>
        </p:spPr>
      </p:pic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91B6081D-D3E8-4209-B85B-EB1C655A6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1214" y="1111170"/>
            <a:ext cx="11040" cy="4645103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 descr="A screenshot of a computer&#10;&#10;AI-generated content may be incorrect.">
            <a:extLst>
              <a:ext uri="{FF2B5EF4-FFF2-40B4-BE49-F238E27FC236}">
                <a16:creationId xmlns:a16="http://schemas.microsoft.com/office/drawing/2014/main" id="{1E5FD0FD-F120-88A1-E363-4E10EA6004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0181" y="643467"/>
            <a:ext cx="4169209" cy="2543217"/>
          </a:xfrm>
          <a:prstGeom prst="rect">
            <a:avLst/>
          </a:prstGeom>
        </p:spPr>
      </p:pic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28CA55E4-1295-45C8-BA05-5A9E705B7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03027" y="3428998"/>
            <a:ext cx="4188904" cy="1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08C5794E-A9A1-4A23-AF68-C79A782233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610334" y="3428998"/>
            <a:ext cx="4188904" cy="1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5599EF1-DCC9-F3C3-03F0-642E039F7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3044" y="3671316"/>
            <a:ext cx="3916710" cy="2545862"/>
          </a:xfrm>
          <a:prstGeom prst="rect">
            <a:avLst/>
          </a:prstGeom>
        </p:spPr>
      </p:pic>
      <p:pic>
        <p:nvPicPr>
          <p:cNvPr id="25" name="Picture 24" descr="A screenshot of a cell phone&#10;&#10;AI-generated content may be incorrect.">
            <a:extLst>
              <a:ext uri="{FF2B5EF4-FFF2-40B4-BE49-F238E27FC236}">
                <a16:creationId xmlns:a16="http://schemas.microsoft.com/office/drawing/2014/main" id="{3E32CD08-7067-1047-518F-04B3565D80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70340" y="3671316"/>
            <a:ext cx="3868892" cy="2553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0663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542951-4981-2CB2-6CC8-2EFD1F5F3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5882" y="4433530"/>
            <a:ext cx="4820134" cy="163563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Beth </a:t>
            </a:r>
            <a:r>
              <a:rPr lang="en-US" sz="4000" kern="12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ydych</a:t>
            </a:r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chi </a:t>
            </a:r>
            <a:r>
              <a:rPr lang="en-US" sz="4000" kern="12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wedi</a:t>
            </a:r>
            <a:r>
              <a:rPr lang="en-US" sz="4000" dirty="0" err="1">
                <a:solidFill>
                  <a:schemeClr val="tx2"/>
                </a:solidFill>
              </a:rPr>
              <a:t>’i</a:t>
            </a:r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ddysgu</a:t>
            </a:r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heddiw</a:t>
            </a:r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?</a:t>
            </a:r>
          </a:p>
        </p:txBody>
      </p:sp>
      <p:pic>
        <p:nvPicPr>
          <p:cNvPr id="5" name="Picture 4" descr="A cartoon of a child standing next to a panda&#10;&#10;AI-generated content may be incorrect.">
            <a:extLst>
              <a:ext uri="{FF2B5EF4-FFF2-40B4-BE49-F238E27FC236}">
                <a16:creationId xmlns:a16="http://schemas.microsoft.com/office/drawing/2014/main" id="{6B831609-FADF-A735-517D-7D92DBEEBB9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2617" b="2"/>
          <a:stretch>
            <a:fillRect/>
          </a:stretch>
        </p:blipFill>
        <p:spPr>
          <a:xfrm>
            <a:off x="300" y="1130513"/>
            <a:ext cx="5004928" cy="5727482"/>
          </a:xfrm>
          <a:custGeom>
            <a:avLst/>
            <a:gdLst/>
            <a:ahLst/>
            <a:cxnLst/>
            <a:rect l="l" t="t" r="r" b="b"/>
            <a:pathLst>
              <a:path w="5004928" h="5727482">
                <a:moveTo>
                  <a:pt x="1673274" y="0"/>
                </a:moveTo>
                <a:cubicBezTo>
                  <a:pt x="3513296" y="0"/>
                  <a:pt x="5004928" y="1491632"/>
                  <a:pt x="5004928" y="3331654"/>
                </a:cubicBezTo>
                <a:cubicBezTo>
                  <a:pt x="5004928" y="4251665"/>
                  <a:pt x="4632020" y="5084579"/>
                  <a:pt x="4029109" y="5687489"/>
                </a:cubicBezTo>
                <a:lnTo>
                  <a:pt x="3985106" y="5727482"/>
                </a:lnTo>
                <a:lnTo>
                  <a:pt x="0" y="5727482"/>
                </a:lnTo>
                <a:lnTo>
                  <a:pt x="0" y="453879"/>
                </a:lnTo>
                <a:lnTo>
                  <a:pt x="85210" y="402113"/>
                </a:lnTo>
                <a:cubicBezTo>
                  <a:pt x="557283" y="145668"/>
                  <a:pt x="1098267" y="0"/>
                  <a:pt x="1673274" y="0"/>
                </a:cubicBezTo>
                <a:close/>
              </a:path>
            </a:pathLst>
          </a:custGeom>
        </p:spPr>
      </p:pic>
      <p:pic>
        <p:nvPicPr>
          <p:cNvPr id="7" name="Picture 6" descr="A cartoon of a person with her hands on her cheeks&#10;&#10;AI-generated content may be incorrect.">
            <a:extLst>
              <a:ext uri="{FF2B5EF4-FFF2-40B4-BE49-F238E27FC236}">
                <a16:creationId xmlns:a16="http://schemas.microsoft.com/office/drawing/2014/main" id="{F26A0343-E5B9-7ADC-C86E-CCA5A6E7DE7D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rcRect t="20704" r="3" b="7584"/>
          <a:stretch>
            <a:fillRect/>
          </a:stretch>
        </p:blipFill>
        <p:spPr>
          <a:xfrm>
            <a:off x="5973949" y="253257"/>
            <a:ext cx="4985039" cy="3574989"/>
          </a:xfrm>
          <a:custGeom>
            <a:avLst/>
            <a:gdLst/>
            <a:ahLst/>
            <a:cxnLst/>
            <a:rect l="l" t="t" r="r" b="b"/>
            <a:pathLst>
              <a:path w="5061985" h="3630170">
                <a:moveTo>
                  <a:pt x="253815" y="0"/>
                </a:moveTo>
                <a:lnTo>
                  <a:pt x="4808170" y="0"/>
                </a:lnTo>
                <a:lnTo>
                  <a:pt x="4863087" y="114001"/>
                </a:lnTo>
                <a:cubicBezTo>
                  <a:pt x="4991162" y="416805"/>
                  <a:pt x="5061985" y="749721"/>
                  <a:pt x="5061985" y="1099178"/>
                </a:cubicBezTo>
                <a:cubicBezTo>
                  <a:pt x="5061985" y="2497007"/>
                  <a:pt x="3928821" y="3630170"/>
                  <a:pt x="2530993" y="3630170"/>
                </a:cubicBezTo>
                <a:cubicBezTo>
                  <a:pt x="1133164" y="3630170"/>
                  <a:pt x="0" y="2497007"/>
                  <a:pt x="0" y="1099178"/>
                </a:cubicBezTo>
                <a:cubicBezTo>
                  <a:pt x="0" y="749721"/>
                  <a:pt x="70823" y="416805"/>
                  <a:pt x="198898" y="114001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51096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14542</TotalTime>
  <Words>578</Words>
  <Application>Microsoft Office PowerPoint</Application>
  <PresentationFormat>Widescreen</PresentationFormat>
  <Paragraphs>59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Comic Sans MS</vt:lpstr>
      <vt:lpstr>Office Theme</vt:lpstr>
      <vt:lpstr>PowerPoint Presentation</vt:lpstr>
      <vt:lpstr>Clinig Feddygon Dydd Iau 29ain o Ionawr  </vt:lpstr>
      <vt:lpstr>PowerPoint Presentation</vt:lpstr>
      <vt:lpstr>Geirfa Newydd Beth sy’n bod arnat ti?  </vt:lpstr>
      <vt:lpstr>Bocs Bendigedig</vt:lpstr>
      <vt:lpstr>PowerPoint Presentation</vt:lpstr>
      <vt:lpstr>Mae hi’n amser canu!</vt:lpstr>
      <vt:lpstr>PowerPoint Presentation</vt:lpstr>
      <vt:lpstr>Hwre! Amser gêm!</vt:lpstr>
      <vt:lpstr>PowerPoint Presentation</vt:lpstr>
      <vt:lpstr>Beth ydych chi wedi’i ddysgu heddiw?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Johanna Mead (1100077)</dc:creator>
  <cp:lastModifiedBy>J MEAD (Waun Wen Primary School)</cp:lastModifiedBy>
  <cp:revision>2</cp:revision>
  <cp:lastPrinted>2026-01-27T08:31:42Z</cp:lastPrinted>
  <dcterms:created xsi:type="dcterms:W3CDTF">2026-01-18T12:44:58Z</dcterms:created>
  <dcterms:modified xsi:type="dcterms:W3CDTF">2026-01-28T17:06:04Z</dcterms:modified>
</cp:coreProperties>
</file>