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58" r:id="rId6"/>
    <p:sldId id="259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8C3AB04-6934-4242-977D-4A65D2C6D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9482F3C-6B9D-49B9-90ED-E272126D5F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AF732EB-499A-4FE3-AF28-E07B2FC01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2F79C19-1E99-4D23-95DA-2C890D9DE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49D4FCD-0169-48C4-80A0-7DC3BA83F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4117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8388C0-5048-48BF-9298-43321AAC3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939780-A635-4C3C-A6EE-635E4F86A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AE46135-468A-43C8-B0BA-6C1507BCF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DA591B5-0F70-4413-B548-506F2810E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C97B3FE-108F-45A9-B1E3-25F507D81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1402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A140938-892C-4096-8BDE-247E9E6C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2A5015A-59D6-4903-A0DB-D213F0C75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8C3376D-A1E7-42C4-8E11-19E16F1E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EF57F84-0CF2-4F26-881E-4DC3647BD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4A03A90-C0CB-4DEF-ACDD-82A4E9AC3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0905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1FBABA-DF53-4F70-85D6-9954DA06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2308BB-394A-4DB1-AF54-F0CCF8E0E7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CB84D69-F17E-46AC-B031-AE1CF6C6B7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E282763-9406-461D-A164-705B29FC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C73DA00-0E49-4434-9B5A-D23FBD6F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803528A-0088-4AC2-80D8-D9011E5DD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5244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2E87B4-43A5-40F8-A9F9-202D2D1E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E06DFBB-5485-49B6-8F8B-7A7EC7DE2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E2C8EF2-034C-49EA-810F-A00DAF1D8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D193A9A-C5B9-4AF7-A571-9C5EE879CA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1DC6CCB-4DB1-4638-ACD9-00BBF7E91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A2E30F1-B3D6-4F26-ACB3-6441690C0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9DF37D9-36F4-40BA-81B3-5F897B4EA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02F1B4A1-B795-4B4E-B9E1-E917B7539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067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BDD6B6-B1BE-4601-98E7-3A89A3C68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4F1C060C-A921-4357-AA45-9EBFA16D4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302EBAD-0ED2-4FC8-9D84-E906B9B6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AB79F32-F175-4744-A13A-9B9A84773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8828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59FA353-2A3D-448C-B8B6-FC781F89A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CD2B60F-C068-4220-AA39-D43B2D292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C581279-9308-4199-B824-CC0101146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1166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96938C-7D28-4067-A6D7-A4AE43A6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43BE93D-3B95-4DF1-B4C0-0C1902052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F1E1961-0278-4464-9217-FAB482ACC4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8EC2C03-D1A9-4FE5-96CC-60D6EC9C3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222EC69-EE4F-413E-BBCF-CE85542D1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7EDC736-484B-483D-BB3E-6074A6AB6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8758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AE6BCB-52DB-4BC5-9DB5-205F70ED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0710612D-A51F-4E5A-933C-AC2894B37D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1367828-8C0F-48E7-9A72-E51E35BD8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3D59A6-03BC-47AF-A00B-397F4F849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7575329-4180-4BC1-8BFC-B206C9B3F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5D16BBD-DA73-4EFB-AC7B-1361D1DA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733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C490C2-19C8-4E5E-A351-96FABF00B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A2520EF-53C2-4838-A3BC-FB4D665AA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B166D0D-4407-4FCB-A932-DFEDBCD1D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A7E4C73-16FC-414F-B90C-DB97D174A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938AD7F-653F-478A-82BA-D12FA822E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1743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8B33581-772F-497A-8FCC-60F743D386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E61E783-5C0E-4CA5-82FA-C9DD7A1BD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3B5D8E-0F6D-4D46-8D25-6842CAE65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F9C1583-CE91-4142-B1E2-600FB060C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44E7C02-13CF-4BE2-B47D-DA1C7762F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5139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DDF2448-4C47-4996-ABC0-969ABD5B4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6FDBB1E-7D49-4B9D-B775-C1D0E0E16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6CE6C2F-3F8E-406A-99EE-AB4C0E0892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253B9-CB90-4065-A1E5-5C7E0F9A9BF3}" type="datetimeFigureOut">
              <a:rPr lang="zh-CN" altLang="en-US" smtClean="0"/>
              <a:t>2020/11/10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9341BF7-231C-486D-969B-EE3CFEC0E5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12575F0-EB99-49CC-A6B8-DF1B3B6D59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FD31C-D821-4188-B2FE-81DB16083C0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3507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890AE7-8162-4E1F-B1BD-28CB0BD6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0823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665072E2-3233-4300-BF3C-E8CAA9E2E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985" y="213064"/>
            <a:ext cx="11844248" cy="1938616"/>
          </a:xfrm>
        </p:spPr>
        <p:txBody>
          <a:bodyPr>
            <a:normAutofit fontScale="90000"/>
          </a:bodyPr>
          <a:lstStyle/>
          <a:p>
            <a:r>
              <a:rPr lang="en-US" altLang="zh-CN" b="1" dirty="0">
                <a:solidFill>
                  <a:schemeClr val="bg1"/>
                </a:solidFill>
              </a:rPr>
              <a:t>A Study on Chinese Character </a:t>
            </a:r>
            <a:r>
              <a:rPr lang="zh-CN" altLang="en-US" b="1" dirty="0">
                <a:solidFill>
                  <a:schemeClr val="bg1"/>
                </a:solidFill>
              </a:rPr>
              <a:t>鱼</a:t>
            </a:r>
            <a:r>
              <a:rPr lang="en-US" altLang="zh-CN" b="1" dirty="0">
                <a:solidFill>
                  <a:schemeClr val="bg1"/>
                </a:solidFill>
              </a:rPr>
              <a:t>(Fish)</a:t>
            </a:r>
            <a:r>
              <a:rPr lang="zh-CN" altLang="en-US" b="1" dirty="0">
                <a:solidFill>
                  <a:schemeClr val="bg1"/>
                </a:solidFill>
              </a:rPr>
              <a:t> </a:t>
            </a:r>
            <a:r>
              <a:rPr lang="en-US" altLang="zh-CN" b="1" dirty="0">
                <a:solidFill>
                  <a:schemeClr val="bg1"/>
                </a:solidFill>
              </a:rPr>
              <a:t>from the perspective of Morpheme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2502840-DFB8-43F9-8838-5D1E55E6A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0519" y="4706321"/>
            <a:ext cx="3335045" cy="1655762"/>
          </a:xfrm>
        </p:spPr>
        <p:txBody>
          <a:bodyPr>
            <a:normAutofit/>
          </a:bodyPr>
          <a:lstStyle/>
          <a:p>
            <a:r>
              <a:rPr lang="en-US" altLang="zh-CN" sz="3600" b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Lizhen</a:t>
            </a:r>
            <a:r>
              <a:rPr lang="en-US" altLang="zh-CN" sz="36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Liu</a:t>
            </a:r>
          </a:p>
          <a:p>
            <a:r>
              <a:rPr lang="en-US" altLang="zh-CN" sz="36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No. 2008001</a:t>
            </a:r>
            <a:endParaRPr lang="zh-CN" altLang="en-US" sz="36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488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114AE08-2C90-4123-AF66-EFE51B178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I: Lead-in and Creative Points 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91E084A-40BD-4F7D-87B3-AFD0E95A4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53692" cy="4351338"/>
          </a:xfrm>
        </p:spPr>
        <p:txBody>
          <a:bodyPr>
            <a:normAutofit/>
          </a:bodyPr>
          <a:lstStyle/>
          <a:p>
            <a:r>
              <a:rPr lang="en-US" altLang="zh-CN" sz="3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Morpheme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 is the smallest unit in term of expression and content, which cannot be further divided into smaller unit without destroying its meaning or dramatically altering the meaning. </a:t>
            </a:r>
          </a:p>
          <a:p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The creative points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of this task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are to be the first one to find how morpheme works in Chinese character </a:t>
            </a:r>
            <a:r>
              <a:rPr lang="zh-CN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(Fish);  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to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be</a:t>
            </a:r>
            <a:r>
              <a:rPr lang="zh-CN" altLang="en-US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the first one to add sub-affix, upper affix, inner affix in the study of affix in Chinese; and to be the first one to discovery the phenomenon of linguistic involution in Chinese words.</a:t>
            </a:r>
            <a:endParaRPr lang="zh-CN" altLang="zh-CN" sz="3200" dirty="0">
              <a:solidFill>
                <a:srgbClr val="000000"/>
              </a:solidFill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7FCD026-C8E0-4ABD-B7B8-DF8E120CA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9298" y="98031"/>
            <a:ext cx="3364636" cy="166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719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3369514-38A0-423D-9F3C-FB5255FE8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61769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II: Action Plan 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0449E3-CED6-45E6-BECE-4AAF12BC0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386" y="2251753"/>
            <a:ext cx="10605117" cy="4351338"/>
          </a:xfrm>
        </p:spPr>
        <p:txBody>
          <a:bodyPr>
            <a:normAutofit lnSpcReduction="10000"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Morpheme is an English word, and English is a language of sounds. If you can pronounce the word “morpheme”, you can always closely, but not exactly write it down according to its pronunciation. This is really a huge advantage of English linguistic magic! But Chinese language is more like a language of pictures. Most Chinese characters come from pictographic characters, which constructed their words by picture-drawing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. For example, the word in </a:t>
            </a:r>
            <a:r>
              <a:rPr lang="en-US" altLang="zh-CN" sz="3200" i="1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picture 1</a:t>
            </a:r>
            <a:r>
              <a:rPr lang="en-US" altLang="zh-CN" sz="3200" dirty="0">
                <a:solidFill>
                  <a:srgbClr val="000000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 really takes a good shape of fish and this pictographic character’s meaning is a fish. </a:t>
            </a:r>
            <a:endParaRPr lang="zh-CN" altLang="en-US" sz="3200" dirty="0">
              <a:solidFill>
                <a:srgbClr val="000000"/>
              </a:solidFill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AA376CD3-AF23-43B9-BB47-FC353E1F9AF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849" y="373239"/>
            <a:ext cx="3251333" cy="1686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0588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D662E4-A4FB-4D91-BD1A-9A10D596D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8661"/>
            <a:ext cx="10515600" cy="1325563"/>
          </a:xfrm>
        </p:spPr>
        <p:txBody>
          <a:bodyPr>
            <a:noAutofit/>
          </a:bodyPr>
          <a:lstStyle/>
          <a:p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With time passing by according to </a:t>
            </a:r>
            <a:r>
              <a:rPr lang="en-US" altLang="zh-CN" sz="32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picture 2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, it is now written as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(Fish). So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let’s take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Chinese character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 for example to study how morpheme exists in Chinese language.</a:t>
            </a:r>
            <a:endParaRPr lang="zh-CN" altLang="en-US" sz="3200" dirty="0"/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8D95B761-BDBD-417E-9EA7-1433CADAFAB4}"/>
              </a:ext>
            </a:extLst>
          </p:cNvPr>
          <p:cNvSpPr txBox="1">
            <a:spLocks/>
          </p:cNvSpPr>
          <p:nvPr/>
        </p:nvSpPr>
        <p:spPr>
          <a:xfrm>
            <a:off x="838200" y="585418"/>
            <a:ext cx="44617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dirty="0">
                <a:solidFill>
                  <a:srgbClr val="0000CC"/>
                </a:solidFill>
                <a:latin typeface="Times New Roman" panose="02020603050405020304" pitchFamily="18" charset="0"/>
                <a:ea typeface="等线" panose="02010600030101010101" pitchFamily="2" charset="-122"/>
              </a:rPr>
              <a:t>Part II: Action Plan 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CBDE1C6-8A24-4E75-9E8A-D05E1E23BA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272" y="3429000"/>
            <a:ext cx="6888469" cy="293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173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E6AB219-FD09-4768-B240-488C7DD9C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III: Description </a:t>
            </a:r>
            <a:endParaRPr lang="zh-CN" altLang="en-US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110EC30-A4F7-4D8C-9060-4B869668B6D8}"/>
              </a:ext>
            </a:extLst>
          </p:cNvPr>
          <p:cNvSpPr txBox="1"/>
          <p:nvPr/>
        </p:nvSpPr>
        <p:spPr>
          <a:xfrm>
            <a:off x="914400" y="2095130"/>
            <a:ext cx="818521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In </a:t>
            </a:r>
            <a:r>
              <a:rPr lang="en-US" altLang="zh-CN" sz="3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picture 3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, it reads: “To look at the fish makes me happy.” As the saying goes: “If you give him a fish, you feed him for a day, but if you teach him how to fish, you feed him for a life time.” Here, we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can find that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</a:rPr>
              <a:t>(Fish) is a free morpheme  that constitutes a word by itself independently, but it is also a great root for it contributes to more than 100 compound words. </a:t>
            </a:r>
            <a:endParaRPr lang="zh-CN" altLang="en-US" sz="3200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6E60AD0-9560-44A6-94EC-7C7ECF2850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129" y="881536"/>
            <a:ext cx="2133590" cy="5094927"/>
          </a:xfrm>
          <a:prstGeom prst="rect">
            <a:avLst/>
          </a:prstGeom>
        </p:spPr>
      </p:pic>
      <p:pic>
        <p:nvPicPr>
          <p:cNvPr id="8" name="Picture 23">
            <a:extLst>
              <a:ext uri="{FF2B5EF4-FFF2-40B4-BE49-F238E27FC236}">
                <a16:creationId xmlns:a16="http://schemas.microsoft.com/office/drawing/2014/main" id="{6BB622C0-2490-409B-BA87-909E1E085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08" y="365125"/>
            <a:ext cx="1655762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4">
            <a:extLst>
              <a:ext uri="{FF2B5EF4-FFF2-40B4-BE49-F238E27FC236}">
                <a16:creationId xmlns:a16="http://schemas.microsoft.com/office/drawing/2014/main" id="{185B551D-AA28-4CD3-8F70-AE8966229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192" y="442912"/>
            <a:ext cx="782638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207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2FBA83A-023B-4459-A27A-ECB05C277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III: Description </a:t>
            </a:r>
            <a:endParaRPr lang="zh-CN" altLang="en-US" dirty="0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FA63ADD-2427-4119-947E-A5AA957FD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2359"/>
            <a:ext cx="10515600" cy="4351338"/>
          </a:xfrm>
        </p:spPr>
        <p:txBody>
          <a:bodyPr/>
          <a:lstStyle/>
          <a:p>
            <a:pPr algn="just"/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For example: </a:t>
            </a:r>
            <a:endParaRPr lang="zh-CN" altLang="zh-CN" sz="16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kind of fish: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鲨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shark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鳗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eel 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鲫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crucian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鲤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carp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鱿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sleeve-fish</a:t>
            </a:r>
            <a:endParaRPr lang="zh-CN" altLang="zh-CN" sz="16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part of the fish: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鳞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 lodicule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鳃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gill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鳍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fin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鳔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swim bladder</a:t>
            </a:r>
            <a:endParaRPr lang="zh-CN" altLang="zh-CN" sz="16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kind of animals rather than fish: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鲸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whale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鳄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crocodile</a:t>
            </a:r>
            <a:endParaRPr lang="zh-CN" altLang="zh-CN" sz="16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It is the root of some taste when you put fish and mutton to be cooked together: </a:t>
            </a:r>
            <a:r>
              <a:rPr lang="zh-CN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鲜</a:t>
            </a:r>
            <a:r>
              <a:rPr lang="en-US" altLang="zh-CN" sz="28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 fresh tasty</a:t>
            </a:r>
            <a:endParaRPr lang="zh-CN" altLang="zh-CN" sz="16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73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B4938A-0A49-463B-BA7E-5AF85D70C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0838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IV: Feelings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1AE222-2CFD-4265-BE30-E86274EF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237" y="1488274"/>
            <a:ext cx="8731929" cy="4351338"/>
          </a:xfrm>
        </p:spPr>
        <p:txBody>
          <a:bodyPr/>
          <a:lstStyle/>
          <a:p>
            <a:r>
              <a:rPr lang="en-US" altLang="zh-CN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If we step in the other culture’s shoes, we may find something we have taken for granted really catches new creative thinking. </a:t>
            </a:r>
            <a:endParaRPr lang="zh-CN" altLang="en-US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7E5F5A2-41A9-4582-BCEC-8013412717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166" y="648071"/>
            <a:ext cx="2271308" cy="5423792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2E369964-11DE-436F-B9BD-F7DE858DF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9" y="2813837"/>
            <a:ext cx="4695809" cy="361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A9E379AC-5A98-44AD-ABA9-91BF5103F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256926"/>
            <a:ext cx="3033836" cy="269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426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8456E3-5E0C-444F-9EF0-D11E7F4CF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51050" cy="1325563"/>
          </a:xfrm>
        </p:spPr>
        <p:txBody>
          <a:bodyPr>
            <a:normAutofit/>
          </a:bodyPr>
          <a:lstStyle/>
          <a:p>
            <a:r>
              <a:rPr lang="en-US" altLang="zh-CN" sz="40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Part V: Evaluation</a:t>
            </a:r>
            <a:endParaRPr lang="zh-CN" altLang="en-US" sz="4000" dirty="0">
              <a:solidFill>
                <a:srgbClr val="0000CC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1E6270-105C-41C1-8701-9F14B1F2E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Every language has its unique features. When it comes to affix, in English we have prefix, suffix and infix. But that is not all the case in Chinese. 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We may have a </a:t>
            </a:r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sub-affix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For example,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鲨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 a shark). We may have an </a:t>
            </a:r>
            <a:r>
              <a:rPr lang="en-US" altLang="zh-CN" sz="3200" kern="12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upper affix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For example, 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鲁（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 abbreviation of </a:t>
            </a:r>
            <a:r>
              <a:rPr lang="en-US" altLang="zh-CN" sz="3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Shangdong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province in China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. Or even </a:t>
            </a:r>
            <a:r>
              <a:rPr lang="en-US" altLang="zh-CN" sz="32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 inner affix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: For example, 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fishing). When morpheme in English is learned, morpheme in Chinese can be more appreciated in an adapted way. </a:t>
            </a:r>
            <a:r>
              <a:rPr lang="en-US" altLang="zh-CN" sz="32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Take the essence and stay hungry</a:t>
            </a:r>
            <a:r>
              <a:rPr lang="en-US" altLang="zh-CN" sz="3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then both languages will have a fresh and promising development.</a:t>
            </a:r>
            <a:endParaRPr lang="zh-CN" altLang="zh-CN" sz="32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AF12F48-E50D-433F-9A29-C39125E9C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631" y="84756"/>
            <a:ext cx="2792952" cy="168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506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EE024A9-676C-4415-B067-B4791BE0F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kern="100" dirty="0">
                <a:solidFill>
                  <a:srgbClr val="0000CC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Part VI: 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092E707-8E44-4F5C-9CED-327CF29C0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035" y="1346231"/>
            <a:ext cx="10880324" cy="4351338"/>
          </a:xfrm>
        </p:spPr>
        <p:txBody>
          <a:bodyPr>
            <a:noAutofit/>
          </a:bodyPr>
          <a:lstStyle/>
          <a:p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Though the study on Chinese character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from the perspective of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morpheme, it can be concluded that Chinese characters are limited in a square room, but it can be more complexed in this limited square, for example : Both 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 have the same size of writing room, but</a:t>
            </a:r>
            <a:r>
              <a:rPr lang="zh-CN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鱼</a:t>
            </a:r>
            <a:r>
              <a:rPr lang="en-US" altLang="zh-CN" sz="32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(Fish) has eight strokes while 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䲣</a:t>
            </a:r>
            <a:r>
              <a:rPr lang="zh-CN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(to go fishing) has eighteen strokes, which is much more complexed or elaborate. This phenomenon of Chinese words can be called </a:t>
            </a:r>
            <a:r>
              <a:rPr lang="en-US" altLang="zh-CN" sz="3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linguistic involution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Involution or evolution, which is better in linguistic studies? It is hard to say. It just depends on your </a:t>
            </a:r>
            <a:r>
              <a:rPr lang="en-US" altLang="zh-CN" sz="32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preference</a:t>
            </a:r>
            <a:r>
              <a:rPr lang="en-US" altLang="zh-CN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2B4A0B2-2B6D-4644-A3F9-B22382DE6A70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484" y="1443673"/>
            <a:ext cx="3124941" cy="333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B262885-65E4-4B4E-B82F-ACFFA0B64077}"/>
              </a:ext>
            </a:extLst>
          </p:cNvPr>
          <p:cNvSpPr txBox="1"/>
          <p:nvPr/>
        </p:nvSpPr>
        <p:spPr>
          <a:xfrm>
            <a:off x="8824404" y="6309343"/>
            <a:ext cx="2095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Lizhen</a:t>
            </a:r>
            <a:r>
              <a:rPr lang="en-US" altLang="zh-CN" dirty="0"/>
              <a:t> Liu 2008001</a:t>
            </a:r>
            <a:endParaRPr lang="zh-CN" altLang="en-US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948A84E-5613-448C-A8C3-550C1A0676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3859" y="207931"/>
            <a:ext cx="952500" cy="95250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82A1FDAF-A6D5-4823-A871-F048B705EE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9493" y="187786"/>
            <a:ext cx="923925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87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735</Words>
  <Application>Microsoft Office PowerPoint</Application>
  <PresentationFormat>宽屏</PresentationFormat>
  <Paragraphs>25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4" baseType="lpstr">
      <vt:lpstr>等线</vt:lpstr>
      <vt:lpstr>等线 Light</vt:lpstr>
      <vt:lpstr>Arial</vt:lpstr>
      <vt:lpstr>Times New Roman</vt:lpstr>
      <vt:lpstr>Office 主题​​</vt:lpstr>
      <vt:lpstr>A Study on Chinese Character 鱼(Fish) from the perspective of Morpheme</vt:lpstr>
      <vt:lpstr>Part I: Lead-in and Creative Points </vt:lpstr>
      <vt:lpstr>Part II: Action Plan </vt:lpstr>
      <vt:lpstr>With time passing by according to picture 2, it is now written as 鱼(Fish). So let’s take Chinese character 鱼(Fish) for example to study how morpheme exists in Chinese language.</vt:lpstr>
      <vt:lpstr>Part III: Description </vt:lpstr>
      <vt:lpstr>Part III: Description </vt:lpstr>
      <vt:lpstr>Part IV: Feelings</vt:lpstr>
      <vt:lpstr>Part V: Evaluation</vt:lpstr>
      <vt:lpstr>Part VI: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on Chinese Character 鱼(Fish) from the perspective of morpheme</dc:title>
  <dc:creator>丽珍 刘</dc:creator>
  <cp:lastModifiedBy>丽珍 刘</cp:lastModifiedBy>
  <cp:revision>20</cp:revision>
  <dcterms:created xsi:type="dcterms:W3CDTF">2020-11-09T11:58:02Z</dcterms:created>
  <dcterms:modified xsi:type="dcterms:W3CDTF">2020-11-10T06:09:14Z</dcterms:modified>
</cp:coreProperties>
</file>