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notesMasterIdLst>
    <p:notesMasterId r:id="rId11"/>
  </p:notesMasterIdLst>
  <p:sldIdLst>
    <p:sldId id="269" r:id="rId2"/>
    <p:sldId id="270" r:id="rId3"/>
    <p:sldId id="271" r:id="rId4"/>
    <p:sldId id="273" r:id="rId5"/>
    <p:sldId id="274" r:id="rId6"/>
    <p:sldId id="275" r:id="rId7"/>
    <p:sldId id="279" r:id="rId8"/>
    <p:sldId id="278" r:id="rId9"/>
    <p:sldId id="27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61280F-9CE4-7F29-EC14-E4227AD74565}" v="1485" dt="2022-10-16T12:59:20.736"/>
    <p1510:client id="{69F74B12-D7D9-324C-4581-03952167202E}" v="424" dt="2022-10-06T16:22:32.405"/>
    <p1510:client id="{7C75E121-1415-4551-A946-B16F605ED99A}" v="172" dt="2022-10-14T11:58:52.493"/>
    <p1510:client id="{A520950B-7068-7469-0F5D-37DAA44D647B}" v="324" dt="2022-10-13T16:36:54.601"/>
    <p1510:client id="{DCF2D8C4-1561-4DE0-A9E8-524855BA2318}" v="11" dt="2022-10-13T06:47:44.437"/>
    <p1510:client id="{EF277A13-96A3-1D95-D98C-2B31ECC65D1A}" v="111" dt="2022-10-16T07:54:06.1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727" autoAdjust="0"/>
  </p:normalViewPr>
  <p:slideViewPr>
    <p:cSldViewPr snapToGrid="0">
      <p:cViewPr varScale="1">
        <p:scale>
          <a:sx n="65" d="100"/>
          <a:sy n="65" d="100"/>
        </p:scale>
        <p:origin x="7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936466-DF80-4D24-827C-8748086B33E9}"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398B420-715B-4710-A899-496693192AAA}">
      <dgm:prSet phldr="0"/>
      <dgm:spPr/>
      <dgm:t>
        <a:bodyPr/>
        <a:lstStyle/>
        <a:p>
          <a:pPr rtl="0"/>
          <a:r>
            <a:rPr lang="en-GB" dirty="0">
              <a:latin typeface="Calibri Light" panose="020F0302020204030204"/>
            </a:rPr>
            <a:t>All participants on campus including students and staff can choose to participate or not to participate, they would give consent.</a:t>
          </a:r>
        </a:p>
      </dgm:t>
    </dgm:pt>
    <dgm:pt modelId="{A8C2DBF1-6D29-4AB7-8CE5-419F157E5E81}" type="parTrans" cxnId="{C4C9571A-5DA9-474A-9198-D4CCCCED7DBD}">
      <dgm:prSet/>
      <dgm:spPr/>
    </dgm:pt>
    <dgm:pt modelId="{EF45CEC5-4556-40E7-8DDE-C3821F501F17}" type="sibTrans" cxnId="{C4C9571A-5DA9-474A-9198-D4CCCCED7DBD}">
      <dgm:prSet phldrT="1" phldr="0"/>
      <dgm:spPr/>
      <dgm:t>
        <a:bodyPr/>
        <a:lstStyle/>
        <a:p>
          <a:r>
            <a:rPr lang="en-US"/>
            <a:t>1</a:t>
          </a:r>
        </a:p>
      </dgm:t>
    </dgm:pt>
    <dgm:pt modelId="{239898AE-CB9C-47EF-B518-3E6ACED24828}">
      <dgm:prSet phldr="0"/>
      <dgm:spPr/>
      <dgm:t>
        <a:bodyPr/>
        <a:lstStyle/>
        <a:p>
          <a:pPr rtl="0"/>
          <a:r>
            <a:rPr lang="en-GB" dirty="0">
              <a:latin typeface="Calibri Light" panose="020F0302020204030204"/>
            </a:rPr>
            <a:t>All participants that take part in surveys and questionnaires will have their data stored untill the research project is complete.</a:t>
          </a:r>
        </a:p>
      </dgm:t>
    </dgm:pt>
    <dgm:pt modelId="{5503C9CA-D2A1-4AD3-A7FD-2A540E9FCBB4}" type="parTrans" cxnId="{041E21F0-5FE1-4FB1-90FF-22D026AAB362}">
      <dgm:prSet/>
      <dgm:spPr/>
    </dgm:pt>
    <dgm:pt modelId="{707B2CCE-D587-4D56-989D-0F412E4DC7B9}" type="sibTrans" cxnId="{041E21F0-5FE1-4FB1-90FF-22D026AAB362}">
      <dgm:prSet phldrT="2" phldr="0"/>
      <dgm:spPr/>
      <dgm:t>
        <a:bodyPr/>
        <a:lstStyle/>
        <a:p>
          <a:r>
            <a:rPr lang="en-US"/>
            <a:t>2</a:t>
          </a:r>
        </a:p>
      </dgm:t>
    </dgm:pt>
    <dgm:pt modelId="{9E5A6CB8-6D8D-4BF9-A310-26A7F8B978E0}">
      <dgm:prSet phldr="0"/>
      <dgm:spPr/>
      <dgm:t>
        <a:bodyPr/>
        <a:lstStyle/>
        <a:p>
          <a:pPr rtl="0"/>
          <a:r>
            <a:rPr lang="en-GB" dirty="0">
              <a:latin typeface="Calibri Light" panose="020F0302020204030204"/>
            </a:rPr>
            <a:t>Ensuring confidentiality when storing data.</a:t>
          </a:r>
        </a:p>
      </dgm:t>
    </dgm:pt>
    <dgm:pt modelId="{DFFCCE55-FBC1-49A3-A119-A7CC6E2D1B3E}" type="parTrans" cxnId="{8D81E7C9-BBE9-447C-BAE8-7FC9D79704F2}">
      <dgm:prSet/>
      <dgm:spPr/>
    </dgm:pt>
    <dgm:pt modelId="{D6C84956-AE3E-48A9-AF86-03A0E89F8756}" type="sibTrans" cxnId="{8D81E7C9-BBE9-447C-BAE8-7FC9D79704F2}">
      <dgm:prSet phldrT="3" phldr="0"/>
      <dgm:spPr/>
      <dgm:t>
        <a:bodyPr/>
        <a:lstStyle/>
        <a:p>
          <a:r>
            <a:rPr lang="en-US"/>
            <a:t>3</a:t>
          </a:r>
        </a:p>
      </dgm:t>
    </dgm:pt>
    <dgm:pt modelId="{4BF06A84-C44A-46FF-9145-1FFC37AB8834}">
      <dgm:prSet phldr="0"/>
      <dgm:spPr/>
      <dgm:t>
        <a:bodyPr/>
        <a:lstStyle/>
        <a:p>
          <a:pPr rtl="0"/>
          <a:r>
            <a:rPr lang="en-GB" dirty="0"/>
            <a:t>The right to participate and withdraw whenever the participant wanted to.</a:t>
          </a:r>
          <a:endParaRPr lang="en-GB" dirty="0">
            <a:latin typeface="Calibri Light" panose="020F0302020204030204"/>
          </a:endParaRPr>
        </a:p>
      </dgm:t>
    </dgm:pt>
    <dgm:pt modelId="{695DC6A8-B591-4FAF-8844-A2EF685AE319}" type="parTrans" cxnId="{6139E978-0CE9-47F0-AB1B-E76ECF955727}">
      <dgm:prSet/>
      <dgm:spPr/>
    </dgm:pt>
    <dgm:pt modelId="{E2880D97-45CB-4854-901F-4D547D349B24}" type="sibTrans" cxnId="{6139E978-0CE9-47F0-AB1B-E76ECF955727}">
      <dgm:prSet phldrT="4" phldr="0"/>
      <dgm:spPr/>
      <dgm:t>
        <a:bodyPr/>
        <a:lstStyle/>
        <a:p>
          <a:r>
            <a:rPr lang="en-US"/>
            <a:t>4</a:t>
          </a:r>
        </a:p>
      </dgm:t>
    </dgm:pt>
    <dgm:pt modelId="{8EB297DC-51FB-46B6-94E3-3CBDDA264C9D}" type="pres">
      <dgm:prSet presAssocID="{56936466-DF80-4D24-827C-8748086B33E9}" presName="Name0" presStyleCnt="0">
        <dgm:presLayoutVars>
          <dgm:animLvl val="lvl"/>
          <dgm:resizeHandles val="exact"/>
        </dgm:presLayoutVars>
      </dgm:prSet>
      <dgm:spPr/>
    </dgm:pt>
    <dgm:pt modelId="{7DAB52C2-CE42-44E3-8E59-FCECB740321E}" type="pres">
      <dgm:prSet presAssocID="{D398B420-715B-4710-A899-496693192AAA}" presName="compositeNode" presStyleCnt="0">
        <dgm:presLayoutVars>
          <dgm:bulletEnabled val="1"/>
        </dgm:presLayoutVars>
      </dgm:prSet>
      <dgm:spPr/>
    </dgm:pt>
    <dgm:pt modelId="{EFDC2DFF-1A52-4E79-9FB0-ADC6976C1CB1}" type="pres">
      <dgm:prSet presAssocID="{D398B420-715B-4710-A899-496693192AAA}" presName="bgRect" presStyleLbl="bgAccFollowNode1" presStyleIdx="0" presStyleCnt="4"/>
      <dgm:spPr/>
    </dgm:pt>
    <dgm:pt modelId="{A89B850E-2BC9-47B4-88D1-D4FAF7763CF6}" type="pres">
      <dgm:prSet presAssocID="{EF45CEC5-4556-40E7-8DDE-C3821F501F17}" presName="sibTransNodeCircle" presStyleLbl="alignNode1" presStyleIdx="0" presStyleCnt="8">
        <dgm:presLayoutVars>
          <dgm:chMax val="0"/>
          <dgm:bulletEnabled/>
        </dgm:presLayoutVars>
      </dgm:prSet>
      <dgm:spPr/>
    </dgm:pt>
    <dgm:pt modelId="{8C579E69-6536-4FAC-87DF-BCA9F0ADF98C}" type="pres">
      <dgm:prSet presAssocID="{D398B420-715B-4710-A899-496693192AAA}" presName="bottomLine" presStyleLbl="alignNode1" presStyleIdx="1" presStyleCnt="8">
        <dgm:presLayoutVars/>
      </dgm:prSet>
      <dgm:spPr/>
    </dgm:pt>
    <dgm:pt modelId="{2B831296-705D-4F77-B72D-CE6F84DE9567}" type="pres">
      <dgm:prSet presAssocID="{D398B420-715B-4710-A899-496693192AAA}" presName="nodeText" presStyleLbl="bgAccFollowNode1" presStyleIdx="0" presStyleCnt="4">
        <dgm:presLayoutVars>
          <dgm:bulletEnabled val="1"/>
        </dgm:presLayoutVars>
      </dgm:prSet>
      <dgm:spPr/>
    </dgm:pt>
    <dgm:pt modelId="{583C1B41-BFE1-410F-B94D-F34AE504813F}" type="pres">
      <dgm:prSet presAssocID="{EF45CEC5-4556-40E7-8DDE-C3821F501F17}" presName="sibTrans" presStyleCnt="0"/>
      <dgm:spPr/>
    </dgm:pt>
    <dgm:pt modelId="{528D6361-F118-4D5A-B60F-56EDBEEAA4E3}" type="pres">
      <dgm:prSet presAssocID="{239898AE-CB9C-47EF-B518-3E6ACED24828}" presName="compositeNode" presStyleCnt="0">
        <dgm:presLayoutVars>
          <dgm:bulletEnabled val="1"/>
        </dgm:presLayoutVars>
      </dgm:prSet>
      <dgm:spPr/>
    </dgm:pt>
    <dgm:pt modelId="{1BA19551-1304-4B71-8A7E-9175C307DB7C}" type="pres">
      <dgm:prSet presAssocID="{239898AE-CB9C-47EF-B518-3E6ACED24828}" presName="bgRect" presStyleLbl="bgAccFollowNode1" presStyleIdx="1" presStyleCnt="4"/>
      <dgm:spPr/>
    </dgm:pt>
    <dgm:pt modelId="{D2B982B9-59CE-45F2-883B-2EBE45169658}" type="pres">
      <dgm:prSet presAssocID="{707B2CCE-D587-4D56-989D-0F412E4DC7B9}" presName="sibTransNodeCircle" presStyleLbl="alignNode1" presStyleIdx="2" presStyleCnt="8">
        <dgm:presLayoutVars>
          <dgm:chMax val="0"/>
          <dgm:bulletEnabled/>
        </dgm:presLayoutVars>
      </dgm:prSet>
      <dgm:spPr/>
    </dgm:pt>
    <dgm:pt modelId="{F832F3F7-63CB-4235-BB2A-64E23A067B5F}" type="pres">
      <dgm:prSet presAssocID="{239898AE-CB9C-47EF-B518-3E6ACED24828}" presName="bottomLine" presStyleLbl="alignNode1" presStyleIdx="3" presStyleCnt="8">
        <dgm:presLayoutVars/>
      </dgm:prSet>
      <dgm:spPr/>
    </dgm:pt>
    <dgm:pt modelId="{A760BC9E-3765-4A49-B241-FFE33A0003B0}" type="pres">
      <dgm:prSet presAssocID="{239898AE-CB9C-47EF-B518-3E6ACED24828}" presName="nodeText" presStyleLbl="bgAccFollowNode1" presStyleIdx="1" presStyleCnt="4">
        <dgm:presLayoutVars>
          <dgm:bulletEnabled val="1"/>
        </dgm:presLayoutVars>
      </dgm:prSet>
      <dgm:spPr/>
    </dgm:pt>
    <dgm:pt modelId="{48D7829B-984A-43FF-B260-CC52F5455E89}" type="pres">
      <dgm:prSet presAssocID="{707B2CCE-D587-4D56-989D-0F412E4DC7B9}" presName="sibTrans" presStyleCnt="0"/>
      <dgm:spPr/>
    </dgm:pt>
    <dgm:pt modelId="{D37F55EF-B542-4F4A-ABD0-76160C466D4F}" type="pres">
      <dgm:prSet presAssocID="{9E5A6CB8-6D8D-4BF9-A310-26A7F8B978E0}" presName="compositeNode" presStyleCnt="0">
        <dgm:presLayoutVars>
          <dgm:bulletEnabled val="1"/>
        </dgm:presLayoutVars>
      </dgm:prSet>
      <dgm:spPr/>
    </dgm:pt>
    <dgm:pt modelId="{93FF0522-BBB0-4D2C-8DF4-9C5AA6418A1A}" type="pres">
      <dgm:prSet presAssocID="{9E5A6CB8-6D8D-4BF9-A310-26A7F8B978E0}" presName="bgRect" presStyleLbl="bgAccFollowNode1" presStyleIdx="2" presStyleCnt="4"/>
      <dgm:spPr/>
    </dgm:pt>
    <dgm:pt modelId="{BB2B5134-0547-4210-A285-509C87D5BF5B}" type="pres">
      <dgm:prSet presAssocID="{D6C84956-AE3E-48A9-AF86-03A0E89F8756}" presName="sibTransNodeCircle" presStyleLbl="alignNode1" presStyleIdx="4" presStyleCnt="8">
        <dgm:presLayoutVars>
          <dgm:chMax val="0"/>
          <dgm:bulletEnabled/>
        </dgm:presLayoutVars>
      </dgm:prSet>
      <dgm:spPr/>
    </dgm:pt>
    <dgm:pt modelId="{648D9722-901D-439F-8E79-C524269D424E}" type="pres">
      <dgm:prSet presAssocID="{9E5A6CB8-6D8D-4BF9-A310-26A7F8B978E0}" presName="bottomLine" presStyleLbl="alignNode1" presStyleIdx="5" presStyleCnt="8">
        <dgm:presLayoutVars/>
      </dgm:prSet>
      <dgm:spPr/>
    </dgm:pt>
    <dgm:pt modelId="{A5687B34-726C-4BBF-8E8F-AF341E8B2FD6}" type="pres">
      <dgm:prSet presAssocID="{9E5A6CB8-6D8D-4BF9-A310-26A7F8B978E0}" presName="nodeText" presStyleLbl="bgAccFollowNode1" presStyleIdx="2" presStyleCnt="4">
        <dgm:presLayoutVars>
          <dgm:bulletEnabled val="1"/>
        </dgm:presLayoutVars>
      </dgm:prSet>
      <dgm:spPr/>
    </dgm:pt>
    <dgm:pt modelId="{3ED11790-3FD3-482E-B0A0-314809075563}" type="pres">
      <dgm:prSet presAssocID="{D6C84956-AE3E-48A9-AF86-03A0E89F8756}" presName="sibTrans" presStyleCnt="0"/>
      <dgm:spPr/>
    </dgm:pt>
    <dgm:pt modelId="{3E662C5C-B795-4220-AF0C-A26FE2924868}" type="pres">
      <dgm:prSet presAssocID="{4BF06A84-C44A-46FF-9145-1FFC37AB8834}" presName="compositeNode" presStyleCnt="0">
        <dgm:presLayoutVars>
          <dgm:bulletEnabled val="1"/>
        </dgm:presLayoutVars>
      </dgm:prSet>
      <dgm:spPr/>
    </dgm:pt>
    <dgm:pt modelId="{5618A212-80A6-4001-B3D3-A8D163D84D9E}" type="pres">
      <dgm:prSet presAssocID="{4BF06A84-C44A-46FF-9145-1FFC37AB8834}" presName="bgRect" presStyleLbl="bgAccFollowNode1" presStyleIdx="3" presStyleCnt="4"/>
      <dgm:spPr/>
    </dgm:pt>
    <dgm:pt modelId="{77FA72B5-8C84-41E5-95B1-1202C240D8EB}" type="pres">
      <dgm:prSet presAssocID="{E2880D97-45CB-4854-901F-4D547D349B24}" presName="sibTransNodeCircle" presStyleLbl="alignNode1" presStyleIdx="6" presStyleCnt="8">
        <dgm:presLayoutVars>
          <dgm:chMax val="0"/>
          <dgm:bulletEnabled/>
        </dgm:presLayoutVars>
      </dgm:prSet>
      <dgm:spPr/>
    </dgm:pt>
    <dgm:pt modelId="{C536C157-9F0B-42CC-8086-9544EAE0E466}" type="pres">
      <dgm:prSet presAssocID="{4BF06A84-C44A-46FF-9145-1FFC37AB8834}" presName="bottomLine" presStyleLbl="alignNode1" presStyleIdx="7" presStyleCnt="8">
        <dgm:presLayoutVars/>
      </dgm:prSet>
      <dgm:spPr/>
    </dgm:pt>
    <dgm:pt modelId="{5CF2001B-BC9F-4736-B8E0-53B0B74EF55D}" type="pres">
      <dgm:prSet presAssocID="{4BF06A84-C44A-46FF-9145-1FFC37AB8834}" presName="nodeText" presStyleLbl="bgAccFollowNode1" presStyleIdx="3" presStyleCnt="4">
        <dgm:presLayoutVars>
          <dgm:bulletEnabled val="1"/>
        </dgm:presLayoutVars>
      </dgm:prSet>
      <dgm:spPr/>
    </dgm:pt>
  </dgm:ptLst>
  <dgm:cxnLst>
    <dgm:cxn modelId="{64A3EB12-AB6C-4E6B-B4C6-3EAF1B566472}" type="presOf" srcId="{239898AE-CB9C-47EF-B518-3E6ACED24828}" destId="{1BA19551-1304-4B71-8A7E-9175C307DB7C}" srcOrd="0" destOrd="0" presId="urn:microsoft.com/office/officeart/2016/7/layout/BasicLinearProcessNumbered"/>
    <dgm:cxn modelId="{C4C9571A-5DA9-474A-9198-D4CCCCED7DBD}" srcId="{56936466-DF80-4D24-827C-8748086B33E9}" destId="{D398B420-715B-4710-A899-496693192AAA}" srcOrd="0" destOrd="0" parTransId="{A8C2DBF1-6D29-4AB7-8CE5-419F157E5E81}" sibTransId="{EF45CEC5-4556-40E7-8DDE-C3821F501F17}"/>
    <dgm:cxn modelId="{414FDD1C-9A1C-4CCC-AB66-064A4C80B7E4}" type="presOf" srcId="{239898AE-CB9C-47EF-B518-3E6ACED24828}" destId="{A760BC9E-3765-4A49-B241-FFE33A0003B0}" srcOrd="1" destOrd="0" presId="urn:microsoft.com/office/officeart/2016/7/layout/BasicLinearProcessNumbered"/>
    <dgm:cxn modelId="{6998B94D-86E1-4835-B829-8E31F3538DC3}" type="presOf" srcId="{D6C84956-AE3E-48A9-AF86-03A0E89F8756}" destId="{BB2B5134-0547-4210-A285-509C87D5BF5B}" srcOrd="0" destOrd="0" presId="urn:microsoft.com/office/officeart/2016/7/layout/BasicLinearProcessNumbered"/>
    <dgm:cxn modelId="{2BF0FC4F-D64A-41DF-A3AA-2D90DD0F5551}" type="presOf" srcId="{4BF06A84-C44A-46FF-9145-1FFC37AB8834}" destId="{5CF2001B-BC9F-4736-B8E0-53B0B74EF55D}" srcOrd="1" destOrd="0" presId="urn:microsoft.com/office/officeart/2016/7/layout/BasicLinearProcessNumbered"/>
    <dgm:cxn modelId="{845FE075-26EB-4BD2-BEB7-17FCAAD6C177}" type="presOf" srcId="{9E5A6CB8-6D8D-4BF9-A310-26A7F8B978E0}" destId="{93FF0522-BBB0-4D2C-8DF4-9C5AA6418A1A}" srcOrd="0" destOrd="0" presId="urn:microsoft.com/office/officeart/2016/7/layout/BasicLinearProcessNumbered"/>
    <dgm:cxn modelId="{6139E978-0CE9-47F0-AB1B-E76ECF955727}" srcId="{56936466-DF80-4D24-827C-8748086B33E9}" destId="{4BF06A84-C44A-46FF-9145-1FFC37AB8834}" srcOrd="3" destOrd="0" parTransId="{695DC6A8-B591-4FAF-8844-A2EF685AE319}" sibTransId="{E2880D97-45CB-4854-901F-4D547D349B24}"/>
    <dgm:cxn modelId="{B3F19559-1413-4B01-A3F1-E7A1CC51CE21}" type="presOf" srcId="{4BF06A84-C44A-46FF-9145-1FFC37AB8834}" destId="{5618A212-80A6-4001-B3D3-A8D163D84D9E}" srcOrd="0" destOrd="0" presId="urn:microsoft.com/office/officeart/2016/7/layout/BasicLinearProcessNumbered"/>
    <dgm:cxn modelId="{FA95B787-6846-4DF7-B4C5-6FAD02191391}" type="presOf" srcId="{707B2CCE-D587-4D56-989D-0F412E4DC7B9}" destId="{D2B982B9-59CE-45F2-883B-2EBE45169658}" srcOrd="0" destOrd="0" presId="urn:microsoft.com/office/officeart/2016/7/layout/BasicLinearProcessNumbered"/>
    <dgm:cxn modelId="{7883FA9F-3288-4B88-81F7-C202B7922786}" type="presOf" srcId="{D398B420-715B-4710-A899-496693192AAA}" destId="{EFDC2DFF-1A52-4E79-9FB0-ADC6976C1CB1}" srcOrd="0" destOrd="0" presId="urn:microsoft.com/office/officeart/2016/7/layout/BasicLinearProcessNumbered"/>
    <dgm:cxn modelId="{655B1BA6-CB83-49E3-96FD-DD771DBF9926}" type="presOf" srcId="{EF45CEC5-4556-40E7-8DDE-C3821F501F17}" destId="{A89B850E-2BC9-47B4-88D1-D4FAF7763CF6}" srcOrd="0" destOrd="0" presId="urn:microsoft.com/office/officeart/2016/7/layout/BasicLinearProcessNumbered"/>
    <dgm:cxn modelId="{C544F7AB-C959-44C5-A6EE-7B8FE87335A3}" type="presOf" srcId="{E2880D97-45CB-4854-901F-4D547D349B24}" destId="{77FA72B5-8C84-41E5-95B1-1202C240D8EB}" srcOrd="0" destOrd="0" presId="urn:microsoft.com/office/officeart/2016/7/layout/BasicLinearProcessNumbered"/>
    <dgm:cxn modelId="{1528D9AD-690B-4318-83F8-BFD9AABE8319}" type="presOf" srcId="{9E5A6CB8-6D8D-4BF9-A310-26A7F8B978E0}" destId="{A5687B34-726C-4BBF-8E8F-AF341E8B2FD6}" srcOrd="1" destOrd="0" presId="urn:microsoft.com/office/officeart/2016/7/layout/BasicLinearProcessNumbered"/>
    <dgm:cxn modelId="{E0A3E7B6-772C-4790-A1B3-15679A2FBE31}" type="presOf" srcId="{56936466-DF80-4D24-827C-8748086B33E9}" destId="{8EB297DC-51FB-46B6-94E3-3CBDDA264C9D}" srcOrd="0" destOrd="0" presId="urn:microsoft.com/office/officeart/2016/7/layout/BasicLinearProcessNumbered"/>
    <dgm:cxn modelId="{8D81E7C9-BBE9-447C-BAE8-7FC9D79704F2}" srcId="{56936466-DF80-4D24-827C-8748086B33E9}" destId="{9E5A6CB8-6D8D-4BF9-A310-26A7F8B978E0}" srcOrd="2" destOrd="0" parTransId="{DFFCCE55-FBC1-49A3-A119-A7CC6E2D1B3E}" sibTransId="{D6C84956-AE3E-48A9-AF86-03A0E89F8756}"/>
    <dgm:cxn modelId="{62273EE0-B527-41CF-8AC7-8CB930FFA87A}" type="presOf" srcId="{D398B420-715B-4710-A899-496693192AAA}" destId="{2B831296-705D-4F77-B72D-CE6F84DE9567}" srcOrd="1" destOrd="0" presId="urn:microsoft.com/office/officeart/2016/7/layout/BasicLinearProcessNumbered"/>
    <dgm:cxn modelId="{041E21F0-5FE1-4FB1-90FF-22D026AAB362}" srcId="{56936466-DF80-4D24-827C-8748086B33E9}" destId="{239898AE-CB9C-47EF-B518-3E6ACED24828}" srcOrd="1" destOrd="0" parTransId="{5503C9CA-D2A1-4AD3-A7FD-2A540E9FCBB4}" sibTransId="{707B2CCE-D587-4D56-989D-0F412E4DC7B9}"/>
    <dgm:cxn modelId="{EB40B852-1D84-4268-83BB-2D1F09D07DCF}" type="presParOf" srcId="{8EB297DC-51FB-46B6-94E3-3CBDDA264C9D}" destId="{7DAB52C2-CE42-44E3-8E59-FCECB740321E}" srcOrd="0" destOrd="0" presId="urn:microsoft.com/office/officeart/2016/7/layout/BasicLinearProcessNumbered"/>
    <dgm:cxn modelId="{2160E5D4-D419-4A59-AAF5-52E20FBFBE87}" type="presParOf" srcId="{7DAB52C2-CE42-44E3-8E59-FCECB740321E}" destId="{EFDC2DFF-1A52-4E79-9FB0-ADC6976C1CB1}" srcOrd="0" destOrd="0" presId="urn:microsoft.com/office/officeart/2016/7/layout/BasicLinearProcessNumbered"/>
    <dgm:cxn modelId="{CF349903-6956-4D22-B5E3-3514A1783288}" type="presParOf" srcId="{7DAB52C2-CE42-44E3-8E59-FCECB740321E}" destId="{A89B850E-2BC9-47B4-88D1-D4FAF7763CF6}" srcOrd="1" destOrd="0" presId="urn:microsoft.com/office/officeart/2016/7/layout/BasicLinearProcessNumbered"/>
    <dgm:cxn modelId="{8CECB411-324A-4559-B91C-38391D77AF75}" type="presParOf" srcId="{7DAB52C2-CE42-44E3-8E59-FCECB740321E}" destId="{8C579E69-6536-4FAC-87DF-BCA9F0ADF98C}" srcOrd="2" destOrd="0" presId="urn:microsoft.com/office/officeart/2016/7/layout/BasicLinearProcessNumbered"/>
    <dgm:cxn modelId="{BDAEEB6E-304F-4E66-8D0D-1CA13E693EDA}" type="presParOf" srcId="{7DAB52C2-CE42-44E3-8E59-FCECB740321E}" destId="{2B831296-705D-4F77-B72D-CE6F84DE9567}" srcOrd="3" destOrd="0" presId="urn:microsoft.com/office/officeart/2016/7/layout/BasicLinearProcessNumbered"/>
    <dgm:cxn modelId="{6AF94032-6FA1-481E-B5F3-E18E744E9508}" type="presParOf" srcId="{8EB297DC-51FB-46B6-94E3-3CBDDA264C9D}" destId="{583C1B41-BFE1-410F-B94D-F34AE504813F}" srcOrd="1" destOrd="0" presId="urn:microsoft.com/office/officeart/2016/7/layout/BasicLinearProcessNumbered"/>
    <dgm:cxn modelId="{8056D63E-CF1E-4C68-9401-0397D23D5949}" type="presParOf" srcId="{8EB297DC-51FB-46B6-94E3-3CBDDA264C9D}" destId="{528D6361-F118-4D5A-B60F-56EDBEEAA4E3}" srcOrd="2" destOrd="0" presId="urn:microsoft.com/office/officeart/2016/7/layout/BasicLinearProcessNumbered"/>
    <dgm:cxn modelId="{17735E37-FFDB-4CB0-B825-D9C27378A00B}" type="presParOf" srcId="{528D6361-F118-4D5A-B60F-56EDBEEAA4E3}" destId="{1BA19551-1304-4B71-8A7E-9175C307DB7C}" srcOrd="0" destOrd="0" presId="urn:microsoft.com/office/officeart/2016/7/layout/BasicLinearProcessNumbered"/>
    <dgm:cxn modelId="{9FF24F60-28DF-4534-BD50-C2A0861BF42B}" type="presParOf" srcId="{528D6361-F118-4D5A-B60F-56EDBEEAA4E3}" destId="{D2B982B9-59CE-45F2-883B-2EBE45169658}" srcOrd="1" destOrd="0" presId="urn:microsoft.com/office/officeart/2016/7/layout/BasicLinearProcessNumbered"/>
    <dgm:cxn modelId="{3BC42592-58CB-4D50-A560-61D3739279E6}" type="presParOf" srcId="{528D6361-F118-4D5A-B60F-56EDBEEAA4E3}" destId="{F832F3F7-63CB-4235-BB2A-64E23A067B5F}" srcOrd="2" destOrd="0" presId="urn:microsoft.com/office/officeart/2016/7/layout/BasicLinearProcessNumbered"/>
    <dgm:cxn modelId="{B6975583-AC5A-42D2-8582-B6C51F0A1391}" type="presParOf" srcId="{528D6361-F118-4D5A-B60F-56EDBEEAA4E3}" destId="{A760BC9E-3765-4A49-B241-FFE33A0003B0}" srcOrd="3" destOrd="0" presId="urn:microsoft.com/office/officeart/2016/7/layout/BasicLinearProcessNumbered"/>
    <dgm:cxn modelId="{48945CBB-3A59-4576-BE8C-204AA9D0D214}" type="presParOf" srcId="{8EB297DC-51FB-46B6-94E3-3CBDDA264C9D}" destId="{48D7829B-984A-43FF-B260-CC52F5455E89}" srcOrd="3" destOrd="0" presId="urn:microsoft.com/office/officeart/2016/7/layout/BasicLinearProcessNumbered"/>
    <dgm:cxn modelId="{894AAD54-F970-44F8-BEFB-68D8D4FF797A}" type="presParOf" srcId="{8EB297DC-51FB-46B6-94E3-3CBDDA264C9D}" destId="{D37F55EF-B542-4F4A-ABD0-76160C466D4F}" srcOrd="4" destOrd="0" presId="urn:microsoft.com/office/officeart/2016/7/layout/BasicLinearProcessNumbered"/>
    <dgm:cxn modelId="{4DB7E449-DFEC-4F4B-82EC-E4FA7EEFFAF3}" type="presParOf" srcId="{D37F55EF-B542-4F4A-ABD0-76160C466D4F}" destId="{93FF0522-BBB0-4D2C-8DF4-9C5AA6418A1A}" srcOrd="0" destOrd="0" presId="urn:microsoft.com/office/officeart/2016/7/layout/BasicLinearProcessNumbered"/>
    <dgm:cxn modelId="{904F092D-15B5-47F8-A19A-65D788E30D76}" type="presParOf" srcId="{D37F55EF-B542-4F4A-ABD0-76160C466D4F}" destId="{BB2B5134-0547-4210-A285-509C87D5BF5B}" srcOrd="1" destOrd="0" presId="urn:microsoft.com/office/officeart/2016/7/layout/BasicLinearProcessNumbered"/>
    <dgm:cxn modelId="{42039469-4FB8-4AA3-BCB3-A24B25234B7A}" type="presParOf" srcId="{D37F55EF-B542-4F4A-ABD0-76160C466D4F}" destId="{648D9722-901D-439F-8E79-C524269D424E}" srcOrd="2" destOrd="0" presId="urn:microsoft.com/office/officeart/2016/7/layout/BasicLinearProcessNumbered"/>
    <dgm:cxn modelId="{1D1E25F5-B612-4F19-9ED0-6959845A4374}" type="presParOf" srcId="{D37F55EF-B542-4F4A-ABD0-76160C466D4F}" destId="{A5687B34-726C-4BBF-8E8F-AF341E8B2FD6}" srcOrd="3" destOrd="0" presId="urn:microsoft.com/office/officeart/2016/7/layout/BasicLinearProcessNumbered"/>
    <dgm:cxn modelId="{3B848A31-9F56-4BC5-96AF-C76A507844E9}" type="presParOf" srcId="{8EB297DC-51FB-46B6-94E3-3CBDDA264C9D}" destId="{3ED11790-3FD3-482E-B0A0-314809075563}" srcOrd="5" destOrd="0" presId="urn:microsoft.com/office/officeart/2016/7/layout/BasicLinearProcessNumbered"/>
    <dgm:cxn modelId="{5C720832-64DB-4310-AEFA-3ABBBEE5A8A1}" type="presParOf" srcId="{8EB297DC-51FB-46B6-94E3-3CBDDA264C9D}" destId="{3E662C5C-B795-4220-AF0C-A26FE2924868}" srcOrd="6" destOrd="0" presId="urn:microsoft.com/office/officeart/2016/7/layout/BasicLinearProcessNumbered"/>
    <dgm:cxn modelId="{F660688A-4316-459C-9E90-8F69DA3459D5}" type="presParOf" srcId="{3E662C5C-B795-4220-AF0C-A26FE2924868}" destId="{5618A212-80A6-4001-B3D3-A8D163D84D9E}" srcOrd="0" destOrd="0" presId="urn:microsoft.com/office/officeart/2016/7/layout/BasicLinearProcessNumbered"/>
    <dgm:cxn modelId="{2981B9D5-7129-4B42-A834-5338576F199B}" type="presParOf" srcId="{3E662C5C-B795-4220-AF0C-A26FE2924868}" destId="{77FA72B5-8C84-41E5-95B1-1202C240D8EB}" srcOrd="1" destOrd="0" presId="urn:microsoft.com/office/officeart/2016/7/layout/BasicLinearProcessNumbered"/>
    <dgm:cxn modelId="{BE60B069-F71F-424E-8A09-67383813143D}" type="presParOf" srcId="{3E662C5C-B795-4220-AF0C-A26FE2924868}" destId="{C536C157-9F0B-42CC-8086-9544EAE0E466}" srcOrd="2" destOrd="0" presId="urn:microsoft.com/office/officeart/2016/7/layout/BasicLinearProcessNumbered"/>
    <dgm:cxn modelId="{2147D652-601F-45C1-B01D-921DD2BEABB2}" type="presParOf" srcId="{3E662C5C-B795-4220-AF0C-A26FE2924868}" destId="{5CF2001B-BC9F-4736-B8E0-53B0B74EF55D}"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E6657F-05B0-4C18-B4C3-B72BD9F7057F}" type="doc">
      <dgm:prSet loTypeId="urn:microsoft.com/office/officeart/2005/8/layout/arrow2" loCatId="process" qsTypeId="urn:microsoft.com/office/officeart/2005/8/quickstyle/simple1" qsCatId="simple" csTypeId="urn:microsoft.com/office/officeart/2005/8/colors/accent1_2" csCatId="accent1" phldr="1"/>
      <dgm:spPr/>
    </dgm:pt>
    <dgm:pt modelId="{988592AD-9587-4494-897E-1A2B67F2696A}">
      <dgm:prSet phldrT="[Text]" phldr="0"/>
      <dgm:spPr/>
      <dgm:t>
        <a:bodyPr/>
        <a:lstStyle/>
        <a:p>
          <a:pPr rtl="0"/>
          <a:r>
            <a:rPr lang="en-US" dirty="0">
              <a:latin typeface="Arial Nova"/>
            </a:rPr>
            <a:t>29/9/22 Initial research idea</a:t>
          </a:r>
        </a:p>
      </dgm:t>
    </dgm:pt>
    <dgm:pt modelId="{B74A30BA-2946-4F65-B940-D3BF2E380D3B}" type="parTrans" cxnId="{E8DD7AF4-B84A-41D3-8B45-6D08DCACB366}">
      <dgm:prSet/>
      <dgm:spPr/>
    </dgm:pt>
    <dgm:pt modelId="{7C87FD56-F0C2-4493-A69D-23647F3B7B68}" type="sibTrans" cxnId="{E8DD7AF4-B84A-41D3-8B45-6D08DCACB366}">
      <dgm:prSet/>
      <dgm:spPr/>
    </dgm:pt>
    <dgm:pt modelId="{457D8366-0B1C-432B-A663-1FE0A17BA205}">
      <dgm:prSet phldrT="[Text]" phldr="0"/>
      <dgm:spPr/>
      <dgm:t>
        <a:bodyPr/>
        <a:lstStyle/>
        <a:p>
          <a:pPr rtl="0"/>
          <a:r>
            <a:rPr lang="en-US" dirty="0">
              <a:latin typeface="Arial Nova"/>
            </a:rPr>
            <a:t>6/10/22Literature review/ finalising </a:t>
          </a:r>
          <a:r>
            <a:rPr lang="en-US" dirty="0"/>
            <a:t>Proposal</a:t>
          </a:r>
        </a:p>
      </dgm:t>
    </dgm:pt>
    <dgm:pt modelId="{7945DE79-3735-468D-B7D6-36F1E8347DD9}" type="parTrans" cxnId="{0D0D1693-DC83-4E4B-9C91-A7AAB8D6B142}">
      <dgm:prSet/>
      <dgm:spPr/>
    </dgm:pt>
    <dgm:pt modelId="{7DA0CAEF-AA49-4B2F-919A-AA5D0F6863AE}" type="sibTrans" cxnId="{0D0D1693-DC83-4E4B-9C91-A7AAB8D6B142}">
      <dgm:prSet/>
      <dgm:spPr/>
    </dgm:pt>
    <dgm:pt modelId="{32D5774B-7877-48A2-80A7-E6EF57DF7E3D}">
      <dgm:prSet phldr="0"/>
      <dgm:spPr/>
      <dgm:t>
        <a:bodyPr/>
        <a:lstStyle/>
        <a:p>
          <a:pPr rtl="0"/>
          <a:r>
            <a:rPr lang="en-US" dirty="0">
              <a:latin typeface="Arial Nova"/>
            </a:rPr>
            <a:t>20/10/22 Proposal presentation</a:t>
          </a:r>
        </a:p>
      </dgm:t>
    </dgm:pt>
    <dgm:pt modelId="{4F79244F-A664-4E7E-BB4F-9B0A19A8CFC3}" type="parTrans" cxnId="{972D9A11-648A-4C57-8005-A8C7BD9B7AE4}">
      <dgm:prSet/>
      <dgm:spPr/>
    </dgm:pt>
    <dgm:pt modelId="{15D8DAB2-2BEA-41B1-9AE0-FF0D73C81F26}" type="sibTrans" cxnId="{972D9A11-648A-4C57-8005-A8C7BD9B7AE4}">
      <dgm:prSet/>
      <dgm:spPr/>
    </dgm:pt>
    <dgm:pt modelId="{53CD8081-16E6-40AE-9924-BD37FD800C90}" type="pres">
      <dgm:prSet presAssocID="{43E6657F-05B0-4C18-B4C3-B72BD9F7057F}" presName="arrowDiagram" presStyleCnt="0">
        <dgm:presLayoutVars>
          <dgm:chMax val="5"/>
          <dgm:dir/>
          <dgm:resizeHandles val="exact"/>
        </dgm:presLayoutVars>
      </dgm:prSet>
      <dgm:spPr/>
    </dgm:pt>
    <dgm:pt modelId="{21E10748-28EA-4A18-9789-26D1C1611044}" type="pres">
      <dgm:prSet presAssocID="{43E6657F-05B0-4C18-B4C3-B72BD9F7057F}" presName="arrow" presStyleLbl="bgShp" presStyleIdx="0" presStyleCnt="1"/>
      <dgm:spPr/>
    </dgm:pt>
    <dgm:pt modelId="{D595C795-B3E0-4227-A448-409D7F3D333B}" type="pres">
      <dgm:prSet presAssocID="{43E6657F-05B0-4C18-B4C3-B72BD9F7057F}" presName="arrowDiagram3" presStyleCnt="0"/>
      <dgm:spPr/>
    </dgm:pt>
    <dgm:pt modelId="{55908C15-7796-40BD-91FA-CAE0246EF707}" type="pres">
      <dgm:prSet presAssocID="{988592AD-9587-4494-897E-1A2B67F2696A}" presName="bullet3a" presStyleLbl="node1" presStyleIdx="0" presStyleCnt="3"/>
      <dgm:spPr/>
    </dgm:pt>
    <dgm:pt modelId="{93C5CD02-7E6A-4754-BE53-B7E91972F192}" type="pres">
      <dgm:prSet presAssocID="{988592AD-9587-4494-897E-1A2B67F2696A}" presName="textBox3a" presStyleLbl="revTx" presStyleIdx="0" presStyleCnt="3">
        <dgm:presLayoutVars>
          <dgm:bulletEnabled val="1"/>
        </dgm:presLayoutVars>
      </dgm:prSet>
      <dgm:spPr/>
    </dgm:pt>
    <dgm:pt modelId="{93387F5E-4F90-429B-BE6B-3B29BA097E59}" type="pres">
      <dgm:prSet presAssocID="{457D8366-0B1C-432B-A663-1FE0A17BA205}" presName="bullet3b" presStyleLbl="node1" presStyleIdx="1" presStyleCnt="3"/>
      <dgm:spPr/>
    </dgm:pt>
    <dgm:pt modelId="{D93924A8-1340-46E6-88B0-A07C390AE194}" type="pres">
      <dgm:prSet presAssocID="{457D8366-0B1C-432B-A663-1FE0A17BA205}" presName="textBox3b" presStyleLbl="revTx" presStyleIdx="1" presStyleCnt="3">
        <dgm:presLayoutVars>
          <dgm:bulletEnabled val="1"/>
        </dgm:presLayoutVars>
      </dgm:prSet>
      <dgm:spPr/>
    </dgm:pt>
    <dgm:pt modelId="{0C32781F-FA5D-4A2F-B6CE-237EE93B2F53}" type="pres">
      <dgm:prSet presAssocID="{32D5774B-7877-48A2-80A7-E6EF57DF7E3D}" presName="bullet3c" presStyleLbl="node1" presStyleIdx="2" presStyleCnt="3"/>
      <dgm:spPr/>
    </dgm:pt>
    <dgm:pt modelId="{F81326E3-2E0F-4B59-A997-E63E63647AB5}" type="pres">
      <dgm:prSet presAssocID="{32D5774B-7877-48A2-80A7-E6EF57DF7E3D}" presName="textBox3c" presStyleLbl="revTx" presStyleIdx="2" presStyleCnt="3">
        <dgm:presLayoutVars>
          <dgm:bulletEnabled val="1"/>
        </dgm:presLayoutVars>
      </dgm:prSet>
      <dgm:spPr/>
    </dgm:pt>
  </dgm:ptLst>
  <dgm:cxnLst>
    <dgm:cxn modelId="{972D9A11-648A-4C57-8005-A8C7BD9B7AE4}" srcId="{43E6657F-05B0-4C18-B4C3-B72BD9F7057F}" destId="{32D5774B-7877-48A2-80A7-E6EF57DF7E3D}" srcOrd="2" destOrd="0" parTransId="{4F79244F-A664-4E7E-BB4F-9B0A19A8CFC3}" sibTransId="{15D8DAB2-2BEA-41B1-9AE0-FF0D73C81F26}"/>
    <dgm:cxn modelId="{DC0D0A20-4096-4C88-93CD-1D04252E0863}" type="presOf" srcId="{988592AD-9587-4494-897E-1A2B67F2696A}" destId="{93C5CD02-7E6A-4754-BE53-B7E91972F192}" srcOrd="0" destOrd="0" presId="urn:microsoft.com/office/officeart/2005/8/layout/arrow2"/>
    <dgm:cxn modelId="{6BAE4348-3947-4B82-A99D-044B95ABFF2E}" type="presOf" srcId="{43E6657F-05B0-4C18-B4C3-B72BD9F7057F}" destId="{53CD8081-16E6-40AE-9924-BD37FD800C90}" srcOrd="0" destOrd="0" presId="urn:microsoft.com/office/officeart/2005/8/layout/arrow2"/>
    <dgm:cxn modelId="{2C27D552-6556-47EF-A016-6A6F372F8492}" type="presOf" srcId="{457D8366-0B1C-432B-A663-1FE0A17BA205}" destId="{D93924A8-1340-46E6-88B0-A07C390AE194}" srcOrd="0" destOrd="0" presId="urn:microsoft.com/office/officeart/2005/8/layout/arrow2"/>
    <dgm:cxn modelId="{0D0D1693-DC83-4E4B-9C91-A7AAB8D6B142}" srcId="{43E6657F-05B0-4C18-B4C3-B72BD9F7057F}" destId="{457D8366-0B1C-432B-A663-1FE0A17BA205}" srcOrd="1" destOrd="0" parTransId="{7945DE79-3735-468D-B7D6-36F1E8347DD9}" sibTransId="{7DA0CAEF-AA49-4B2F-919A-AA5D0F6863AE}"/>
    <dgm:cxn modelId="{4E7D63AF-CCA7-4B23-8FA2-FFC4FAB8AA46}" type="presOf" srcId="{32D5774B-7877-48A2-80A7-E6EF57DF7E3D}" destId="{F81326E3-2E0F-4B59-A997-E63E63647AB5}" srcOrd="0" destOrd="0" presId="urn:microsoft.com/office/officeart/2005/8/layout/arrow2"/>
    <dgm:cxn modelId="{E8DD7AF4-B84A-41D3-8B45-6D08DCACB366}" srcId="{43E6657F-05B0-4C18-B4C3-B72BD9F7057F}" destId="{988592AD-9587-4494-897E-1A2B67F2696A}" srcOrd="0" destOrd="0" parTransId="{B74A30BA-2946-4F65-B940-D3BF2E380D3B}" sibTransId="{7C87FD56-F0C2-4493-A69D-23647F3B7B68}"/>
    <dgm:cxn modelId="{C67DC578-603E-4F94-A592-FA681E238418}" type="presParOf" srcId="{53CD8081-16E6-40AE-9924-BD37FD800C90}" destId="{21E10748-28EA-4A18-9789-26D1C1611044}" srcOrd="0" destOrd="0" presId="urn:microsoft.com/office/officeart/2005/8/layout/arrow2"/>
    <dgm:cxn modelId="{288AD355-3142-4EAC-A4C8-17DBB5532A04}" type="presParOf" srcId="{53CD8081-16E6-40AE-9924-BD37FD800C90}" destId="{D595C795-B3E0-4227-A448-409D7F3D333B}" srcOrd="1" destOrd="0" presId="urn:microsoft.com/office/officeart/2005/8/layout/arrow2"/>
    <dgm:cxn modelId="{85B9DA25-2441-41A5-923F-BBE33F117B3C}" type="presParOf" srcId="{D595C795-B3E0-4227-A448-409D7F3D333B}" destId="{55908C15-7796-40BD-91FA-CAE0246EF707}" srcOrd="0" destOrd="0" presId="urn:microsoft.com/office/officeart/2005/8/layout/arrow2"/>
    <dgm:cxn modelId="{CEC6293A-B399-454B-AA5B-D5D30EEE57EF}" type="presParOf" srcId="{D595C795-B3E0-4227-A448-409D7F3D333B}" destId="{93C5CD02-7E6A-4754-BE53-B7E91972F192}" srcOrd="1" destOrd="0" presId="urn:microsoft.com/office/officeart/2005/8/layout/arrow2"/>
    <dgm:cxn modelId="{7126A5C9-07C7-4793-9554-E04713E0EC44}" type="presParOf" srcId="{D595C795-B3E0-4227-A448-409D7F3D333B}" destId="{93387F5E-4F90-429B-BE6B-3B29BA097E59}" srcOrd="2" destOrd="0" presId="urn:microsoft.com/office/officeart/2005/8/layout/arrow2"/>
    <dgm:cxn modelId="{753BEBC9-410E-4A3D-94F6-B5515A1F3781}" type="presParOf" srcId="{D595C795-B3E0-4227-A448-409D7F3D333B}" destId="{D93924A8-1340-46E6-88B0-A07C390AE194}" srcOrd="3" destOrd="0" presId="urn:microsoft.com/office/officeart/2005/8/layout/arrow2"/>
    <dgm:cxn modelId="{8274923D-4784-4F4D-B5D4-72C05DB18198}" type="presParOf" srcId="{D595C795-B3E0-4227-A448-409D7F3D333B}" destId="{0C32781F-FA5D-4A2F-B6CE-237EE93B2F53}" srcOrd="4" destOrd="0" presId="urn:microsoft.com/office/officeart/2005/8/layout/arrow2"/>
    <dgm:cxn modelId="{4B00A3CF-F922-4C48-9C5C-5012031CB9E4}" type="presParOf" srcId="{D595C795-B3E0-4227-A448-409D7F3D333B}" destId="{F81326E3-2E0F-4B59-A997-E63E63647AB5}" srcOrd="5" destOrd="0" presId="urn:microsoft.com/office/officeart/2005/8/layout/arrow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DC2DFF-1A52-4E79-9FB0-ADC6976C1CB1}">
      <dsp:nvSpPr>
        <dsp:cNvPr id="0" name=""/>
        <dsp:cNvSpPr/>
      </dsp:nvSpPr>
      <dsp:spPr>
        <a:xfrm>
          <a:off x="3242" y="42231"/>
          <a:ext cx="2572497" cy="36014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0562" tIns="330200" rIns="200562" bIns="330200" numCol="1" spcCol="1270" anchor="t" anchorCtr="0">
          <a:noAutofit/>
        </a:bodyPr>
        <a:lstStyle/>
        <a:p>
          <a:pPr marL="0" lvl="0" indent="0" algn="l" defTabSz="755650" rtl="0">
            <a:lnSpc>
              <a:spcPct val="90000"/>
            </a:lnSpc>
            <a:spcBef>
              <a:spcPct val="0"/>
            </a:spcBef>
            <a:spcAft>
              <a:spcPct val="35000"/>
            </a:spcAft>
            <a:buNone/>
          </a:pPr>
          <a:r>
            <a:rPr lang="en-GB" sz="1700" kern="1200" dirty="0">
              <a:latin typeface="Calibri Light" panose="020F0302020204030204"/>
            </a:rPr>
            <a:t>All participants on campus including students and staff can choose to participate or not to participate, they would give consent.</a:t>
          </a:r>
        </a:p>
      </dsp:txBody>
      <dsp:txXfrm>
        <a:off x="3242" y="1410799"/>
        <a:ext cx="2572497" cy="2160897"/>
      </dsp:txXfrm>
    </dsp:sp>
    <dsp:sp modelId="{A89B850E-2BC9-47B4-88D1-D4FAF7763CF6}">
      <dsp:nvSpPr>
        <dsp:cNvPr id="0" name=""/>
        <dsp:cNvSpPr/>
      </dsp:nvSpPr>
      <dsp:spPr>
        <a:xfrm>
          <a:off x="749266" y="402380"/>
          <a:ext cx="1080448" cy="1080448"/>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236" tIns="12700" rIns="84236"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07494" y="560608"/>
        <a:ext cx="763992" cy="763992"/>
      </dsp:txXfrm>
    </dsp:sp>
    <dsp:sp modelId="{8C579E69-6536-4FAC-87DF-BCA9F0ADF98C}">
      <dsp:nvSpPr>
        <dsp:cNvPr id="0" name=""/>
        <dsp:cNvSpPr/>
      </dsp:nvSpPr>
      <dsp:spPr>
        <a:xfrm>
          <a:off x="3242" y="3643655"/>
          <a:ext cx="2572497" cy="72"/>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A19551-1304-4B71-8A7E-9175C307DB7C}">
      <dsp:nvSpPr>
        <dsp:cNvPr id="0" name=""/>
        <dsp:cNvSpPr/>
      </dsp:nvSpPr>
      <dsp:spPr>
        <a:xfrm>
          <a:off x="2832989" y="42231"/>
          <a:ext cx="2572497" cy="36014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0562" tIns="330200" rIns="200562" bIns="330200" numCol="1" spcCol="1270" anchor="t" anchorCtr="0">
          <a:noAutofit/>
        </a:bodyPr>
        <a:lstStyle/>
        <a:p>
          <a:pPr marL="0" lvl="0" indent="0" algn="l" defTabSz="755650" rtl="0">
            <a:lnSpc>
              <a:spcPct val="90000"/>
            </a:lnSpc>
            <a:spcBef>
              <a:spcPct val="0"/>
            </a:spcBef>
            <a:spcAft>
              <a:spcPct val="35000"/>
            </a:spcAft>
            <a:buNone/>
          </a:pPr>
          <a:r>
            <a:rPr lang="en-GB" sz="1700" kern="1200" dirty="0">
              <a:latin typeface="Calibri Light" panose="020F0302020204030204"/>
            </a:rPr>
            <a:t>All participants that take part in surveys and questionnaires will have their data stored untill the research project is complete.</a:t>
          </a:r>
        </a:p>
      </dsp:txBody>
      <dsp:txXfrm>
        <a:off x="2832989" y="1410799"/>
        <a:ext cx="2572497" cy="2160897"/>
      </dsp:txXfrm>
    </dsp:sp>
    <dsp:sp modelId="{D2B982B9-59CE-45F2-883B-2EBE45169658}">
      <dsp:nvSpPr>
        <dsp:cNvPr id="0" name=""/>
        <dsp:cNvSpPr/>
      </dsp:nvSpPr>
      <dsp:spPr>
        <a:xfrm>
          <a:off x="3579013" y="402380"/>
          <a:ext cx="1080448" cy="1080448"/>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236" tIns="12700" rIns="84236"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737241" y="560608"/>
        <a:ext cx="763992" cy="763992"/>
      </dsp:txXfrm>
    </dsp:sp>
    <dsp:sp modelId="{F832F3F7-63CB-4235-BB2A-64E23A067B5F}">
      <dsp:nvSpPr>
        <dsp:cNvPr id="0" name=""/>
        <dsp:cNvSpPr/>
      </dsp:nvSpPr>
      <dsp:spPr>
        <a:xfrm>
          <a:off x="2832989" y="3643655"/>
          <a:ext cx="2572497" cy="72"/>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FF0522-BBB0-4D2C-8DF4-9C5AA6418A1A}">
      <dsp:nvSpPr>
        <dsp:cNvPr id="0" name=""/>
        <dsp:cNvSpPr/>
      </dsp:nvSpPr>
      <dsp:spPr>
        <a:xfrm>
          <a:off x="5662736" y="42231"/>
          <a:ext cx="2572497" cy="36014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0562" tIns="330200" rIns="200562" bIns="330200" numCol="1" spcCol="1270" anchor="t" anchorCtr="0">
          <a:noAutofit/>
        </a:bodyPr>
        <a:lstStyle/>
        <a:p>
          <a:pPr marL="0" lvl="0" indent="0" algn="l" defTabSz="755650" rtl="0">
            <a:lnSpc>
              <a:spcPct val="90000"/>
            </a:lnSpc>
            <a:spcBef>
              <a:spcPct val="0"/>
            </a:spcBef>
            <a:spcAft>
              <a:spcPct val="35000"/>
            </a:spcAft>
            <a:buNone/>
          </a:pPr>
          <a:r>
            <a:rPr lang="en-GB" sz="1700" kern="1200" dirty="0">
              <a:latin typeface="Calibri Light" panose="020F0302020204030204"/>
            </a:rPr>
            <a:t>Ensuring confidentiality when storing data.</a:t>
          </a:r>
        </a:p>
      </dsp:txBody>
      <dsp:txXfrm>
        <a:off x="5662736" y="1410799"/>
        <a:ext cx="2572497" cy="2160897"/>
      </dsp:txXfrm>
    </dsp:sp>
    <dsp:sp modelId="{BB2B5134-0547-4210-A285-509C87D5BF5B}">
      <dsp:nvSpPr>
        <dsp:cNvPr id="0" name=""/>
        <dsp:cNvSpPr/>
      </dsp:nvSpPr>
      <dsp:spPr>
        <a:xfrm>
          <a:off x="6408761" y="402380"/>
          <a:ext cx="1080448" cy="1080448"/>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236" tIns="12700" rIns="84236"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566989" y="560608"/>
        <a:ext cx="763992" cy="763992"/>
      </dsp:txXfrm>
    </dsp:sp>
    <dsp:sp modelId="{648D9722-901D-439F-8E79-C524269D424E}">
      <dsp:nvSpPr>
        <dsp:cNvPr id="0" name=""/>
        <dsp:cNvSpPr/>
      </dsp:nvSpPr>
      <dsp:spPr>
        <a:xfrm>
          <a:off x="5662736" y="3643655"/>
          <a:ext cx="2572497" cy="72"/>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18A212-80A6-4001-B3D3-A8D163D84D9E}">
      <dsp:nvSpPr>
        <dsp:cNvPr id="0" name=""/>
        <dsp:cNvSpPr/>
      </dsp:nvSpPr>
      <dsp:spPr>
        <a:xfrm>
          <a:off x="8492483" y="42231"/>
          <a:ext cx="2572497" cy="36014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0562" tIns="330200" rIns="200562" bIns="330200" numCol="1" spcCol="1270" anchor="t" anchorCtr="0">
          <a:noAutofit/>
        </a:bodyPr>
        <a:lstStyle/>
        <a:p>
          <a:pPr marL="0" lvl="0" indent="0" algn="l" defTabSz="755650" rtl="0">
            <a:lnSpc>
              <a:spcPct val="90000"/>
            </a:lnSpc>
            <a:spcBef>
              <a:spcPct val="0"/>
            </a:spcBef>
            <a:spcAft>
              <a:spcPct val="35000"/>
            </a:spcAft>
            <a:buNone/>
          </a:pPr>
          <a:r>
            <a:rPr lang="en-GB" sz="1700" kern="1200" dirty="0"/>
            <a:t>The right to participate and withdraw whenever the participant wanted to.</a:t>
          </a:r>
          <a:endParaRPr lang="en-GB" sz="1700" kern="1200" dirty="0">
            <a:latin typeface="Calibri Light" panose="020F0302020204030204"/>
          </a:endParaRPr>
        </a:p>
      </dsp:txBody>
      <dsp:txXfrm>
        <a:off x="8492483" y="1410799"/>
        <a:ext cx="2572497" cy="2160897"/>
      </dsp:txXfrm>
    </dsp:sp>
    <dsp:sp modelId="{77FA72B5-8C84-41E5-95B1-1202C240D8EB}">
      <dsp:nvSpPr>
        <dsp:cNvPr id="0" name=""/>
        <dsp:cNvSpPr/>
      </dsp:nvSpPr>
      <dsp:spPr>
        <a:xfrm>
          <a:off x="9238508" y="402380"/>
          <a:ext cx="1080448" cy="1080448"/>
        </a:xfrm>
        <a:prstGeom prst="ellips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4236" tIns="12700" rIns="84236"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396736" y="560608"/>
        <a:ext cx="763992" cy="763992"/>
      </dsp:txXfrm>
    </dsp:sp>
    <dsp:sp modelId="{C536C157-9F0B-42CC-8086-9544EAE0E466}">
      <dsp:nvSpPr>
        <dsp:cNvPr id="0" name=""/>
        <dsp:cNvSpPr/>
      </dsp:nvSpPr>
      <dsp:spPr>
        <a:xfrm>
          <a:off x="8492483" y="3643655"/>
          <a:ext cx="2572497" cy="72"/>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10748-28EA-4A18-9789-26D1C1611044}">
      <dsp:nvSpPr>
        <dsp:cNvPr id="0" name=""/>
        <dsp:cNvSpPr/>
      </dsp:nvSpPr>
      <dsp:spPr>
        <a:xfrm>
          <a:off x="3672295" y="0"/>
          <a:ext cx="6257094" cy="3910684"/>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908C15-7796-40BD-91FA-CAE0246EF707}">
      <dsp:nvSpPr>
        <dsp:cNvPr id="0" name=""/>
        <dsp:cNvSpPr/>
      </dsp:nvSpPr>
      <dsp:spPr>
        <a:xfrm>
          <a:off x="4466946" y="2699154"/>
          <a:ext cx="162684" cy="162684"/>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C5CD02-7E6A-4754-BE53-B7E91972F192}">
      <dsp:nvSpPr>
        <dsp:cNvPr id="0" name=""/>
        <dsp:cNvSpPr/>
      </dsp:nvSpPr>
      <dsp:spPr>
        <a:xfrm>
          <a:off x="4548288" y="2780496"/>
          <a:ext cx="1457902" cy="1130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203" tIns="0" rIns="0" bIns="0" numCol="1" spcCol="1270" anchor="t" anchorCtr="0">
          <a:noAutofit/>
        </a:bodyPr>
        <a:lstStyle/>
        <a:p>
          <a:pPr marL="0" lvl="0" indent="0" algn="l" defTabSz="577850" rtl="0">
            <a:lnSpc>
              <a:spcPct val="90000"/>
            </a:lnSpc>
            <a:spcBef>
              <a:spcPct val="0"/>
            </a:spcBef>
            <a:spcAft>
              <a:spcPct val="35000"/>
            </a:spcAft>
            <a:buNone/>
          </a:pPr>
          <a:r>
            <a:rPr lang="en-US" sz="1300" kern="1200" dirty="0">
              <a:latin typeface="Arial Nova"/>
            </a:rPr>
            <a:t>29/9/22 Initial research idea</a:t>
          </a:r>
        </a:p>
      </dsp:txBody>
      <dsp:txXfrm>
        <a:off x="4548288" y="2780496"/>
        <a:ext cx="1457902" cy="1130187"/>
      </dsp:txXfrm>
    </dsp:sp>
    <dsp:sp modelId="{93387F5E-4F90-429B-BE6B-3B29BA097E59}">
      <dsp:nvSpPr>
        <dsp:cNvPr id="0" name=""/>
        <dsp:cNvSpPr/>
      </dsp:nvSpPr>
      <dsp:spPr>
        <a:xfrm>
          <a:off x="5902949" y="1636230"/>
          <a:ext cx="294083" cy="294083"/>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3924A8-1340-46E6-88B0-A07C390AE194}">
      <dsp:nvSpPr>
        <dsp:cNvPr id="0" name=""/>
        <dsp:cNvSpPr/>
      </dsp:nvSpPr>
      <dsp:spPr>
        <a:xfrm>
          <a:off x="6049991" y="1783271"/>
          <a:ext cx="1501702" cy="2127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829" tIns="0" rIns="0" bIns="0" numCol="1" spcCol="1270" anchor="t" anchorCtr="0">
          <a:noAutofit/>
        </a:bodyPr>
        <a:lstStyle/>
        <a:p>
          <a:pPr marL="0" lvl="0" indent="0" algn="l" defTabSz="577850" rtl="0">
            <a:lnSpc>
              <a:spcPct val="90000"/>
            </a:lnSpc>
            <a:spcBef>
              <a:spcPct val="0"/>
            </a:spcBef>
            <a:spcAft>
              <a:spcPct val="35000"/>
            </a:spcAft>
            <a:buNone/>
          </a:pPr>
          <a:r>
            <a:rPr lang="en-US" sz="1300" kern="1200" dirty="0">
              <a:latin typeface="Arial Nova"/>
            </a:rPr>
            <a:t>6/10/22Literature review/ finalising </a:t>
          </a:r>
          <a:r>
            <a:rPr lang="en-US" sz="1300" kern="1200" dirty="0"/>
            <a:t>Proposal</a:t>
          </a:r>
        </a:p>
      </dsp:txBody>
      <dsp:txXfrm>
        <a:off x="6049991" y="1783271"/>
        <a:ext cx="1501702" cy="2127412"/>
      </dsp:txXfrm>
    </dsp:sp>
    <dsp:sp modelId="{0C32781F-FA5D-4A2F-B6CE-237EE93B2F53}">
      <dsp:nvSpPr>
        <dsp:cNvPr id="0" name=""/>
        <dsp:cNvSpPr/>
      </dsp:nvSpPr>
      <dsp:spPr>
        <a:xfrm>
          <a:off x="7629907" y="989403"/>
          <a:ext cx="406711" cy="406711"/>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1326E3-2E0F-4B59-A997-E63E63647AB5}">
      <dsp:nvSpPr>
        <dsp:cNvPr id="0" name=""/>
        <dsp:cNvSpPr/>
      </dsp:nvSpPr>
      <dsp:spPr>
        <a:xfrm>
          <a:off x="7833263" y="1192758"/>
          <a:ext cx="1501702" cy="27179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508" tIns="0" rIns="0" bIns="0" numCol="1" spcCol="1270" anchor="t" anchorCtr="0">
          <a:noAutofit/>
        </a:bodyPr>
        <a:lstStyle/>
        <a:p>
          <a:pPr marL="0" lvl="0" indent="0" algn="l" defTabSz="577850" rtl="0">
            <a:lnSpc>
              <a:spcPct val="90000"/>
            </a:lnSpc>
            <a:spcBef>
              <a:spcPct val="0"/>
            </a:spcBef>
            <a:spcAft>
              <a:spcPct val="35000"/>
            </a:spcAft>
            <a:buNone/>
          </a:pPr>
          <a:r>
            <a:rPr lang="en-US" sz="1300" kern="1200" dirty="0">
              <a:latin typeface="Arial Nova"/>
            </a:rPr>
            <a:t>20/10/22 Proposal presentation</a:t>
          </a:r>
        </a:p>
      </dsp:txBody>
      <dsp:txXfrm>
        <a:off x="7833263" y="1192758"/>
        <a:ext cx="1501702" cy="2717925"/>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233F0-1345-4265-AEF1-1138DB3E1010}" type="datetimeFigureOut">
              <a:rPr lang="en-GB" smtClean="0"/>
              <a:t>18/10/2022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011E3D-6750-4543-B4BF-DE1F71423CF2}" type="slidenum">
              <a:rPr lang="en-GB" smtClean="0"/>
              <a:t>‹#›</a:t>
            </a:fld>
            <a:endParaRPr lang="en-GB"/>
          </a:p>
        </p:txBody>
      </p:sp>
    </p:spTree>
    <p:extLst>
      <p:ext uri="{BB962C8B-B14F-4D97-AF65-F5344CB8AC3E}">
        <p14:creationId xmlns:p14="http://schemas.microsoft.com/office/powerpoint/2010/main" val="2444492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0011E3D-6750-4543-B4BF-DE1F71423CF2}" type="slidenum">
              <a:rPr lang="en-GB" smtClean="0"/>
              <a:t>1</a:t>
            </a:fld>
            <a:endParaRPr lang="en-GB"/>
          </a:p>
        </p:txBody>
      </p:sp>
    </p:spTree>
    <p:extLst>
      <p:ext uri="{BB962C8B-B14F-4D97-AF65-F5344CB8AC3E}">
        <p14:creationId xmlns:p14="http://schemas.microsoft.com/office/powerpoint/2010/main" val="2024393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0011E3D-6750-4543-B4BF-DE1F71423CF2}" type="slidenum">
              <a:rPr lang="en-GB" smtClean="0"/>
              <a:t>2</a:t>
            </a:fld>
            <a:endParaRPr lang="en-GB"/>
          </a:p>
        </p:txBody>
      </p:sp>
    </p:spTree>
    <p:extLst>
      <p:ext uri="{BB962C8B-B14F-4D97-AF65-F5344CB8AC3E}">
        <p14:creationId xmlns:p14="http://schemas.microsoft.com/office/powerpoint/2010/main" val="15655775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Technology plays a significant part at the university. All students and staff use technology at the university, however are I.T staff and students using the services correctly?. The research question to hand is pinpointing on whether staff and students know to the full extent of how to use technology to collaborate at the university. *Zirah*</a:t>
            </a:r>
          </a:p>
          <a:p>
            <a:endParaRPr lang="en-US" dirty="0">
              <a:cs typeface="Calibri"/>
            </a:endParaRPr>
          </a:p>
          <a:p>
            <a:r>
              <a:rPr lang="en-US" dirty="0">
                <a:cs typeface="Calibri"/>
              </a:rPr>
              <a:t>This is mainly aimed at I.T staff and students so they can use technology efficiently and effectively whilst at the university and to feel comfortable to work together using technology and software.  Providing training for both staff and students will help massively in being able to use the technology and knowing where to go if they have any major concerns or I.T issues. *Dana*</a:t>
            </a:r>
          </a:p>
          <a:p>
            <a:endParaRPr lang="en-US" dirty="0">
              <a:cs typeface="Calibri"/>
            </a:endParaRPr>
          </a:p>
          <a:p>
            <a:r>
              <a:rPr lang="en-US" dirty="0">
                <a:cs typeface="Calibri"/>
              </a:rPr>
              <a:t>The main purpose of this research is to improve training or provide extra training to those students and staff members who feel like they need extra help with using technology to collaborate with the university and for students in classes and staff members at work overall.*Cecilia*</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C0011E3D-6750-4543-B4BF-DE1F71423CF2}" type="slidenum">
              <a:rPr lang="en-GB" smtClean="0"/>
              <a:t>3</a:t>
            </a:fld>
            <a:endParaRPr lang="en-GB"/>
          </a:p>
        </p:txBody>
      </p:sp>
    </p:spTree>
    <p:extLst>
      <p:ext uri="{BB962C8B-B14F-4D97-AF65-F5344CB8AC3E}">
        <p14:creationId xmlns:p14="http://schemas.microsoft.com/office/powerpoint/2010/main" val="155456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method we have chosen is a Likert Questionnaire as this is pretty straightforward to communicate and understand, this is done for staff and students that would take part as it is easier for them to do, later during research this will help us back up our hypothesis.***Cecillia***</a:t>
            </a:r>
          </a:p>
          <a:p>
            <a:endParaRPr lang="en-US" dirty="0">
              <a:cs typeface="Calibri"/>
            </a:endParaRPr>
          </a:p>
          <a:p>
            <a:r>
              <a:rPr lang="en-US" dirty="0">
                <a:cs typeface="Calibri"/>
              </a:rPr>
              <a:t>The Likert questionnaire has simple choices that people can answer. As a </a:t>
            </a:r>
            <a:r>
              <a:rPr lang="en-US" dirty="0" err="1">
                <a:cs typeface="Calibri"/>
              </a:rPr>
              <a:t>quantative</a:t>
            </a:r>
            <a:r>
              <a:rPr lang="en-US" dirty="0">
                <a:cs typeface="Calibri"/>
              </a:rPr>
              <a:t> method this is very simple and will easily be put in to a graph form or a table form during our research project. This can easily be distributed throughout the university also using emails or giving out hardcopies. ***Dana***</a:t>
            </a: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0011E3D-6750-4543-B4BF-DE1F71423CF2}" type="slidenum">
              <a:rPr lang="en-GB" smtClean="0"/>
              <a:t>5</a:t>
            </a:fld>
            <a:endParaRPr lang="en-GB"/>
          </a:p>
        </p:txBody>
      </p:sp>
    </p:spTree>
    <p:extLst>
      <p:ext uri="{BB962C8B-B14F-4D97-AF65-F5344CB8AC3E}">
        <p14:creationId xmlns:p14="http://schemas.microsoft.com/office/powerpoint/2010/main" val="1968618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During our research project we had to consider ethical considerations such as the above shown here. Our questionnaire will be available and applicable for all students and staff on campus with their consent. This is to consider there rights and respects towards the questionnaire. ***Zirah***</a:t>
            </a:r>
          </a:p>
          <a:p>
            <a:endParaRPr lang="en-US" dirty="0">
              <a:cs typeface="Calibri"/>
            </a:endParaRPr>
          </a:p>
          <a:p>
            <a:r>
              <a:rPr lang="en-US" dirty="0">
                <a:cs typeface="Calibri"/>
              </a:rPr>
              <a:t>Also all participants that choose to participate in the questionnaire will have there data stored somewhere securely where participants can have access to there results and the people taking part in the research project, which would be ourselves, once again only after the participant choses to give consent to that as this ensures confidentiality.****Cecillia***</a:t>
            </a:r>
          </a:p>
          <a:p>
            <a:endParaRPr lang="en-US" dirty="0">
              <a:cs typeface="Calibri"/>
            </a:endParaRPr>
          </a:p>
          <a:p>
            <a:r>
              <a:rPr lang="en-US" dirty="0">
                <a:cs typeface="Calibri"/>
              </a:rPr>
              <a:t>However all participants have a right to participate and withdraw from this questionnaire if they want to as this protects there integrity and privacy, the main principle of us having these ethical considerations whilst conducting our research project is the safety of the researcher.***Dana***</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0011E3D-6750-4543-B4BF-DE1F71423CF2}" type="slidenum">
              <a:rPr lang="en-GB" smtClean="0"/>
              <a:t>6</a:t>
            </a:fld>
            <a:endParaRPr lang="en-GB"/>
          </a:p>
        </p:txBody>
      </p:sp>
    </p:spTree>
    <p:extLst>
      <p:ext uri="{BB962C8B-B14F-4D97-AF65-F5344CB8AC3E}">
        <p14:creationId xmlns:p14="http://schemas.microsoft.com/office/powerpoint/2010/main" val="275707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Staff and students need training provided to them to use technology to collaborate within the university as staff should have up to date meetings about software changes and device changes as a lot of students can benefit as well as staff during meetings or classes. ***Zirah***</a:t>
            </a:r>
          </a:p>
          <a:p>
            <a:endParaRPr lang="en-US" dirty="0">
              <a:cs typeface="Calibri"/>
            </a:endParaRPr>
          </a:p>
          <a:p>
            <a:r>
              <a:rPr lang="en-US" dirty="0">
                <a:cs typeface="Calibri"/>
              </a:rPr>
              <a:t>Also when students join the university they come from all different types of environments some may have basic I.T skills or some may have advanced I.T skills when using technology in a class setting that may involve such software's such as Microsoft teams or one drive and certain staff or students may require help or training in order to use the technology efficiently on campus.**Dana**</a:t>
            </a:r>
          </a:p>
          <a:p>
            <a:endParaRPr lang="en-US" dirty="0">
              <a:cs typeface="Calibri"/>
            </a:endParaRPr>
          </a:p>
          <a:p>
            <a:r>
              <a:rPr lang="en-US" dirty="0">
                <a:cs typeface="Calibri"/>
              </a:rPr>
              <a:t>This also equips staff with I.T skills to assist students as teachers in the class if needed to as well as using technology efficiently when having meetings with other colleagues or faculty. Our research project is mainly for the university to have more training and help to assist both staff and students to use the resources efficiently and effectively.***Cecillia**</a:t>
            </a:r>
          </a:p>
          <a:p>
            <a:endParaRPr lang="en-US" dirty="0">
              <a:cs typeface="Calibri"/>
            </a:endParaRPr>
          </a:p>
        </p:txBody>
      </p:sp>
      <p:sp>
        <p:nvSpPr>
          <p:cNvPr id="4" name="Slide Number Placeholder 3"/>
          <p:cNvSpPr>
            <a:spLocks noGrp="1"/>
          </p:cNvSpPr>
          <p:nvPr>
            <p:ph type="sldNum" sz="quarter" idx="5"/>
          </p:nvPr>
        </p:nvSpPr>
        <p:spPr/>
        <p:txBody>
          <a:bodyPr/>
          <a:lstStyle/>
          <a:p>
            <a:fld id="{C0011E3D-6750-4543-B4BF-DE1F71423CF2}" type="slidenum">
              <a:rPr lang="en-GB" smtClean="0"/>
              <a:t>8</a:t>
            </a:fld>
            <a:endParaRPr lang="en-GB"/>
          </a:p>
        </p:txBody>
      </p:sp>
    </p:spTree>
    <p:extLst>
      <p:ext uri="{BB962C8B-B14F-4D97-AF65-F5344CB8AC3E}">
        <p14:creationId xmlns:p14="http://schemas.microsoft.com/office/powerpoint/2010/main" val="3887350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dirty="0"/>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3382584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57667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dirty="0"/>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68616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29376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37079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72097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944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76398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42975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49612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29850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40855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2052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58481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37768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dirty="0"/>
              <a:t>Click to edit Master title style</a:t>
            </a:r>
          </a:p>
        </p:txBody>
      </p:sp>
    </p:spTree>
    <p:extLst>
      <p:ext uri="{BB962C8B-B14F-4D97-AF65-F5344CB8AC3E}">
        <p14:creationId xmlns:p14="http://schemas.microsoft.com/office/powerpoint/2010/main" val="4186066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73267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10/18/2022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35080110"/>
      </p:ext>
    </p:extLst>
  </p:cSld>
  <p:clrMap bg1="dk1" tx1="lt1" bg2="dk2" tx2="lt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6.jpeg"/><Relationship Id="rId7" Type="http://schemas.openxmlformats.org/officeDocument/2006/relationships/diagramQuickStyle" Target="../diagrams/quickStyle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png"/><Relationship Id="rId9" Type="http://schemas.microsoft.com/office/2007/relationships/diagramDrawing" Target="../diagrams/drawing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111/medu.14660" TargetMode="External"/><Relationship Id="rId2" Type="http://schemas.openxmlformats.org/officeDocument/2006/relationships/hyperlink" Target="https://doi.org/10.20853/35-2-462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69458"/>
            <a:ext cx="10515600" cy="1281955"/>
          </a:xfrm>
        </p:spPr>
        <p:txBody>
          <a:bodyPr>
            <a:normAutofit fontScale="90000"/>
          </a:bodyPr>
          <a:lstStyle/>
          <a:p>
            <a:r>
              <a:rPr lang="en-GB" sz="4400" dirty="0">
                <a:latin typeface="Arial Nova" panose="020B0504020202020204" pitchFamily="34" charset="0"/>
              </a:rPr>
              <a:t>Is there a need to provide training on how to use technology to collaborate </a:t>
            </a:r>
            <a:r>
              <a:rPr lang="en-GB" sz="4000" dirty="0">
                <a:latin typeface="Arial Nova" panose="020B0504020202020204" pitchFamily="34" charset="0"/>
              </a:rPr>
              <a:t>at UWTSD?</a:t>
            </a:r>
            <a:br>
              <a:rPr lang="en-GB" dirty="0"/>
            </a:br>
            <a:br>
              <a:rPr lang="en-GB" dirty="0"/>
            </a:br>
            <a:endParaRPr lang="en-GB" dirty="0">
              <a:cs typeface="Calibri Light"/>
            </a:endParaRPr>
          </a:p>
        </p:txBody>
      </p:sp>
      <p:sp>
        <p:nvSpPr>
          <p:cNvPr id="3" name="TextBox 2">
            <a:extLst>
              <a:ext uri="{FF2B5EF4-FFF2-40B4-BE49-F238E27FC236}">
                <a16:creationId xmlns:a16="http://schemas.microsoft.com/office/drawing/2014/main" id="{7523315C-381C-90DF-5F35-DC81B6B8916B}"/>
              </a:ext>
            </a:extLst>
          </p:cNvPr>
          <p:cNvSpPr txBox="1"/>
          <p:nvPr/>
        </p:nvSpPr>
        <p:spPr>
          <a:xfrm>
            <a:off x="4384841" y="4946315"/>
            <a:ext cx="581526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dirty="0">
                <a:latin typeface="Arial Nova"/>
              </a:rPr>
              <a:t>By Zirah (2212417), Cecilia (2129073), Dana (2128782) </a:t>
            </a:r>
            <a:endParaRPr lang="en-US" dirty="0">
              <a:cs typeface="Calibri" panose="020F0502020204030204"/>
            </a:endParaRPr>
          </a:p>
        </p:txBody>
      </p:sp>
    </p:spTree>
    <p:extLst>
      <p:ext uri="{BB962C8B-B14F-4D97-AF65-F5344CB8AC3E}">
        <p14:creationId xmlns:p14="http://schemas.microsoft.com/office/powerpoint/2010/main" val="426930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Introduction of research question</a:t>
            </a:r>
            <a:endParaRPr lang="en-US" dirty="0">
              <a:cs typeface="Calibri" panose="020F0502020204030204"/>
            </a:endParaRPr>
          </a:p>
          <a:p>
            <a:r>
              <a:rPr lang="en-GB" dirty="0"/>
              <a:t>Rationale</a:t>
            </a:r>
          </a:p>
          <a:p>
            <a:r>
              <a:rPr lang="en-GB" dirty="0"/>
              <a:t>Method of Findings</a:t>
            </a:r>
            <a:endParaRPr lang="en-GB" dirty="0">
              <a:cs typeface="Calibri"/>
            </a:endParaRPr>
          </a:p>
          <a:p>
            <a:r>
              <a:rPr lang="en-GB" dirty="0"/>
              <a:t>Ethical Considerations</a:t>
            </a:r>
            <a:endParaRPr lang="en-GB" dirty="0">
              <a:cs typeface="Calibri"/>
            </a:endParaRPr>
          </a:p>
          <a:p>
            <a:pPr>
              <a:buClr>
                <a:srgbClr val="FFFFFF"/>
              </a:buClr>
            </a:pPr>
            <a:r>
              <a:rPr lang="en-GB" dirty="0">
                <a:cs typeface="Calibri"/>
              </a:rPr>
              <a:t>Research Timeline</a:t>
            </a:r>
          </a:p>
          <a:p>
            <a:r>
              <a:rPr lang="en-GB" dirty="0">
                <a:cs typeface="Calibri"/>
              </a:rPr>
              <a:t>Hypothesis</a:t>
            </a:r>
          </a:p>
          <a:p>
            <a:r>
              <a:rPr lang="en-GB" dirty="0"/>
              <a:t>Reference List </a:t>
            </a:r>
          </a:p>
        </p:txBody>
      </p:sp>
    </p:spTree>
    <p:extLst>
      <p:ext uri="{BB962C8B-B14F-4D97-AF65-F5344CB8AC3E}">
        <p14:creationId xmlns:p14="http://schemas.microsoft.com/office/powerpoint/2010/main" val="846186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1709A45-C6F3-4CEE-AA0F-887FAC5CA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5801" y="533400"/>
            <a:ext cx="10820400" cy="1177092"/>
          </a:xfrm>
        </p:spPr>
        <p:txBody>
          <a:bodyPr anchor="b">
            <a:normAutofit/>
          </a:bodyPr>
          <a:lstStyle/>
          <a:p>
            <a:pPr algn="ctr"/>
            <a:r>
              <a:rPr lang="en-GB" dirty="0">
                <a:latin typeface="Arial Nova"/>
              </a:rPr>
              <a:t>Introduction of research question</a:t>
            </a:r>
            <a:endParaRPr lang="en-US" dirty="0">
              <a:latin typeface="Arial Nova"/>
            </a:endParaRPr>
          </a:p>
        </p:txBody>
      </p:sp>
      <p:cxnSp>
        <p:nvCxnSpPr>
          <p:cNvPr id="17" name="Straight Connector 16">
            <a:extLst>
              <a:ext uri="{FF2B5EF4-FFF2-40B4-BE49-F238E27FC236}">
                <a16:creationId xmlns:a16="http://schemas.microsoft.com/office/drawing/2014/main" id="{26E963D7-0A73-484A-B8A2-DDBFEA123C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45629" y="1850077"/>
            <a:ext cx="500743"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685801" y="2243892"/>
            <a:ext cx="10820400" cy="3547308"/>
          </a:xfrm>
        </p:spPr>
        <p:txBody>
          <a:bodyPr vert="horz" lIns="91440" tIns="45720" rIns="91440" bIns="45720" rtlCol="0" anchor="t">
            <a:normAutofit/>
          </a:bodyPr>
          <a:lstStyle/>
          <a:p>
            <a:pPr marL="0" indent="0">
              <a:lnSpc>
                <a:spcPct val="90000"/>
              </a:lnSpc>
              <a:buNone/>
            </a:pPr>
            <a:r>
              <a:rPr lang="en-GB" sz="1900">
                <a:latin typeface="Arial Nova"/>
                <a:cs typeface="Calibri"/>
              </a:rPr>
              <a:t>"</a:t>
            </a:r>
            <a:r>
              <a:rPr lang="en-GB" sz="1900">
                <a:latin typeface="Arial Nova"/>
                <a:ea typeface="+mn-lt"/>
                <a:cs typeface="+mn-lt"/>
              </a:rPr>
              <a:t>Is there a need to provide training on how to use technology to collaborate at UWTSD?"</a:t>
            </a:r>
            <a:endParaRPr lang="en-GB" sz="1900">
              <a:latin typeface="Arial Nova"/>
              <a:cs typeface="Calibri"/>
            </a:endParaRPr>
          </a:p>
          <a:p>
            <a:pPr marL="0" indent="0">
              <a:lnSpc>
                <a:spcPct val="90000"/>
              </a:lnSpc>
              <a:buNone/>
            </a:pPr>
            <a:endParaRPr lang="en-GB" sz="1900">
              <a:latin typeface="Arial Nova"/>
              <a:cs typeface="Calibri"/>
            </a:endParaRPr>
          </a:p>
          <a:p>
            <a:pPr marL="0" indent="0">
              <a:lnSpc>
                <a:spcPct val="90000"/>
              </a:lnSpc>
              <a:buNone/>
            </a:pPr>
            <a:r>
              <a:rPr lang="en-GB" sz="1900">
                <a:latin typeface="Arial Nova"/>
                <a:cs typeface="Calibri"/>
              </a:rPr>
              <a:t>Technology plays an essential role in University, as all students have access to it.</a:t>
            </a:r>
          </a:p>
          <a:p>
            <a:pPr marL="0" indent="0">
              <a:lnSpc>
                <a:spcPct val="90000"/>
              </a:lnSpc>
              <a:buNone/>
            </a:pPr>
            <a:r>
              <a:rPr lang="en-GB" sz="1900">
                <a:latin typeface="Arial Nova"/>
                <a:cs typeface="Calibri"/>
              </a:rPr>
              <a:t>During every student's time on campus, they must undergo several assignments and submit these  using technology services or collaborative technology with certain programmes for classes.</a:t>
            </a:r>
          </a:p>
          <a:p>
            <a:pPr marL="0" indent="0">
              <a:lnSpc>
                <a:spcPct val="90000"/>
              </a:lnSpc>
              <a:buNone/>
            </a:pPr>
            <a:r>
              <a:rPr lang="en-GB" sz="1900">
                <a:latin typeface="Arial Nova"/>
                <a:cs typeface="Calibri"/>
              </a:rPr>
              <a:t>The purpose of this research is to highlight how the university can train people in the technology used in the university and equip them with more knowledge, to make use of I.T services that are available to them efficiently and effectively.</a:t>
            </a:r>
          </a:p>
          <a:p>
            <a:pPr marL="0" indent="0">
              <a:lnSpc>
                <a:spcPct val="90000"/>
              </a:lnSpc>
              <a:buNone/>
            </a:pPr>
            <a:r>
              <a:rPr lang="en-GB" sz="1900">
                <a:latin typeface="Arial Nova"/>
                <a:cs typeface="Calibri"/>
              </a:rPr>
              <a:t>This is mainly  aimed at the I.T staff and students, to determine whether providing training for both can impact the use of these more efficiently and effectively during their time at the university.  </a:t>
            </a:r>
          </a:p>
          <a:p>
            <a:pPr marL="0" indent="0">
              <a:lnSpc>
                <a:spcPct val="90000"/>
              </a:lnSpc>
              <a:buNone/>
            </a:pPr>
            <a:endParaRPr lang="en-GB" sz="1900">
              <a:latin typeface="Arial Nova"/>
              <a:cs typeface="Calibri"/>
            </a:endParaRPr>
          </a:p>
          <a:p>
            <a:pPr marL="0" indent="0">
              <a:lnSpc>
                <a:spcPct val="90000"/>
              </a:lnSpc>
              <a:buNone/>
            </a:pPr>
            <a:endParaRPr lang="en-GB" sz="1900">
              <a:latin typeface="Arial Nova"/>
              <a:cs typeface="Calibri"/>
            </a:endParaRPr>
          </a:p>
          <a:p>
            <a:pPr>
              <a:lnSpc>
                <a:spcPct val="90000"/>
              </a:lnSpc>
            </a:pPr>
            <a:endParaRPr lang="en-GB" sz="1900">
              <a:latin typeface="Arial Nova"/>
              <a:ea typeface="+mn-lt"/>
              <a:cs typeface="+mn-lt"/>
            </a:endParaRPr>
          </a:p>
          <a:p>
            <a:pPr marL="0" indent="0">
              <a:lnSpc>
                <a:spcPct val="90000"/>
              </a:lnSpc>
              <a:buNone/>
            </a:pPr>
            <a:endParaRPr lang="en-GB" sz="1900">
              <a:cs typeface="Calibri"/>
            </a:endParaRPr>
          </a:p>
          <a:p>
            <a:pPr marL="0" indent="0">
              <a:lnSpc>
                <a:spcPct val="90000"/>
              </a:lnSpc>
              <a:buNone/>
            </a:pPr>
            <a:endParaRPr lang="en-GB" sz="1900">
              <a:cs typeface="Calibri"/>
            </a:endParaRPr>
          </a:p>
        </p:txBody>
      </p:sp>
    </p:spTree>
    <p:extLst>
      <p:ext uri="{BB962C8B-B14F-4D97-AF65-F5344CB8AC3E}">
        <p14:creationId xmlns:p14="http://schemas.microsoft.com/office/powerpoint/2010/main" val="1659517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D94887-6A10-4F62-8EE1-B2BCFA1F3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1786"/>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top view of books with different cover colours">
            <a:extLst>
              <a:ext uri="{FF2B5EF4-FFF2-40B4-BE49-F238E27FC236}">
                <a16:creationId xmlns:a16="http://schemas.microsoft.com/office/drawing/2014/main" id="{51F30C8F-6F6A-15D9-629F-D2AC09A46C41}"/>
              </a:ext>
            </a:extLst>
          </p:cNvPr>
          <p:cNvPicPr>
            <a:picLocks noChangeAspect="1"/>
          </p:cNvPicPr>
          <p:nvPr/>
        </p:nvPicPr>
        <p:blipFill rotWithShape="1">
          <a:blip r:embed="rId3">
            <a:alphaModFix amt="20000"/>
          </a:blip>
          <a:srcRect t="26555" r="-2" b="17194"/>
          <a:stretch/>
        </p:blipFill>
        <p:spPr>
          <a:xfrm>
            <a:off x="-112869" y="-70545"/>
            <a:ext cx="12191980" cy="6857990"/>
          </a:xfrm>
          <a:prstGeom prst="rect">
            <a:avLst/>
          </a:prstGeom>
        </p:spPr>
      </p:pic>
      <p:pic>
        <p:nvPicPr>
          <p:cNvPr id="11" name="Picture 10">
            <a:extLst>
              <a:ext uri="{FF2B5EF4-FFF2-40B4-BE49-F238E27FC236}">
                <a16:creationId xmlns:a16="http://schemas.microsoft.com/office/drawing/2014/main" id="{A3D512BA-228A-4979-9312-ACD246E1099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900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0"/>
            <a:ext cx="10131425" cy="1103490"/>
          </a:xfrm>
        </p:spPr>
        <p:txBody>
          <a:bodyPr>
            <a:normAutofit/>
          </a:bodyPr>
          <a:lstStyle/>
          <a:p>
            <a:r>
              <a:rPr lang="en-GB" dirty="0"/>
              <a:t>Rationale</a:t>
            </a:r>
          </a:p>
        </p:txBody>
      </p:sp>
      <p:sp>
        <p:nvSpPr>
          <p:cNvPr id="3" name="Content Placeholder 2"/>
          <p:cNvSpPr>
            <a:spLocks noGrp="1"/>
          </p:cNvSpPr>
          <p:nvPr>
            <p:ph idx="1"/>
          </p:nvPr>
        </p:nvSpPr>
        <p:spPr>
          <a:xfrm>
            <a:off x="516467" y="1394178"/>
            <a:ext cx="10131425" cy="3931355"/>
          </a:xfrm>
        </p:spPr>
        <p:txBody>
          <a:bodyPr vert="horz" lIns="91440" tIns="45720" rIns="91440" bIns="45720" rtlCol="0">
            <a:normAutofit/>
          </a:bodyPr>
          <a:lstStyle/>
          <a:p>
            <a:pPr marL="0" indent="0">
              <a:buClr>
                <a:prstClr val="white"/>
              </a:buClr>
              <a:buNone/>
            </a:pPr>
            <a:endParaRPr lang="en-GB" dirty="0">
              <a:latin typeface="Arial Nova"/>
              <a:cs typeface="Calibri"/>
            </a:endParaRPr>
          </a:p>
          <a:p>
            <a:pPr marL="0" indent="0">
              <a:buNone/>
            </a:pPr>
            <a:r>
              <a:rPr lang="en-GB" dirty="0">
                <a:latin typeface="Arial Nova"/>
                <a:ea typeface="+mn-lt"/>
                <a:cs typeface="+mn-lt"/>
              </a:rPr>
              <a:t>Staff and students can benefit from adopting new technology approaches, which the university should provide training to upgrade staff and student's abilities in using technology to collaborate.</a:t>
            </a:r>
          </a:p>
          <a:p>
            <a:pPr marL="0" indent="0">
              <a:buNone/>
            </a:pPr>
            <a:r>
              <a:rPr lang="en-GB" dirty="0">
                <a:latin typeface="Arial Nova"/>
                <a:ea typeface="+mn-lt"/>
                <a:cs typeface="+mn-lt"/>
              </a:rPr>
              <a:t>"Without continuous well-coordinated academic training programmes, training, and skills development, academics will continuously struggle to perform their core functions which include teaching and learning" (</a:t>
            </a:r>
            <a:r>
              <a:rPr lang="en-GB" dirty="0" err="1">
                <a:latin typeface="Arial Nova"/>
                <a:ea typeface="+mn-lt"/>
                <a:cs typeface="+mn-lt"/>
              </a:rPr>
              <a:t>Bingwa</a:t>
            </a:r>
            <a:r>
              <a:rPr lang="en-GB" dirty="0">
                <a:latin typeface="Arial Nova"/>
                <a:ea typeface="+mn-lt"/>
                <a:cs typeface="+mn-lt"/>
              </a:rPr>
              <a:t>, L. and </a:t>
            </a:r>
            <a:r>
              <a:rPr lang="en-GB" dirty="0" err="1">
                <a:latin typeface="Arial Nova"/>
                <a:ea typeface="+mn-lt"/>
                <a:cs typeface="+mn-lt"/>
              </a:rPr>
              <a:t>Ngibe</a:t>
            </a:r>
            <a:r>
              <a:rPr lang="en-GB" dirty="0">
                <a:latin typeface="Arial Nova"/>
                <a:ea typeface="+mn-lt"/>
                <a:cs typeface="+mn-lt"/>
              </a:rPr>
              <a:t>, M. (2021)</a:t>
            </a:r>
          </a:p>
          <a:p>
            <a:pPr marL="0" indent="0">
              <a:buNone/>
            </a:pPr>
            <a:r>
              <a:rPr lang="en-GB" dirty="0">
                <a:latin typeface="Arial Nova"/>
                <a:ea typeface="+mn-lt"/>
                <a:cs typeface="+mn-lt"/>
              </a:rPr>
              <a:t>Literature defined that without continuous well-structured academic training for the staff and students of any institution, they would not be able to benefit from using technology and collaborating within the university.  </a:t>
            </a:r>
          </a:p>
          <a:p>
            <a:pPr marL="0" indent="0">
              <a:buNone/>
            </a:pPr>
            <a:endParaRPr lang="en-US">
              <a:latin typeface="Arial Nova"/>
              <a:ea typeface="+mn-lt"/>
              <a:cs typeface="+mn-lt"/>
            </a:endParaRPr>
          </a:p>
        </p:txBody>
      </p:sp>
    </p:spTree>
    <p:extLst>
      <p:ext uri="{BB962C8B-B14F-4D97-AF65-F5344CB8AC3E}">
        <p14:creationId xmlns:p14="http://schemas.microsoft.com/office/powerpoint/2010/main" val="986486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5458" y="639097"/>
            <a:ext cx="6593075" cy="1612490"/>
          </a:xfrm>
        </p:spPr>
        <p:txBody>
          <a:bodyPr>
            <a:normAutofit/>
          </a:bodyPr>
          <a:lstStyle/>
          <a:p>
            <a:r>
              <a:rPr lang="en-GB" dirty="0">
                <a:latin typeface="Arial Nova"/>
              </a:rPr>
              <a:t>Methods of findings</a:t>
            </a:r>
          </a:p>
        </p:txBody>
      </p:sp>
      <p:pic>
        <p:nvPicPr>
          <p:cNvPr id="14" name="Picture 4" descr="Pencil and answer-sheet">
            <a:extLst>
              <a:ext uri="{FF2B5EF4-FFF2-40B4-BE49-F238E27FC236}">
                <a16:creationId xmlns:a16="http://schemas.microsoft.com/office/drawing/2014/main" id="{A9FCF136-6993-DE45-32CF-CED1CB3867E5}"/>
              </a:ext>
            </a:extLst>
          </p:cNvPr>
          <p:cNvPicPr>
            <a:picLocks noChangeAspect="1"/>
          </p:cNvPicPr>
          <p:nvPr/>
        </p:nvPicPr>
        <p:blipFill rotWithShape="1">
          <a:blip r:embed="rId4"/>
          <a:srcRect l="61650" r="61" b="-1"/>
          <a:stretch/>
        </p:blipFill>
        <p:spPr>
          <a:xfrm>
            <a:off x="20" y="975"/>
            <a:ext cx="4635988" cy="6858000"/>
          </a:xfrm>
          <a:prstGeom prst="rect">
            <a:avLst/>
          </a:prstGeom>
        </p:spPr>
      </p:pic>
      <p:sp>
        <p:nvSpPr>
          <p:cNvPr id="15" name="Content Placeholder 2"/>
          <p:cNvSpPr>
            <a:spLocks noGrp="1"/>
          </p:cNvSpPr>
          <p:nvPr>
            <p:ph idx="1"/>
          </p:nvPr>
        </p:nvSpPr>
        <p:spPr>
          <a:xfrm>
            <a:off x="4869194" y="2539134"/>
            <a:ext cx="6593075" cy="3123968"/>
          </a:xfrm>
        </p:spPr>
        <p:txBody>
          <a:bodyPr vert="horz" lIns="91440" tIns="45720" rIns="91440" bIns="45720" rtlCol="0">
            <a:normAutofit fontScale="92500" lnSpcReduction="20000"/>
          </a:bodyPr>
          <a:lstStyle/>
          <a:p>
            <a:pPr marL="0" indent="0">
              <a:buNone/>
            </a:pPr>
            <a:r>
              <a:rPr lang="en-GB" dirty="0">
                <a:latin typeface="Arial Nova"/>
              </a:rPr>
              <a:t>We have chosen the Likert questionnaire</a:t>
            </a:r>
            <a:endParaRPr lang="en-GB">
              <a:latin typeface="Arial Nova"/>
              <a:cs typeface="Calibri"/>
            </a:endParaRPr>
          </a:p>
          <a:p>
            <a:pPr marL="0" indent="0">
              <a:buNone/>
            </a:pPr>
            <a:r>
              <a:rPr lang="en-GB" dirty="0">
                <a:latin typeface="Arial Nova"/>
                <a:cs typeface="Calibri"/>
              </a:rPr>
              <a:t>We can give the questionnaire to the student and staff members of the university.</a:t>
            </a:r>
          </a:p>
          <a:p>
            <a:pPr marL="0" indent="0">
              <a:buNone/>
            </a:pPr>
            <a:r>
              <a:rPr lang="en-GB" dirty="0">
                <a:latin typeface="Arial Nova"/>
                <a:cs typeface="Calibri"/>
              </a:rPr>
              <a:t>This method is easy to:</a:t>
            </a:r>
          </a:p>
          <a:p>
            <a:r>
              <a:rPr lang="en-GB" dirty="0" err="1">
                <a:latin typeface="Arial Nova"/>
                <a:cs typeface="Calibri"/>
              </a:rPr>
              <a:t>Quantative</a:t>
            </a:r>
            <a:r>
              <a:rPr lang="en-GB" dirty="0">
                <a:latin typeface="Arial Nova"/>
                <a:cs typeface="Calibri"/>
              </a:rPr>
              <a:t> method</a:t>
            </a:r>
          </a:p>
          <a:p>
            <a:r>
              <a:rPr lang="en-GB" dirty="0">
                <a:latin typeface="Arial Nova"/>
                <a:cs typeface="Calibri"/>
              </a:rPr>
              <a:t>Read as an email or hardcopy</a:t>
            </a:r>
          </a:p>
          <a:p>
            <a:pPr>
              <a:buClr>
                <a:srgbClr val="FFFFFF"/>
              </a:buClr>
            </a:pPr>
            <a:r>
              <a:rPr lang="en-GB" dirty="0">
                <a:latin typeface="Arial Nova"/>
                <a:cs typeface="Calibri"/>
              </a:rPr>
              <a:t>Easier to understand</a:t>
            </a:r>
          </a:p>
          <a:p>
            <a:pPr>
              <a:buClr>
                <a:srgbClr val="FFFFFF"/>
              </a:buClr>
            </a:pPr>
            <a:r>
              <a:rPr lang="en-GB" dirty="0">
                <a:latin typeface="Arial Nova"/>
                <a:cs typeface="Calibri"/>
              </a:rPr>
              <a:t>Easier to distribute</a:t>
            </a:r>
          </a:p>
          <a:p>
            <a:pPr>
              <a:buClr>
                <a:srgbClr val="FFFFFF"/>
              </a:buClr>
            </a:pPr>
            <a:r>
              <a:rPr lang="en-GB" dirty="0">
                <a:latin typeface="Arial Nova"/>
                <a:cs typeface="Calibri"/>
              </a:rPr>
              <a:t>Consists of 4/5 choices that aren't hard to interpret</a:t>
            </a:r>
          </a:p>
          <a:p>
            <a:pPr marL="0" indent="0">
              <a:buNone/>
            </a:pPr>
            <a:endParaRPr lang="en-GB" dirty="0">
              <a:cs typeface="Calibri"/>
            </a:endParaRPr>
          </a:p>
        </p:txBody>
      </p:sp>
    </p:spTree>
    <p:extLst>
      <p:ext uri="{BB962C8B-B14F-4D97-AF65-F5344CB8AC3E}">
        <p14:creationId xmlns:p14="http://schemas.microsoft.com/office/powerpoint/2010/main" val="2647351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Ethical considerations</a:t>
            </a:r>
          </a:p>
        </p:txBody>
      </p:sp>
      <p:graphicFrame>
        <p:nvGraphicFramePr>
          <p:cNvPr id="5" name="Content Placeholder 2">
            <a:extLst>
              <a:ext uri="{FF2B5EF4-FFF2-40B4-BE49-F238E27FC236}">
                <a16:creationId xmlns:a16="http://schemas.microsoft.com/office/drawing/2014/main" id="{E6890FBF-3ECA-E523-26B2-A8434C6909CB}"/>
              </a:ext>
            </a:extLst>
          </p:cNvPr>
          <p:cNvGraphicFramePr>
            <a:graphicFrameLocks noGrp="1"/>
          </p:cNvGraphicFramePr>
          <p:nvPr>
            <p:ph idx="1"/>
            <p:extLst>
              <p:ext uri="{D42A27DB-BD31-4B8C-83A1-F6EECF244321}">
                <p14:modId xmlns:p14="http://schemas.microsoft.com/office/powerpoint/2010/main" val="3340994362"/>
              </p:ext>
            </p:extLst>
          </p:nvPr>
        </p:nvGraphicFramePr>
        <p:xfrm>
          <a:off x="211348" y="1965756"/>
          <a:ext cx="11068224" cy="36859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6788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D94887-6A10-4F62-8EE1-B2BCFA1F3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1786"/>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ipette adding DNA sample to a petri dish">
            <a:extLst>
              <a:ext uri="{FF2B5EF4-FFF2-40B4-BE49-F238E27FC236}">
                <a16:creationId xmlns:a16="http://schemas.microsoft.com/office/drawing/2014/main" id="{6F15DC75-2D1F-1321-CB2C-80233D047D9C}"/>
              </a:ext>
            </a:extLst>
          </p:cNvPr>
          <p:cNvPicPr>
            <a:picLocks noChangeAspect="1"/>
          </p:cNvPicPr>
          <p:nvPr/>
        </p:nvPicPr>
        <p:blipFill rotWithShape="1">
          <a:blip r:embed="rId3">
            <a:alphaModFix amt="20000"/>
          </a:blip>
          <a:srcRect t="25000" r="-2" b="-2"/>
          <a:stretch/>
        </p:blipFill>
        <p:spPr>
          <a:xfrm>
            <a:off x="20" y="10"/>
            <a:ext cx="12191980" cy="6857990"/>
          </a:xfrm>
          <a:prstGeom prst="rect">
            <a:avLst/>
          </a:prstGeom>
        </p:spPr>
      </p:pic>
      <p:pic>
        <p:nvPicPr>
          <p:cNvPr id="11" name="Picture 10">
            <a:extLst>
              <a:ext uri="{FF2B5EF4-FFF2-40B4-BE49-F238E27FC236}">
                <a16:creationId xmlns:a16="http://schemas.microsoft.com/office/drawing/2014/main" id="{A3D512BA-228A-4979-9312-ACD246E1099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900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B79A335B-8373-25A7-BB39-DA752970BFF4}"/>
              </a:ext>
            </a:extLst>
          </p:cNvPr>
          <p:cNvSpPr>
            <a:spLocks noGrp="1"/>
          </p:cNvSpPr>
          <p:nvPr>
            <p:ph type="title"/>
          </p:nvPr>
        </p:nvSpPr>
        <p:spPr>
          <a:xfrm>
            <a:off x="685801" y="250166"/>
            <a:ext cx="10131425" cy="1456267"/>
          </a:xfrm>
        </p:spPr>
        <p:txBody>
          <a:bodyPr>
            <a:normAutofit/>
          </a:bodyPr>
          <a:lstStyle/>
          <a:p>
            <a:r>
              <a:rPr lang="en-US" dirty="0">
                <a:latin typeface="Arial Nova"/>
                <a:cs typeface="Calibri Light"/>
              </a:rPr>
              <a:t>Research Timeline</a:t>
            </a:r>
            <a:endParaRPr lang="en-US" dirty="0">
              <a:latin typeface="Arial Nova"/>
            </a:endParaRPr>
          </a:p>
        </p:txBody>
      </p:sp>
      <p:graphicFrame>
        <p:nvGraphicFramePr>
          <p:cNvPr id="4" name="Diagram 3">
            <a:extLst>
              <a:ext uri="{FF2B5EF4-FFF2-40B4-BE49-F238E27FC236}">
                <a16:creationId xmlns:a16="http://schemas.microsoft.com/office/drawing/2014/main" id="{B7E0D1FE-3531-913C-5B67-95787A92ACD6}"/>
              </a:ext>
            </a:extLst>
          </p:cNvPr>
          <p:cNvGraphicFramePr>
            <a:graphicFrameLocks noGrp="1"/>
          </p:cNvGraphicFramePr>
          <p:nvPr>
            <p:extLst>
              <p:ext uri="{D42A27DB-BD31-4B8C-83A1-F6EECF244321}">
                <p14:modId xmlns:p14="http://schemas.microsoft.com/office/powerpoint/2010/main" val="519073364"/>
              </p:ext>
            </p:extLst>
          </p:nvPr>
        </p:nvGraphicFramePr>
        <p:xfrm>
          <a:off x="-1057592" y="2370453"/>
          <a:ext cx="13601685" cy="39106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197749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D94887-6A10-4F62-8EE1-B2BCFA1F3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1786"/>
            <a:ext cx="12188825" cy="685621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mplex maths formulae on a blackboard">
            <a:extLst>
              <a:ext uri="{FF2B5EF4-FFF2-40B4-BE49-F238E27FC236}">
                <a16:creationId xmlns:a16="http://schemas.microsoft.com/office/drawing/2014/main" id="{F77FCF17-653F-4909-6039-95F44CCC3ECE}"/>
              </a:ext>
            </a:extLst>
          </p:cNvPr>
          <p:cNvPicPr>
            <a:picLocks noChangeAspect="1"/>
          </p:cNvPicPr>
          <p:nvPr/>
        </p:nvPicPr>
        <p:blipFill rotWithShape="1">
          <a:blip r:embed="rId4">
            <a:alphaModFix amt="20000"/>
          </a:blip>
          <a:srcRect t="17107" r="-2" b="5731"/>
          <a:stretch/>
        </p:blipFill>
        <p:spPr>
          <a:xfrm>
            <a:off x="20" y="10"/>
            <a:ext cx="12191980" cy="6857990"/>
          </a:xfrm>
          <a:prstGeom prst="rect">
            <a:avLst/>
          </a:prstGeom>
        </p:spPr>
      </p:pic>
      <p:pic>
        <p:nvPicPr>
          <p:cNvPr id="11" name="Picture 10">
            <a:extLst>
              <a:ext uri="{FF2B5EF4-FFF2-40B4-BE49-F238E27FC236}">
                <a16:creationId xmlns:a16="http://schemas.microsoft.com/office/drawing/2014/main" id="{A3D512BA-228A-4979-9312-ACD246E1099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alphaModFix amt="3900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FF966647-1333-1FD7-4A39-F399473D031A}"/>
              </a:ext>
            </a:extLst>
          </p:cNvPr>
          <p:cNvSpPr>
            <a:spLocks noGrp="1"/>
          </p:cNvSpPr>
          <p:nvPr>
            <p:ph type="title"/>
          </p:nvPr>
        </p:nvSpPr>
        <p:spPr>
          <a:xfrm>
            <a:off x="685801" y="609600"/>
            <a:ext cx="10131425" cy="1456267"/>
          </a:xfrm>
        </p:spPr>
        <p:txBody>
          <a:bodyPr>
            <a:normAutofit/>
          </a:bodyPr>
          <a:lstStyle/>
          <a:p>
            <a:r>
              <a:rPr lang="en-US" dirty="0">
                <a:cs typeface="Calibri Light"/>
              </a:rPr>
              <a:t>Hypothesis</a:t>
            </a:r>
            <a:endParaRPr lang="en-US" dirty="0"/>
          </a:p>
        </p:txBody>
      </p:sp>
      <p:sp>
        <p:nvSpPr>
          <p:cNvPr id="4" name="TextBox 3">
            <a:extLst>
              <a:ext uri="{FF2B5EF4-FFF2-40B4-BE49-F238E27FC236}">
                <a16:creationId xmlns:a16="http://schemas.microsoft.com/office/drawing/2014/main" id="{C2728503-09F8-36A9-9FEE-E42EC2313128}"/>
              </a:ext>
            </a:extLst>
          </p:cNvPr>
          <p:cNvSpPr txBox="1"/>
          <p:nvPr/>
        </p:nvSpPr>
        <p:spPr>
          <a:xfrm>
            <a:off x="1001066" y="2255239"/>
            <a:ext cx="9571641"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Arial Nova"/>
                <a:cs typeface="Calibri"/>
              </a:rPr>
              <a:t>"Staff and students do require training to use technology to collaborate in the university"</a:t>
            </a:r>
            <a:endParaRPr lang="en-US" dirty="0"/>
          </a:p>
          <a:p>
            <a:pPr algn="ctr"/>
            <a:endParaRPr lang="en-US" sz="2000" dirty="0">
              <a:latin typeface="Arial Nova"/>
              <a:cs typeface="Calibri"/>
            </a:endParaRPr>
          </a:p>
          <a:p>
            <a:pPr marL="342900" indent="-342900">
              <a:buFont typeface="Arial"/>
              <a:buChar char="•"/>
            </a:pPr>
            <a:r>
              <a:rPr lang="en-US" sz="2000" dirty="0">
                <a:latin typeface="Arial Nova"/>
                <a:cs typeface="Calibri"/>
              </a:rPr>
              <a:t>Software changes lead to providing extra training for staff and students </a:t>
            </a:r>
          </a:p>
          <a:p>
            <a:pPr marL="342900" indent="-342900">
              <a:buFont typeface="Arial"/>
              <a:buChar char="•"/>
            </a:pPr>
            <a:r>
              <a:rPr lang="en-US" sz="2000" dirty="0">
                <a:latin typeface="Arial Nova"/>
                <a:cs typeface="Calibri"/>
              </a:rPr>
              <a:t>Refreshing students and staff I.T skills </a:t>
            </a:r>
          </a:p>
          <a:p>
            <a:pPr marL="342900" indent="-342900">
              <a:buFont typeface="Arial"/>
              <a:buChar char="•"/>
            </a:pPr>
            <a:r>
              <a:rPr lang="en-US" sz="2000" dirty="0">
                <a:latin typeface="Arial Nova"/>
                <a:cs typeface="Calibri"/>
              </a:rPr>
              <a:t>Staff being able to help students with I.T queries</a:t>
            </a:r>
          </a:p>
          <a:p>
            <a:endParaRPr lang="en-US" sz="2000" dirty="0">
              <a:latin typeface="Arial Nova"/>
              <a:cs typeface="Calibri"/>
            </a:endParaRPr>
          </a:p>
          <a:p>
            <a:endParaRPr lang="en-US" sz="2000" dirty="0">
              <a:latin typeface="Arial Nova"/>
              <a:cs typeface="Calibri"/>
            </a:endParaRPr>
          </a:p>
          <a:p>
            <a:r>
              <a:rPr lang="en-US" sz="2000" dirty="0">
                <a:latin typeface="Arial Nova"/>
                <a:cs typeface="Calibri"/>
              </a:rPr>
              <a:t>Our research project is taking place to help the university put measures in place for staff and students to be able to benefit from using the technology to collaborate in the university.</a:t>
            </a:r>
          </a:p>
          <a:p>
            <a:endParaRPr lang="en-US" sz="2000" dirty="0">
              <a:latin typeface="Arial Nova"/>
              <a:cs typeface="Calibri"/>
            </a:endParaRPr>
          </a:p>
          <a:p>
            <a:endParaRPr lang="en-US" sz="2000" dirty="0">
              <a:latin typeface="Arial Nova"/>
              <a:cs typeface="Calibri"/>
            </a:endParaRPr>
          </a:p>
          <a:p>
            <a:endParaRPr lang="en-US" sz="2000" dirty="0">
              <a:latin typeface="Arial Nova"/>
              <a:cs typeface="Calibri"/>
            </a:endParaRPr>
          </a:p>
        </p:txBody>
      </p:sp>
    </p:spTree>
    <p:extLst>
      <p:ext uri="{BB962C8B-B14F-4D97-AF65-F5344CB8AC3E}">
        <p14:creationId xmlns:p14="http://schemas.microsoft.com/office/powerpoint/2010/main" val="574781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r>
              <a:rPr lang="en-GB" dirty="0" err="1">
                <a:latin typeface="Calibri"/>
                <a:ea typeface="+mn-lt"/>
                <a:cs typeface="+mn-lt"/>
              </a:rPr>
              <a:t>Bingwa</a:t>
            </a:r>
            <a:r>
              <a:rPr lang="en-GB" dirty="0">
                <a:latin typeface="Calibri"/>
                <a:ea typeface="+mn-lt"/>
                <a:cs typeface="+mn-lt"/>
              </a:rPr>
              <a:t>, L. and </a:t>
            </a:r>
            <a:r>
              <a:rPr lang="en-GB" dirty="0" err="1">
                <a:latin typeface="Calibri"/>
                <a:ea typeface="+mn-lt"/>
                <a:cs typeface="+mn-lt"/>
              </a:rPr>
              <a:t>Ngibe</a:t>
            </a:r>
            <a:r>
              <a:rPr lang="en-GB" dirty="0">
                <a:latin typeface="Calibri"/>
                <a:ea typeface="+mn-lt"/>
                <a:cs typeface="+mn-lt"/>
              </a:rPr>
              <a:t>, M. (2021) ‘The impact of academic training programmes in improving teaching and learning: A case of academic staff at a selected university of technology’, </a:t>
            </a:r>
            <a:r>
              <a:rPr lang="en-GB" i="1" dirty="0">
                <a:latin typeface="Calibri"/>
                <a:ea typeface="+mn-lt"/>
                <a:cs typeface="+mn-lt"/>
              </a:rPr>
              <a:t>South African journal of higher education</a:t>
            </a:r>
            <a:r>
              <a:rPr lang="en-GB" dirty="0">
                <a:latin typeface="Calibri"/>
                <a:ea typeface="+mn-lt"/>
                <a:cs typeface="+mn-lt"/>
              </a:rPr>
              <a:t>, 35(2), pp. 21–41 </a:t>
            </a:r>
            <a:r>
              <a:rPr lang="en-GB" dirty="0">
                <a:ea typeface="+mn-lt"/>
                <a:cs typeface="+mn-lt"/>
              </a:rPr>
              <a:t>Available at: </a:t>
            </a:r>
            <a:r>
              <a:rPr lang="en-GB" dirty="0">
                <a:ea typeface="+mn-lt"/>
                <a:cs typeface="+mn-lt"/>
                <a:hlinkClick r:id="rId2"/>
              </a:rPr>
              <a:t>https://doi.org/10.20853/35-2-4620</a:t>
            </a:r>
            <a:r>
              <a:rPr lang="en-GB" dirty="0">
                <a:ea typeface="+mn-lt"/>
                <a:cs typeface="+mn-lt"/>
              </a:rPr>
              <a:t>.</a:t>
            </a:r>
            <a:endParaRPr lang="en-US" dirty="0"/>
          </a:p>
          <a:p>
            <a:pPr marL="0" indent="0">
              <a:buNone/>
            </a:pPr>
            <a:r>
              <a:rPr lang="en-GB" dirty="0">
                <a:cs typeface="Calibri"/>
              </a:rPr>
              <a:t>Cresswell, J.W., (2013) Educational research: Planning, conducting and evaluating Quantitative and Qualitative, Research, London: Pearson</a:t>
            </a:r>
          </a:p>
          <a:p>
            <a:pPr>
              <a:buNone/>
            </a:pPr>
            <a:r>
              <a:rPr lang="en-GB" dirty="0" err="1">
                <a:ea typeface="+mn-lt"/>
                <a:cs typeface="+mn-lt"/>
              </a:rPr>
              <a:t>Krupat</a:t>
            </a:r>
            <a:r>
              <a:rPr lang="en-GB" dirty="0">
                <a:ea typeface="+mn-lt"/>
                <a:cs typeface="+mn-lt"/>
              </a:rPr>
              <a:t>, E. (2022) ‘When I say … Likert item’, Medical education, 56(2), pp. 149–150  Available at: </a:t>
            </a:r>
            <a:r>
              <a:rPr lang="en-GB" dirty="0">
                <a:ea typeface="+mn-lt"/>
                <a:cs typeface="+mn-lt"/>
                <a:hlinkClick r:id="rId3"/>
              </a:rPr>
              <a:t>https://doi.org/10.1111/medu.14660</a:t>
            </a:r>
            <a:r>
              <a:rPr lang="en-GB" dirty="0">
                <a:ea typeface="+mn-lt"/>
                <a:cs typeface="+mn-lt"/>
              </a:rPr>
              <a:t>.</a:t>
            </a:r>
            <a:endParaRPr lang="en-GB" dirty="0">
              <a:cs typeface="Calibri"/>
            </a:endParaRPr>
          </a:p>
          <a:p>
            <a:pPr>
              <a:buNone/>
            </a:pPr>
            <a:endParaRPr lang="en-GB" dirty="0">
              <a:cs typeface="Calibri"/>
            </a:endParaRPr>
          </a:p>
          <a:p>
            <a:pPr>
              <a:buNone/>
            </a:pPr>
            <a:endParaRPr lang="en-GB" dirty="0">
              <a:cs typeface="Calibri"/>
            </a:endParaRPr>
          </a:p>
          <a:p>
            <a:pPr marL="0" indent="0">
              <a:buNone/>
            </a:pPr>
            <a:endParaRPr lang="en-GB" dirty="0">
              <a:cs typeface="Calibri"/>
            </a:endParaRPr>
          </a:p>
          <a:p>
            <a:pPr marL="0" indent="0">
              <a:buNone/>
            </a:pPr>
            <a:endParaRPr lang="en-GB" dirty="0">
              <a:cs typeface="Calibri"/>
            </a:endParaRPr>
          </a:p>
          <a:p>
            <a:pPr marL="0" indent="0">
              <a:buNone/>
            </a:pPr>
            <a:endParaRPr lang="en-GB" dirty="0">
              <a:cs typeface="Calibri"/>
            </a:endParaRPr>
          </a:p>
        </p:txBody>
      </p:sp>
    </p:spTree>
    <p:extLst>
      <p:ext uri="{BB962C8B-B14F-4D97-AF65-F5344CB8AC3E}">
        <p14:creationId xmlns:p14="http://schemas.microsoft.com/office/powerpoint/2010/main" val="40624192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184</TotalTime>
  <Words>1284</Words>
  <Application>Microsoft Office PowerPoint</Application>
  <PresentationFormat>Widescreen</PresentationFormat>
  <Paragraphs>89</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Celestial</vt:lpstr>
      <vt:lpstr>Is there a need to provide training on how to use technology to collaborate at UWTSD?  </vt:lpstr>
      <vt:lpstr>Contents  </vt:lpstr>
      <vt:lpstr>Introduction of research question</vt:lpstr>
      <vt:lpstr>Rationale</vt:lpstr>
      <vt:lpstr>Methods of findings</vt:lpstr>
      <vt:lpstr>Ethical considerations</vt:lpstr>
      <vt:lpstr>Research Timeline</vt:lpstr>
      <vt:lpstr>Hypothesis</vt:lpstr>
      <vt:lpstr>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 what design tools students of UWTSD for learning</dc:title>
  <dc:creator>UWTSD</dc:creator>
  <cp:lastModifiedBy>Zirah Khan (2212417)</cp:lastModifiedBy>
  <cp:revision>1006</cp:revision>
  <dcterms:created xsi:type="dcterms:W3CDTF">2022-09-29T08:54:14Z</dcterms:created>
  <dcterms:modified xsi:type="dcterms:W3CDTF">2022-10-18T13:21:45Z</dcterms:modified>
</cp:coreProperties>
</file>