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Lst>
  <p:sldSz cx="10693400" cy="7556500"/>
  <p:notesSz cx="6858000" cy="9144000"/>
  <p:embeddedFontLst>
    <p:embeddedFont>
      <p:font typeface="Poppins Italics" panose="020B0604020202020204" charset="0"/>
      <p:regular r:id="rId4"/>
    </p:embeddedFont>
    <p:embeddedFont>
      <p:font typeface="Calibri" panose="020F0502020204030204" pitchFamily="34" charset="0"/>
      <p:regular r:id="rId5"/>
      <p:bold r:id="rId6"/>
      <p:italic r:id="rId7"/>
      <p:boldItalic r:id="rId8"/>
    </p:embeddedFont>
    <p:embeddedFont>
      <p:font typeface="Poppins Bold" panose="020B0604020202020204" charset="0"/>
      <p:regular r:id="rId9"/>
    </p:embeddedFont>
    <p:embeddedFont>
      <p:font typeface="Montserrat Heavy" panose="020B0604020202020204" charset="0"/>
      <p:regular r:id="rId10"/>
    </p:embeddedFont>
    <p:embeddedFont>
      <p:font typeface="Montserrat Bold" panose="020B0604020202020204" charset="0"/>
      <p:regular r:id="rId11"/>
    </p:embeddedFont>
    <p:embeddedFont>
      <p:font typeface="Poppins"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5" d="100"/>
          <a:sy n="75" d="100"/>
        </p:scale>
        <p:origin x="1301"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4.fntdata"/><Relationship Id="rId12"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theme" Target="theme/theme1.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7/3/2026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7/3/2026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9.png"/><Relationship Id="rId10"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915091" y="196849"/>
            <a:ext cx="6863218" cy="7467601"/>
          </a:xfrm>
          <a:prstGeom prst="rect">
            <a:avLst/>
          </a:prstGeom>
        </p:spPr>
      </p:pic>
    </p:spTree>
    <p:extLst>
      <p:ext uri="{BB962C8B-B14F-4D97-AF65-F5344CB8AC3E}">
        <p14:creationId xmlns:p14="http://schemas.microsoft.com/office/powerpoint/2010/main" val="42469128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8CAB9"/>
        </a:solidFill>
        <a:effectLst/>
      </p:bgPr>
    </p:bg>
    <p:spTree>
      <p:nvGrpSpPr>
        <p:cNvPr id="1" name=""/>
        <p:cNvGrpSpPr/>
        <p:nvPr/>
      </p:nvGrpSpPr>
      <p:grpSpPr>
        <a:xfrm>
          <a:off x="0" y="0"/>
          <a:ext cx="0" cy="0"/>
          <a:chOff x="0" y="0"/>
          <a:chExt cx="0" cy="0"/>
        </a:xfrm>
      </p:grpSpPr>
      <p:sp>
        <p:nvSpPr>
          <p:cNvPr id="2" name="Freeform 2"/>
          <p:cNvSpPr/>
          <p:nvPr/>
        </p:nvSpPr>
        <p:spPr>
          <a:xfrm rot="10309302">
            <a:off x="7858009" y="-2326203"/>
            <a:ext cx="3607147" cy="3594030"/>
          </a:xfrm>
          <a:custGeom>
            <a:avLst/>
            <a:gdLst/>
            <a:ahLst/>
            <a:cxnLst/>
            <a:rect l="l" t="t" r="r" b="b"/>
            <a:pathLst>
              <a:path w="3607147" h="3594030">
                <a:moveTo>
                  <a:pt x="0" y="0"/>
                </a:moveTo>
                <a:lnTo>
                  <a:pt x="3607147" y="0"/>
                </a:lnTo>
                <a:lnTo>
                  <a:pt x="3607147" y="3594029"/>
                </a:lnTo>
                <a:lnTo>
                  <a:pt x="0" y="359402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3" name="Freeform 3"/>
          <p:cNvSpPr/>
          <p:nvPr/>
        </p:nvSpPr>
        <p:spPr>
          <a:xfrm rot="9408346">
            <a:off x="-1968841" y="5509218"/>
            <a:ext cx="3510711" cy="3497945"/>
          </a:xfrm>
          <a:custGeom>
            <a:avLst/>
            <a:gdLst/>
            <a:ahLst/>
            <a:cxnLst/>
            <a:rect l="l" t="t" r="r" b="b"/>
            <a:pathLst>
              <a:path w="3510711" h="3497945">
                <a:moveTo>
                  <a:pt x="0" y="0"/>
                </a:moveTo>
                <a:lnTo>
                  <a:pt x="3510712" y="0"/>
                </a:lnTo>
                <a:lnTo>
                  <a:pt x="3510712" y="3497945"/>
                </a:lnTo>
                <a:lnTo>
                  <a:pt x="0" y="3497945"/>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4" name="Freeform 4"/>
          <p:cNvSpPr/>
          <p:nvPr/>
        </p:nvSpPr>
        <p:spPr>
          <a:xfrm rot="-4020871">
            <a:off x="-491161" y="-807575"/>
            <a:ext cx="2370696" cy="2362076"/>
          </a:xfrm>
          <a:custGeom>
            <a:avLst/>
            <a:gdLst/>
            <a:ahLst/>
            <a:cxnLst/>
            <a:rect l="l" t="t" r="r" b="b"/>
            <a:pathLst>
              <a:path w="2370696" h="2362076">
                <a:moveTo>
                  <a:pt x="0" y="0"/>
                </a:moveTo>
                <a:lnTo>
                  <a:pt x="2370696" y="0"/>
                </a:lnTo>
                <a:lnTo>
                  <a:pt x="2370696" y="2362076"/>
                </a:lnTo>
                <a:lnTo>
                  <a:pt x="0" y="236207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5" name="Freeform 5"/>
          <p:cNvSpPr/>
          <p:nvPr/>
        </p:nvSpPr>
        <p:spPr>
          <a:xfrm rot="-5244089">
            <a:off x="10131973" y="5704785"/>
            <a:ext cx="2035489" cy="2028087"/>
          </a:xfrm>
          <a:custGeom>
            <a:avLst/>
            <a:gdLst/>
            <a:ahLst/>
            <a:cxnLst/>
            <a:rect l="l" t="t" r="r" b="b"/>
            <a:pathLst>
              <a:path w="2035489" h="2028087">
                <a:moveTo>
                  <a:pt x="0" y="0"/>
                </a:moveTo>
                <a:lnTo>
                  <a:pt x="2035489" y="0"/>
                </a:lnTo>
                <a:lnTo>
                  <a:pt x="2035489" y="2028087"/>
                </a:lnTo>
                <a:lnTo>
                  <a:pt x="0" y="2028087"/>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6" name="Freeform 6"/>
          <p:cNvSpPr/>
          <p:nvPr/>
        </p:nvSpPr>
        <p:spPr>
          <a:xfrm>
            <a:off x="-213485" y="-1645442"/>
            <a:ext cx="3957115" cy="2405700"/>
          </a:xfrm>
          <a:custGeom>
            <a:avLst/>
            <a:gdLst/>
            <a:ahLst/>
            <a:cxnLst/>
            <a:rect l="l" t="t" r="r" b="b"/>
            <a:pathLst>
              <a:path w="3957115" h="2405700">
                <a:moveTo>
                  <a:pt x="0" y="0"/>
                </a:moveTo>
                <a:lnTo>
                  <a:pt x="3957115" y="0"/>
                </a:lnTo>
                <a:lnTo>
                  <a:pt x="3957115" y="2405700"/>
                </a:lnTo>
                <a:lnTo>
                  <a:pt x="0" y="240570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7" name="TextBox 7"/>
          <p:cNvSpPr txBox="1"/>
          <p:nvPr/>
        </p:nvSpPr>
        <p:spPr>
          <a:xfrm>
            <a:off x="1896466" y="260927"/>
            <a:ext cx="6812037" cy="1090295"/>
          </a:xfrm>
          <a:prstGeom prst="rect">
            <a:avLst/>
          </a:prstGeom>
        </p:spPr>
        <p:txBody>
          <a:bodyPr lIns="0" tIns="0" rIns="0" bIns="0" rtlCol="0" anchor="t">
            <a:spAutoFit/>
          </a:bodyPr>
          <a:lstStyle/>
          <a:p>
            <a:pPr marL="0" lvl="0" indent="0" algn="ctr">
              <a:lnSpc>
                <a:spcPts val="2860"/>
              </a:lnSpc>
            </a:pPr>
            <a:r>
              <a:rPr lang="en-US" sz="2600" b="1">
                <a:solidFill>
                  <a:srgbClr val="640607"/>
                </a:solidFill>
                <a:latin typeface="Montserrat Heavy"/>
                <a:ea typeface="Montserrat Heavy"/>
                <a:cs typeface="Montserrat Heavy"/>
                <a:sym typeface="Montserrat Heavy"/>
              </a:rPr>
              <a:t>DEVELOPING EM</a:t>
            </a:r>
            <a:r>
              <a:rPr lang="en-US" sz="2600" b="1" u="none">
                <a:solidFill>
                  <a:srgbClr val="640607"/>
                </a:solidFill>
                <a:latin typeface="Montserrat Heavy"/>
                <a:ea typeface="Montserrat Heavy"/>
                <a:cs typeface="Montserrat Heavy"/>
                <a:sym typeface="Montserrat Heavy"/>
              </a:rPr>
              <a:t>OTIONAL INTELLIGENCE SKILLS</a:t>
            </a:r>
          </a:p>
          <a:p>
            <a:pPr marL="0" lvl="0" indent="0" algn="ctr">
              <a:lnSpc>
                <a:spcPts val="2860"/>
              </a:lnSpc>
            </a:pPr>
            <a:endParaRPr lang="en-US" sz="2600" b="1" u="none">
              <a:solidFill>
                <a:srgbClr val="640607"/>
              </a:solidFill>
              <a:latin typeface="Montserrat Heavy"/>
              <a:ea typeface="Montserrat Heavy"/>
              <a:cs typeface="Montserrat Heavy"/>
              <a:sym typeface="Montserrat Heavy"/>
            </a:endParaRPr>
          </a:p>
        </p:txBody>
      </p:sp>
      <p:sp>
        <p:nvSpPr>
          <p:cNvPr id="8" name="Freeform 8"/>
          <p:cNvSpPr/>
          <p:nvPr/>
        </p:nvSpPr>
        <p:spPr>
          <a:xfrm rot="872385">
            <a:off x="7761535" y="-1407899"/>
            <a:ext cx="3957115" cy="2405700"/>
          </a:xfrm>
          <a:custGeom>
            <a:avLst/>
            <a:gdLst/>
            <a:ahLst/>
            <a:cxnLst/>
            <a:rect l="l" t="t" r="r" b="b"/>
            <a:pathLst>
              <a:path w="3957115" h="2405700">
                <a:moveTo>
                  <a:pt x="0" y="0"/>
                </a:moveTo>
                <a:lnTo>
                  <a:pt x="3957115" y="0"/>
                </a:lnTo>
                <a:lnTo>
                  <a:pt x="3957115" y="2405700"/>
                </a:lnTo>
                <a:lnTo>
                  <a:pt x="0" y="240570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9" name="Freeform 9"/>
          <p:cNvSpPr/>
          <p:nvPr/>
        </p:nvSpPr>
        <p:spPr>
          <a:xfrm rot="-297240">
            <a:off x="7592836" y="6953487"/>
            <a:ext cx="2573624" cy="2564265"/>
          </a:xfrm>
          <a:custGeom>
            <a:avLst/>
            <a:gdLst/>
            <a:ahLst/>
            <a:cxnLst/>
            <a:rect l="l" t="t" r="r" b="b"/>
            <a:pathLst>
              <a:path w="2573624" h="2564265">
                <a:moveTo>
                  <a:pt x="0" y="0"/>
                </a:moveTo>
                <a:lnTo>
                  <a:pt x="2573625" y="0"/>
                </a:lnTo>
                <a:lnTo>
                  <a:pt x="2573625" y="2564266"/>
                </a:lnTo>
                <a:lnTo>
                  <a:pt x="0" y="256426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10" name="Freeform 10"/>
          <p:cNvSpPr/>
          <p:nvPr/>
        </p:nvSpPr>
        <p:spPr>
          <a:xfrm>
            <a:off x="7486924" y="4576954"/>
            <a:ext cx="3555162" cy="3024000"/>
          </a:xfrm>
          <a:custGeom>
            <a:avLst/>
            <a:gdLst/>
            <a:ahLst/>
            <a:cxnLst/>
            <a:rect l="l" t="t" r="r" b="b"/>
            <a:pathLst>
              <a:path w="3555162" h="3024000">
                <a:moveTo>
                  <a:pt x="0" y="0"/>
                </a:moveTo>
                <a:lnTo>
                  <a:pt x="3555161" y="0"/>
                </a:lnTo>
                <a:lnTo>
                  <a:pt x="3555161" y="3024000"/>
                </a:lnTo>
                <a:lnTo>
                  <a:pt x="0" y="3024000"/>
                </a:lnTo>
                <a:lnTo>
                  <a:pt x="0" y="0"/>
                </a:lnTo>
                <a:close/>
              </a:path>
            </a:pathLst>
          </a:custGeom>
          <a:blipFill>
            <a:blip r:embed="rId6">
              <a:alphaModFix amt="16000"/>
              <a:extLst>
                <a:ext uri="{96DAC541-7B7A-43D3-8B79-37D633B846F1}">
                  <asvg:svgBlip xmlns:asvg="http://schemas.microsoft.com/office/drawing/2016/SVG/main" xmlns="" r:embed="rId7"/>
                </a:ext>
              </a:extLst>
            </a:blip>
            <a:stretch>
              <a:fillRect/>
            </a:stretch>
          </a:blipFill>
        </p:spPr>
      </p:sp>
      <p:sp>
        <p:nvSpPr>
          <p:cNvPr id="11" name="Freeform 11"/>
          <p:cNvSpPr/>
          <p:nvPr/>
        </p:nvSpPr>
        <p:spPr>
          <a:xfrm rot="1951379">
            <a:off x="8713443" y="6894860"/>
            <a:ext cx="3957115" cy="2405700"/>
          </a:xfrm>
          <a:custGeom>
            <a:avLst/>
            <a:gdLst/>
            <a:ahLst/>
            <a:cxnLst/>
            <a:rect l="l" t="t" r="r" b="b"/>
            <a:pathLst>
              <a:path w="3957115" h="2405700">
                <a:moveTo>
                  <a:pt x="0" y="0"/>
                </a:moveTo>
                <a:lnTo>
                  <a:pt x="3957114" y="0"/>
                </a:lnTo>
                <a:lnTo>
                  <a:pt x="3957114" y="2405700"/>
                </a:lnTo>
                <a:lnTo>
                  <a:pt x="0" y="240570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2" name="Freeform 12"/>
          <p:cNvSpPr/>
          <p:nvPr/>
        </p:nvSpPr>
        <p:spPr>
          <a:xfrm rot="2594815">
            <a:off x="489155" y="7194555"/>
            <a:ext cx="3957115" cy="2405700"/>
          </a:xfrm>
          <a:custGeom>
            <a:avLst/>
            <a:gdLst/>
            <a:ahLst/>
            <a:cxnLst/>
            <a:rect l="l" t="t" r="r" b="b"/>
            <a:pathLst>
              <a:path w="3957115" h="2405700">
                <a:moveTo>
                  <a:pt x="0" y="0"/>
                </a:moveTo>
                <a:lnTo>
                  <a:pt x="3957115" y="0"/>
                </a:lnTo>
                <a:lnTo>
                  <a:pt x="3957115" y="2405700"/>
                </a:lnTo>
                <a:lnTo>
                  <a:pt x="0" y="240570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3" name="TextBox 13"/>
          <p:cNvSpPr txBox="1"/>
          <p:nvPr/>
        </p:nvSpPr>
        <p:spPr>
          <a:xfrm>
            <a:off x="585879" y="3795951"/>
            <a:ext cx="2601908" cy="388859"/>
          </a:xfrm>
          <a:prstGeom prst="rect">
            <a:avLst/>
          </a:prstGeom>
        </p:spPr>
        <p:txBody>
          <a:bodyPr lIns="0" tIns="0" rIns="0" bIns="0" rtlCol="0" anchor="t">
            <a:spAutoFit/>
          </a:bodyPr>
          <a:lstStyle/>
          <a:p>
            <a:pPr marL="0" lvl="0" indent="0" algn="l">
              <a:lnSpc>
                <a:spcPts val="1505"/>
              </a:lnSpc>
            </a:pPr>
            <a:r>
              <a:rPr lang="en-US" sz="1368" b="1">
                <a:solidFill>
                  <a:srgbClr val="640607"/>
                </a:solidFill>
                <a:latin typeface="Montserrat Bold"/>
                <a:ea typeface="Montserrat Bold"/>
                <a:cs typeface="Montserrat Bold"/>
                <a:sym typeface="Montserrat Bold"/>
              </a:rPr>
              <a:t>EM</a:t>
            </a:r>
            <a:r>
              <a:rPr lang="en-US" sz="1368" b="1" u="none">
                <a:solidFill>
                  <a:srgbClr val="640607"/>
                </a:solidFill>
                <a:latin typeface="Montserrat Bold"/>
                <a:ea typeface="Montserrat Bold"/>
                <a:cs typeface="Montserrat Bold"/>
                <a:sym typeface="Montserrat Bold"/>
              </a:rPr>
              <a:t>OTIONAL INTELLIGENCE IN TEAMWORK</a:t>
            </a:r>
          </a:p>
        </p:txBody>
      </p:sp>
      <p:sp>
        <p:nvSpPr>
          <p:cNvPr id="14" name="TextBox 14"/>
          <p:cNvSpPr txBox="1"/>
          <p:nvPr/>
        </p:nvSpPr>
        <p:spPr>
          <a:xfrm>
            <a:off x="202390" y="2012130"/>
            <a:ext cx="590185" cy="533471"/>
          </a:xfrm>
          <a:prstGeom prst="rect">
            <a:avLst/>
          </a:prstGeom>
        </p:spPr>
        <p:txBody>
          <a:bodyPr lIns="0" tIns="0" rIns="0" bIns="0" rtlCol="0" anchor="t">
            <a:spAutoFit/>
          </a:bodyPr>
          <a:lstStyle/>
          <a:p>
            <a:pPr marL="0" lvl="0" indent="0" algn="l">
              <a:lnSpc>
                <a:spcPts val="4131"/>
              </a:lnSpc>
            </a:pPr>
            <a:r>
              <a:rPr lang="en-US" sz="3755" b="1">
                <a:solidFill>
                  <a:srgbClr val="640607"/>
                </a:solidFill>
                <a:latin typeface="Montserrat Heavy"/>
                <a:ea typeface="Montserrat Heavy"/>
                <a:cs typeface="Montserrat Heavy"/>
                <a:sym typeface="Montserrat Heavy"/>
              </a:rPr>
              <a:t>I</a:t>
            </a:r>
          </a:p>
        </p:txBody>
      </p:sp>
      <p:sp>
        <p:nvSpPr>
          <p:cNvPr id="15" name="TextBox 15"/>
          <p:cNvSpPr txBox="1"/>
          <p:nvPr/>
        </p:nvSpPr>
        <p:spPr>
          <a:xfrm>
            <a:off x="3229293" y="2091169"/>
            <a:ext cx="810254" cy="533471"/>
          </a:xfrm>
          <a:prstGeom prst="rect">
            <a:avLst/>
          </a:prstGeom>
        </p:spPr>
        <p:txBody>
          <a:bodyPr lIns="0" tIns="0" rIns="0" bIns="0" rtlCol="0" anchor="t">
            <a:spAutoFit/>
          </a:bodyPr>
          <a:lstStyle/>
          <a:p>
            <a:pPr marL="0" lvl="0" indent="0" algn="l">
              <a:lnSpc>
                <a:spcPts val="4131"/>
              </a:lnSpc>
            </a:pPr>
            <a:r>
              <a:rPr lang="en-US" sz="3755" b="1">
                <a:solidFill>
                  <a:srgbClr val="640607"/>
                </a:solidFill>
                <a:latin typeface="Montserrat Heavy"/>
                <a:ea typeface="Montserrat Heavy"/>
                <a:cs typeface="Montserrat Heavy"/>
                <a:sym typeface="Montserrat Heavy"/>
              </a:rPr>
              <a:t>M</a:t>
            </a:r>
          </a:p>
        </p:txBody>
      </p:sp>
      <p:sp>
        <p:nvSpPr>
          <p:cNvPr id="16" name="TextBox 16"/>
          <p:cNvSpPr txBox="1"/>
          <p:nvPr/>
        </p:nvSpPr>
        <p:spPr>
          <a:xfrm>
            <a:off x="3892158" y="1983555"/>
            <a:ext cx="2114834" cy="550364"/>
          </a:xfrm>
          <a:prstGeom prst="rect">
            <a:avLst/>
          </a:prstGeom>
        </p:spPr>
        <p:txBody>
          <a:bodyPr lIns="0" tIns="0" rIns="0" bIns="0" rtlCol="0" anchor="t">
            <a:spAutoFit/>
          </a:bodyPr>
          <a:lstStyle/>
          <a:p>
            <a:pPr marL="0" lvl="0" indent="0" algn="l">
              <a:lnSpc>
                <a:spcPts val="1469"/>
              </a:lnSpc>
            </a:pPr>
            <a:r>
              <a:rPr lang="en-US" sz="1335" b="1">
                <a:solidFill>
                  <a:srgbClr val="640607"/>
                </a:solidFill>
                <a:latin typeface="Montserrat Bold"/>
                <a:ea typeface="Montserrat Bold"/>
                <a:cs typeface="Montserrat Bold"/>
                <a:sym typeface="Montserrat Bold"/>
              </a:rPr>
              <a:t>M</a:t>
            </a:r>
            <a:r>
              <a:rPr lang="en-US" sz="1335" b="1" u="none">
                <a:solidFill>
                  <a:srgbClr val="640607"/>
                </a:solidFill>
                <a:latin typeface="Montserrat Bold"/>
                <a:ea typeface="Montserrat Bold"/>
                <a:cs typeface="Montserrat Bold"/>
                <a:sym typeface="Montserrat Bold"/>
              </a:rPr>
              <a:t>ANAGING OWN EMOTIONS</a:t>
            </a:r>
          </a:p>
          <a:p>
            <a:pPr marL="0" lvl="0" indent="0" algn="l">
              <a:lnSpc>
                <a:spcPts val="1469"/>
              </a:lnSpc>
            </a:pPr>
            <a:endParaRPr lang="en-US" sz="1335" b="1" u="none">
              <a:solidFill>
                <a:srgbClr val="640607"/>
              </a:solidFill>
              <a:latin typeface="Montserrat Bold"/>
              <a:ea typeface="Montserrat Bold"/>
              <a:cs typeface="Montserrat Bold"/>
              <a:sym typeface="Montserrat Bold"/>
            </a:endParaRPr>
          </a:p>
        </p:txBody>
      </p:sp>
      <p:sp>
        <p:nvSpPr>
          <p:cNvPr id="17" name="TextBox 17"/>
          <p:cNvSpPr txBox="1"/>
          <p:nvPr/>
        </p:nvSpPr>
        <p:spPr>
          <a:xfrm>
            <a:off x="6707148" y="2021655"/>
            <a:ext cx="656549" cy="565624"/>
          </a:xfrm>
          <a:prstGeom prst="rect">
            <a:avLst/>
          </a:prstGeom>
        </p:spPr>
        <p:txBody>
          <a:bodyPr lIns="0" tIns="0" rIns="0" bIns="0" rtlCol="0" anchor="t">
            <a:spAutoFit/>
          </a:bodyPr>
          <a:lstStyle/>
          <a:p>
            <a:pPr marL="0" lvl="0" indent="0" algn="l">
              <a:lnSpc>
                <a:spcPts val="4441"/>
              </a:lnSpc>
            </a:pPr>
            <a:r>
              <a:rPr lang="en-US" sz="4037" b="1">
                <a:solidFill>
                  <a:srgbClr val="640607"/>
                </a:solidFill>
                <a:latin typeface="Montserrat Heavy"/>
                <a:ea typeface="Montserrat Heavy"/>
                <a:cs typeface="Montserrat Heavy"/>
                <a:sym typeface="Montserrat Heavy"/>
              </a:rPr>
              <a:t>U</a:t>
            </a:r>
          </a:p>
        </p:txBody>
      </p:sp>
      <p:sp>
        <p:nvSpPr>
          <p:cNvPr id="18" name="Freeform 18"/>
          <p:cNvSpPr/>
          <p:nvPr/>
        </p:nvSpPr>
        <p:spPr>
          <a:xfrm rot="1951379">
            <a:off x="-2834514" y="-486637"/>
            <a:ext cx="3957115" cy="2405700"/>
          </a:xfrm>
          <a:custGeom>
            <a:avLst/>
            <a:gdLst/>
            <a:ahLst/>
            <a:cxnLst/>
            <a:rect l="l" t="t" r="r" b="b"/>
            <a:pathLst>
              <a:path w="3957115" h="2405700">
                <a:moveTo>
                  <a:pt x="0" y="0"/>
                </a:moveTo>
                <a:lnTo>
                  <a:pt x="3957114" y="0"/>
                </a:lnTo>
                <a:lnTo>
                  <a:pt x="3957114" y="2405700"/>
                </a:lnTo>
                <a:lnTo>
                  <a:pt x="0" y="240570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9" name="Freeform 19"/>
          <p:cNvSpPr/>
          <p:nvPr/>
        </p:nvSpPr>
        <p:spPr>
          <a:xfrm rot="5473371">
            <a:off x="-2637479" y="6457084"/>
            <a:ext cx="3957115" cy="2405700"/>
          </a:xfrm>
          <a:custGeom>
            <a:avLst/>
            <a:gdLst/>
            <a:ahLst/>
            <a:cxnLst/>
            <a:rect l="l" t="t" r="r" b="b"/>
            <a:pathLst>
              <a:path w="3957115" h="2405700">
                <a:moveTo>
                  <a:pt x="0" y="0"/>
                </a:moveTo>
                <a:lnTo>
                  <a:pt x="3957114" y="0"/>
                </a:lnTo>
                <a:lnTo>
                  <a:pt x="3957114" y="2405700"/>
                </a:lnTo>
                <a:lnTo>
                  <a:pt x="0" y="240570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20" name="Freeform 20"/>
          <p:cNvSpPr/>
          <p:nvPr/>
        </p:nvSpPr>
        <p:spPr>
          <a:xfrm rot="1951379">
            <a:off x="10017137" y="328169"/>
            <a:ext cx="3957115" cy="2405700"/>
          </a:xfrm>
          <a:custGeom>
            <a:avLst/>
            <a:gdLst/>
            <a:ahLst/>
            <a:cxnLst/>
            <a:rect l="l" t="t" r="r" b="b"/>
            <a:pathLst>
              <a:path w="3957115" h="2405700">
                <a:moveTo>
                  <a:pt x="0" y="0"/>
                </a:moveTo>
                <a:lnTo>
                  <a:pt x="3957114" y="0"/>
                </a:lnTo>
                <a:lnTo>
                  <a:pt x="3957114" y="2405700"/>
                </a:lnTo>
                <a:lnTo>
                  <a:pt x="0" y="240570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21" name="AutoShape 21"/>
          <p:cNvSpPr/>
          <p:nvPr/>
        </p:nvSpPr>
        <p:spPr>
          <a:xfrm>
            <a:off x="2431342" y="1835918"/>
            <a:ext cx="5742285" cy="0"/>
          </a:xfrm>
          <a:prstGeom prst="line">
            <a:avLst/>
          </a:prstGeom>
          <a:ln w="9525" cap="flat">
            <a:solidFill>
              <a:srgbClr val="000000"/>
            </a:solidFill>
            <a:prstDash val="solid"/>
            <a:headEnd type="none" w="sm" len="sm"/>
            <a:tailEnd type="none" w="sm" len="sm"/>
          </a:ln>
        </p:spPr>
      </p:sp>
      <p:sp>
        <p:nvSpPr>
          <p:cNvPr id="22" name="AutoShape 22"/>
          <p:cNvSpPr/>
          <p:nvPr/>
        </p:nvSpPr>
        <p:spPr>
          <a:xfrm>
            <a:off x="2431342" y="1073037"/>
            <a:ext cx="5742285" cy="0"/>
          </a:xfrm>
          <a:prstGeom prst="line">
            <a:avLst/>
          </a:prstGeom>
          <a:ln w="9525" cap="flat">
            <a:solidFill>
              <a:srgbClr val="000000"/>
            </a:solidFill>
            <a:prstDash val="solid"/>
            <a:headEnd type="none" w="sm" len="sm"/>
            <a:tailEnd type="none" w="sm" len="sm"/>
          </a:ln>
        </p:spPr>
      </p:sp>
      <p:sp>
        <p:nvSpPr>
          <p:cNvPr id="23" name="TextBox 23"/>
          <p:cNvSpPr txBox="1"/>
          <p:nvPr/>
        </p:nvSpPr>
        <p:spPr>
          <a:xfrm>
            <a:off x="144364" y="3803825"/>
            <a:ext cx="604802" cy="544178"/>
          </a:xfrm>
          <a:prstGeom prst="rect">
            <a:avLst/>
          </a:prstGeom>
        </p:spPr>
        <p:txBody>
          <a:bodyPr lIns="0" tIns="0" rIns="0" bIns="0" rtlCol="0" anchor="t">
            <a:spAutoFit/>
          </a:bodyPr>
          <a:lstStyle/>
          <a:p>
            <a:pPr algn="l">
              <a:lnSpc>
                <a:spcPts val="4233"/>
              </a:lnSpc>
            </a:pPr>
            <a:r>
              <a:rPr lang="en-US" sz="3848" b="1">
                <a:solidFill>
                  <a:srgbClr val="640607"/>
                </a:solidFill>
                <a:latin typeface="Montserrat Heavy"/>
                <a:ea typeface="Montserrat Heavy"/>
                <a:cs typeface="Montserrat Heavy"/>
                <a:sym typeface="Montserrat Heavy"/>
              </a:rPr>
              <a:t>E</a:t>
            </a:r>
          </a:p>
        </p:txBody>
      </p:sp>
      <p:sp>
        <p:nvSpPr>
          <p:cNvPr id="24" name="AutoShape 24"/>
          <p:cNvSpPr/>
          <p:nvPr/>
        </p:nvSpPr>
        <p:spPr>
          <a:xfrm>
            <a:off x="612582" y="2375238"/>
            <a:ext cx="2449475" cy="1764"/>
          </a:xfrm>
          <a:prstGeom prst="line">
            <a:avLst/>
          </a:prstGeom>
          <a:ln w="9525" cap="flat">
            <a:solidFill>
              <a:srgbClr val="000000"/>
            </a:solidFill>
            <a:prstDash val="solid"/>
            <a:headEnd type="none" w="sm" len="sm"/>
            <a:tailEnd type="none" w="sm" len="sm"/>
          </a:ln>
        </p:spPr>
      </p:sp>
      <p:sp>
        <p:nvSpPr>
          <p:cNvPr id="25" name="Freeform 25"/>
          <p:cNvSpPr/>
          <p:nvPr/>
        </p:nvSpPr>
        <p:spPr>
          <a:xfrm>
            <a:off x="256996" y="3638971"/>
            <a:ext cx="2270749" cy="3024000"/>
          </a:xfrm>
          <a:custGeom>
            <a:avLst/>
            <a:gdLst/>
            <a:ahLst/>
            <a:cxnLst/>
            <a:rect l="l" t="t" r="r" b="b"/>
            <a:pathLst>
              <a:path w="2270749" h="3024000">
                <a:moveTo>
                  <a:pt x="0" y="0"/>
                </a:moveTo>
                <a:lnTo>
                  <a:pt x="2270749" y="0"/>
                </a:lnTo>
                <a:lnTo>
                  <a:pt x="2270749" y="3024000"/>
                </a:lnTo>
                <a:lnTo>
                  <a:pt x="0" y="3024000"/>
                </a:lnTo>
                <a:lnTo>
                  <a:pt x="0" y="0"/>
                </a:lnTo>
                <a:close/>
              </a:path>
            </a:pathLst>
          </a:custGeom>
          <a:blipFill>
            <a:blip r:embed="rId8">
              <a:alphaModFix amt="18999"/>
              <a:extLst>
                <a:ext uri="{96DAC541-7B7A-43D3-8B79-37D633B846F1}">
                  <asvg:svgBlip xmlns:asvg="http://schemas.microsoft.com/office/drawing/2016/SVG/main" xmlns="" r:embed="rId9"/>
                </a:ext>
              </a:extLst>
            </a:blip>
            <a:stretch>
              <a:fillRect/>
            </a:stretch>
          </a:blipFill>
        </p:spPr>
      </p:sp>
      <p:sp>
        <p:nvSpPr>
          <p:cNvPr id="26" name="AutoShape 26"/>
          <p:cNvSpPr/>
          <p:nvPr/>
        </p:nvSpPr>
        <p:spPr>
          <a:xfrm>
            <a:off x="623936" y="4189572"/>
            <a:ext cx="2700690" cy="0"/>
          </a:xfrm>
          <a:prstGeom prst="line">
            <a:avLst/>
          </a:prstGeom>
          <a:ln w="9525" cap="flat">
            <a:solidFill>
              <a:srgbClr val="000000"/>
            </a:solidFill>
            <a:prstDash val="solid"/>
            <a:headEnd type="none" w="sm" len="sm"/>
            <a:tailEnd type="none" w="sm" len="sm"/>
          </a:ln>
        </p:spPr>
      </p:sp>
      <p:sp>
        <p:nvSpPr>
          <p:cNvPr id="27" name="Freeform 27"/>
          <p:cNvSpPr/>
          <p:nvPr/>
        </p:nvSpPr>
        <p:spPr>
          <a:xfrm>
            <a:off x="-26383" y="1588616"/>
            <a:ext cx="3278868" cy="2197810"/>
          </a:xfrm>
          <a:custGeom>
            <a:avLst/>
            <a:gdLst/>
            <a:ahLst/>
            <a:cxnLst/>
            <a:rect l="l" t="t" r="r" b="b"/>
            <a:pathLst>
              <a:path w="3278868" h="2197810">
                <a:moveTo>
                  <a:pt x="0" y="0"/>
                </a:moveTo>
                <a:lnTo>
                  <a:pt x="3278868" y="0"/>
                </a:lnTo>
                <a:lnTo>
                  <a:pt x="3278868" y="2197810"/>
                </a:lnTo>
                <a:lnTo>
                  <a:pt x="0" y="2197810"/>
                </a:lnTo>
                <a:lnTo>
                  <a:pt x="0" y="0"/>
                </a:lnTo>
                <a:close/>
              </a:path>
            </a:pathLst>
          </a:custGeom>
          <a:blipFill>
            <a:blip r:embed="rId10">
              <a:alphaModFix amt="28000"/>
              <a:extLst>
                <a:ext uri="{96DAC541-7B7A-43D3-8B79-37D633B846F1}">
                  <asvg:svgBlip xmlns:asvg="http://schemas.microsoft.com/office/drawing/2016/SVG/main" xmlns="" r:embed="rId11"/>
                </a:ext>
              </a:extLst>
            </a:blip>
            <a:stretch>
              <a:fillRect/>
            </a:stretch>
          </a:blipFill>
        </p:spPr>
      </p:sp>
      <p:sp>
        <p:nvSpPr>
          <p:cNvPr id="28" name="Freeform 28"/>
          <p:cNvSpPr/>
          <p:nvPr/>
        </p:nvSpPr>
        <p:spPr>
          <a:xfrm>
            <a:off x="3122734" y="1823555"/>
            <a:ext cx="3607809" cy="3024000"/>
          </a:xfrm>
          <a:custGeom>
            <a:avLst/>
            <a:gdLst/>
            <a:ahLst/>
            <a:cxnLst/>
            <a:rect l="l" t="t" r="r" b="b"/>
            <a:pathLst>
              <a:path w="3607809" h="3024000">
                <a:moveTo>
                  <a:pt x="0" y="0"/>
                </a:moveTo>
                <a:lnTo>
                  <a:pt x="3607809" y="0"/>
                </a:lnTo>
                <a:lnTo>
                  <a:pt x="3607809" y="3024000"/>
                </a:lnTo>
                <a:lnTo>
                  <a:pt x="0" y="3024000"/>
                </a:lnTo>
                <a:lnTo>
                  <a:pt x="0" y="0"/>
                </a:lnTo>
                <a:close/>
              </a:path>
            </a:pathLst>
          </a:custGeom>
          <a:blipFill>
            <a:blip r:embed="rId12">
              <a:alphaModFix amt="16000"/>
              <a:extLst>
                <a:ext uri="{96DAC541-7B7A-43D3-8B79-37D633B846F1}">
                  <asvg:svgBlip xmlns:asvg="http://schemas.microsoft.com/office/drawing/2016/SVG/main" xmlns="" r:embed="rId13"/>
                </a:ext>
              </a:extLst>
            </a:blip>
            <a:stretch>
              <a:fillRect/>
            </a:stretch>
          </a:blipFill>
        </p:spPr>
      </p:sp>
      <p:sp>
        <p:nvSpPr>
          <p:cNvPr id="29" name="AutoShape 29"/>
          <p:cNvSpPr/>
          <p:nvPr/>
        </p:nvSpPr>
        <p:spPr>
          <a:xfrm flipV="1">
            <a:off x="3892158" y="2459039"/>
            <a:ext cx="2700690" cy="0"/>
          </a:xfrm>
          <a:prstGeom prst="line">
            <a:avLst/>
          </a:prstGeom>
          <a:ln w="9525" cap="flat">
            <a:solidFill>
              <a:srgbClr val="000000"/>
            </a:solidFill>
            <a:prstDash val="solid"/>
            <a:headEnd type="none" w="sm" len="sm"/>
            <a:tailEnd type="none" w="sm" len="sm"/>
          </a:ln>
        </p:spPr>
      </p:sp>
      <p:sp>
        <p:nvSpPr>
          <p:cNvPr id="30" name="AutoShape 30"/>
          <p:cNvSpPr/>
          <p:nvPr/>
        </p:nvSpPr>
        <p:spPr>
          <a:xfrm>
            <a:off x="7103683" y="2462112"/>
            <a:ext cx="2629222" cy="0"/>
          </a:xfrm>
          <a:prstGeom prst="line">
            <a:avLst/>
          </a:prstGeom>
          <a:ln w="9525" cap="flat">
            <a:solidFill>
              <a:srgbClr val="000000"/>
            </a:solidFill>
            <a:prstDash val="solid"/>
            <a:headEnd type="none" w="sm" len="sm"/>
            <a:tailEnd type="none" w="sm" len="sm"/>
          </a:ln>
        </p:spPr>
      </p:sp>
      <p:sp>
        <p:nvSpPr>
          <p:cNvPr id="31" name="Freeform 31"/>
          <p:cNvSpPr/>
          <p:nvPr/>
        </p:nvSpPr>
        <p:spPr>
          <a:xfrm>
            <a:off x="3527472" y="5418318"/>
            <a:ext cx="2622457" cy="1202863"/>
          </a:xfrm>
          <a:custGeom>
            <a:avLst/>
            <a:gdLst/>
            <a:ahLst/>
            <a:cxnLst/>
            <a:rect l="l" t="t" r="r" b="b"/>
            <a:pathLst>
              <a:path w="2622457" h="1202863">
                <a:moveTo>
                  <a:pt x="0" y="0"/>
                </a:moveTo>
                <a:lnTo>
                  <a:pt x="2622458" y="0"/>
                </a:lnTo>
                <a:lnTo>
                  <a:pt x="2622458" y="1202862"/>
                </a:lnTo>
                <a:lnTo>
                  <a:pt x="0" y="1202862"/>
                </a:lnTo>
                <a:lnTo>
                  <a:pt x="0" y="0"/>
                </a:lnTo>
                <a:close/>
              </a:path>
            </a:pathLst>
          </a:custGeom>
          <a:blipFill>
            <a:blip r:embed="rId14"/>
            <a:stretch>
              <a:fillRect/>
            </a:stretch>
          </a:blipFill>
        </p:spPr>
      </p:sp>
      <p:sp>
        <p:nvSpPr>
          <p:cNvPr id="32" name="Freeform 32"/>
          <p:cNvSpPr/>
          <p:nvPr/>
        </p:nvSpPr>
        <p:spPr>
          <a:xfrm>
            <a:off x="8441862" y="877779"/>
            <a:ext cx="1174031" cy="1096252"/>
          </a:xfrm>
          <a:custGeom>
            <a:avLst/>
            <a:gdLst/>
            <a:ahLst/>
            <a:cxnLst/>
            <a:rect l="l" t="t" r="r" b="b"/>
            <a:pathLst>
              <a:path w="1174031" h="1096252">
                <a:moveTo>
                  <a:pt x="0" y="0"/>
                </a:moveTo>
                <a:lnTo>
                  <a:pt x="1174031" y="0"/>
                </a:lnTo>
                <a:lnTo>
                  <a:pt x="1174031" y="1096251"/>
                </a:lnTo>
                <a:lnTo>
                  <a:pt x="0" y="1096251"/>
                </a:lnTo>
                <a:lnTo>
                  <a:pt x="0" y="0"/>
                </a:lnTo>
                <a:close/>
              </a:path>
            </a:pathLst>
          </a:custGeom>
          <a:blipFill>
            <a:blip r:embed="rId15"/>
            <a:stretch>
              <a:fillRect/>
            </a:stretch>
          </a:blipFill>
        </p:spPr>
      </p:sp>
      <p:sp>
        <p:nvSpPr>
          <p:cNvPr id="33" name="TextBox 33"/>
          <p:cNvSpPr txBox="1"/>
          <p:nvPr/>
        </p:nvSpPr>
        <p:spPr>
          <a:xfrm>
            <a:off x="2227938" y="1179493"/>
            <a:ext cx="6149092" cy="835476"/>
          </a:xfrm>
          <a:prstGeom prst="rect">
            <a:avLst/>
          </a:prstGeom>
        </p:spPr>
        <p:txBody>
          <a:bodyPr lIns="0" tIns="0" rIns="0" bIns="0" rtlCol="0" anchor="t">
            <a:spAutoFit/>
          </a:bodyPr>
          <a:lstStyle/>
          <a:p>
            <a:pPr marL="0" lvl="0" indent="0" algn="ctr">
              <a:lnSpc>
                <a:spcPts val="2239"/>
              </a:lnSpc>
            </a:pPr>
            <a:r>
              <a:rPr lang="en-US" sz="2035" b="1" u="none">
                <a:solidFill>
                  <a:srgbClr val="3A2118"/>
                </a:solidFill>
                <a:latin typeface="Montserrat Bold"/>
                <a:ea typeface="Montserrat Bold"/>
                <a:cs typeface="Montserrat Bold"/>
                <a:sym typeface="Montserrat Bold"/>
              </a:rPr>
              <a:t>LEADING GROUP PROJECTS WITH EMOTIONAL INTELLIGENCE</a:t>
            </a:r>
          </a:p>
          <a:p>
            <a:pPr marL="0" lvl="0" indent="0" algn="ctr">
              <a:lnSpc>
                <a:spcPts val="2239"/>
              </a:lnSpc>
            </a:pPr>
            <a:endParaRPr lang="en-US" sz="2035" b="1" u="none">
              <a:solidFill>
                <a:srgbClr val="3A2118"/>
              </a:solidFill>
              <a:latin typeface="Montserrat Bold"/>
              <a:ea typeface="Montserrat Bold"/>
              <a:cs typeface="Montserrat Bold"/>
              <a:sym typeface="Montserrat Bold"/>
            </a:endParaRPr>
          </a:p>
        </p:txBody>
      </p:sp>
      <p:sp>
        <p:nvSpPr>
          <p:cNvPr id="34" name="TextBox 34"/>
          <p:cNvSpPr txBox="1"/>
          <p:nvPr/>
        </p:nvSpPr>
        <p:spPr>
          <a:xfrm>
            <a:off x="3229293" y="2634165"/>
            <a:ext cx="2607226" cy="1287861"/>
          </a:xfrm>
          <a:prstGeom prst="rect">
            <a:avLst/>
          </a:prstGeom>
        </p:spPr>
        <p:txBody>
          <a:bodyPr lIns="0" tIns="0" rIns="0" bIns="0" rtlCol="0" anchor="t">
            <a:spAutoFit/>
          </a:bodyPr>
          <a:lstStyle/>
          <a:p>
            <a:pPr algn="l">
              <a:lnSpc>
                <a:spcPts val="953"/>
              </a:lnSpc>
            </a:pPr>
            <a:r>
              <a:rPr lang="en-US" sz="866">
                <a:solidFill>
                  <a:srgbClr val="3A2118"/>
                </a:solidFill>
                <a:latin typeface="Poppins"/>
                <a:ea typeface="Poppins"/>
                <a:cs typeface="Poppins"/>
                <a:sym typeface="Poppins"/>
              </a:rPr>
              <a:t>To enhance performance, students should be able to manage their emotions during teamwork.</a:t>
            </a:r>
          </a:p>
          <a:p>
            <a:pPr algn="l">
              <a:lnSpc>
                <a:spcPts val="953"/>
              </a:lnSpc>
            </a:pPr>
            <a:r>
              <a:rPr lang="en-US" sz="866" b="1">
                <a:solidFill>
                  <a:srgbClr val="3A2118"/>
                </a:solidFill>
                <a:latin typeface="Poppins Bold"/>
                <a:ea typeface="Poppins Bold"/>
                <a:cs typeface="Poppins Bold"/>
                <a:sym typeface="Poppins Bold"/>
              </a:rPr>
              <a:t>Effective Strategies</a:t>
            </a:r>
          </a:p>
          <a:p>
            <a:pPr marL="187086" lvl="1" indent="-93543" algn="l">
              <a:lnSpc>
                <a:spcPts val="953"/>
              </a:lnSpc>
              <a:buFont typeface="Arial"/>
              <a:buChar char="•"/>
            </a:pPr>
            <a:r>
              <a:rPr lang="en-US" sz="866">
                <a:solidFill>
                  <a:srgbClr val="3A2118"/>
                </a:solidFill>
                <a:latin typeface="Poppins"/>
                <a:ea typeface="Poppins"/>
                <a:cs typeface="Poppins"/>
                <a:sym typeface="Poppins"/>
              </a:rPr>
              <a:t>Being mindful before meetings.</a:t>
            </a:r>
          </a:p>
          <a:p>
            <a:pPr marL="187086" lvl="1" indent="-93543" algn="l">
              <a:lnSpc>
                <a:spcPts val="953"/>
              </a:lnSpc>
              <a:buFont typeface="Arial"/>
              <a:buChar char="•"/>
            </a:pPr>
            <a:r>
              <a:rPr lang="en-US" sz="866">
                <a:solidFill>
                  <a:srgbClr val="3A2118"/>
                </a:solidFill>
                <a:latin typeface="Poppins"/>
                <a:ea typeface="Poppins"/>
                <a:cs typeface="Poppins"/>
                <a:sym typeface="Poppins"/>
              </a:rPr>
              <a:t>Identifying and processing emotions</a:t>
            </a:r>
          </a:p>
          <a:p>
            <a:pPr marL="187086" lvl="1" indent="-93543" algn="l">
              <a:lnSpc>
                <a:spcPts val="953"/>
              </a:lnSpc>
              <a:buFont typeface="Arial"/>
              <a:buChar char="•"/>
            </a:pPr>
            <a:r>
              <a:rPr lang="en-US" sz="866">
                <a:solidFill>
                  <a:srgbClr val="3A2118"/>
                </a:solidFill>
                <a:latin typeface="Poppins"/>
                <a:ea typeface="Poppins"/>
                <a:cs typeface="Poppins"/>
                <a:sym typeface="Poppins"/>
              </a:rPr>
              <a:t>Using a delay-response approach to criticism</a:t>
            </a:r>
          </a:p>
          <a:p>
            <a:pPr marL="187086" lvl="1" indent="-93543" algn="l">
              <a:lnSpc>
                <a:spcPts val="953"/>
              </a:lnSpc>
              <a:buFont typeface="Arial"/>
              <a:buChar char="•"/>
            </a:pPr>
            <a:r>
              <a:rPr lang="en-US" sz="866">
                <a:solidFill>
                  <a:srgbClr val="3A2118"/>
                </a:solidFill>
                <a:latin typeface="Poppins"/>
                <a:ea typeface="Poppins"/>
                <a:cs typeface="Poppins"/>
                <a:sym typeface="Poppins"/>
              </a:rPr>
              <a:t>Using stress-management techniques</a:t>
            </a:r>
          </a:p>
          <a:p>
            <a:pPr marL="187086" lvl="1" indent="-93543" algn="l">
              <a:lnSpc>
                <a:spcPts val="953"/>
              </a:lnSpc>
              <a:buFont typeface="Arial"/>
              <a:buChar char="•"/>
            </a:pPr>
            <a:r>
              <a:rPr lang="en-US" sz="866">
                <a:solidFill>
                  <a:srgbClr val="3A2118"/>
                </a:solidFill>
                <a:latin typeface="Poppins"/>
                <a:ea typeface="Poppins"/>
                <a:cs typeface="Poppins"/>
                <a:sym typeface="Poppins"/>
              </a:rPr>
              <a:t>Agreeing to targets and priorities</a:t>
            </a:r>
          </a:p>
          <a:p>
            <a:pPr algn="l">
              <a:lnSpc>
                <a:spcPts val="953"/>
              </a:lnSpc>
            </a:pPr>
            <a:endParaRPr lang="en-US" sz="866">
              <a:solidFill>
                <a:srgbClr val="3A2118"/>
              </a:solidFill>
              <a:latin typeface="Poppins"/>
              <a:ea typeface="Poppins"/>
              <a:cs typeface="Poppins"/>
              <a:sym typeface="Poppins"/>
            </a:endParaRPr>
          </a:p>
        </p:txBody>
      </p:sp>
      <p:sp>
        <p:nvSpPr>
          <p:cNvPr id="35" name="TextBox 35"/>
          <p:cNvSpPr txBox="1"/>
          <p:nvPr/>
        </p:nvSpPr>
        <p:spPr>
          <a:xfrm>
            <a:off x="7288033" y="2010489"/>
            <a:ext cx="2307657" cy="408761"/>
          </a:xfrm>
          <a:prstGeom prst="rect">
            <a:avLst/>
          </a:prstGeom>
        </p:spPr>
        <p:txBody>
          <a:bodyPr lIns="0" tIns="0" rIns="0" bIns="0" rtlCol="0" anchor="t">
            <a:spAutoFit/>
          </a:bodyPr>
          <a:lstStyle/>
          <a:p>
            <a:pPr marL="0" lvl="0" indent="0" algn="l">
              <a:lnSpc>
                <a:spcPts val="1579"/>
              </a:lnSpc>
            </a:pPr>
            <a:r>
              <a:rPr lang="en-US" sz="1435" b="1">
                <a:solidFill>
                  <a:srgbClr val="640607"/>
                </a:solidFill>
                <a:latin typeface="Montserrat Bold"/>
                <a:ea typeface="Montserrat Bold"/>
                <a:cs typeface="Montserrat Bold"/>
                <a:sym typeface="Montserrat Bold"/>
              </a:rPr>
              <a:t>UNDERSTANDING O</a:t>
            </a:r>
            <a:r>
              <a:rPr lang="en-US" sz="1435" b="1" u="none">
                <a:solidFill>
                  <a:srgbClr val="640607"/>
                </a:solidFill>
                <a:latin typeface="Montserrat Bold"/>
                <a:ea typeface="Montserrat Bold"/>
                <a:cs typeface="Montserrat Bold"/>
                <a:sym typeface="Montserrat Bold"/>
              </a:rPr>
              <a:t>THERS' EMOTIONS</a:t>
            </a:r>
          </a:p>
        </p:txBody>
      </p:sp>
      <p:sp>
        <p:nvSpPr>
          <p:cNvPr id="36" name="TextBox 36"/>
          <p:cNvSpPr txBox="1"/>
          <p:nvPr/>
        </p:nvSpPr>
        <p:spPr>
          <a:xfrm>
            <a:off x="3240502" y="4616524"/>
            <a:ext cx="3196398" cy="754725"/>
          </a:xfrm>
          <a:prstGeom prst="rect">
            <a:avLst/>
          </a:prstGeom>
        </p:spPr>
        <p:txBody>
          <a:bodyPr lIns="0" tIns="0" rIns="0" bIns="0" rtlCol="0" anchor="t">
            <a:spAutoFit/>
          </a:bodyPr>
          <a:lstStyle/>
          <a:p>
            <a:pPr algn="l">
              <a:lnSpc>
                <a:spcPts val="1019"/>
              </a:lnSpc>
            </a:pPr>
            <a:r>
              <a:rPr lang="en-US" sz="927">
                <a:solidFill>
                  <a:srgbClr val="3A2118"/>
                </a:solidFill>
                <a:latin typeface="Poppins"/>
                <a:ea typeface="Poppins"/>
                <a:cs typeface="Poppins"/>
                <a:sym typeface="Poppins"/>
              </a:rPr>
              <a:t>For instance, when </a:t>
            </a:r>
            <a:r>
              <a:rPr lang="en-US" sz="927" u="none">
                <a:solidFill>
                  <a:srgbClr val="3A2118"/>
                </a:solidFill>
                <a:latin typeface="Poppins"/>
                <a:ea typeface="Poppins"/>
                <a:cs typeface="Poppins"/>
                <a:sym typeface="Poppins"/>
              </a:rPr>
              <a:t>you get constructive criticism, you might be disappointed at first. Self-regulated learners can use feedback to improve their learning strategies, manage their emotions, and enhance their learning results through reflection and self-regulation.</a:t>
            </a:r>
          </a:p>
          <a:p>
            <a:pPr algn="l">
              <a:lnSpc>
                <a:spcPts val="1019"/>
              </a:lnSpc>
            </a:pPr>
            <a:endParaRPr lang="en-US" sz="927" u="none">
              <a:solidFill>
                <a:srgbClr val="3A2118"/>
              </a:solidFill>
              <a:latin typeface="Poppins"/>
              <a:ea typeface="Poppins"/>
              <a:cs typeface="Poppins"/>
              <a:sym typeface="Poppins"/>
            </a:endParaRPr>
          </a:p>
        </p:txBody>
      </p:sp>
      <p:sp>
        <p:nvSpPr>
          <p:cNvPr id="37" name="TextBox 37"/>
          <p:cNvSpPr txBox="1"/>
          <p:nvPr/>
        </p:nvSpPr>
        <p:spPr>
          <a:xfrm>
            <a:off x="6730543" y="2716067"/>
            <a:ext cx="3772189" cy="1962220"/>
          </a:xfrm>
          <a:prstGeom prst="rect">
            <a:avLst/>
          </a:prstGeom>
        </p:spPr>
        <p:txBody>
          <a:bodyPr lIns="0" tIns="0" rIns="0" bIns="0" rtlCol="0" anchor="t">
            <a:spAutoFit/>
          </a:bodyPr>
          <a:lstStyle/>
          <a:p>
            <a:pPr algn="l">
              <a:lnSpc>
                <a:spcPts val="999"/>
              </a:lnSpc>
            </a:pPr>
            <a:r>
              <a:rPr lang="en-US" sz="909">
                <a:solidFill>
                  <a:srgbClr val="3A2118"/>
                </a:solidFill>
                <a:latin typeface="Poppins"/>
                <a:ea typeface="Poppins"/>
                <a:cs typeface="Poppins"/>
                <a:sym typeface="Poppins"/>
              </a:rPr>
              <a:t>Empathy enhances communication, trust and collaboration. Being able to grasp the point of view of others helps students deal with misunderstandings and to have positive working relationships.</a:t>
            </a:r>
          </a:p>
          <a:p>
            <a:pPr algn="l">
              <a:lnSpc>
                <a:spcPts val="999"/>
              </a:lnSpc>
            </a:pPr>
            <a:r>
              <a:rPr lang="en-US" sz="909" b="1">
                <a:solidFill>
                  <a:srgbClr val="3A2118"/>
                </a:solidFill>
                <a:latin typeface="Poppins Bold"/>
                <a:ea typeface="Poppins Bold"/>
                <a:cs typeface="Poppins Bold"/>
                <a:sym typeface="Poppins Bold"/>
              </a:rPr>
              <a:t>Empathetic Behaviours</a:t>
            </a:r>
          </a:p>
          <a:p>
            <a:pPr algn="l">
              <a:lnSpc>
                <a:spcPts val="999"/>
              </a:lnSpc>
            </a:pPr>
            <a:r>
              <a:rPr lang="en-US" sz="909">
                <a:solidFill>
                  <a:srgbClr val="3A2118"/>
                </a:solidFill>
                <a:latin typeface="Poppins"/>
                <a:ea typeface="Poppins"/>
                <a:cs typeface="Poppins"/>
                <a:sym typeface="Poppins"/>
              </a:rPr>
              <a:t> • Active listening</a:t>
            </a:r>
          </a:p>
          <a:p>
            <a:pPr algn="l">
              <a:lnSpc>
                <a:spcPts val="999"/>
              </a:lnSpc>
            </a:pPr>
            <a:r>
              <a:rPr lang="en-US" sz="909">
                <a:solidFill>
                  <a:srgbClr val="3A2118"/>
                </a:solidFill>
                <a:latin typeface="Poppins"/>
                <a:ea typeface="Poppins"/>
                <a:cs typeface="Poppins"/>
                <a:sym typeface="Poppins"/>
              </a:rPr>
              <a:t> • Perspective-taking</a:t>
            </a:r>
          </a:p>
          <a:p>
            <a:pPr algn="l">
              <a:lnSpc>
                <a:spcPts val="999"/>
              </a:lnSpc>
            </a:pPr>
            <a:r>
              <a:rPr lang="en-US" sz="909">
                <a:solidFill>
                  <a:srgbClr val="3A2118"/>
                </a:solidFill>
                <a:latin typeface="Poppins"/>
                <a:ea typeface="Poppins"/>
                <a:cs typeface="Poppins"/>
                <a:sym typeface="Poppins"/>
              </a:rPr>
              <a:t> • Respectful communication</a:t>
            </a:r>
          </a:p>
          <a:p>
            <a:pPr algn="l">
              <a:lnSpc>
                <a:spcPts val="999"/>
              </a:lnSpc>
            </a:pPr>
            <a:r>
              <a:rPr lang="en-US" sz="909">
                <a:solidFill>
                  <a:srgbClr val="3A2118"/>
                </a:solidFill>
                <a:latin typeface="Poppins"/>
                <a:ea typeface="Poppins"/>
                <a:cs typeface="Poppins"/>
                <a:sym typeface="Poppins"/>
              </a:rPr>
              <a:t> • Constructive feedback</a:t>
            </a:r>
          </a:p>
          <a:p>
            <a:pPr algn="l">
              <a:lnSpc>
                <a:spcPts val="999"/>
              </a:lnSpc>
            </a:pPr>
            <a:r>
              <a:rPr lang="en-US" sz="909">
                <a:solidFill>
                  <a:srgbClr val="3A2118"/>
                </a:solidFill>
                <a:latin typeface="Poppins"/>
                <a:ea typeface="Poppins"/>
                <a:cs typeface="Poppins"/>
                <a:sym typeface="Poppins"/>
              </a:rPr>
              <a:t> • Recognition of individual strengths</a:t>
            </a:r>
          </a:p>
          <a:p>
            <a:pPr algn="l">
              <a:lnSpc>
                <a:spcPts val="999"/>
              </a:lnSpc>
            </a:pPr>
            <a:r>
              <a:rPr lang="en-US" sz="909">
                <a:solidFill>
                  <a:srgbClr val="3A2118"/>
                </a:solidFill>
                <a:latin typeface="Poppins"/>
                <a:ea typeface="Poppins"/>
                <a:cs typeface="Poppins"/>
                <a:sym typeface="Poppins"/>
              </a:rPr>
              <a:t>If employees feel valued and understood, they will be more engaged, motivated and willing to contribute to the team. Therefore, emotionally intelligent groups have more effective collaboration, decisionmaking, and project results (Rachmad, 2022).</a:t>
            </a:r>
          </a:p>
          <a:p>
            <a:pPr algn="l">
              <a:lnSpc>
                <a:spcPts val="999"/>
              </a:lnSpc>
            </a:pPr>
            <a:endParaRPr lang="en-US" sz="909">
              <a:solidFill>
                <a:srgbClr val="3A2118"/>
              </a:solidFill>
              <a:latin typeface="Poppins"/>
              <a:ea typeface="Poppins"/>
              <a:cs typeface="Poppins"/>
              <a:sym typeface="Poppins"/>
            </a:endParaRPr>
          </a:p>
        </p:txBody>
      </p:sp>
      <p:sp>
        <p:nvSpPr>
          <p:cNvPr id="38" name="TextBox 38"/>
          <p:cNvSpPr txBox="1"/>
          <p:nvPr/>
        </p:nvSpPr>
        <p:spPr>
          <a:xfrm>
            <a:off x="237126" y="4732356"/>
            <a:ext cx="2751849" cy="239923"/>
          </a:xfrm>
          <a:prstGeom prst="rect">
            <a:avLst/>
          </a:prstGeom>
        </p:spPr>
        <p:txBody>
          <a:bodyPr lIns="0" tIns="0" rIns="0" bIns="0" rtlCol="0" anchor="t">
            <a:spAutoFit/>
          </a:bodyPr>
          <a:lstStyle/>
          <a:p>
            <a:pPr marL="187086" lvl="1" indent="-93543" algn="l">
              <a:lnSpc>
                <a:spcPts val="953"/>
              </a:lnSpc>
              <a:buFont typeface="Arial"/>
              <a:buChar char="•"/>
            </a:pPr>
            <a:r>
              <a:rPr lang="en-US" sz="866" b="1">
                <a:solidFill>
                  <a:srgbClr val="3A2118"/>
                </a:solidFill>
                <a:latin typeface="Poppins Bold"/>
                <a:ea typeface="Poppins Bold"/>
                <a:cs typeface="Poppins Bold"/>
                <a:sym typeface="Poppins Bold"/>
              </a:rPr>
              <a:t>S</a:t>
            </a:r>
            <a:r>
              <a:rPr lang="en-US" sz="866" b="1" u="none">
                <a:solidFill>
                  <a:srgbClr val="3A2118"/>
                </a:solidFill>
                <a:latin typeface="Poppins Bold"/>
                <a:ea typeface="Poppins Bold"/>
                <a:cs typeface="Poppins Bold"/>
                <a:sym typeface="Poppins Bold"/>
              </a:rPr>
              <a:t>elf-Awareness </a:t>
            </a:r>
            <a:r>
              <a:rPr lang="en-US" sz="866" u="none">
                <a:solidFill>
                  <a:srgbClr val="3A2118"/>
                </a:solidFill>
                <a:latin typeface="Poppins"/>
                <a:ea typeface="Poppins"/>
                <a:cs typeface="Poppins"/>
                <a:sym typeface="Poppins"/>
              </a:rPr>
              <a:t>– being aware of personal feelings and triggers.</a:t>
            </a:r>
          </a:p>
        </p:txBody>
      </p:sp>
      <p:sp>
        <p:nvSpPr>
          <p:cNvPr id="39" name="TextBox 39"/>
          <p:cNvSpPr txBox="1"/>
          <p:nvPr/>
        </p:nvSpPr>
        <p:spPr>
          <a:xfrm>
            <a:off x="237126" y="5035772"/>
            <a:ext cx="2751849" cy="239923"/>
          </a:xfrm>
          <a:prstGeom prst="rect">
            <a:avLst/>
          </a:prstGeom>
        </p:spPr>
        <p:txBody>
          <a:bodyPr lIns="0" tIns="0" rIns="0" bIns="0" rtlCol="0" anchor="t">
            <a:spAutoFit/>
          </a:bodyPr>
          <a:lstStyle/>
          <a:p>
            <a:pPr marL="187086" lvl="1" indent="-93543" algn="l">
              <a:lnSpc>
                <a:spcPts val="953"/>
              </a:lnSpc>
              <a:buFont typeface="Arial"/>
              <a:buChar char="•"/>
            </a:pPr>
            <a:r>
              <a:rPr lang="en-US" sz="866" b="1">
                <a:solidFill>
                  <a:srgbClr val="3A2118"/>
                </a:solidFill>
                <a:latin typeface="Poppins Bold"/>
                <a:ea typeface="Poppins Bold"/>
                <a:cs typeface="Poppins Bold"/>
                <a:sym typeface="Poppins Bold"/>
              </a:rPr>
              <a:t>Se</a:t>
            </a:r>
            <a:r>
              <a:rPr lang="en-US" sz="866" b="1" u="none">
                <a:solidFill>
                  <a:srgbClr val="3A2118"/>
                </a:solidFill>
                <a:latin typeface="Poppins Bold"/>
                <a:ea typeface="Poppins Bold"/>
                <a:cs typeface="Poppins Bold"/>
                <a:sym typeface="Poppins Bold"/>
              </a:rPr>
              <a:t>lf-Regulation</a:t>
            </a:r>
            <a:r>
              <a:rPr lang="en-US" sz="866" u="none">
                <a:solidFill>
                  <a:srgbClr val="3A2118"/>
                </a:solidFill>
                <a:latin typeface="Poppins"/>
                <a:ea typeface="Poppins"/>
                <a:cs typeface="Poppins"/>
                <a:sym typeface="Poppins"/>
              </a:rPr>
              <a:t> – regulating emotional responses in disagreements.</a:t>
            </a:r>
          </a:p>
        </p:txBody>
      </p:sp>
      <p:sp>
        <p:nvSpPr>
          <p:cNvPr id="40" name="TextBox 40"/>
          <p:cNvSpPr txBox="1"/>
          <p:nvPr/>
        </p:nvSpPr>
        <p:spPr>
          <a:xfrm>
            <a:off x="256996" y="5330568"/>
            <a:ext cx="2498169" cy="818778"/>
          </a:xfrm>
          <a:prstGeom prst="rect">
            <a:avLst/>
          </a:prstGeom>
        </p:spPr>
        <p:txBody>
          <a:bodyPr lIns="0" tIns="0" rIns="0" bIns="0" rtlCol="0" anchor="t">
            <a:spAutoFit/>
          </a:bodyPr>
          <a:lstStyle/>
          <a:p>
            <a:pPr marL="187086" lvl="1" indent="-93543" algn="l">
              <a:lnSpc>
                <a:spcPts val="1091"/>
              </a:lnSpc>
              <a:buFont typeface="Arial"/>
              <a:buChar char="•"/>
            </a:pPr>
            <a:r>
              <a:rPr lang="en-US" sz="866" b="1">
                <a:solidFill>
                  <a:srgbClr val="3A2118"/>
                </a:solidFill>
                <a:latin typeface="Poppins Bold"/>
                <a:ea typeface="Poppins Bold"/>
                <a:cs typeface="Poppins Bold"/>
                <a:sym typeface="Poppins Bold"/>
              </a:rPr>
              <a:t>Motivat</a:t>
            </a:r>
            <a:r>
              <a:rPr lang="en-US" sz="866" b="1" u="none">
                <a:solidFill>
                  <a:srgbClr val="3A2118"/>
                </a:solidFill>
                <a:latin typeface="Poppins Bold"/>
                <a:ea typeface="Poppins Bold"/>
                <a:cs typeface="Poppins Bold"/>
                <a:sym typeface="Poppins Bold"/>
              </a:rPr>
              <a:t>ion</a:t>
            </a:r>
            <a:r>
              <a:rPr lang="en-US" sz="866" u="none">
                <a:solidFill>
                  <a:srgbClr val="3A2118"/>
                </a:solidFill>
                <a:latin typeface="Poppins"/>
                <a:ea typeface="Poppins"/>
                <a:cs typeface="Poppins"/>
                <a:sym typeface="Poppins"/>
              </a:rPr>
              <a:t> – staying committed to the challenge.</a:t>
            </a:r>
          </a:p>
          <a:p>
            <a:pPr marL="187086" lvl="1" indent="-93543" algn="l">
              <a:lnSpc>
                <a:spcPts val="1091"/>
              </a:lnSpc>
              <a:buFont typeface="Arial"/>
              <a:buChar char="•"/>
            </a:pPr>
            <a:r>
              <a:rPr lang="en-US" sz="866" b="1" u="none">
                <a:solidFill>
                  <a:srgbClr val="3A2118"/>
                </a:solidFill>
                <a:latin typeface="Poppins Bold"/>
                <a:ea typeface="Poppins Bold"/>
                <a:cs typeface="Poppins Bold"/>
                <a:sym typeface="Poppins Bold"/>
              </a:rPr>
              <a:t>Empathy</a:t>
            </a:r>
            <a:r>
              <a:rPr lang="en-US" sz="866" u="none">
                <a:solidFill>
                  <a:srgbClr val="3A2118"/>
                </a:solidFill>
                <a:latin typeface="Poppins"/>
                <a:ea typeface="Poppins"/>
                <a:cs typeface="Poppins"/>
                <a:sym typeface="Poppins"/>
              </a:rPr>
              <a:t> – being aware of and responding to the feelings of others.</a:t>
            </a:r>
          </a:p>
          <a:p>
            <a:pPr marL="187086" lvl="1" indent="-93543" algn="l">
              <a:lnSpc>
                <a:spcPts val="1091"/>
              </a:lnSpc>
              <a:buFont typeface="Arial"/>
              <a:buChar char="•"/>
            </a:pPr>
            <a:r>
              <a:rPr lang="en-US" sz="866" b="1" u="none">
                <a:solidFill>
                  <a:srgbClr val="3A2118"/>
                </a:solidFill>
                <a:latin typeface="Poppins Bold"/>
                <a:ea typeface="Poppins Bold"/>
                <a:cs typeface="Poppins Bold"/>
                <a:sym typeface="Poppins Bold"/>
              </a:rPr>
              <a:t>Social Skills</a:t>
            </a:r>
            <a:r>
              <a:rPr lang="en-US" sz="866" u="none">
                <a:solidFill>
                  <a:srgbClr val="3A2118"/>
                </a:solidFill>
                <a:latin typeface="Poppins"/>
                <a:ea typeface="Poppins"/>
                <a:cs typeface="Poppins"/>
                <a:sym typeface="Poppins"/>
              </a:rPr>
              <a:t> – relationships &amp; conflict resolution.</a:t>
            </a:r>
          </a:p>
        </p:txBody>
      </p:sp>
      <p:sp>
        <p:nvSpPr>
          <p:cNvPr id="41" name="TextBox 41"/>
          <p:cNvSpPr txBox="1"/>
          <p:nvPr/>
        </p:nvSpPr>
        <p:spPr>
          <a:xfrm>
            <a:off x="256996" y="6171379"/>
            <a:ext cx="2364819" cy="683047"/>
          </a:xfrm>
          <a:prstGeom prst="rect">
            <a:avLst/>
          </a:prstGeom>
        </p:spPr>
        <p:txBody>
          <a:bodyPr lIns="0" tIns="0" rIns="0" bIns="0" rtlCol="0" anchor="t">
            <a:spAutoFit/>
          </a:bodyPr>
          <a:lstStyle/>
          <a:p>
            <a:pPr marL="0" lvl="0" indent="0" algn="l">
              <a:lnSpc>
                <a:spcPts val="769"/>
              </a:lnSpc>
            </a:pPr>
            <a:r>
              <a:rPr lang="en-US" sz="699" i="1">
                <a:solidFill>
                  <a:srgbClr val="640607"/>
                </a:solidFill>
                <a:latin typeface="Poppins Italics"/>
                <a:ea typeface="Poppins Italics"/>
                <a:cs typeface="Poppins Italics"/>
                <a:sym typeface="Poppins Italics"/>
              </a:rPr>
              <a:t>A situation in which on</a:t>
            </a:r>
            <a:r>
              <a:rPr lang="en-US" sz="699" i="1" u="none">
                <a:solidFill>
                  <a:srgbClr val="640607"/>
                </a:solidFill>
                <a:latin typeface="Poppins Italics"/>
                <a:ea typeface="Poppins Italics"/>
                <a:cs typeface="Poppins Italics"/>
                <a:sym typeface="Poppins Italics"/>
              </a:rPr>
              <a:t>e team member is late with a task might manifest as blame and frustration because of low EI. High EI promotes open discussion, problem-solving, and shared responsibility, keeps group focused on project goals (Nguyen et al., 2022).</a:t>
            </a:r>
          </a:p>
          <a:p>
            <a:pPr marL="0" lvl="0" indent="0" algn="l">
              <a:lnSpc>
                <a:spcPts val="769"/>
              </a:lnSpc>
            </a:pPr>
            <a:endParaRPr lang="en-US" sz="699" i="1" u="none">
              <a:solidFill>
                <a:srgbClr val="640607"/>
              </a:solidFill>
              <a:latin typeface="Poppins Italics"/>
              <a:ea typeface="Poppins Italics"/>
              <a:cs typeface="Poppins Italics"/>
              <a:sym typeface="Poppins Italics"/>
            </a:endParaRPr>
          </a:p>
        </p:txBody>
      </p:sp>
      <p:sp>
        <p:nvSpPr>
          <p:cNvPr id="42" name="TextBox 42"/>
          <p:cNvSpPr txBox="1"/>
          <p:nvPr/>
        </p:nvSpPr>
        <p:spPr>
          <a:xfrm>
            <a:off x="612582" y="2086784"/>
            <a:ext cx="2243827" cy="188414"/>
          </a:xfrm>
          <a:prstGeom prst="rect">
            <a:avLst/>
          </a:prstGeom>
        </p:spPr>
        <p:txBody>
          <a:bodyPr lIns="0" tIns="0" rIns="0" bIns="0" rtlCol="0" anchor="t">
            <a:spAutoFit/>
          </a:bodyPr>
          <a:lstStyle/>
          <a:p>
            <a:pPr marL="0" lvl="0" indent="0" algn="l">
              <a:lnSpc>
                <a:spcPts val="1469"/>
              </a:lnSpc>
            </a:pPr>
            <a:r>
              <a:rPr lang="en-US" sz="1335" b="1">
                <a:solidFill>
                  <a:srgbClr val="640607"/>
                </a:solidFill>
                <a:latin typeface="Montserrat Bold"/>
                <a:ea typeface="Montserrat Bold"/>
                <a:cs typeface="Montserrat Bold"/>
                <a:sym typeface="Montserrat Bold"/>
              </a:rPr>
              <a:t>IN</a:t>
            </a:r>
            <a:r>
              <a:rPr lang="en-US" sz="1335" b="1" u="none">
                <a:solidFill>
                  <a:srgbClr val="640607"/>
                </a:solidFill>
                <a:latin typeface="Montserrat Bold"/>
                <a:ea typeface="Montserrat Bold"/>
                <a:cs typeface="Montserrat Bold"/>
                <a:sym typeface="Montserrat Bold"/>
              </a:rPr>
              <a:t>TRODUCTION</a:t>
            </a:r>
          </a:p>
        </p:txBody>
      </p:sp>
      <p:sp>
        <p:nvSpPr>
          <p:cNvPr id="43" name="TextBox 43"/>
          <p:cNvSpPr txBox="1"/>
          <p:nvPr/>
        </p:nvSpPr>
        <p:spPr>
          <a:xfrm>
            <a:off x="231817" y="2524639"/>
            <a:ext cx="2783350" cy="1255361"/>
          </a:xfrm>
          <a:prstGeom prst="rect">
            <a:avLst/>
          </a:prstGeom>
        </p:spPr>
        <p:txBody>
          <a:bodyPr lIns="0" tIns="0" rIns="0" bIns="0" rtlCol="0" anchor="t">
            <a:spAutoFit/>
          </a:bodyPr>
          <a:lstStyle/>
          <a:p>
            <a:pPr marL="0" lvl="0" indent="0" algn="l">
              <a:lnSpc>
                <a:spcPts val="766"/>
              </a:lnSpc>
            </a:pPr>
            <a:r>
              <a:rPr lang="en-US" sz="696" i="1">
                <a:solidFill>
                  <a:srgbClr val="640607"/>
                </a:solidFill>
                <a:latin typeface="Poppins Italics"/>
                <a:ea typeface="Poppins Italics"/>
                <a:cs typeface="Poppins Italics"/>
                <a:sym typeface="Poppins Italics"/>
              </a:rPr>
              <a:t>Em</a:t>
            </a:r>
            <a:r>
              <a:rPr lang="en-US" sz="696" i="1" u="none">
                <a:solidFill>
                  <a:srgbClr val="640607"/>
                </a:solidFill>
                <a:latin typeface="Poppins Italics"/>
                <a:ea typeface="Poppins Italics"/>
                <a:cs typeface="Poppins Italics"/>
                <a:sym typeface="Poppins Italics"/>
              </a:rPr>
              <a:t>otional Intelligence (EI) is the capacity to recognise, understand, regulate and manage emotions with one's self and others. When students are assigned to a university group project, they may find themselves subjected to pressure from deadlines, different work styles, and communication problems. Members of the team will be able to deal with these issues with a healthy response and be more able to work together, have fewer conflicts and participate more effectively in the project. Emotionally intelligent students use self-awareness, empathy and social skills to establish positive and productive group environments rather than reacting emotionally (Chen and Tsai, 2024).</a:t>
            </a:r>
          </a:p>
          <a:p>
            <a:pPr marL="0" lvl="0" indent="0" algn="l">
              <a:lnSpc>
                <a:spcPts val="766"/>
              </a:lnSpc>
            </a:pPr>
            <a:endParaRPr lang="en-US" sz="696" i="1" u="none">
              <a:solidFill>
                <a:srgbClr val="640607"/>
              </a:solidFill>
              <a:latin typeface="Poppins Italics"/>
              <a:ea typeface="Poppins Italics"/>
              <a:cs typeface="Poppins Italics"/>
              <a:sym typeface="Poppins Italics"/>
            </a:endParaRPr>
          </a:p>
        </p:txBody>
      </p:sp>
      <p:sp>
        <p:nvSpPr>
          <p:cNvPr id="44" name="TextBox 44"/>
          <p:cNvSpPr txBox="1"/>
          <p:nvPr/>
        </p:nvSpPr>
        <p:spPr>
          <a:xfrm>
            <a:off x="3240502" y="4289585"/>
            <a:ext cx="3196398" cy="218841"/>
          </a:xfrm>
          <a:prstGeom prst="rect">
            <a:avLst/>
          </a:prstGeom>
        </p:spPr>
        <p:txBody>
          <a:bodyPr lIns="0" tIns="0" rIns="0" bIns="0" rtlCol="0" anchor="t">
            <a:spAutoFit/>
          </a:bodyPr>
          <a:lstStyle/>
          <a:p>
            <a:pPr marL="0" lvl="0" indent="0" algn="l">
              <a:lnSpc>
                <a:spcPts val="1629"/>
              </a:lnSpc>
            </a:pPr>
            <a:r>
              <a:rPr lang="en-US" sz="1481" b="1">
                <a:solidFill>
                  <a:srgbClr val="640607"/>
                </a:solidFill>
                <a:latin typeface="Poppins Bold"/>
                <a:ea typeface="Poppins Bold"/>
                <a:cs typeface="Poppins Bold"/>
                <a:sym typeface="Poppins Bold"/>
              </a:rPr>
              <a:t>Em</a:t>
            </a:r>
            <a:r>
              <a:rPr lang="en-US" sz="1481" b="1" u="none">
                <a:solidFill>
                  <a:srgbClr val="640607"/>
                </a:solidFill>
                <a:latin typeface="Poppins Bold"/>
                <a:ea typeface="Poppins Bold"/>
                <a:cs typeface="Poppins Bold"/>
                <a:sym typeface="Poppins Bold"/>
              </a:rPr>
              <a:t>otional Response Flow</a:t>
            </a:r>
          </a:p>
        </p:txBody>
      </p:sp>
      <p:sp>
        <p:nvSpPr>
          <p:cNvPr id="45" name="TextBox 45"/>
          <p:cNvSpPr txBox="1"/>
          <p:nvPr/>
        </p:nvSpPr>
        <p:spPr>
          <a:xfrm>
            <a:off x="223923" y="4336847"/>
            <a:ext cx="2751849" cy="239923"/>
          </a:xfrm>
          <a:prstGeom prst="rect">
            <a:avLst/>
          </a:prstGeom>
        </p:spPr>
        <p:txBody>
          <a:bodyPr lIns="0" tIns="0" rIns="0" bIns="0" rtlCol="0" anchor="t">
            <a:spAutoFit/>
          </a:bodyPr>
          <a:lstStyle/>
          <a:p>
            <a:pPr algn="l">
              <a:lnSpc>
                <a:spcPts val="953"/>
              </a:lnSpc>
            </a:pPr>
            <a:r>
              <a:rPr lang="en-US" sz="866">
                <a:solidFill>
                  <a:srgbClr val="3A2118"/>
                </a:solidFill>
                <a:latin typeface="Poppins"/>
                <a:ea typeface="Poppins"/>
                <a:cs typeface="Poppins"/>
                <a:sym typeface="Poppins"/>
              </a:rPr>
              <a:t>EI supports students to dev</a:t>
            </a:r>
            <a:r>
              <a:rPr lang="en-US" sz="866" u="none">
                <a:solidFill>
                  <a:srgbClr val="3A2118"/>
                </a:solidFill>
                <a:latin typeface="Poppins"/>
                <a:ea typeface="Poppins"/>
                <a:cs typeface="Poppins"/>
                <a:sym typeface="Poppins"/>
              </a:rPr>
              <a:t>elop five key competencies to work effectively in groups:</a:t>
            </a:r>
          </a:p>
        </p:txBody>
      </p:sp>
      <p:sp>
        <p:nvSpPr>
          <p:cNvPr id="46" name="TextBox 46"/>
          <p:cNvSpPr txBox="1"/>
          <p:nvPr/>
        </p:nvSpPr>
        <p:spPr>
          <a:xfrm>
            <a:off x="6730543" y="5358531"/>
            <a:ext cx="3633657" cy="1451320"/>
          </a:xfrm>
          <a:prstGeom prst="rect">
            <a:avLst/>
          </a:prstGeom>
        </p:spPr>
        <p:txBody>
          <a:bodyPr lIns="0" tIns="0" rIns="0" bIns="0" rtlCol="0" anchor="t">
            <a:spAutoFit/>
          </a:bodyPr>
          <a:lstStyle/>
          <a:p>
            <a:pPr algn="l">
              <a:lnSpc>
                <a:spcPts val="1129"/>
              </a:lnSpc>
            </a:pPr>
            <a:r>
              <a:rPr lang="en-US" sz="1027">
                <a:solidFill>
                  <a:srgbClr val="3A2118"/>
                </a:solidFill>
                <a:latin typeface="Poppins"/>
                <a:ea typeface="Poppins"/>
                <a:cs typeface="Poppins"/>
                <a:sym typeface="Poppins"/>
              </a:rPr>
              <a:t>One of the m</a:t>
            </a:r>
            <a:r>
              <a:rPr lang="en-US" sz="1027" u="none">
                <a:solidFill>
                  <a:srgbClr val="3A2118"/>
                </a:solidFill>
                <a:latin typeface="Poppins"/>
                <a:ea typeface="Poppins"/>
                <a:cs typeface="Poppins"/>
                <a:sym typeface="Poppins"/>
              </a:rPr>
              <a:t>ost important skills for the successful group project is Emotional Intelligence. Students will gain self-awareness, self-regulation, motivation, empathy and social skills that enable them to deal with challenges more effectively and improve their team performance. Students need to frequently engage in reflection, mindfulness and empathetic communication to strengthen relationships, minimise conflict and to secure effective collaborative outcomes.</a:t>
            </a:r>
          </a:p>
          <a:p>
            <a:pPr algn="l">
              <a:lnSpc>
                <a:spcPts val="1129"/>
              </a:lnSpc>
            </a:pPr>
            <a:endParaRPr lang="en-US" sz="1027" u="none">
              <a:solidFill>
                <a:srgbClr val="3A2118"/>
              </a:solidFill>
              <a:latin typeface="Poppins"/>
              <a:ea typeface="Poppins"/>
              <a:cs typeface="Poppins"/>
              <a:sym typeface="Poppins"/>
            </a:endParaRPr>
          </a:p>
        </p:txBody>
      </p:sp>
      <p:sp>
        <p:nvSpPr>
          <p:cNvPr id="47" name="TextBox 47"/>
          <p:cNvSpPr txBox="1"/>
          <p:nvPr/>
        </p:nvSpPr>
        <p:spPr>
          <a:xfrm>
            <a:off x="6707148" y="4723730"/>
            <a:ext cx="3984852" cy="765576"/>
          </a:xfrm>
          <a:prstGeom prst="rect">
            <a:avLst/>
          </a:prstGeom>
        </p:spPr>
        <p:txBody>
          <a:bodyPr lIns="0" tIns="0" rIns="0" bIns="0" rtlCol="0" anchor="t">
            <a:spAutoFit/>
          </a:bodyPr>
          <a:lstStyle/>
          <a:p>
            <a:pPr marL="0" lvl="0" indent="0" algn="l">
              <a:lnSpc>
                <a:spcPts val="1959"/>
              </a:lnSpc>
            </a:pPr>
            <a:r>
              <a:rPr lang="en-US" sz="1781" b="1">
                <a:solidFill>
                  <a:srgbClr val="640607"/>
                </a:solidFill>
                <a:latin typeface="Poppins Bold"/>
                <a:ea typeface="Poppins Bold"/>
                <a:cs typeface="Poppins Bold"/>
                <a:sym typeface="Poppins Bold"/>
              </a:rPr>
              <a:t>CONCLUSION</a:t>
            </a:r>
            <a:r>
              <a:rPr lang="en-US" sz="1781" b="1" u="none">
                <a:solidFill>
                  <a:srgbClr val="640607"/>
                </a:solidFill>
                <a:latin typeface="Poppins Bold"/>
                <a:ea typeface="Poppins Bold"/>
                <a:cs typeface="Poppins Bold"/>
                <a:sym typeface="Poppins Bold"/>
              </a:rPr>
              <a:t> &amp; RECOMMENDATIONS</a:t>
            </a:r>
          </a:p>
          <a:p>
            <a:pPr marL="0" lvl="0" indent="0" algn="l">
              <a:lnSpc>
                <a:spcPts val="1959"/>
              </a:lnSpc>
            </a:pPr>
            <a:endParaRPr lang="en-US" sz="1781" b="1" u="none">
              <a:solidFill>
                <a:srgbClr val="640607"/>
              </a:solidFill>
              <a:latin typeface="Poppins Bold"/>
              <a:ea typeface="Poppins Bold"/>
              <a:cs typeface="Poppins Bold"/>
              <a:sym typeface="Poppins Bold"/>
            </a:endParaRPr>
          </a:p>
        </p:txBody>
      </p:sp>
      <p:sp>
        <p:nvSpPr>
          <p:cNvPr id="48" name="TextBox 48"/>
          <p:cNvSpPr txBox="1"/>
          <p:nvPr/>
        </p:nvSpPr>
        <p:spPr>
          <a:xfrm>
            <a:off x="2540480" y="6930626"/>
            <a:ext cx="3984852" cy="270276"/>
          </a:xfrm>
          <a:prstGeom prst="rect">
            <a:avLst/>
          </a:prstGeom>
        </p:spPr>
        <p:txBody>
          <a:bodyPr lIns="0" tIns="0" rIns="0" bIns="0" rtlCol="0" anchor="t">
            <a:spAutoFit/>
          </a:bodyPr>
          <a:lstStyle/>
          <a:p>
            <a:pPr marL="0" lvl="0" indent="0" algn="l">
              <a:lnSpc>
                <a:spcPts val="1959"/>
              </a:lnSpc>
            </a:pPr>
            <a:r>
              <a:rPr lang="en-US" sz="1781" b="1">
                <a:solidFill>
                  <a:srgbClr val="640607"/>
                </a:solidFill>
                <a:latin typeface="Poppins Bold"/>
                <a:ea typeface="Poppins Bold"/>
                <a:cs typeface="Poppins Bold"/>
                <a:sym typeface="Poppins Bold"/>
              </a:rPr>
              <a:t>REFERENCES</a:t>
            </a:r>
          </a:p>
        </p:txBody>
      </p:sp>
      <p:sp>
        <p:nvSpPr>
          <p:cNvPr id="49" name="TextBox 49"/>
          <p:cNvSpPr txBox="1"/>
          <p:nvPr/>
        </p:nvSpPr>
        <p:spPr>
          <a:xfrm>
            <a:off x="4042074" y="6735480"/>
            <a:ext cx="2107856" cy="743968"/>
          </a:xfrm>
          <a:prstGeom prst="rect">
            <a:avLst/>
          </a:prstGeom>
        </p:spPr>
        <p:txBody>
          <a:bodyPr lIns="0" tIns="0" rIns="0" bIns="0" rtlCol="0" anchor="t">
            <a:spAutoFit/>
          </a:bodyPr>
          <a:lstStyle/>
          <a:p>
            <a:pPr algn="l">
              <a:lnSpc>
                <a:spcPts val="655"/>
              </a:lnSpc>
            </a:pPr>
            <a:r>
              <a:rPr lang="en-US" sz="595">
                <a:solidFill>
                  <a:srgbClr val="3A2118"/>
                </a:solidFill>
                <a:latin typeface="Poppins"/>
                <a:ea typeface="Poppins"/>
                <a:cs typeface="Poppins"/>
                <a:sym typeface="Poppins"/>
              </a:rPr>
              <a:t> Chen, M.C.</a:t>
            </a:r>
            <a:r>
              <a:rPr lang="en-US" sz="595" u="none">
                <a:solidFill>
                  <a:srgbClr val="3A2118"/>
                </a:solidFill>
                <a:latin typeface="Poppins"/>
                <a:ea typeface="Poppins"/>
                <a:cs typeface="Poppins"/>
                <a:sym typeface="Poppins"/>
              </a:rPr>
              <a:t> and Tsai, M.C., 2024. Applying team-based learning combined with empathy map to improve self-directed learning skills. BMC nursing, 23(1), p.683. </a:t>
            </a:r>
          </a:p>
          <a:p>
            <a:pPr algn="l">
              <a:lnSpc>
                <a:spcPts val="655"/>
              </a:lnSpc>
            </a:pPr>
            <a:r>
              <a:rPr lang="en-US" sz="595" u="none">
                <a:solidFill>
                  <a:srgbClr val="3A2118"/>
                </a:solidFill>
                <a:latin typeface="Poppins"/>
                <a:ea typeface="Poppins"/>
                <a:cs typeface="Poppins"/>
                <a:sym typeface="Poppins"/>
              </a:rPr>
              <a:t> Nguyen, T.H., Vo, H.H., Le, N.T., Nguyen, T.T.P. and Vo, H.K., 2022. Emotional intelligence and teamwork results of Vietnamese students. Journal of Organizational Behavior Research, 7(2-2022), pp.171-187. </a:t>
            </a:r>
          </a:p>
          <a:p>
            <a:pPr algn="l">
              <a:lnSpc>
                <a:spcPts val="655"/>
              </a:lnSpc>
            </a:pPr>
            <a:r>
              <a:rPr lang="en-US" sz="595" u="none">
                <a:solidFill>
                  <a:srgbClr val="3A2118"/>
                </a:solidFill>
                <a:latin typeface="Poppins"/>
                <a:ea typeface="Poppins"/>
                <a:cs typeface="Poppins"/>
                <a:sym typeface="Poppins"/>
              </a:rPr>
              <a:t> Rachmad, Y.E., 2022. Emotional Intelligence Theory. </a:t>
            </a:r>
          </a:p>
          <a:p>
            <a:pPr algn="l">
              <a:lnSpc>
                <a:spcPts val="655"/>
              </a:lnSpc>
            </a:pPr>
            <a:endParaRPr lang="en-US" sz="595" u="none">
              <a:solidFill>
                <a:srgbClr val="3A2118"/>
              </a:solidFill>
              <a:latin typeface="Poppins"/>
              <a:ea typeface="Poppins"/>
              <a:cs typeface="Poppins"/>
              <a:sym typeface="Poppi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586</Words>
  <PresentationFormat>Custom</PresentationFormat>
  <Paragraphs>41</Paragraphs>
  <Slides>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Poppins Italics</vt:lpstr>
      <vt:lpstr>Calibri</vt:lpstr>
      <vt:lpstr>Poppins Bold</vt:lpstr>
      <vt:lpstr>Montserrat Heavy</vt:lpstr>
      <vt:lpstr>Arial</vt:lpstr>
      <vt:lpstr>Montserrat Bold</vt:lpstr>
      <vt:lpstr>Poppins</vt:lpstr>
      <vt:lpstr>Office Theme</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2026-07-03T21:41:50Z</dcterms:modified>
  <dc:identifier>DAHNOv7vr2s</dc:identifier>
</cp:coreProperties>
</file>