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4"/>
    <p:sldMasterId id="2147483676" r:id="rId5"/>
    <p:sldMasterId id="2147483681" r:id="rId6"/>
  </p:sldMasterIdLst>
  <p:notesMasterIdLst>
    <p:notesMasterId r:id="rId27"/>
  </p:notesMasterIdLst>
  <p:sldIdLst>
    <p:sldId id="256" r:id="rId7"/>
    <p:sldId id="259" r:id="rId8"/>
    <p:sldId id="257" r:id="rId9"/>
    <p:sldId id="258" r:id="rId10"/>
    <p:sldId id="273" r:id="rId11"/>
    <p:sldId id="275" r:id="rId12"/>
    <p:sldId id="276" r:id="rId13"/>
    <p:sldId id="277" r:id="rId14"/>
    <p:sldId id="260" r:id="rId15"/>
    <p:sldId id="262" r:id="rId16"/>
    <p:sldId id="280" r:id="rId17"/>
    <p:sldId id="263" r:id="rId18"/>
    <p:sldId id="264" r:id="rId19"/>
    <p:sldId id="265" r:id="rId20"/>
    <p:sldId id="266" r:id="rId21"/>
    <p:sldId id="267" r:id="rId22"/>
    <p:sldId id="268" r:id="rId23"/>
    <p:sldId id="271" r:id="rId24"/>
    <p:sldId id="269" r:id="rId25"/>
    <p:sldId id="27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101" d="100"/>
          <a:sy n="101" d="100"/>
        </p:scale>
        <p:origin x="68" y="2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89D233-F44E-4F07-ACBA-181910CAA4CB}" type="datetimeFigureOut">
              <a:rPr lang="en-GB" smtClean="0"/>
              <a:t>07/12/2025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BA218-0765-4764-AAFF-EAAF5544C5AF}" type="slidenum">
              <a:rPr lang="en-GB" smtClean="0"/>
              <a:t>‹#›</a:t>
            </a:fld>
            <a:endParaRPr lang="en-GB"/>
          </a:p>
        </p:txBody>
      </p:sp>
    </p:spTree>
    <p:extLst>
      <p:ext uri="{BB962C8B-B14F-4D97-AF65-F5344CB8AC3E}">
        <p14:creationId xmlns:p14="http://schemas.microsoft.com/office/powerpoint/2010/main" val="424291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that people</a:t>
            </a:r>
            <a:r>
              <a:rPr lang="en-GB" baseline="0" dirty="0"/>
              <a:t> in vulnerable groups don’t always fall neatly into categories AND can also fit many – see intersectionality.</a:t>
            </a:r>
            <a:endParaRPr lang="en-GB" dirty="0"/>
          </a:p>
        </p:txBody>
      </p:sp>
      <p:sp>
        <p:nvSpPr>
          <p:cNvPr id="4" name="Slide Number Placeholder 3"/>
          <p:cNvSpPr>
            <a:spLocks noGrp="1"/>
          </p:cNvSpPr>
          <p:nvPr>
            <p:ph type="sldNum" sz="quarter" idx="10"/>
          </p:nvPr>
        </p:nvSpPr>
        <p:spPr/>
        <p:txBody>
          <a:bodyPr/>
          <a:lstStyle/>
          <a:p>
            <a:fld id="{F9FBA218-0765-4764-AAFF-EAAF5544C5AF}" type="slidenum">
              <a:rPr lang="en-GB" smtClean="0"/>
              <a:t>16</a:t>
            </a:fld>
            <a:endParaRPr lang="en-GB"/>
          </a:p>
        </p:txBody>
      </p:sp>
    </p:spTree>
    <p:extLst>
      <p:ext uri="{BB962C8B-B14F-4D97-AF65-F5344CB8AC3E}">
        <p14:creationId xmlns:p14="http://schemas.microsoft.com/office/powerpoint/2010/main" val="2313589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bullying, trolling, grooming, identity theft,</a:t>
            </a:r>
            <a:r>
              <a:rPr lang="en-GB" baseline="0" dirty="0"/>
              <a:t> race bias in algorithms, online advertising.</a:t>
            </a:r>
            <a:endParaRPr lang="en-GB" dirty="0"/>
          </a:p>
        </p:txBody>
      </p:sp>
      <p:sp>
        <p:nvSpPr>
          <p:cNvPr id="4" name="Slide Number Placeholder 3"/>
          <p:cNvSpPr>
            <a:spLocks noGrp="1"/>
          </p:cNvSpPr>
          <p:nvPr>
            <p:ph type="sldNum" sz="quarter" idx="10"/>
          </p:nvPr>
        </p:nvSpPr>
        <p:spPr/>
        <p:txBody>
          <a:bodyPr/>
          <a:lstStyle/>
          <a:p>
            <a:fld id="{F9FBA218-0765-4764-AAFF-EAAF5544C5AF}" type="slidenum">
              <a:rPr lang="en-GB" smtClean="0"/>
              <a:t>18</a:t>
            </a:fld>
            <a:endParaRPr lang="en-GB"/>
          </a:p>
        </p:txBody>
      </p:sp>
    </p:spTree>
    <p:extLst>
      <p:ext uri="{BB962C8B-B14F-4D97-AF65-F5344CB8AC3E}">
        <p14:creationId xmlns:p14="http://schemas.microsoft.com/office/powerpoint/2010/main" val="2618574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3704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83551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1698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cSld name="3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12/7/2025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66923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2553819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26180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92340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52439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4801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itle">
  <p:cSld name="3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12/7/2025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50041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23471192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9991890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4069832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12/7/2025</a:t>
            </a:fld>
            <a:endParaRPr lang="en-US"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250580929"/>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249725079"/>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4" r:id="rId5"/>
    <p:sldLayoutId id="2147483685"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84967145"/>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definition-of-disability-under-equality-act-2010#:~:text=You're%20disabled%20under%20the,to%20do%20normal%20daily%20activities" TargetMode="External"/><Relationship Id="rId2" Type="http://schemas.openxmlformats.org/officeDocument/2006/relationships/hyperlink" Target="https://www.asanet.org/topics/race-and-ethnicity#:~:text=%E2%80%9CRace%E2%80%9D%20refers%20to%20physical%20differences,ancestry%2C%20practices%2C%20and%20beliefs" TargetMode="External"/><Relationship Id="rId1" Type="http://schemas.openxmlformats.org/officeDocument/2006/relationships/slideLayout" Target="../slideLayouts/slideLayout11.xml"/><Relationship Id="rId4" Type="http://schemas.openxmlformats.org/officeDocument/2006/relationships/hyperlink" Target="https://www.who.int/health-topics/gender#tab=tab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2425558" y="1550046"/>
            <a:ext cx="6815137" cy="1514475"/>
          </a:xfrm>
        </p:spPr>
        <p:txBody>
          <a:bodyPr>
            <a:normAutofit fontScale="90000"/>
          </a:bodyPr>
          <a:lstStyle/>
          <a:p>
            <a:r>
              <a:rPr lang="en-GB" sz="3200" dirty="0">
                <a:solidFill>
                  <a:schemeClr val="bg1"/>
                </a:solidFill>
              </a:rPr>
              <a:t>Dismantling Barriers to Equality: Gender, Ethnicity and Race, Youth and Age, Health and Disability and Vulnerable Groups</a:t>
            </a:r>
          </a:p>
        </p:txBody>
      </p:sp>
      <p:sp>
        <p:nvSpPr>
          <p:cNvPr id="3" name="Subtitle 2"/>
          <p:cNvSpPr>
            <a:spLocks noGrp="1"/>
          </p:cNvSpPr>
          <p:nvPr>
            <p:ph type="subTitle" idx="4294967295"/>
          </p:nvPr>
        </p:nvSpPr>
        <p:spPr>
          <a:xfrm>
            <a:off x="3548063" y="3354902"/>
            <a:ext cx="6815137" cy="1320800"/>
          </a:xfrm>
        </p:spPr>
        <p:txBody>
          <a:bodyPr>
            <a:normAutofit lnSpcReduction="10000"/>
          </a:bodyPr>
          <a:lstStyle/>
          <a:p>
            <a:r>
              <a:rPr lang="en-GB" dirty="0"/>
              <a:t>ECED7005</a:t>
            </a:r>
            <a:br>
              <a:rPr lang="en-GB" dirty="0"/>
            </a:br>
            <a:r>
              <a:rPr lang="en-GB" dirty="0"/>
              <a:t>Session 1</a:t>
            </a:r>
          </a:p>
          <a:p>
            <a:r>
              <a:rPr lang="en-GB" dirty="0"/>
              <a:t>Sharon Cole </a:t>
            </a:r>
          </a:p>
          <a:p>
            <a:endParaRPr lang="en-GB" dirty="0"/>
          </a:p>
          <a:p>
            <a:endParaRPr lang="en-GB" dirty="0"/>
          </a:p>
        </p:txBody>
      </p:sp>
    </p:spTree>
    <p:extLst>
      <p:ext uri="{BB962C8B-B14F-4D97-AF65-F5344CB8AC3E}">
        <p14:creationId xmlns:p14="http://schemas.microsoft.com/office/powerpoint/2010/main" val="2638413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b="1" dirty="0"/>
              <a:t>Aim</a:t>
            </a:r>
          </a:p>
        </p:txBody>
      </p:sp>
      <p:sp>
        <p:nvSpPr>
          <p:cNvPr id="3" name="Content Placeholder 2"/>
          <p:cNvSpPr>
            <a:spLocks noGrp="1"/>
          </p:cNvSpPr>
          <p:nvPr>
            <p:ph idx="1"/>
          </p:nvPr>
        </p:nvSpPr>
        <p:spPr>
          <a:xfrm>
            <a:off x="1163256" y="1517553"/>
            <a:ext cx="9601196" cy="3037533"/>
          </a:xfrm>
        </p:spPr>
        <p:txBody>
          <a:bodyPr>
            <a:normAutofit fontScale="92500" lnSpcReduction="10000"/>
          </a:bodyPr>
          <a:lstStyle/>
          <a:p>
            <a:r>
              <a:rPr lang="en-GB" sz="3900" dirty="0"/>
              <a:t>To explore the barriers to equity for: </a:t>
            </a:r>
          </a:p>
          <a:p>
            <a:pPr lvl="1"/>
            <a:r>
              <a:rPr lang="en-GB" sz="3500" dirty="0"/>
              <a:t>Gender</a:t>
            </a:r>
          </a:p>
          <a:p>
            <a:pPr lvl="1"/>
            <a:r>
              <a:rPr lang="en-GB" sz="3500" dirty="0"/>
              <a:t>Ethnicity and Race</a:t>
            </a:r>
          </a:p>
          <a:p>
            <a:pPr lvl="1"/>
            <a:r>
              <a:rPr lang="en-GB" sz="3500" dirty="0"/>
              <a:t>Youth and Age</a:t>
            </a:r>
          </a:p>
          <a:p>
            <a:pPr lvl="1"/>
            <a:r>
              <a:rPr lang="en-GB" sz="3500" dirty="0"/>
              <a:t>Health and Disability</a:t>
            </a:r>
          </a:p>
          <a:p>
            <a:pPr lvl="1"/>
            <a:r>
              <a:rPr lang="en-GB" sz="3500" dirty="0"/>
              <a:t>Vulnerable Groups</a:t>
            </a:r>
          </a:p>
          <a:p>
            <a:endParaRPr lang="en-GB" dirty="0"/>
          </a:p>
        </p:txBody>
      </p:sp>
    </p:spTree>
    <p:extLst>
      <p:ext uri="{BB962C8B-B14F-4D97-AF65-F5344CB8AC3E}">
        <p14:creationId xmlns:p14="http://schemas.microsoft.com/office/powerpoint/2010/main" val="157874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a:t>
            </a:r>
          </a:p>
        </p:txBody>
      </p:sp>
      <p:sp>
        <p:nvSpPr>
          <p:cNvPr id="3" name="Content Placeholder 2"/>
          <p:cNvSpPr>
            <a:spLocks noGrp="1"/>
          </p:cNvSpPr>
          <p:nvPr>
            <p:ph idx="1"/>
          </p:nvPr>
        </p:nvSpPr>
        <p:spPr/>
        <p:txBody>
          <a:bodyPr/>
          <a:lstStyle/>
          <a:p>
            <a:pPr lvl="0"/>
            <a:r>
              <a:rPr lang="en-GB" dirty="0"/>
              <a:t>Critically explore what constitutes equality, equity, social justice and liberation in society through exploration of a range of theoretical positions.</a:t>
            </a:r>
          </a:p>
          <a:p>
            <a:pPr lvl="0"/>
            <a:endParaRPr lang="en-GB" dirty="0"/>
          </a:p>
          <a:p>
            <a:pPr lvl="0"/>
            <a:r>
              <a:rPr lang="en-GB" dirty="0"/>
              <a:t>Critically evaluate how intersectionality allows for a deeper understanding of the multi-dimensional nature of disadvantage, exclusion and inequity </a:t>
            </a:r>
            <a:r>
              <a:rPr lang="en-GB" i="1" dirty="0"/>
              <a:t>and</a:t>
            </a:r>
            <a:r>
              <a:rPr lang="en-GB" dirty="0"/>
              <a:t> how this impacts upon Gender, Ethnicity and Race, Youth and Age, Health and Disability and Vulnerable Groups.</a:t>
            </a:r>
          </a:p>
        </p:txBody>
      </p:sp>
    </p:spTree>
    <p:extLst>
      <p:ext uri="{BB962C8B-B14F-4D97-AF65-F5344CB8AC3E}">
        <p14:creationId xmlns:p14="http://schemas.microsoft.com/office/powerpoint/2010/main" val="4258351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a:t>
            </a:r>
          </a:p>
        </p:txBody>
      </p:sp>
      <p:sp>
        <p:nvSpPr>
          <p:cNvPr id="3" name="Content Placeholder 2"/>
          <p:cNvSpPr>
            <a:spLocks noGrp="1"/>
          </p:cNvSpPr>
          <p:nvPr>
            <p:ph idx="1"/>
          </p:nvPr>
        </p:nvSpPr>
        <p:spPr/>
        <p:txBody>
          <a:bodyPr/>
          <a:lstStyle/>
          <a:p>
            <a:pPr lvl="0"/>
            <a:r>
              <a:rPr lang="en-GB" dirty="0"/>
              <a:t>Through examining the complexity of the social, cultural and political landscape review the </a:t>
            </a:r>
            <a:r>
              <a:rPr lang="en-GB" b="1" dirty="0"/>
              <a:t>barriers</a:t>
            </a:r>
            <a:r>
              <a:rPr lang="en-GB" dirty="0"/>
              <a:t> and </a:t>
            </a:r>
            <a:r>
              <a:rPr lang="en-GB" b="1" dirty="0"/>
              <a:t>challenges</a:t>
            </a:r>
            <a:r>
              <a:rPr lang="en-GB" dirty="0"/>
              <a:t> experienced by individuals and groups in society.</a:t>
            </a:r>
          </a:p>
          <a:p>
            <a:pPr marL="0" lvl="0" indent="0">
              <a:buNone/>
            </a:pPr>
            <a:endParaRPr lang="en-GB" dirty="0"/>
          </a:p>
          <a:p>
            <a:pPr lvl="0"/>
            <a:r>
              <a:rPr lang="en-GB" dirty="0"/>
              <a:t>Critically reflect upon the potential opportunities to dismantle the barriers to equality and plan for positive change in the future.</a:t>
            </a:r>
          </a:p>
        </p:txBody>
      </p:sp>
    </p:spTree>
    <p:extLst>
      <p:ext uri="{BB962C8B-B14F-4D97-AF65-F5344CB8AC3E}">
        <p14:creationId xmlns:p14="http://schemas.microsoft.com/office/powerpoint/2010/main" val="2000258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Module Content</a:t>
            </a:r>
          </a:p>
        </p:txBody>
      </p:sp>
      <p:sp>
        <p:nvSpPr>
          <p:cNvPr id="3" name="Content Placeholder 2"/>
          <p:cNvSpPr>
            <a:spLocks noGrp="1"/>
          </p:cNvSpPr>
          <p:nvPr>
            <p:ph idx="1"/>
          </p:nvPr>
        </p:nvSpPr>
        <p:spPr/>
        <p:txBody>
          <a:bodyPr/>
          <a:lstStyle/>
          <a:p>
            <a:r>
              <a:rPr lang="en-GB" dirty="0"/>
              <a:t>Explore a range of </a:t>
            </a:r>
            <a:r>
              <a:rPr lang="en-GB" b="1" dirty="0"/>
              <a:t>theories</a:t>
            </a:r>
            <a:r>
              <a:rPr lang="en-GB" dirty="0"/>
              <a:t> associated with </a:t>
            </a:r>
            <a:r>
              <a:rPr lang="en-GB" b="1" dirty="0"/>
              <a:t>equality</a:t>
            </a:r>
            <a:r>
              <a:rPr lang="en-GB" dirty="0"/>
              <a:t>, </a:t>
            </a:r>
            <a:r>
              <a:rPr lang="en-GB" b="1" dirty="0"/>
              <a:t>equity</a:t>
            </a:r>
            <a:r>
              <a:rPr lang="en-GB" dirty="0"/>
              <a:t>, </a:t>
            </a:r>
            <a:r>
              <a:rPr lang="en-GB" b="1" dirty="0"/>
              <a:t>social justice</a:t>
            </a:r>
            <a:r>
              <a:rPr lang="en-GB" dirty="0"/>
              <a:t> and </a:t>
            </a:r>
            <a:r>
              <a:rPr lang="en-GB" b="1" dirty="0"/>
              <a:t>liberation</a:t>
            </a:r>
            <a:r>
              <a:rPr lang="en-GB" dirty="0"/>
              <a:t> e.g. utility, egalitarianism, normative and non-normative theory, equal worth and equal authority. </a:t>
            </a:r>
          </a:p>
          <a:p>
            <a:r>
              <a:rPr lang="en-GB" dirty="0"/>
              <a:t>Include exploration of the philosophical underpinning of concepts of equality and equity and whether liberation is possible. Define what ‘equal means’ and explore whether it is possible to make the world more ‘equal</a:t>
            </a:r>
          </a:p>
        </p:txBody>
      </p:sp>
    </p:spTree>
    <p:extLst>
      <p:ext uri="{BB962C8B-B14F-4D97-AF65-F5344CB8AC3E}">
        <p14:creationId xmlns:p14="http://schemas.microsoft.com/office/powerpoint/2010/main" val="3718420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Module Content</a:t>
            </a:r>
          </a:p>
        </p:txBody>
      </p:sp>
      <p:sp>
        <p:nvSpPr>
          <p:cNvPr id="3" name="Content Placeholder 2"/>
          <p:cNvSpPr>
            <a:spLocks noGrp="1"/>
          </p:cNvSpPr>
          <p:nvPr>
            <p:ph idx="1"/>
          </p:nvPr>
        </p:nvSpPr>
        <p:spPr>
          <a:xfrm>
            <a:off x="1295401" y="2556932"/>
            <a:ext cx="9601196" cy="2472268"/>
          </a:xfrm>
        </p:spPr>
        <p:txBody>
          <a:bodyPr>
            <a:normAutofit lnSpcReduction="10000"/>
          </a:bodyPr>
          <a:lstStyle/>
          <a:p>
            <a:r>
              <a:rPr lang="en-GB" dirty="0"/>
              <a:t>Explore intersectionality and multiple inequalities in </a:t>
            </a:r>
            <a:r>
              <a:rPr lang="en-GB" b="1" dirty="0"/>
              <a:t>practice</a:t>
            </a:r>
            <a:r>
              <a:rPr lang="en-GB" dirty="0"/>
              <a:t>. Analyse how the complex and multidimensional nature of inequality impacts upon individuals and communities. </a:t>
            </a:r>
          </a:p>
          <a:p>
            <a:r>
              <a:rPr lang="en-GB" dirty="0"/>
              <a:t>Consider the way that society is influenced and underpinned by structures, economics and the environment within which we live.</a:t>
            </a:r>
          </a:p>
        </p:txBody>
      </p:sp>
    </p:spTree>
    <p:extLst>
      <p:ext uri="{BB962C8B-B14F-4D97-AF65-F5344CB8AC3E}">
        <p14:creationId xmlns:p14="http://schemas.microsoft.com/office/powerpoint/2010/main" val="3684874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Module Content</a:t>
            </a:r>
          </a:p>
        </p:txBody>
      </p:sp>
      <p:sp>
        <p:nvSpPr>
          <p:cNvPr id="3" name="Content Placeholder 2"/>
          <p:cNvSpPr>
            <a:spLocks noGrp="1"/>
          </p:cNvSpPr>
          <p:nvPr>
            <p:ph idx="1"/>
          </p:nvPr>
        </p:nvSpPr>
        <p:spPr/>
        <p:txBody>
          <a:bodyPr/>
          <a:lstStyle/>
          <a:p>
            <a:r>
              <a:rPr lang="en-GB" dirty="0"/>
              <a:t>Consider a range of examples of ‘inequality and inequity’ to explore the barriers and challenges individuals and groups face in </a:t>
            </a:r>
            <a:r>
              <a:rPr lang="en-GB" b="1" dirty="0"/>
              <a:t>reality</a:t>
            </a:r>
            <a:r>
              <a:rPr lang="en-GB" dirty="0"/>
              <a:t>.</a:t>
            </a:r>
          </a:p>
          <a:p>
            <a:endParaRPr lang="en-GB" dirty="0"/>
          </a:p>
          <a:p>
            <a:r>
              <a:rPr lang="en-GB" dirty="0"/>
              <a:t> This can include the protected characteristics of age, disability, sex, gender reassignment, race, religion or belief, sexual orientation, marriage and civil partnerships, pregnancy and maternity; in addition to e.g. youth and young people, social class, ethnicity and health.</a:t>
            </a:r>
          </a:p>
          <a:p>
            <a:pPr marL="0" indent="0">
              <a:buNone/>
            </a:pPr>
            <a:endParaRPr lang="en-GB" dirty="0"/>
          </a:p>
        </p:txBody>
      </p:sp>
    </p:spTree>
    <p:extLst>
      <p:ext uri="{BB962C8B-B14F-4D97-AF65-F5344CB8AC3E}">
        <p14:creationId xmlns:p14="http://schemas.microsoft.com/office/powerpoint/2010/main" val="103664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Module Content</a:t>
            </a:r>
          </a:p>
        </p:txBody>
      </p:sp>
      <p:sp>
        <p:nvSpPr>
          <p:cNvPr id="3" name="Content Placeholder 2"/>
          <p:cNvSpPr>
            <a:spLocks noGrp="1"/>
          </p:cNvSpPr>
          <p:nvPr>
            <p:ph idx="1"/>
          </p:nvPr>
        </p:nvSpPr>
        <p:spPr/>
        <p:txBody>
          <a:bodyPr/>
          <a:lstStyle/>
          <a:p>
            <a:r>
              <a:rPr lang="en-GB" dirty="0"/>
              <a:t>Consider a variety of models to dismantle barriers and capitalise on opportunities to engage with positive change in the future. </a:t>
            </a:r>
          </a:p>
          <a:p>
            <a:endParaRPr lang="en-GB" dirty="0"/>
          </a:p>
          <a:p>
            <a:r>
              <a:rPr lang="en-GB" dirty="0"/>
              <a:t>Consider alternative models to equality and equity and how this might ‘reshape’ the world in an holistic sense.</a:t>
            </a:r>
          </a:p>
          <a:p>
            <a:endParaRPr lang="en-GB" dirty="0"/>
          </a:p>
        </p:txBody>
      </p:sp>
    </p:spTree>
    <p:extLst>
      <p:ext uri="{BB962C8B-B14F-4D97-AF65-F5344CB8AC3E}">
        <p14:creationId xmlns:p14="http://schemas.microsoft.com/office/powerpoint/2010/main" val="493669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Assignments</a:t>
            </a:r>
          </a:p>
        </p:txBody>
      </p:sp>
      <p:pic>
        <p:nvPicPr>
          <p:cNvPr id="5" name="Content Placeholder 4">
            <a:extLst>
              <a:ext uri="{FF2B5EF4-FFF2-40B4-BE49-F238E27FC236}">
                <a16:creationId xmlns:a16="http://schemas.microsoft.com/office/drawing/2014/main" id="{24910431-51CB-2B7F-1DDE-43BE70DEAE12}"/>
              </a:ext>
            </a:extLst>
          </p:cNvPr>
          <p:cNvPicPr>
            <a:picLocks noGrp="1" noChangeAspect="1"/>
          </p:cNvPicPr>
          <p:nvPr>
            <p:ph idx="1"/>
          </p:nvPr>
        </p:nvPicPr>
        <p:blipFill>
          <a:blip r:embed="rId2"/>
          <a:stretch>
            <a:fillRect/>
          </a:stretch>
        </p:blipFill>
        <p:spPr>
          <a:xfrm>
            <a:off x="1946275" y="1951831"/>
            <a:ext cx="8305800" cy="3324225"/>
          </a:xfrm>
        </p:spPr>
      </p:pic>
    </p:spTree>
    <p:extLst>
      <p:ext uri="{BB962C8B-B14F-4D97-AF65-F5344CB8AC3E}">
        <p14:creationId xmlns:p14="http://schemas.microsoft.com/office/powerpoint/2010/main" val="223381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Equity and Equality</a:t>
            </a:r>
          </a:p>
        </p:txBody>
      </p:sp>
      <p:sp>
        <p:nvSpPr>
          <p:cNvPr id="3" name="Content Placeholder 2"/>
          <p:cNvSpPr>
            <a:spLocks noGrp="1"/>
          </p:cNvSpPr>
          <p:nvPr>
            <p:ph idx="1"/>
          </p:nvPr>
        </p:nvSpPr>
        <p:spPr/>
        <p:txBody>
          <a:bodyPr/>
          <a:lstStyle/>
          <a:p>
            <a:pPr algn="ctr"/>
            <a:r>
              <a:rPr lang="en-GB" dirty="0"/>
              <a:t>What do you think these terms mean? </a:t>
            </a:r>
          </a:p>
          <a:p>
            <a:pPr algn="ctr"/>
            <a:r>
              <a:rPr lang="en-GB" dirty="0"/>
              <a:t>Can you give an example?</a:t>
            </a:r>
          </a:p>
          <a:p>
            <a:pPr algn="ctr"/>
            <a:r>
              <a:rPr lang="en-GB" dirty="0"/>
              <a:t>What are the differences between them?</a:t>
            </a:r>
          </a:p>
          <a:p>
            <a:pPr marL="0" indent="0" algn="ctr">
              <a:buNone/>
            </a:pPr>
            <a:r>
              <a:rPr lang="en-GB" sz="3200" dirty="0"/>
              <a:t>Group discussion…</a:t>
            </a:r>
          </a:p>
        </p:txBody>
      </p:sp>
    </p:spTree>
    <p:extLst>
      <p:ext uri="{BB962C8B-B14F-4D97-AF65-F5344CB8AC3E}">
        <p14:creationId xmlns:p14="http://schemas.microsoft.com/office/powerpoint/2010/main" val="3575424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Equity and Equality</a:t>
            </a:r>
          </a:p>
        </p:txBody>
      </p:sp>
      <p:sp>
        <p:nvSpPr>
          <p:cNvPr id="3" name="Content Placeholder 2"/>
          <p:cNvSpPr>
            <a:spLocks noGrp="1"/>
          </p:cNvSpPr>
          <p:nvPr>
            <p:ph idx="1"/>
          </p:nvPr>
        </p:nvSpPr>
        <p:spPr/>
        <p:txBody>
          <a:bodyPr>
            <a:normAutofit/>
          </a:bodyPr>
          <a:lstStyle/>
          <a:p>
            <a:pPr marL="0" indent="0">
              <a:buNone/>
            </a:pPr>
            <a:r>
              <a:rPr lang="en-GB" sz="9600" b="1" dirty="0"/>
              <a:t>Definitions…</a:t>
            </a:r>
          </a:p>
        </p:txBody>
      </p:sp>
    </p:spTree>
    <p:extLst>
      <p:ext uri="{BB962C8B-B14F-4D97-AF65-F5344CB8AC3E}">
        <p14:creationId xmlns:p14="http://schemas.microsoft.com/office/powerpoint/2010/main" val="1264499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Gender</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“Gender refers to the characteristics of women, men, girls and boys that are socially constructed.  This includes norms, behaviours and roles associated with being a woman, man, girl or boy, as well as relationships with each other. As a social construct, gender varies from society to society and can change over time.</a:t>
            </a:r>
          </a:p>
          <a:p>
            <a:pPr marL="0" indent="0">
              <a:buNone/>
            </a:pPr>
            <a:r>
              <a:rPr lang="en-GB" dirty="0"/>
              <a:t>Gender interacts with but is different from sex, which refers to the different biological and physiological characteristics of females, males and intersex persons, such as chromosomes, hormones and reproductive organs. </a:t>
            </a:r>
          </a:p>
          <a:p>
            <a:pPr marL="0" indent="0">
              <a:buNone/>
            </a:pPr>
            <a:r>
              <a:rPr lang="en-GB" dirty="0"/>
              <a:t>Gender and sex are related to but different from gender identity. Gender identity refers to a person’s deeply felt, internal and individual experience of gender, which may or may not correspond to the person’s physiology or designated sex at birth.”</a:t>
            </a:r>
          </a:p>
          <a:p>
            <a:pPr marL="0" indent="0">
              <a:buNone/>
            </a:pPr>
            <a:r>
              <a:rPr lang="en-GB" dirty="0"/>
              <a:t>(WHO, 2021)</a:t>
            </a:r>
          </a:p>
          <a:p>
            <a:pPr marL="0" indent="0">
              <a:buNone/>
            </a:pPr>
            <a:endParaRPr lang="en-GB" dirty="0"/>
          </a:p>
        </p:txBody>
      </p:sp>
    </p:spTree>
    <p:extLst>
      <p:ext uri="{BB962C8B-B14F-4D97-AF65-F5344CB8AC3E}">
        <p14:creationId xmlns:p14="http://schemas.microsoft.com/office/powerpoint/2010/main" val="3927209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Ethnicity and Race</a:t>
            </a:r>
          </a:p>
        </p:txBody>
      </p:sp>
      <p:sp>
        <p:nvSpPr>
          <p:cNvPr id="3" name="Content Placeholder 2"/>
          <p:cNvSpPr>
            <a:spLocks noGrp="1"/>
          </p:cNvSpPr>
          <p:nvPr>
            <p:ph idx="1"/>
          </p:nvPr>
        </p:nvSpPr>
        <p:spPr/>
        <p:txBody>
          <a:bodyPr/>
          <a:lstStyle/>
          <a:p>
            <a:r>
              <a:rPr lang="en-GB" dirty="0"/>
              <a:t>““Race” refers to physical differences that groups and cultures consider socially significant, while “ethnicity” refers to shared culture, such as language, ancestry, practices, and beliefs.</a:t>
            </a:r>
          </a:p>
          <a:p>
            <a:r>
              <a:rPr lang="en-GB" dirty="0"/>
              <a:t>The sociological perspective explores how race and ethnicity are socially constructed and how individuals identify with one or more. ”</a:t>
            </a:r>
          </a:p>
          <a:p>
            <a:r>
              <a:rPr lang="en-GB" dirty="0"/>
              <a:t>(ASA, 2021)</a:t>
            </a:r>
          </a:p>
        </p:txBody>
      </p:sp>
    </p:spTree>
    <p:extLst>
      <p:ext uri="{BB962C8B-B14F-4D97-AF65-F5344CB8AC3E}">
        <p14:creationId xmlns:p14="http://schemas.microsoft.com/office/powerpoint/2010/main" val="3303382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Youth and Age</a:t>
            </a:r>
          </a:p>
        </p:txBody>
      </p:sp>
      <p:sp>
        <p:nvSpPr>
          <p:cNvPr id="3" name="Content Placeholder 2"/>
          <p:cNvSpPr>
            <a:spLocks noGrp="1"/>
          </p:cNvSpPr>
          <p:nvPr>
            <p:ph idx="1"/>
          </p:nvPr>
        </p:nvSpPr>
        <p:spPr/>
        <p:txBody>
          <a:bodyPr/>
          <a:lstStyle/>
          <a:p>
            <a:r>
              <a:rPr lang="en-GB" dirty="0"/>
              <a:t>Youth and age are biological terms (chronological)</a:t>
            </a:r>
          </a:p>
          <a:p>
            <a:r>
              <a:rPr lang="en-GB" dirty="0"/>
              <a:t>Are perceptions of youth and age socially constructed?</a:t>
            </a:r>
          </a:p>
          <a:p>
            <a:r>
              <a:rPr lang="en-GB" dirty="0"/>
              <a:t>Age is a protected characteristic under the Equality Act (2010) and can affect a person’s opportunities in employment, policy, social inclusion etc.</a:t>
            </a:r>
          </a:p>
        </p:txBody>
      </p:sp>
    </p:spTree>
    <p:extLst>
      <p:ext uri="{BB962C8B-B14F-4D97-AF65-F5344CB8AC3E}">
        <p14:creationId xmlns:p14="http://schemas.microsoft.com/office/powerpoint/2010/main" val="8926390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Health and Disability</a:t>
            </a:r>
          </a:p>
        </p:txBody>
      </p:sp>
      <p:sp>
        <p:nvSpPr>
          <p:cNvPr id="3" name="Content Placeholder 2"/>
          <p:cNvSpPr>
            <a:spLocks noGrp="1"/>
          </p:cNvSpPr>
          <p:nvPr>
            <p:ph idx="1"/>
          </p:nvPr>
        </p:nvSpPr>
        <p:spPr/>
        <p:txBody>
          <a:bodyPr/>
          <a:lstStyle/>
          <a:p>
            <a:r>
              <a:rPr lang="en-GB" dirty="0"/>
              <a:t>Health relates to a person's mental or physical condition </a:t>
            </a:r>
          </a:p>
          <a:p>
            <a:pPr marL="0" indent="0">
              <a:buNone/>
            </a:pPr>
            <a:r>
              <a:rPr lang="en-GB" dirty="0"/>
              <a:t>“You’re disabled under the Equality Act 2010 if you have a physical or mental impairment that has a ‘substantial’ and ‘long-term’ negative effect on your ability to do normal daily activities.”</a:t>
            </a:r>
          </a:p>
          <a:p>
            <a:pPr marL="0" indent="0">
              <a:buNone/>
            </a:pPr>
            <a:r>
              <a:rPr lang="en-GB" dirty="0"/>
              <a:t>(GOV.UK, 2021)</a:t>
            </a:r>
          </a:p>
        </p:txBody>
      </p:sp>
    </p:spTree>
    <p:extLst>
      <p:ext uri="{BB962C8B-B14F-4D97-AF65-F5344CB8AC3E}">
        <p14:creationId xmlns:p14="http://schemas.microsoft.com/office/powerpoint/2010/main" val="2934055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Vulnerable Groups</a:t>
            </a:r>
          </a:p>
        </p:txBody>
      </p:sp>
      <p:sp>
        <p:nvSpPr>
          <p:cNvPr id="3" name="Content Placeholder 2"/>
          <p:cNvSpPr>
            <a:spLocks noGrp="1"/>
          </p:cNvSpPr>
          <p:nvPr>
            <p:ph idx="1"/>
          </p:nvPr>
        </p:nvSpPr>
        <p:spPr/>
        <p:txBody>
          <a:bodyPr>
            <a:normAutofit/>
          </a:bodyPr>
          <a:lstStyle/>
          <a:p>
            <a:pPr marL="0" indent="0">
              <a:buNone/>
            </a:pPr>
            <a:r>
              <a:rPr lang="en-GB" sz="2600" b="1" dirty="0"/>
              <a:t>A group that is more at risk of suffering exclusion and discrimination due to their characteristics. </a:t>
            </a:r>
            <a:endParaRPr lang="en-GB" sz="2600" b="1" u="sng" dirty="0"/>
          </a:p>
          <a:p>
            <a:pPr marL="0" indent="0">
              <a:buNone/>
            </a:pPr>
            <a:r>
              <a:rPr lang="en-GB" sz="2200" b="1" u="sng" dirty="0"/>
              <a:t>Examples</a:t>
            </a:r>
          </a:p>
          <a:p>
            <a:r>
              <a:rPr lang="en-GB" sz="2200" dirty="0"/>
              <a:t>Domestic abuse victims</a:t>
            </a:r>
          </a:p>
          <a:p>
            <a:r>
              <a:rPr lang="en-GB" sz="2200" dirty="0"/>
              <a:t>Homeless people</a:t>
            </a:r>
          </a:p>
          <a:p>
            <a:r>
              <a:rPr lang="en-GB" sz="2200" dirty="0"/>
              <a:t>Migrants and refugees</a:t>
            </a:r>
          </a:p>
          <a:p>
            <a:r>
              <a:rPr lang="en-GB" sz="2200" dirty="0"/>
              <a:t>Ex-offenders</a:t>
            </a:r>
          </a:p>
          <a:p>
            <a:r>
              <a:rPr lang="en-GB" sz="2200" dirty="0"/>
              <a:t>Substance abusers</a:t>
            </a:r>
          </a:p>
        </p:txBody>
      </p:sp>
    </p:spTree>
    <p:extLst>
      <p:ext uri="{BB962C8B-B14F-4D97-AF65-F5344CB8AC3E}">
        <p14:creationId xmlns:p14="http://schemas.microsoft.com/office/powerpoint/2010/main" val="2856046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Identifying Barriers</a:t>
            </a:r>
          </a:p>
        </p:txBody>
      </p:sp>
      <p:sp>
        <p:nvSpPr>
          <p:cNvPr id="3" name="Content Placeholder 2"/>
          <p:cNvSpPr>
            <a:spLocks noGrp="1"/>
          </p:cNvSpPr>
          <p:nvPr>
            <p:ph idx="1"/>
          </p:nvPr>
        </p:nvSpPr>
        <p:spPr/>
        <p:txBody>
          <a:bodyPr>
            <a:normAutofit fontScale="85000" lnSpcReduction="20000"/>
          </a:bodyPr>
          <a:lstStyle/>
          <a:p>
            <a:r>
              <a:rPr lang="en-GB" dirty="0"/>
              <a:t>Barriers are problems or issues faced by disadvantaged individuals and groups that prevent inclusion and equality</a:t>
            </a:r>
          </a:p>
          <a:p>
            <a:pPr marL="0" indent="0">
              <a:buNone/>
            </a:pPr>
            <a:r>
              <a:rPr lang="en-GB" b="1" u="sng" dirty="0"/>
              <a:t>Examples</a:t>
            </a:r>
            <a:endParaRPr lang="en-GB" dirty="0"/>
          </a:p>
          <a:p>
            <a:r>
              <a:rPr lang="en-GB" dirty="0"/>
              <a:t>Ageism</a:t>
            </a:r>
          </a:p>
          <a:p>
            <a:r>
              <a:rPr lang="en-GB" dirty="0"/>
              <a:t>Sexism</a:t>
            </a:r>
          </a:p>
          <a:p>
            <a:r>
              <a:rPr lang="en-GB" dirty="0"/>
              <a:t>Racism</a:t>
            </a:r>
          </a:p>
          <a:p>
            <a:r>
              <a:rPr lang="en-GB" dirty="0"/>
              <a:t>Poverty</a:t>
            </a:r>
          </a:p>
          <a:p>
            <a:r>
              <a:rPr lang="en-GB" dirty="0"/>
              <a:t>and beyond . . . . </a:t>
            </a:r>
          </a:p>
          <a:p>
            <a:pPr marL="0" indent="0">
              <a:buNone/>
            </a:pPr>
            <a:r>
              <a:rPr lang="en-GB" dirty="0"/>
              <a:t>There are many more and we will be looking at this in depth during the coming weeks.</a:t>
            </a:r>
          </a:p>
          <a:p>
            <a:endParaRPr lang="en-GB" dirty="0"/>
          </a:p>
        </p:txBody>
      </p:sp>
    </p:spTree>
    <p:extLst>
      <p:ext uri="{BB962C8B-B14F-4D97-AF65-F5344CB8AC3E}">
        <p14:creationId xmlns:p14="http://schemas.microsoft.com/office/powerpoint/2010/main" val="3027871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Discussion</a:t>
            </a:r>
          </a:p>
        </p:txBody>
      </p:sp>
      <p:sp>
        <p:nvSpPr>
          <p:cNvPr id="3" name="Content Placeholder 2"/>
          <p:cNvSpPr>
            <a:spLocks noGrp="1"/>
          </p:cNvSpPr>
          <p:nvPr>
            <p:ph idx="1"/>
          </p:nvPr>
        </p:nvSpPr>
        <p:spPr/>
        <p:txBody>
          <a:bodyPr>
            <a:normAutofit/>
          </a:bodyPr>
          <a:lstStyle/>
          <a:p>
            <a:r>
              <a:rPr lang="en-GB" dirty="0"/>
              <a:t>What experiences do you have of barriers to equality?</a:t>
            </a:r>
          </a:p>
          <a:p>
            <a:r>
              <a:rPr lang="en-GB" dirty="0"/>
              <a:t>Can you think of examples where barriers have been dismantled? (This can be on any scale.)</a:t>
            </a:r>
          </a:p>
          <a:p>
            <a:r>
              <a:rPr lang="en-GB" dirty="0"/>
              <a:t>What are some ‘modern age’ barriers which may not have previously </a:t>
            </a:r>
            <a:r>
              <a:rPr lang="en-GB"/>
              <a:t>existed?</a:t>
            </a:r>
            <a:endParaRPr lang="en-GB" dirty="0"/>
          </a:p>
        </p:txBody>
      </p:sp>
    </p:spTree>
    <p:extLst>
      <p:ext uri="{BB962C8B-B14F-4D97-AF65-F5344CB8AC3E}">
        <p14:creationId xmlns:p14="http://schemas.microsoft.com/office/powerpoint/2010/main" val="2950982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Task: Dismantling Barriers</a:t>
            </a:r>
          </a:p>
        </p:txBody>
      </p:sp>
      <p:sp>
        <p:nvSpPr>
          <p:cNvPr id="3" name="Content Placeholder 2"/>
          <p:cNvSpPr>
            <a:spLocks noGrp="1"/>
          </p:cNvSpPr>
          <p:nvPr>
            <p:ph idx="1"/>
          </p:nvPr>
        </p:nvSpPr>
        <p:spPr/>
        <p:txBody>
          <a:bodyPr/>
          <a:lstStyle/>
          <a:p>
            <a:pPr marL="0" indent="0">
              <a:buNone/>
            </a:pPr>
            <a:endParaRPr lang="en-GB" b="1" u="sng" dirty="0"/>
          </a:p>
          <a:p>
            <a:pPr marL="0" indent="0">
              <a:buNone/>
            </a:pPr>
            <a:r>
              <a:rPr lang="en-GB" b="1" u="sng" dirty="0"/>
              <a:t>For discussion at our next lecture…</a:t>
            </a:r>
            <a:endParaRPr lang="en-GB" dirty="0"/>
          </a:p>
          <a:p>
            <a:pPr marL="0" indent="0">
              <a:buNone/>
            </a:pPr>
            <a:r>
              <a:rPr lang="en-GB" dirty="0"/>
              <a:t>Research </a:t>
            </a:r>
            <a:r>
              <a:rPr lang="en-GB" b="1" dirty="0"/>
              <a:t>dismantling</a:t>
            </a:r>
            <a:r>
              <a:rPr lang="en-GB" dirty="0"/>
              <a:t> </a:t>
            </a:r>
            <a:r>
              <a:rPr lang="en-GB" b="1" dirty="0"/>
              <a:t>barriers</a:t>
            </a:r>
            <a:r>
              <a:rPr lang="en-GB" dirty="0"/>
              <a:t>, and find modern examples of recent and current media campaigns that work towards achieving this. </a:t>
            </a:r>
          </a:p>
        </p:txBody>
      </p:sp>
    </p:spTree>
    <p:extLst>
      <p:ext uri="{BB962C8B-B14F-4D97-AF65-F5344CB8AC3E}">
        <p14:creationId xmlns:p14="http://schemas.microsoft.com/office/powerpoint/2010/main" val="32032520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normAutofit/>
          </a:bodyPr>
          <a:lstStyle/>
          <a:p>
            <a:r>
              <a:rPr lang="en-GB" sz="1600" dirty="0"/>
              <a:t>ASA, (2021) </a:t>
            </a:r>
            <a:r>
              <a:rPr lang="en-GB" sz="1600" i="1" dirty="0"/>
              <a:t>Race and Ethnicity</a:t>
            </a:r>
            <a:r>
              <a:rPr lang="en-GB" sz="1600" dirty="0"/>
              <a:t> Available at: </a:t>
            </a:r>
            <a:r>
              <a:rPr lang="en-GB" sz="1600" dirty="0">
                <a:hlinkClick r:id="rId2"/>
              </a:rPr>
              <a:t>https://www.asanet.org/topics/race-and-ethnicity#:~:text=%E2%80%9CRace%E2%80%9D%20refers%20to%20physical%20differences,ancestry%2C%20practices%2C%20and%20beliefs</a:t>
            </a:r>
            <a:r>
              <a:rPr lang="en-GB" sz="1600" dirty="0"/>
              <a:t>. (Accessed: 20 January 2021). </a:t>
            </a:r>
          </a:p>
          <a:p>
            <a:r>
              <a:rPr lang="en-GB" sz="1600" dirty="0"/>
              <a:t>GOV.UK, (2021) </a:t>
            </a:r>
            <a:r>
              <a:rPr lang="en-GB" sz="1600" i="1" dirty="0"/>
              <a:t>Definition of Disability under the Equality Act 2010</a:t>
            </a:r>
            <a:r>
              <a:rPr lang="en-GB" sz="1600" dirty="0"/>
              <a:t> Available at: </a:t>
            </a:r>
            <a:r>
              <a:rPr lang="en-GB" sz="1600" dirty="0">
                <a:hlinkClick r:id="rId3"/>
              </a:rPr>
              <a:t>https://www.gov.uk/definition-of-disability-under-equality-act-2010#:~:text=You're%20disabled%20under%20the,to%20do%20normal%20daily%20activities</a:t>
            </a:r>
            <a:r>
              <a:rPr lang="en-GB" sz="1600" dirty="0"/>
              <a:t>. (Accessed:18 January 2021).</a:t>
            </a:r>
          </a:p>
          <a:p>
            <a:r>
              <a:rPr lang="en-GB" sz="1600" dirty="0"/>
              <a:t>WHO, (2021) </a:t>
            </a:r>
            <a:r>
              <a:rPr lang="en-GB" sz="1600" i="1" dirty="0"/>
              <a:t>Gender and Health</a:t>
            </a:r>
            <a:r>
              <a:rPr lang="en-GB" sz="1600" dirty="0"/>
              <a:t> Available at: </a:t>
            </a:r>
            <a:r>
              <a:rPr lang="en-GB" sz="1600" dirty="0">
                <a:hlinkClick r:id="rId4"/>
              </a:rPr>
              <a:t>https://www.who.int/health-topics/gender#tab=tab_1</a:t>
            </a:r>
            <a:r>
              <a:rPr lang="en-GB" sz="1600" dirty="0"/>
              <a:t> (Accessed: 20 January 2021).</a:t>
            </a:r>
          </a:p>
          <a:p>
            <a:endParaRPr lang="en-GB" dirty="0"/>
          </a:p>
        </p:txBody>
      </p:sp>
    </p:spTree>
    <p:extLst>
      <p:ext uri="{BB962C8B-B14F-4D97-AF65-F5344CB8AC3E}">
        <p14:creationId xmlns:p14="http://schemas.microsoft.com/office/powerpoint/2010/main" val="155199248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4" ma:contentTypeDescription="Create a new document." ma:contentTypeScope="" ma:versionID="04d2e282529832d0df80268b8f628558">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fe5206d0b49f2b846e4f858a029c96b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590B3E6-0BD2-4C4F-8105-29E1956D73FC}">
  <ds:schemaRefs>
    <ds:schemaRef ds:uri="http://schemas.microsoft.com/sharepoint/v3/contenttype/forms"/>
  </ds:schemaRefs>
</ds:datastoreItem>
</file>

<file path=customXml/itemProps2.xml><?xml version="1.0" encoding="utf-8"?>
<ds:datastoreItem xmlns:ds="http://schemas.openxmlformats.org/officeDocument/2006/customXml" ds:itemID="{3A0A78C6-24EC-4DBC-B520-609798E8502F}">
  <ds:schemaRefs>
    <ds:schemaRef ds:uri="http://purl.org/dc/elements/1.1/"/>
    <ds:schemaRef ds:uri="http://www.w3.org/XML/1998/namespace"/>
    <ds:schemaRef ds:uri="04c7059f-bde8-4ce9-bb0f-e52888740953"/>
    <ds:schemaRef ds:uri="http://schemas.microsoft.com/office/2006/documentManagement/types"/>
    <ds:schemaRef ds:uri="http://schemas.openxmlformats.org/package/2006/metadata/core-properties"/>
    <ds:schemaRef ds:uri="http://purl.org/dc/dcmitype/"/>
    <ds:schemaRef ds:uri="http://purl.org/dc/terms/"/>
    <ds:schemaRef ds:uri="http://schemas.microsoft.com/office/2006/metadata/properties"/>
    <ds:schemaRef ds:uri="http://schemas.microsoft.com/office/infopath/2007/PartnerControls"/>
    <ds:schemaRef ds:uri="d8e79d84-78fb-44a9-92e9-d04bdd8f0359"/>
  </ds:schemaRefs>
</ds:datastoreItem>
</file>

<file path=customXml/itemProps3.xml><?xml version="1.0" encoding="utf-8"?>
<ds:datastoreItem xmlns:ds="http://schemas.openxmlformats.org/officeDocument/2006/customXml" ds:itemID="{A41ED956-FE92-4D7D-ADED-CB6DA51F40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Templed PowerPoint PCYDDS - UWTSD_Powerpoint Template_2024 (1)</Template>
  <TotalTime>0</TotalTime>
  <Words>1097</Words>
  <Application>Microsoft Office PowerPoint</Application>
  <PresentationFormat>Widescreen</PresentationFormat>
  <Paragraphs>90</Paragraphs>
  <Slides>20</Slides>
  <Notes>2</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20</vt:i4>
      </vt:variant>
    </vt:vector>
  </HeadingPairs>
  <TitlesOfParts>
    <vt:vector size="26" baseType="lpstr">
      <vt:lpstr>Arial</vt:lpstr>
      <vt:lpstr>Calibri</vt:lpstr>
      <vt:lpstr>Calibri Light</vt:lpstr>
      <vt:lpstr>UWTSD Holding Page</vt:lpstr>
      <vt:lpstr>UWTSD Text 2</vt:lpstr>
      <vt:lpstr>UWTSD Logo Variations place image in Background</vt:lpstr>
      <vt:lpstr>Dismantling Barriers to Equality: Gender, Ethnicity and Race, Youth and Age, Health and Disability and Vulnerable Groups</vt:lpstr>
      <vt:lpstr>Aim</vt:lpstr>
      <vt:lpstr>Learning Outcomes</vt:lpstr>
      <vt:lpstr>Learning Outcomes</vt:lpstr>
      <vt:lpstr>Module Content</vt:lpstr>
      <vt:lpstr>Module Content</vt:lpstr>
      <vt:lpstr>Module Content</vt:lpstr>
      <vt:lpstr>Module Content</vt:lpstr>
      <vt:lpstr>Assignments</vt:lpstr>
      <vt:lpstr>Equity and Equality</vt:lpstr>
      <vt:lpstr>Equity and Equality</vt:lpstr>
      <vt:lpstr>Gender</vt:lpstr>
      <vt:lpstr>Ethnicity and Race</vt:lpstr>
      <vt:lpstr>Youth and Age</vt:lpstr>
      <vt:lpstr>Health and Disability</vt:lpstr>
      <vt:lpstr>Vulnerable Groups</vt:lpstr>
      <vt:lpstr>Identifying Barriers</vt:lpstr>
      <vt:lpstr>Discussion</vt:lpstr>
      <vt:lpstr>Task: Dismantling Barriers</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ECAY7005</dc:title>
  <dc:creator>Joanne Davies (Yr Athrofa)</dc:creator>
  <cp:lastModifiedBy>Jessica Pitman</cp:lastModifiedBy>
  <cp:revision>26</cp:revision>
  <dcterms:created xsi:type="dcterms:W3CDTF">2021-02-20T16:38:21Z</dcterms:created>
  <dcterms:modified xsi:type="dcterms:W3CDTF">2025-12-07T18:21:48Z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