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1" r:id="rId1"/>
    <p:sldMasterId id="2147483687" r:id="rId2"/>
    <p:sldMasterId id="2147483700" r:id="rId3"/>
    <p:sldMasterId id="2147483713" r:id="rId4"/>
    <p:sldMasterId id="2147483726" r:id="rId5"/>
  </p:sldMasterIdLst>
  <p:notesMasterIdLst>
    <p:notesMasterId r:id="rId41"/>
  </p:notesMasterIdLst>
  <p:sldIdLst>
    <p:sldId id="627" r:id="rId6"/>
    <p:sldId id="641" r:id="rId7"/>
    <p:sldId id="642" r:id="rId8"/>
    <p:sldId id="630" r:id="rId9"/>
    <p:sldId id="260" r:id="rId10"/>
    <p:sldId id="261" r:id="rId11"/>
    <p:sldId id="643" r:id="rId12"/>
    <p:sldId id="263" r:id="rId13"/>
    <p:sldId id="644" r:id="rId14"/>
    <p:sldId id="628" r:id="rId15"/>
    <p:sldId id="273" r:id="rId16"/>
    <p:sldId id="274" r:id="rId17"/>
    <p:sldId id="259" r:id="rId18"/>
    <p:sldId id="632" r:id="rId19"/>
    <p:sldId id="631" r:id="rId20"/>
    <p:sldId id="633" r:id="rId21"/>
    <p:sldId id="283" r:id="rId22"/>
    <p:sldId id="286" r:id="rId23"/>
    <p:sldId id="645" r:id="rId24"/>
    <p:sldId id="287" r:id="rId25"/>
    <p:sldId id="310" r:id="rId26"/>
    <p:sldId id="295" r:id="rId27"/>
    <p:sldId id="296" r:id="rId28"/>
    <p:sldId id="297" r:id="rId29"/>
    <p:sldId id="298" r:id="rId30"/>
    <p:sldId id="299" r:id="rId31"/>
    <p:sldId id="300" r:id="rId32"/>
    <p:sldId id="301" r:id="rId33"/>
    <p:sldId id="302" r:id="rId34"/>
    <p:sldId id="303" r:id="rId35"/>
    <p:sldId id="304" r:id="rId36"/>
    <p:sldId id="305" r:id="rId37"/>
    <p:sldId id="308" r:id="rId38"/>
    <p:sldId id="646" r:id="rId39"/>
    <p:sldId id="272" r:id="rId40"/>
  </p:sldIdLst>
  <p:sldSz cx="9144000" cy="6858000" type="screen4x3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86234" cy="502954"/>
          </a:xfrm>
          <a:prstGeom prst="rect">
            <a:avLst/>
          </a:prstGeom>
        </p:spPr>
        <p:txBody>
          <a:bodyPr vert="horz" lIns="84719" tIns="42360" rIns="84719" bIns="42360" rtlCol="0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070" y="1"/>
            <a:ext cx="2986234" cy="502954"/>
          </a:xfrm>
          <a:prstGeom prst="rect">
            <a:avLst/>
          </a:prstGeom>
        </p:spPr>
        <p:txBody>
          <a:bodyPr vert="horz" lIns="84719" tIns="42360" rIns="84719" bIns="42360" rtlCol="0"/>
          <a:lstStyle>
            <a:lvl1pPr algn="r">
              <a:defRPr sz="1100"/>
            </a:lvl1pPr>
          </a:lstStyle>
          <a:p>
            <a:fld id="{2BE8FA27-49A0-4B5C-B0A7-C21CF0C7AEC0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90625" y="1252538"/>
            <a:ext cx="4508500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4719" tIns="42360" rIns="84719" bIns="4236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686" y="4822708"/>
            <a:ext cx="5512379" cy="3946258"/>
          </a:xfrm>
          <a:prstGeom prst="rect">
            <a:avLst/>
          </a:prstGeom>
        </p:spPr>
        <p:txBody>
          <a:bodyPr vert="horz" lIns="84719" tIns="42360" rIns="84719" bIns="4236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8934"/>
            <a:ext cx="2986234" cy="502954"/>
          </a:xfrm>
          <a:prstGeom prst="rect">
            <a:avLst/>
          </a:prstGeom>
        </p:spPr>
        <p:txBody>
          <a:bodyPr vert="horz" lIns="84719" tIns="42360" rIns="84719" bIns="42360" rtlCol="0" anchor="b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070" y="9518934"/>
            <a:ext cx="2986234" cy="502954"/>
          </a:xfrm>
          <a:prstGeom prst="rect">
            <a:avLst/>
          </a:prstGeom>
        </p:spPr>
        <p:txBody>
          <a:bodyPr vert="horz" lIns="84719" tIns="42360" rIns="84719" bIns="42360" rtlCol="0" anchor="b"/>
          <a:lstStyle>
            <a:lvl1pPr algn="r">
              <a:defRPr sz="1100"/>
            </a:lvl1pPr>
          </a:lstStyle>
          <a:p>
            <a:fld id="{542D29BE-660A-4B18-A22F-C0814D9E7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4861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2D29BE-660A-4B18-A22F-C0814D9E758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1480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752475" y="684213"/>
            <a:ext cx="4573588" cy="3430587"/>
          </a:xfrm>
          <a:prstGeom prst="rect">
            <a:avLst/>
          </a:prstGeom>
        </p:spPr>
      </p:sp>
      <p:sp>
        <p:nvSpPr>
          <p:cNvPr id="225" name="PlaceHolder 2"/>
          <p:cNvSpPr>
            <a:spLocks noGrp="1"/>
          </p:cNvSpPr>
          <p:nvPr>
            <p:ph type="body"/>
          </p:nvPr>
        </p:nvSpPr>
        <p:spPr>
          <a:xfrm>
            <a:off x="810072" y="4342219"/>
            <a:ext cx="4457204" cy="4115457"/>
          </a:xfrm>
          <a:prstGeom prst="rect">
            <a:avLst/>
          </a:prstGeom>
        </p:spPr>
        <p:txBody>
          <a:bodyPr lIns="83385" tIns="41693" rIns="83385" bIns="41693">
            <a:noAutofit/>
          </a:bodyPr>
          <a:lstStyle/>
          <a:p>
            <a:endParaRPr lang="en-GB" sz="1900" spc="-1">
              <a:latin typeface="Arial"/>
            </a:endParaRPr>
          </a:p>
        </p:txBody>
      </p:sp>
      <p:sp>
        <p:nvSpPr>
          <p:cNvPr id="226" name="TextShape 3"/>
          <p:cNvSpPr txBox="1"/>
          <p:nvPr/>
        </p:nvSpPr>
        <p:spPr>
          <a:xfrm>
            <a:off x="3443383" y="8685788"/>
            <a:ext cx="2634294" cy="456561"/>
          </a:xfrm>
          <a:prstGeom prst="rect">
            <a:avLst/>
          </a:prstGeom>
          <a:noFill/>
          <a:ln w="0">
            <a:noFill/>
          </a:ln>
        </p:spPr>
        <p:txBody>
          <a:bodyPr lIns="83385" tIns="41693" rIns="83385" bIns="41693" anchor="b">
            <a:noAutofit/>
          </a:bodyPr>
          <a:lstStyle/>
          <a:p>
            <a:pPr algn="r" defTabSz="847192">
              <a:defRPr/>
            </a:pPr>
            <a:fld id="{E39294EB-D866-4FB6-A4A7-3D90F3CEE6FC}" type="slidenum">
              <a:rPr lang="en-GB" sz="1100" spc="-1">
                <a:solidFill>
                  <a:prstClr val="black"/>
                </a:solidFill>
                <a:latin typeface="Verdana"/>
              </a:rPr>
              <a:pPr algn="r" defTabSz="847192">
                <a:defRPr/>
              </a:pPr>
              <a:t>21</a:t>
            </a:fld>
            <a:endParaRPr lang="en-GB" sz="1100" spc="-1">
              <a:solidFill>
                <a:prstClr val="black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68979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173181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5615597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3240087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14908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535175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8103933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252648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6199674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8393722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457200" y="368388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8685540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 type="body"/>
          </p:nvPr>
        </p:nvSpPr>
        <p:spPr>
          <a:xfrm>
            <a:off x="252648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2224924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 type="body"/>
          </p:nvPr>
        </p:nvSpPr>
        <p:spPr>
          <a:xfrm>
            <a:off x="182268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 type="body"/>
          </p:nvPr>
        </p:nvSpPr>
        <p:spPr>
          <a:xfrm>
            <a:off x="318780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 type="body"/>
          </p:nvPr>
        </p:nvSpPr>
        <p:spPr>
          <a:xfrm>
            <a:off x="45720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 type="body"/>
          </p:nvPr>
        </p:nvSpPr>
        <p:spPr>
          <a:xfrm>
            <a:off x="182268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 type="body"/>
          </p:nvPr>
        </p:nvSpPr>
        <p:spPr>
          <a:xfrm>
            <a:off x="318780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0414470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82468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739959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988232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92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1863955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101385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392002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97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98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54530781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1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2" name="PlaceHolder 4"/>
          <p:cNvSpPr>
            <a:spLocks noGrp="1"/>
          </p:cNvSpPr>
          <p:nvPr>
            <p:ph type="body"/>
          </p:nvPr>
        </p:nvSpPr>
        <p:spPr>
          <a:xfrm>
            <a:off x="252648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8474916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5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6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1776431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9" name="PlaceHolder 3"/>
          <p:cNvSpPr>
            <a:spLocks noGrp="1"/>
          </p:cNvSpPr>
          <p:nvPr>
            <p:ph type="body"/>
          </p:nvPr>
        </p:nvSpPr>
        <p:spPr>
          <a:xfrm>
            <a:off x="457200" y="368388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7521178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2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3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4" name="PlaceHolder 5"/>
          <p:cNvSpPr>
            <a:spLocks noGrp="1"/>
          </p:cNvSpPr>
          <p:nvPr>
            <p:ph type="body"/>
          </p:nvPr>
        </p:nvSpPr>
        <p:spPr>
          <a:xfrm>
            <a:off x="252648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43042028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7" name="PlaceHolder 3"/>
          <p:cNvSpPr>
            <a:spLocks noGrp="1"/>
          </p:cNvSpPr>
          <p:nvPr>
            <p:ph type="body"/>
          </p:nvPr>
        </p:nvSpPr>
        <p:spPr>
          <a:xfrm>
            <a:off x="182268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8" name="PlaceHolder 4"/>
          <p:cNvSpPr>
            <a:spLocks noGrp="1"/>
          </p:cNvSpPr>
          <p:nvPr>
            <p:ph type="body"/>
          </p:nvPr>
        </p:nvSpPr>
        <p:spPr>
          <a:xfrm>
            <a:off x="318780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9" name="PlaceHolder 5"/>
          <p:cNvSpPr>
            <a:spLocks noGrp="1"/>
          </p:cNvSpPr>
          <p:nvPr>
            <p:ph type="body"/>
          </p:nvPr>
        </p:nvSpPr>
        <p:spPr>
          <a:xfrm>
            <a:off x="45720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20" name="PlaceHolder 6"/>
          <p:cNvSpPr>
            <a:spLocks noGrp="1"/>
          </p:cNvSpPr>
          <p:nvPr>
            <p:ph type="body"/>
          </p:nvPr>
        </p:nvSpPr>
        <p:spPr>
          <a:xfrm>
            <a:off x="182268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21" name="PlaceHolder 7"/>
          <p:cNvSpPr>
            <a:spLocks noGrp="1"/>
          </p:cNvSpPr>
          <p:nvPr>
            <p:ph type="body"/>
          </p:nvPr>
        </p:nvSpPr>
        <p:spPr>
          <a:xfrm>
            <a:off x="318780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8805434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4307891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6321671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40221004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33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52666360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3438582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9487360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38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39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36929895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43" name="PlaceHolder 4"/>
          <p:cNvSpPr>
            <a:spLocks noGrp="1"/>
          </p:cNvSpPr>
          <p:nvPr>
            <p:ph type="body"/>
          </p:nvPr>
        </p:nvSpPr>
        <p:spPr>
          <a:xfrm>
            <a:off x="252648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51580306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46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47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62123377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50" name="PlaceHolder 3"/>
          <p:cNvSpPr>
            <a:spLocks noGrp="1"/>
          </p:cNvSpPr>
          <p:nvPr>
            <p:ph type="body"/>
          </p:nvPr>
        </p:nvSpPr>
        <p:spPr>
          <a:xfrm>
            <a:off x="457200" y="368388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03985770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53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54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55" name="PlaceHolder 5"/>
          <p:cNvSpPr>
            <a:spLocks noGrp="1"/>
          </p:cNvSpPr>
          <p:nvPr>
            <p:ph type="body"/>
          </p:nvPr>
        </p:nvSpPr>
        <p:spPr>
          <a:xfrm>
            <a:off x="252648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18763673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58" name="PlaceHolder 3"/>
          <p:cNvSpPr>
            <a:spLocks noGrp="1"/>
          </p:cNvSpPr>
          <p:nvPr>
            <p:ph type="body"/>
          </p:nvPr>
        </p:nvSpPr>
        <p:spPr>
          <a:xfrm>
            <a:off x="182268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59" name="PlaceHolder 4"/>
          <p:cNvSpPr>
            <a:spLocks noGrp="1"/>
          </p:cNvSpPr>
          <p:nvPr>
            <p:ph type="body"/>
          </p:nvPr>
        </p:nvSpPr>
        <p:spPr>
          <a:xfrm>
            <a:off x="318780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60" name="PlaceHolder 5"/>
          <p:cNvSpPr>
            <a:spLocks noGrp="1"/>
          </p:cNvSpPr>
          <p:nvPr>
            <p:ph type="body"/>
          </p:nvPr>
        </p:nvSpPr>
        <p:spPr>
          <a:xfrm>
            <a:off x="45720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61" name="PlaceHolder 6"/>
          <p:cNvSpPr>
            <a:spLocks noGrp="1"/>
          </p:cNvSpPr>
          <p:nvPr>
            <p:ph type="body"/>
          </p:nvPr>
        </p:nvSpPr>
        <p:spPr>
          <a:xfrm>
            <a:off x="182268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62" name="PlaceHolder 7"/>
          <p:cNvSpPr>
            <a:spLocks noGrp="1"/>
          </p:cNvSpPr>
          <p:nvPr>
            <p:ph type="body"/>
          </p:nvPr>
        </p:nvSpPr>
        <p:spPr>
          <a:xfrm>
            <a:off x="318780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8436875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16/11/2023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23073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16/11/2023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52606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16/11/2023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772653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16/11/2023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66218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16/11/2023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623295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16/11/2023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429560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16/11/2023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97806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16/11/2023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594890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16/11/2023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328813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16/11/2023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500351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16/11/2023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1482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image" Target="../media/image1.jpe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edit Master title style</a:t>
            </a:r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39168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Edit Master text styles</a:t>
            </a:r>
          </a:p>
          <a:p>
            <a:pPr marL="743040" lvl="1" indent="-2854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rgbClr val="000000"/>
                </a:solidFill>
                <a:latin typeface="Myriad Pro"/>
              </a:rPr>
              <a:t>Second level</a:t>
            </a:r>
          </a:p>
          <a:p>
            <a:pPr marL="1143000" lvl="2" indent="-22824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Third level</a:t>
            </a:r>
          </a:p>
          <a:p>
            <a:pPr marL="1600200" lvl="3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Fourth level</a:t>
            </a:r>
          </a:p>
          <a:p>
            <a:pPr marL="2057400" lvl="4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Fifth level</a:t>
            </a:r>
          </a:p>
        </p:txBody>
      </p:sp>
      <p:sp>
        <p:nvSpPr>
          <p:cNvPr id="43" name="PlaceHolder 3"/>
          <p:cNvSpPr>
            <a:spLocks noGrp="1"/>
          </p:cNvSpPr>
          <p:nvPr>
            <p:ph type="dt"/>
          </p:nvPr>
        </p:nvSpPr>
        <p:spPr>
          <a:xfrm>
            <a:off x="250920" y="6524640"/>
            <a:ext cx="971280" cy="2188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fld id="{01491F56-B9A0-4103-AADE-E5FB2CFE71A3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16/11/2023</a:t>
            </a:fld>
            <a:endParaRPr lang="en-GB" sz="1050" b="0" strike="noStrike" spc="-1"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ftr"/>
          </p:nvPr>
        </p:nvSpPr>
        <p:spPr>
          <a:xfrm>
            <a:off x="3132000" y="6461280"/>
            <a:ext cx="2895120" cy="36468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endParaRPr lang="en-GB" sz="2400" b="0" strike="noStrike" spc="-1">
              <a:latin typeface="Times New Roman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sldNum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9B92B11F-EB22-4A5D-A548-7E5F5270B0A4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81924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edit Master title style</a:t>
            </a:r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dt"/>
          </p:nvPr>
        </p:nvSpPr>
        <p:spPr>
          <a:xfrm>
            <a:off x="250920" y="6524640"/>
            <a:ext cx="971280" cy="2188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fld id="{3355D782-BD2B-4891-B31D-97B74409F540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16/11/2023</a:t>
            </a:fld>
            <a:endParaRPr lang="en-GB" sz="1050" b="0" strike="noStrike" spc="-1">
              <a:latin typeface="Times New Roman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sldNum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DA4CE1B8-CB65-496E-93E6-383F949E58DE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  <p:sp>
        <p:nvSpPr>
          <p:cNvPr id="85" name="PlaceHolder 4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Seventh Outline Level</a:t>
            </a:r>
          </a:p>
        </p:txBody>
      </p:sp>
    </p:spTree>
    <p:extLst>
      <p:ext uri="{BB962C8B-B14F-4D97-AF65-F5344CB8AC3E}">
        <p14:creationId xmlns:p14="http://schemas.microsoft.com/office/powerpoint/2010/main" val="705594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edit Master title style</a:t>
            </a:r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Myriad Pro"/>
              </a:rPr>
              <a:t>Edit Master text styles</a:t>
            </a:r>
          </a:p>
          <a:p>
            <a:pPr marL="743040" lvl="1" indent="-2854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Second level</a:t>
            </a:r>
          </a:p>
          <a:p>
            <a:pPr marL="1143000" lvl="2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Third level</a:t>
            </a:r>
          </a:p>
          <a:p>
            <a:pPr marL="1600200" lvl="3" indent="-22824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800" b="0" strike="noStrike" spc="-1">
                <a:solidFill>
                  <a:srgbClr val="000000"/>
                </a:solidFill>
                <a:latin typeface="Myriad Pro"/>
              </a:rPr>
              <a:t>Fourth level</a:t>
            </a:r>
          </a:p>
          <a:p>
            <a:pPr marL="2057400" lvl="4" indent="-22824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»"/>
            </a:pPr>
            <a:r>
              <a:rPr lang="en-US" sz="1800" b="0" strike="noStrike" spc="-1">
                <a:solidFill>
                  <a:srgbClr val="000000"/>
                </a:solidFill>
                <a:latin typeface="Myriad Pro"/>
              </a:rPr>
              <a:t>Fifth level</a:t>
            </a:r>
          </a:p>
        </p:txBody>
      </p:sp>
      <p:sp>
        <p:nvSpPr>
          <p:cNvPr id="124" name="PlaceHolder 3"/>
          <p:cNvSpPr>
            <a:spLocks noGrp="1"/>
          </p:cNvSpPr>
          <p:nvPr>
            <p:ph type="body"/>
          </p:nvPr>
        </p:nvSpPr>
        <p:spPr>
          <a:xfrm>
            <a:off x="4648320" y="1600200"/>
            <a:ext cx="4038120" cy="39888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Myriad Pro"/>
              </a:rPr>
              <a:t>Edit Master text styles</a:t>
            </a:r>
          </a:p>
          <a:p>
            <a:pPr marL="743040" lvl="1" indent="-2854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Second level</a:t>
            </a:r>
          </a:p>
          <a:p>
            <a:pPr marL="1143000" lvl="2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Third level</a:t>
            </a:r>
          </a:p>
          <a:p>
            <a:pPr marL="1600200" lvl="3" indent="-22824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800" b="0" strike="noStrike" spc="-1">
                <a:solidFill>
                  <a:srgbClr val="000000"/>
                </a:solidFill>
                <a:latin typeface="Myriad Pro"/>
              </a:rPr>
              <a:t>Fourth level</a:t>
            </a:r>
          </a:p>
          <a:p>
            <a:pPr marL="2057400" lvl="4" indent="-22824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»"/>
            </a:pPr>
            <a:r>
              <a:rPr lang="en-US" sz="1800" b="0" strike="noStrike" spc="-1">
                <a:solidFill>
                  <a:srgbClr val="000000"/>
                </a:solidFill>
                <a:latin typeface="Myriad Pro"/>
              </a:rPr>
              <a:t>Fifth level</a:t>
            </a:r>
          </a:p>
        </p:txBody>
      </p:sp>
      <p:sp>
        <p:nvSpPr>
          <p:cNvPr id="125" name="PlaceHolder 4"/>
          <p:cNvSpPr>
            <a:spLocks noGrp="1"/>
          </p:cNvSpPr>
          <p:nvPr>
            <p:ph type="dt"/>
          </p:nvPr>
        </p:nvSpPr>
        <p:spPr>
          <a:xfrm>
            <a:off x="250920" y="6524640"/>
            <a:ext cx="971280" cy="2188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fld id="{0998134F-23D8-496F-A2A5-BB7B45DD95C9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16/11/2023</a:t>
            </a:fld>
            <a:endParaRPr lang="en-GB" sz="1050" b="0" strike="noStrike" spc="-1">
              <a:latin typeface="Times New Roman"/>
            </a:endParaRPr>
          </a:p>
        </p:txBody>
      </p:sp>
      <p:sp>
        <p:nvSpPr>
          <p:cNvPr id="126" name="PlaceHolder 5"/>
          <p:cNvSpPr>
            <a:spLocks noGrp="1"/>
          </p:cNvSpPr>
          <p:nvPr>
            <p:ph type="sldNum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A3A7A88B-9C6E-44A0-B778-8712F845F531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68634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16/11/2023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8033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NQkD-Pt0O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>
              <a:spcBef>
                <a:spcPts val="0"/>
              </a:spcBef>
            </a:pPr>
            <a:r>
              <a:rPr lang="en-GB" sz="3600" b="1" strike="noStrike" spc="-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LCBB4006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spcBef>
                <a:spcPts val="0"/>
              </a:spcBef>
            </a:pP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Skills (ACS) </a:t>
            </a:r>
          </a:p>
          <a:p>
            <a:pPr eaLnBrk="1" hangingPunct="1">
              <a:spcBef>
                <a:spcPts val="0"/>
              </a:spcBef>
            </a:pPr>
            <a:endParaRPr lang="en-GB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spcBef>
                <a:spcPts val="0"/>
              </a:spcBef>
            </a:pPr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Week 6</a:t>
            </a:r>
          </a:p>
          <a:p>
            <a:pPr eaLnBrk="1" hangingPunct="1">
              <a:spcBef>
                <a:spcPts val="0"/>
              </a:spcBef>
            </a:pPr>
            <a:r>
              <a:rPr lang="en-GB" sz="36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Team Working</a:t>
            </a:r>
            <a:endParaRPr lang="en-US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1506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D70F3-901F-D834-54C5-E6C09B95C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DE7F9E-CC3E-2688-FEF5-BE1688B29321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264739" y="1171253"/>
            <a:ext cx="8614521" cy="3649073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understand the importance of teamwork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learn about Tuckman’s team development model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examine the key components of assignment 1</a:t>
            </a:r>
          </a:p>
        </p:txBody>
      </p:sp>
    </p:spTree>
    <p:extLst>
      <p:ext uri="{BB962C8B-B14F-4D97-AF65-F5344CB8AC3E}">
        <p14:creationId xmlns:p14="http://schemas.microsoft.com/office/powerpoint/2010/main" val="770195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CB0A5-B036-1CB6-C030-0654A2C59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team?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010BE7-A4D2-5047-3ED4-713251C927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0719" y="1913160"/>
            <a:ext cx="4042239" cy="3031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779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What is a team?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3" name="CustomShape 2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buClr>
                <a:srgbClr val="000000"/>
              </a:buClr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Consider the following:</a:t>
            </a:r>
          </a:p>
          <a:p>
            <a:pPr>
              <a:lnSpc>
                <a:spcPct val="100000"/>
              </a:lnSpc>
              <a:buClr>
                <a:srgbClr val="000000"/>
              </a:buClr>
            </a:pP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indent="-3420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 group of people watching a football match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indent="-3420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 group of people attending a wedding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indent="-342000">
              <a:lnSpc>
                <a:spcPct val="100000"/>
              </a:lnSpc>
              <a:buClr>
                <a:srgbClr val="000000"/>
              </a:buClr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group of people in an operating theatre of a hospital</a:t>
            </a:r>
          </a:p>
          <a:p>
            <a:pPr>
              <a:lnSpc>
                <a:spcPct val="100000"/>
              </a:lnSpc>
              <a:buClr>
                <a:srgbClr val="000000"/>
              </a:buClr>
              <a:tabLst>
                <a:tab pos="0" algn="l"/>
              </a:tabLst>
            </a:pP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Which of these do you think is a team and why?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endParaRPr lang="en-GB" sz="2800" b="0" strike="noStrike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4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25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47B96A94-EA25-4496-974F-DC051AEB8009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4</a:t>
            </a:fld>
            <a:endParaRPr lang="en-GB" sz="1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52113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Two definitions…</a:t>
            </a:r>
            <a:endParaRPr lang="en-GB" sz="4000" b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7" name="CustomShape 2"/>
          <p:cNvSpPr/>
          <p:nvPr/>
        </p:nvSpPr>
        <p:spPr>
          <a:xfrm>
            <a:off x="344184" y="1240695"/>
            <a:ext cx="8228880" cy="437660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“A team is a group of people who exist to accomplish specific tasks that are related to common goals” (</a:t>
            </a:r>
            <a:r>
              <a:rPr lang="en-GB" sz="28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Maund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8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Schriek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28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Tinkler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2017,p.4).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“The essence of a team is shared commitment. Without it groups perform as individuals; with it they become a powerful unit of collective performance. This kind of commitment requires a purpose in which team members can believe” (Katzenbach and Smith, 2005, p. 3, quoted in </a:t>
            </a:r>
            <a:r>
              <a:rPr lang="en-GB" sz="28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Maund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8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Schriek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28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Tinkler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2017, p. 4).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128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29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0EE279FA-C320-496E-9A77-3514DB814BEC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5</a:t>
            </a:fld>
            <a:endParaRPr lang="en-GB" sz="12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CustomShape 1"/>
          <p:cNvSpPr/>
          <p:nvPr/>
        </p:nvSpPr>
        <p:spPr>
          <a:xfrm>
            <a:off x="245860" y="3052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… and a description</a:t>
            </a:r>
            <a:endParaRPr lang="en-GB" sz="4000" b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1" name="CustomShape 2"/>
          <p:cNvSpPr/>
          <p:nvPr/>
        </p:nvSpPr>
        <p:spPr>
          <a:xfrm>
            <a:off x="457200" y="1145331"/>
            <a:ext cx="8440940" cy="4423261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tabLst>
                <a:tab pos="0" algn="l"/>
              </a:tabLst>
            </a:pPr>
            <a:r>
              <a:rPr lang="en-GB" sz="28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Working in teams to solve problems and achieve collective goals is a common experience for many. While teams can achieve extraordinary results, they can also </a:t>
            </a:r>
            <a:r>
              <a:rPr lang="en-GB" sz="28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deteriorate into an ineffective and immobilized group of frustrated individuals…</a:t>
            </a:r>
            <a:endParaRPr lang="en-GB" sz="2800" b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 individuals join together and build trust, groups develop a shared identity and a common purpose as they progress through </a:t>
            </a:r>
            <a:r>
              <a:rPr lang="en-GB" sz="2800" b="1" strike="noStrike" spc="-1" dirty="0">
                <a:solidFill>
                  <a:srgbClr val="FF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predictable stages of development</a:t>
            </a:r>
            <a:r>
              <a:rPr lang="en-GB" sz="2800" b="0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.”</a:t>
            </a:r>
          </a:p>
          <a:p>
            <a:pPr>
              <a:tabLst>
                <a:tab pos="0" algn="l"/>
              </a:tabLst>
            </a:pP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24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Maund</a:t>
            </a: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4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Schriek,and</a:t>
            </a: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Tinkler</a:t>
            </a: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2017, p. 2)</a:t>
            </a:r>
            <a:endParaRPr lang="en-GB" sz="2400" b="0" strike="noStrike" spc="-1" dirty="0">
              <a:latin typeface="Arial"/>
            </a:endParaRPr>
          </a:p>
        </p:txBody>
      </p:sp>
      <p:sp>
        <p:nvSpPr>
          <p:cNvPr id="132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33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DD8E18C8-6182-4401-A6BB-E5F8F08D6707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6</a:t>
            </a:fld>
            <a:endParaRPr lang="en-GB" sz="12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639E0-7DF1-F2AC-3664-97D95E2C0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Discuss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A42097-E3ED-EFE1-8FA7-33F6F36E30C7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380143" y="1264287"/>
            <a:ext cx="8229240" cy="3977280"/>
          </a:xfrm>
        </p:spPr>
        <p:txBody>
          <a:bodyPr/>
          <a:lstStyle/>
          <a:p>
            <a:pPr algn="just"/>
            <a:r>
              <a:rPr lang="en-GB" sz="2400" dirty="0"/>
              <a:t>Discuss in small groups the benefits of Teamwork and report back to the whole class. </a:t>
            </a:r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You should come up with at least </a:t>
            </a:r>
            <a:r>
              <a:rPr lang="en-GB" sz="2400" b="1" dirty="0"/>
              <a:t>three</a:t>
            </a:r>
            <a:r>
              <a:rPr lang="en-GB" sz="2400" dirty="0"/>
              <a:t> benefits. </a:t>
            </a:r>
          </a:p>
        </p:txBody>
      </p:sp>
    </p:spTree>
    <p:extLst>
      <p:ext uri="{BB962C8B-B14F-4D97-AF65-F5344CB8AC3E}">
        <p14:creationId xmlns:p14="http://schemas.microsoft.com/office/powerpoint/2010/main" val="1608137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CustomShape 1"/>
          <p:cNvSpPr/>
          <p:nvPr/>
        </p:nvSpPr>
        <p:spPr>
          <a:xfrm>
            <a:off x="520574" y="2106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benefits of team working</a:t>
            </a:r>
            <a:endParaRPr lang="en-GB" sz="4000" b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9" name="CustomShape 2"/>
          <p:cNvSpPr/>
          <p:nvPr/>
        </p:nvSpPr>
        <p:spPr>
          <a:xfrm>
            <a:off x="402519" y="1063752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3200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ncreases </a:t>
            </a:r>
            <a:r>
              <a:rPr lang="en-GB" sz="3200" strike="noStrike" spc="-1" dirty="0">
                <a:solidFill>
                  <a:srgbClr val="FF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productivity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Provides a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support network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Encourages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innovation 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Improves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Job satisfaction 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Attracts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talent</a:t>
            </a: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Establishes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strong relationships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Improves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quality of outcomes 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It allows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flexibility</a:t>
            </a: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lnSpc>
                <a:spcPct val="100000"/>
              </a:lnSpc>
              <a:buClr>
                <a:srgbClr val="000000"/>
              </a:buClr>
            </a:pPr>
            <a:r>
              <a:rPr lang="en-GB" sz="3200" b="1" i="1" spc="-1" dirty="0">
                <a:latin typeface="Calibri" panose="020F0502020204030204" pitchFamily="34" charset="0"/>
                <a:cs typeface="Calibri" panose="020F0502020204030204" pitchFamily="34" charset="0"/>
              </a:rPr>
              <a:t>				</a:t>
            </a: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(Volkov and </a:t>
            </a:r>
            <a:r>
              <a:rPr lang="en-GB" sz="3200" spc="-1" dirty="0" err="1">
                <a:latin typeface="Calibri" panose="020F0502020204030204" pitchFamily="34" charset="0"/>
                <a:cs typeface="Calibri" panose="020F0502020204030204" pitchFamily="34" charset="0"/>
              </a:rPr>
              <a:t>Volcov</a:t>
            </a: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, 2015)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endParaRPr lang="en-GB" sz="3200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endParaRPr lang="en-GB" sz="3200" b="1" i="1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endParaRPr lang="en-GB" sz="3200" b="1" i="1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endParaRPr lang="en-GB" sz="3200" b="1" i="1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endParaRPr lang="en-GB" sz="3200" b="1" i="1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endParaRPr lang="en-GB" sz="3200" b="1" i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 dirty="0">
              <a:latin typeface="Arial"/>
            </a:endParaRPr>
          </a:p>
        </p:txBody>
      </p:sp>
      <p:sp>
        <p:nvSpPr>
          <p:cNvPr id="140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41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3D8D563C-ED5B-496D-92BB-478B6B324453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8</a:t>
            </a:fld>
            <a:endParaRPr lang="en-GB" sz="1200" b="0" strike="noStrike" spc="-1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09DF5-616E-5A90-AC48-BC4946E95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Activity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531A04-CAC5-2BEE-610E-39275F388E16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57199" y="1592494"/>
            <a:ext cx="8157321" cy="3321486"/>
          </a:xfrm>
        </p:spPr>
        <p:txBody>
          <a:bodyPr/>
          <a:lstStyle/>
          <a:p>
            <a:r>
              <a:rPr lang="en-GB" sz="2400" dirty="0"/>
              <a:t>Watch the following video and write down the key points.</a:t>
            </a:r>
          </a:p>
          <a:p>
            <a:r>
              <a:rPr lang="en-GB" sz="2400" dirty="0"/>
              <a:t> </a:t>
            </a:r>
          </a:p>
          <a:p>
            <a:endParaRPr lang="en-GB" sz="2400" dirty="0"/>
          </a:p>
          <a:p>
            <a:r>
              <a:rPr lang="en-GB" sz="1600" dirty="0">
                <a:hlinkClick r:id="rId2"/>
              </a:rPr>
              <a:t>What Makes a Team Great? - YouTube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85979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Team working – a historical overview</a:t>
            </a:r>
            <a:endParaRPr lang="en-GB" sz="4000" b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8" name="CustomShape 2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720">
              <a:lnSpc>
                <a:spcPct val="100000"/>
              </a:lnSpc>
              <a:buClr>
                <a:srgbClr val="000000"/>
              </a:buClr>
            </a:pPr>
            <a:r>
              <a:rPr lang="en-GB" sz="32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1965, a model was developed by psychologist </a:t>
            </a:r>
            <a:r>
              <a:rPr lang="en-GB" sz="3200" b="1" strike="noStrike" spc="-1" dirty="0">
                <a:solidFill>
                  <a:srgbClr val="FF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Bruce Tuckman</a:t>
            </a:r>
            <a:r>
              <a:rPr lang="en-GB" sz="320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and this started to be </a:t>
            </a:r>
            <a:r>
              <a:rPr lang="en-GB" sz="32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widely used in a variety of workplace settings. </a:t>
            </a:r>
            <a:b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2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 is still being used throughout the world by organisations to understand the development process that teams go through.</a:t>
            </a:r>
          </a:p>
          <a:p>
            <a:pPr marL="720">
              <a:lnSpc>
                <a:spcPct val="100000"/>
              </a:lnSpc>
              <a:buClr>
                <a:srgbClr val="000000"/>
              </a:buClr>
            </a:pPr>
            <a:endParaRPr lang="en-GB" sz="3200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20">
              <a:lnSpc>
                <a:spcPct val="100000"/>
              </a:lnSpc>
              <a:buClr>
                <a:srgbClr val="000000"/>
              </a:buClr>
            </a:pPr>
            <a:endParaRPr lang="en-GB" sz="32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9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20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6E95334E-DD59-4973-96FC-F46BBD76CDA0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10</a:t>
            </a:fld>
            <a:endParaRPr lang="en-GB" sz="1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06877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TextShape 1"/>
          <p:cNvSpPr txBox="1"/>
          <p:nvPr/>
        </p:nvSpPr>
        <p:spPr>
          <a:xfrm>
            <a:off x="467640" y="355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Tuckman's Team Development (1965) </a:t>
            </a:r>
          </a:p>
        </p:txBody>
      </p:sp>
      <p:pic>
        <p:nvPicPr>
          <p:cNvPr id="173" name="Picture 5" descr="brucetuckman01"/>
          <p:cNvPicPr/>
          <p:nvPr/>
        </p:nvPicPr>
        <p:blipFill>
          <a:blip r:embed="rId2"/>
          <a:stretch/>
        </p:blipFill>
        <p:spPr>
          <a:xfrm>
            <a:off x="6228360" y="2421000"/>
            <a:ext cx="2269800" cy="2971440"/>
          </a:xfrm>
          <a:prstGeom prst="rect">
            <a:avLst/>
          </a:prstGeom>
          <a:ln w="0">
            <a:noFill/>
          </a:ln>
        </p:spPr>
      </p:pic>
      <p:sp>
        <p:nvSpPr>
          <p:cNvPr id="174" name="CustomShape 2"/>
          <p:cNvSpPr/>
          <p:nvPr/>
        </p:nvSpPr>
        <p:spPr>
          <a:xfrm>
            <a:off x="645840" y="1262001"/>
            <a:ext cx="5409720" cy="4625454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Bruce Tuckman</a:t>
            </a:r>
            <a:endParaRPr kumimoji="0" lang="en-GB" sz="28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Professor in Philosophical, Psychological, and Comparative Studies at Ohio State University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kumimoji="0" lang="en-GB" sz="2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Tuckman, B. W. (1965) 'Developmental sequence in small groups',  </a:t>
            </a:r>
            <a:r>
              <a:rPr kumimoji="0" lang="en-GB" sz="20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Psychological Bulletin</a:t>
            </a:r>
            <a:r>
              <a:rPr kumimoji="0" lang="en-GB" sz="2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, 63, pp. 384-399; Tuckman, B W. (1972) </a:t>
            </a:r>
            <a:r>
              <a:rPr kumimoji="0" lang="en-GB" sz="20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Conducting educational research</a:t>
            </a:r>
            <a:r>
              <a:rPr kumimoji="0" lang="en-GB" sz="2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, New York, NY</a:t>
            </a:r>
            <a:r>
              <a:rPr lang="en-GB" sz="20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kumimoji="0" lang="en-GB" sz="2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Harcourt Brace Jovanovich; Tuckman, B. W. (1979) </a:t>
            </a:r>
            <a:r>
              <a:rPr kumimoji="0" lang="en-GB" sz="20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Evaluating instructional programs</a:t>
            </a:r>
            <a:r>
              <a:rPr kumimoji="0" lang="en-GB" sz="2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, Boston, MA: </a:t>
            </a:r>
            <a:r>
              <a:rPr kumimoji="0" lang="en-GB" sz="2000" b="0" i="0" u="none" strike="noStrike" kern="1200" cap="none" spc="-1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Allyn</a:t>
            </a:r>
            <a:r>
              <a:rPr kumimoji="0" lang="en-GB" sz="2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&amp; Bacon </a:t>
            </a:r>
            <a:endParaRPr kumimoji="0" lang="en-GB" sz="20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extShape 1"/>
          <p:cNvSpPr txBox="1"/>
          <p:nvPr/>
        </p:nvSpPr>
        <p:spPr>
          <a:xfrm>
            <a:off x="0" y="428760"/>
            <a:ext cx="914400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In Tuckman’s model,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teams go through four stages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7" name="CustomShape 2"/>
          <p:cNvSpPr/>
          <p:nvPr/>
        </p:nvSpPr>
        <p:spPr>
          <a:xfrm>
            <a:off x="609480" y="4893480"/>
            <a:ext cx="2666520" cy="5814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6800" rIns="90000" bIns="46800" anchor="b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599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>Forming</a:t>
            </a:r>
            <a:endParaRPr kumimoji="0" lang="en-GB" sz="3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78" name="CustomShape 3"/>
          <p:cNvSpPr/>
          <p:nvPr/>
        </p:nvSpPr>
        <p:spPr>
          <a:xfrm>
            <a:off x="2438280" y="4283640"/>
            <a:ext cx="2666520" cy="5814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6800" rIns="90000" bIns="46800" anchor="b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599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>Storming</a:t>
            </a:r>
            <a:endParaRPr kumimoji="0" lang="en-GB" sz="3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79" name="CustomShape 4"/>
          <p:cNvSpPr/>
          <p:nvPr/>
        </p:nvSpPr>
        <p:spPr>
          <a:xfrm>
            <a:off x="4267080" y="3674160"/>
            <a:ext cx="2666520" cy="5814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6800" rIns="90000" bIns="46800" anchor="b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599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>Norming</a:t>
            </a:r>
            <a:endParaRPr kumimoji="0" lang="en-GB" sz="3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80" name="CustomShape 5"/>
          <p:cNvSpPr/>
          <p:nvPr/>
        </p:nvSpPr>
        <p:spPr>
          <a:xfrm>
            <a:off x="6095880" y="3064680"/>
            <a:ext cx="2666520" cy="5814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6800" rIns="90000" bIns="46800" anchor="b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599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>Performing</a:t>
            </a:r>
            <a:endParaRPr kumimoji="0" lang="en-GB" sz="3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81" name="Line 6"/>
          <p:cNvSpPr/>
          <p:nvPr/>
        </p:nvSpPr>
        <p:spPr>
          <a:xfrm flipV="1">
            <a:off x="609480" y="3047760"/>
            <a:ext cx="5486400" cy="1828800"/>
          </a:xfrm>
          <a:prstGeom prst="line">
            <a:avLst/>
          </a:prstGeom>
          <a:ln w="38100">
            <a:solidFill>
              <a:srgbClr val="00008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pic>
        <p:nvPicPr>
          <p:cNvPr id="182" name="Picture 2"/>
          <p:cNvPicPr/>
          <p:nvPr/>
        </p:nvPicPr>
        <p:blipFill>
          <a:blip r:embed="rId2"/>
          <a:stretch/>
        </p:blipFill>
        <p:spPr>
          <a:xfrm>
            <a:off x="7763040" y="111240"/>
            <a:ext cx="1312560" cy="488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Effect">
                      <p:stCondLst>
                        <p:cond delay="indefinite"/>
                      </p:stCondLst>
                      <p:childTnLst>
                        <p:par>
                          <p:cTn id="8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Effect">
                      <p:stCondLst>
                        <p:cond delay="indefinite"/>
                      </p:stCondLst>
                      <p:childTnLst>
                        <p:par>
                          <p:cTn id="12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Effect">
                      <p:stCondLst>
                        <p:cond delay="indefinite"/>
                      </p:stCondLst>
                      <p:childTnLst>
                        <p:par>
                          <p:cTn id="16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Effect">
                      <p:stCondLst>
                        <p:cond delay="indefinite"/>
                      </p:stCondLst>
                      <p:childTnLst>
                        <p:par>
                          <p:cTn id="20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1) Forming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3" name="CustomShape 2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Team members meet for the first time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Relationships have not yet formed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People are assessing and evaluating each other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People wonder what is expected of them and how to behave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Communications will be formal and perhaps brief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Introductions will be important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Outgoing characters may dominate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There is a need for some formal leadership</a:t>
            </a: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124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25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47B96A94-EA25-4496-974F-DC051AEB8009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13</a:t>
            </a:fld>
            <a:endParaRPr lang="en-GB" sz="1200" b="0" strike="noStrike" spc="-1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2) Storming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3" name="CustomShape 2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Team members are competing for position</a:t>
            </a:r>
            <a:endParaRPr kumimoji="0" lang="en-GB" sz="36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Conflict occurs while people are sorting out roles and responsibilities</a:t>
            </a:r>
            <a:endParaRPr kumimoji="0" lang="en-GB" sz="36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Team members may resist the task on an emotional level </a:t>
            </a:r>
            <a:endParaRPr kumimoji="0" lang="en-GB" sz="36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124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FB1F1798-6B35-4E77-870B-2C45DD588A0A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16/11/2023</a:t>
            </a:fld>
            <a:endParaRPr lang="en-GB" sz="1050" b="0" strike="noStrike" spc="-1">
              <a:latin typeface="Arial"/>
            </a:endParaRPr>
          </a:p>
        </p:txBody>
      </p:sp>
      <p:sp>
        <p:nvSpPr>
          <p:cNvPr id="125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47B96A94-EA25-4496-974F-DC051AEB8009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14</a:t>
            </a:fld>
            <a:endParaRPr lang="en-GB" sz="1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886238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3) Norming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3" name="CustomShape 2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2000" marR="0" lvl="1" indent="-342000" algn="just" defTabSz="914400" rtl="0" eaLnBrk="1" fontAlgn="auto" latinLnBrk="0" hangingPunct="1"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0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Co-operation develops</a:t>
            </a:r>
            <a:endParaRPr kumimoji="0" lang="en-US" sz="40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0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team’s “norms” are developed</a:t>
            </a:r>
            <a:endParaRPr kumimoji="0" lang="en-US" sz="40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0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Conflicts are settled</a:t>
            </a:r>
            <a:endParaRPr kumimoji="0" lang="en-US" sz="40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0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Views are exchanged</a:t>
            </a:r>
            <a:r>
              <a:rPr kumimoji="0" lang="en-GB" sz="4000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US" sz="40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124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25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47B96A94-EA25-4496-974F-DC051AEB8009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15</a:t>
            </a:fld>
            <a:endParaRPr lang="en-GB" sz="1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839181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4) Performing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3" name="CustomShape 2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2000" marR="0" lvl="1" indent="-342000" algn="just" defTabSz="914400" rtl="0" eaLnBrk="1" fontAlgn="auto" latinLnBrk="0" hangingPunct="1">
              <a:lnSpc>
                <a:spcPct val="9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Teamwork is achieved</a:t>
            </a:r>
            <a:endParaRPr kumimoji="0" lang="en-US" sz="32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9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Roles are flexible and fully supported</a:t>
            </a:r>
            <a:endParaRPr kumimoji="0" lang="en-US" sz="32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9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Solutions are found and implemented</a:t>
            </a:r>
            <a:endParaRPr kumimoji="0" lang="en-US" sz="32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l" defTabSz="914400" rtl="0" eaLnBrk="1" fontAlgn="auto" latinLnBrk="0" hangingPunct="1">
              <a:lnSpc>
                <a:spcPct val="9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Excellence is achieved in standards of working</a:t>
            </a:r>
            <a:endParaRPr kumimoji="0" lang="en-US" sz="32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l" defTabSz="914400" rtl="0" eaLnBrk="1" fontAlgn="auto" latinLnBrk="0" hangingPunct="1">
              <a:lnSpc>
                <a:spcPct val="9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External leadership is minimised as the team self-manages </a:t>
            </a:r>
            <a:endParaRPr kumimoji="0" lang="en-US" sz="32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124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FB1F1798-6B35-4E77-870B-2C45DD588A0A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16/11/2023</a:t>
            </a:fld>
            <a:endParaRPr lang="en-GB" sz="1050" b="0" strike="noStrike" spc="-1">
              <a:latin typeface="Arial"/>
            </a:endParaRPr>
          </a:p>
        </p:txBody>
      </p:sp>
      <p:sp>
        <p:nvSpPr>
          <p:cNvPr id="125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47B96A94-EA25-4496-974F-DC051AEB8009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16</a:t>
            </a:fld>
            <a:endParaRPr lang="en-GB" sz="1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013457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After the four stages,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there is a final point: Adjourning 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0" name="TextShape 2"/>
          <p:cNvSpPr txBox="1"/>
          <p:nvPr/>
        </p:nvSpPr>
        <p:spPr>
          <a:xfrm>
            <a:off x="827640" y="1600200"/>
            <a:ext cx="7858800" cy="452556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326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FF505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Forming</a:t>
            </a: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26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FF505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Storming</a:t>
            </a: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26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FF505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Norming</a:t>
            </a: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26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FF505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Performing</a:t>
            </a: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6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FF5050"/>
              </a:buClr>
              <a:buSzTx/>
              <a:tabLst/>
              <a:defRPr/>
            </a:pPr>
            <a:endParaRPr kumimoji="0" lang="en-GB" sz="3200" b="1" i="0" u="none" strike="noStrike" kern="1200" cap="none" spc="-1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FF505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Adjourning</a:t>
            </a:r>
            <a:endParaRPr lang="en-US" sz="3200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bittersweet sense of accomplishment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reluctance to say good-bye</a:t>
            </a:r>
            <a:r>
              <a:rPr kumimoji="0" lang="en-US" sz="32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US" sz="3200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200" b="1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kumimoji="0" lang="en-GB" sz="32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any personal relationships formed 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64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CustomShape 1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CCD9D6E-F38E-4A81-B874-DB76D20A9121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80" name="CustomShape 2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problems that teams encounter</a:t>
            </a:r>
            <a:endParaRPr kumimoji="0" lang="en-GB" sz="4000" b="1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1" name="CustomShape 3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720" marR="0" lvl="0" algn="l" defTabSz="914400" rtl="0" eaLnBrk="1" fontAlgn="auto" latinLnBrk="0" hangingPunct="1">
              <a:lnSpc>
                <a:spcPct val="100000"/>
              </a:lnSpc>
              <a:spcBef>
                <a:spcPts val="641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sz="36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kumimoji="0" lang="en-US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Teams have tremendous potential to accomplish tasks well beyond the reach of any individual but they are not without problems” (Griffiths and Dunham, cited in </a:t>
            </a:r>
            <a:r>
              <a:rPr kumimoji="0" lang="en-US" sz="3600" b="0" i="0" u="none" strike="noStrike" kern="1200" cap="none" spc="-1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Maund</a:t>
            </a:r>
            <a:r>
              <a:rPr kumimoji="0" lang="en-US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et al., 2017).</a:t>
            </a:r>
            <a:endParaRPr kumimoji="0" lang="en-GB" sz="36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F90A0-18F5-4826-D36F-8D655A7DB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Discuss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D8B9B3-27DD-584B-79A4-47557E620488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220894" y="1214101"/>
            <a:ext cx="8823518" cy="4217977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/>
              <a:t>What are some potential problems teams may encounter and how can you overcome them?</a:t>
            </a:r>
          </a:p>
        </p:txBody>
      </p:sp>
    </p:spTree>
    <p:extLst>
      <p:ext uri="{BB962C8B-B14F-4D97-AF65-F5344CB8AC3E}">
        <p14:creationId xmlns:p14="http://schemas.microsoft.com/office/powerpoint/2010/main" val="24381387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CustomShape 1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EDD04B-14D9-4D24-B3B4-8BBD196A8C2B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83" name="CustomShape 2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problems that teams encounter</a:t>
            </a:r>
            <a:endParaRPr kumimoji="0" lang="en-GB" sz="4000" b="1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4" name="CustomShape 3"/>
          <p:cNvSpPr/>
          <p:nvPr/>
        </p:nvSpPr>
        <p:spPr>
          <a:xfrm>
            <a:off x="457200" y="147078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AutoNum type="arabicPeriod"/>
              <a:tabLst/>
              <a:defRPr/>
            </a:pPr>
            <a:r>
              <a:rPr kumimoji="0" lang="en-US" sz="3200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Lack of Commitment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AutoNum type="arabicPeriod"/>
              <a:tabLst/>
              <a:defRPr/>
            </a:pPr>
            <a:r>
              <a:rPr lang="en-US" sz="32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Loss of productivity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AutoNum type="arabicPeriod"/>
              <a:tabLst/>
              <a:defRPr/>
            </a:pPr>
            <a:r>
              <a:rPr kumimoji="0" lang="en-US" sz="3200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Poor communication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AutoNum type="arabicPeriod"/>
              <a:tabLst/>
              <a:defRPr/>
            </a:pPr>
            <a:r>
              <a:rPr lang="en-US" sz="32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Interpersonal conflict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AutoNum type="arabicPeriod"/>
              <a:tabLst/>
              <a:defRPr/>
            </a:pPr>
            <a:r>
              <a:rPr kumimoji="0" lang="en-US" sz="3200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Poor l</a:t>
            </a:r>
            <a:r>
              <a:rPr lang="en-US" sz="3200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eadership</a:t>
            </a:r>
            <a:r>
              <a:rPr lang="en-US" sz="32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3200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endParaRPr kumimoji="0" lang="en-US" sz="3200" strike="noStrike" kern="1200" cap="none" spc="-1" normalizeH="0" baseline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sz="3200" spc="-1" noProof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	(</a:t>
            </a:r>
            <a:r>
              <a:rPr lang="en-US" sz="3200" spc="-1" noProof="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Sandoff</a:t>
            </a:r>
            <a:r>
              <a:rPr lang="en-US" sz="3200" spc="-1" noProof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Nilsson, 2016)</a:t>
            </a:r>
            <a:endParaRPr kumimoji="0" lang="en-US" sz="3200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AutoNum type="arabicPeriod"/>
              <a:tabLst/>
              <a:defRPr/>
            </a:pPr>
            <a:endParaRPr kumimoji="0" lang="en-US" sz="3200" b="1" i="1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4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GB" sz="32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TextShape 1"/>
          <p:cNvSpPr txBox="1"/>
          <p:nvPr/>
        </p:nvSpPr>
        <p:spPr>
          <a:xfrm>
            <a:off x="323640" y="9144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Roles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7" name="TextShape 2"/>
          <p:cNvSpPr txBox="1"/>
          <p:nvPr/>
        </p:nvSpPr>
        <p:spPr>
          <a:xfrm>
            <a:off x="640440" y="1124640"/>
            <a:ext cx="8074800" cy="4997160"/>
          </a:xfrm>
          <a:prstGeom prst="rect">
            <a:avLst/>
          </a:prstGeom>
          <a:noFill/>
          <a:ln w="0">
            <a:noFill/>
          </a:ln>
        </p:spPr>
        <p:txBody>
          <a:bodyPr>
            <a:normAutofit/>
          </a:bodyPr>
          <a:lstStyle/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Everyone working within a team acquires a role (whether consciously or not).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Some people like to lead.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Others prefer to be more passive participants.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Defining roles, along with a clear goal, is an important strategy for creating a successful teamwork environment.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79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</p:txBody>
      </p:sp>
      <p:sp>
        <p:nvSpPr>
          <p:cNvPr id="209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13EC5A5-AD98-4AD6-BB25-270FD856DEC6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2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2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2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2" dur="1" fill="hold"/>
                                        <p:tgtEl>
                                          <p:spTgt spid="2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Group/Team Development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6" name="TextShape 2"/>
          <p:cNvSpPr txBox="1"/>
          <p:nvPr/>
        </p:nvSpPr>
        <p:spPr>
          <a:xfrm>
            <a:off x="611640" y="1917000"/>
            <a:ext cx="5256360" cy="358092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32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R. Meredith Belbin</a:t>
            </a:r>
            <a:endParaRPr kumimoji="0" lang="en-GB" sz="32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Father of Team Role Theory</a:t>
            </a:r>
            <a:endParaRPr kumimoji="0" lang="en-GB" sz="32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GB" sz="20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20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Management teams: Why they succeed or fail</a:t>
            </a:r>
            <a:r>
              <a:rPr kumimoji="0" lang="en-GB" sz="2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(1981), </a:t>
            </a:r>
            <a:r>
              <a:rPr kumimoji="0" lang="en-GB" sz="20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job promoters: A journey to a new profession</a:t>
            </a:r>
            <a:r>
              <a:rPr kumimoji="0" lang="en-GB" sz="2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(1990), </a:t>
            </a:r>
            <a:r>
              <a:rPr kumimoji="0" lang="en-GB" sz="20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Team roles at work</a:t>
            </a:r>
            <a:r>
              <a:rPr kumimoji="0" lang="en-GB" sz="2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(1993),  </a:t>
            </a:r>
            <a:r>
              <a:rPr kumimoji="0" lang="en-GB" sz="20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coming shape of organization</a:t>
            </a:r>
            <a:r>
              <a:rPr kumimoji="0" lang="en-GB" sz="2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(1996), </a:t>
            </a:r>
            <a:r>
              <a:rPr kumimoji="0" lang="en-GB" sz="20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Changing the way we work</a:t>
            </a:r>
            <a:r>
              <a:rPr kumimoji="0" lang="en-GB" sz="2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(1997), </a:t>
            </a:r>
            <a:r>
              <a:rPr kumimoji="0" lang="en-GB" sz="20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Beyond the team</a:t>
            </a:r>
            <a:r>
              <a:rPr kumimoji="0" lang="en-GB" sz="2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(2000), </a:t>
            </a:r>
            <a:r>
              <a:rPr kumimoji="0" lang="en-GB" sz="20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Managing without power</a:t>
            </a:r>
            <a:r>
              <a:rPr kumimoji="0" lang="en-GB" sz="2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(2002)</a:t>
            </a:r>
            <a:endParaRPr kumimoji="0" lang="en-GB" sz="20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37" name="TextShape 3"/>
          <p:cNvSpPr txBox="1"/>
          <p:nvPr/>
        </p:nvSpPr>
        <p:spPr>
          <a:xfrm>
            <a:off x="84139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BF074A-FB4B-4656-BA6B-4C69BB469511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  <p:pic>
        <p:nvPicPr>
          <p:cNvPr id="138" name="Picture 4" descr="R. Meredith Belbin"/>
          <p:cNvPicPr/>
          <p:nvPr/>
        </p:nvPicPr>
        <p:blipFill>
          <a:blip r:embed="rId2"/>
          <a:stretch/>
        </p:blipFill>
        <p:spPr>
          <a:xfrm>
            <a:off x="6005880" y="1772640"/>
            <a:ext cx="2712600" cy="35809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Belbin’s Team Roles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1" name="TextShape 2"/>
          <p:cNvSpPr txBox="1"/>
          <p:nvPr/>
        </p:nvSpPr>
        <p:spPr>
          <a:xfrm>
            <a:off x="755640" y="1294410"/>
            <a:ext cx="7930800" cy="48313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Belbin considered that any individual’s potential contribution to a team could be assessed according to the following traits: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>
                <a:tab pos="0" algn="l"/>
              </a:tabLst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Intelligence</a:t>
            </a:r>
            <a:endParaRPr kumimoji="0" lang="en-US" sz="2800" b="1" i="0" u="none" strike="noStrike" kern="1200" cap="none" spc="-1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>
                <a:tab pos="0" algn="l"/>
              </a:tabLst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Dominance</a:t>
            </a:r>
            <a:endParaRPr kumimoji="0" lang="en-US" sz="2800" b="1" i="0" u="none" strike="noStrike" kern="1200" cap="none" spc="-1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>
                <a:tab pos="0" algn="l"/>
              </a:tabLst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Extroversion / Introversion</a:t>
            </a:r>
            <a:endParaRPr kumimoji="0" lang="en-US" sz="2800" b="1" i="0" u="none" strike="noStrike" kern="1200" cap="none" spc="-1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>
                <a:tab pos="0" algn="l"/>
              </a:tabLst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Stability / Anxiety</a:t>
            </a:r>
            <a:endParaRPr kumimoji="0" lang="en-US" sz="2800" b="1" i="0" u="none" strike="noStrike" kern="1200" cap="none" spc="-1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Based on these traits, he identified 8 distinct team roles.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3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C496391-299A-4298-BFD1-5FBFE252073C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Belbin’s 8 Team Roles</a:t>
            </a:r>
            <a:endParaRPr kumimoji="0" lang="en-US" sz="40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45" name="TextShape 2"/>
          <p:cNvSpPr txBox="1"/>
          <p:nvPr/>
        </p:nvSpPr>
        <p:spPr>
          <a:xfrm>
            <a:off x="611280" y="1125360"/>
            <a:ext cx="8281800" cy="452556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Coordinator			Implementer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Plant					Monitor / Evaluator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Resource Investigator		Team Worker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Shaper				Completer / Finisher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7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C75132-D30D-4CA9-9578-E1E00EE3A050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Effect">
                      <p:stCondLst>
                        <p:cond delay="indefinite"/>
                      </p:stCondLst>
                      <p:childTnLst>
                        <p:par>
                          <p:cTn id="8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Effect">
                      <p:stCondLst>
                        <p:cond delay="indefinite"/>
                      </p:stCondLst>
                      <p:childTnLst>
                        <p:par>
                          <p:cTn id="12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Effect">
                      <p:stCondLst>
                        <p:cond delay="indefinite"/>
                      </p:stCondLst>
                      <p:childTnLst>
                        <p:par>
                          <p:cTn id="16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Coordinator (CO)</a:t>
            </a: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49" name="TextShape 2"/>
          <p:cNvSpPr txBox="1"/>
          <p:nvPr/>
        </p:nvSpPr>
        <p:spPr>
          <a:xfrm>
            <a:off x="760288" y="1211040"/>
            <a:ext cx="7843712" cy="45828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4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Presides over the team and coordinates efforts to meet targets.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4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Establishes roles / work boundaries according to individual abilities and encourages people to focus on what they do best.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4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 good two-way communicator and self-disciplined in approach.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4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If a decision is necessary, it is taken firmly after everyone has had a say.</a:t>
            </a: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51" name="Picture 6" descr="Belbin Character - Coordinator"/>
          <p:cNvPicPr/>
          <p:nvPr/>
        </p:nvPicPr>
        <p:blipFill>
          <a:blip r:embed="rId2"/>
          <a:stretch/>
        </p:blipFill>
        <p:spPr>
          <a:xfrm>
            <a:off x="30240" y="6840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52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1D32E-6043-4B4E-8055-0BE10ABE7756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2" dur="1" fill="hold"/>
                                        <p:tgtEl>
                                          <p:spTgt spid="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Implementer (IMP)</a:t>
            </a: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54" name="TextShape 2"/>
          <p:cNvSpPr txBox="1"/>
          <p:nvPr/>
        </p:nvSpPr>
        <p:spPr>
          <a:xfrm>
            <a:off x="900000" y="1209240"/>
            <a:ext cx="7786440" cy="534384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practical organiser, concerned with what is feasible.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Turns decisions into defined and manageable tasks that people can actually perform.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Not easily discouraged, though will not do so well in unstable, quickly changing situations.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Efficient, systematic, methodical, but can be inflexible.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If you need to know what was decided, or what needs to be done, see the implementer!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56" name="Picture 6" descr="Belbin Character - Implementer"/>
          <p:cNvPicPr/>
          <p:nvPr/>
        </p:nvPicPr>
        <p:blipFill>
          <a:blip r:embed="rId2"/>
          <a:stretch/>
        </p:blipFill>
        <p:spPr>
          <a:xfrm>
            <a:off x="47520" y="6660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57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B231CD9-1FAD-4307-ABFA-18B9723A9485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2" dur="1" fill="hold"/>
                                        <p:tgtEl>
                                          <p:spTgt spid="1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Effect">
                      <p:stCondLst>
                        <p:cond delay="indefinite"/>
                      </p:stCondLst>
                      <p:childTnLst>
                        <p:par>
                          <p:cTn id="2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7" dur="1" fill="hold"/>
                                        <p:tgtEl>
                                          <p:spTgt spid="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Plant (PL)</a:t>
            </a: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59" name="TextShape 2"/>
          <p:cNvSpPr txBox="1"/>
          <p:nvPr/>
        </p:nvSpPr>
        <p:spPr>
          <a:xfrm>
            <a:off x="971640" y="1341360"/>
            <a:ext cx="7859520" cy="452556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“ideas person”.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Most imaginative and intelligent member of the team and the one most likely to look for a new approach to a problem if the team gets stuck.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Can cause offence when criticising other people’s ideas, usually counter-proposing own ideas.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61" name="Picture 6" descr="Belbin Character - Plant"/>
          <p:cNvPicPr/>
          <p:nvPr/>
        </p:nvPicPr>
        <p:blipFill>
          <a:blip r:embed="rId2"/>
          <a:stretch/>
        </p:blipFill>
        <p:spPr>
          <a:xfrm>
            <a:off x="63360" y="5256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62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2E64A8-DD9F-4C26-978A-C90027800638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Monitor / Evaluator (ME)</a:t>
            </a: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64" name="TextShape 2"/>
          <p:cNvSpPr txBox="1"/>
          <p:nvPr/>
        </p:nvSpPr>
        <p:spPr>
          <a:xfrm>
            <a:off x="900000" y="1417680"/>
            <a:ext cx="7786440" cy="48528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Measured, dispassionate, and good at analysis.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Critic rather than creator – but only if he / she can see a flaw in an argument.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most objective mind in the team, likes time to consider things carefully.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Most likely to stop the team from committing itself to a misguided project.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One quality makes him / her indispensable – judgement is hardly ever wrong.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66" name="Picture 7" descr="Belbin Character - Monitor Evaluator"/>
          <p:cNvPicPr/>
          <p:nvPr/>
        </p:nvPicPr>
        <p:blipFill>
          <a:blip r:embed="rId2"/>
          <a:stretch/>
        </p:blipFill>
        <p:spPr>
          <a:xfrm>
            <a:off x="63360" y="8100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67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3A9306C-5831-4A67-821E-2257A111819C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2" dur="1" fill="hold"/>
                                        <p:tgtEl>
                                          <p:spTgt spid="1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Effect">
                      <p:stCondLst>
                        <p:cond delay="indefinite"/>
                      </p:stCondLst>
                      <p:childTnLst>
                        <p:par>
                          <p:cTn id="2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7" dur="1" fill="hold"/>
                                        <p:tgtEl>
                                          <p:spTgt spid="1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Resource Investigator (RI)</a:t>
            </a: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69" name="TextShape 2"/>
          <p:cNvSpPr txBox="1"/>
          <p:nvPr/>
        </p:nvSpPr>
        <p:spPr>
          <a:xfrm>
            <a:off x="714420" y="1603080"/>
            <a:ext cx="7714800" cy="551016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Sociable, gregarious, positive, enthusiastic.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Goes outside the group and brings back information, ideas etc.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Prevents the team from losing touch with reality.</a:t>
            </a:r>
            <a:endParaRPr kumimoji="0" lang="en-US" sz="2800" b="0" i="1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71" name="Picture 6" descr="Belbin Character - Resource Investigator"/>
          <p:cNvPicPr/>
          <p:nvPr/>
        </p:nvPicPr>
        <p:blipFill>
          <a:blip r:embed="rId2"/>
          <a:stretch/>
        </p:blipFill>
        <p:spPr>
          <a:xfrm>
            <a:off x="38160" y="8892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72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C40FFF2-B32F-41F1-A6D4-9094F4495390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Team Worker (TW)</a:t>
            </a: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74" name="TextShape 2"/>
          <p:cNvSpPr txBox="1"/>
          <p:nvPr/>
        </p:nvSpPr>
        <p:spPr>
          <a:xfrm>
            <a:off x="826920" y="1250640"/>
            <a:ext cx="7859520" cy="54180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Most aware of individual needs and emotional undercurrents within the team. Most active internal communicator.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Likeable, popular, unassertive: the cement of the team.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Loyal to the team unit, builds on ideas rather than demolishes them. Dislikes confrontation, avoids it, and helps cool it down in others.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Exemplary team member, particularly in times of stress.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76" name="Picture 7" descr="Belbin Character - Teamworker"/>
          <p:cNvPicPr/>
          <p:nvPr/>
        </p:nvPicPr>
        <p:blipFill>
          <a:blip r:embed="rId2"/>
          <a:stretch/>
        </p:blipFill>
        <p:spPr>
          <a:xfrm>
            <a:off x="63360" y="10800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77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A76141-640C-4A4B-8A8D-B065F7196A58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2" dur="1" fill="hold"/>
                                        <p:tgtEl>
                                          <p:spTgt spid="1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Shaper (SH)</a:t>
            </a: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79" name="TextShape 2"/>
          <p:cNvSpPr txBox="1"/>
          <p:nvPr/>
        </p:nvSpPr>
        <p:spPr>
          <a:xfrm>
            <a:off x="714240" y="1281960"/>
            <a:ext cx="7714800" cy="506844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task leader, where the Coordinator is a sociable leader.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If no Coordinator is present, the Shaper will lead and give shape to the application of the team’s efforts.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Seeks to convert ideas into decisions and action.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Impulsive and impatient: people outside the team regard him / her as arrogant.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Can even make the team feel uncomfortable, but makes things happen.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81" name="Picture 6" descr="Belbin Character - Shaper"/>
          <p:cNvPicPr/>
          <p:nvPr/>
        </p:nvPicPr>
        <p:blipFill>
          <a:blip r:embed="rId2"/>
          <a:stretch/>
        </p:blipFill>
        <p:spPr>
          <a:xfrm>
            <a:off x="63360" y="7128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82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0B40BBA-2463-4488-A8D6-0F910E63D7CB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2" dur="1" fill="hold"/>
                                        <p:tgtEl>
                                          <p:spTgt spid="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Effect">
                      <p:stCondLst>
                        <p:cond delay="indefinite"/>
                      </p:stCondLst>
                      <p:childTnLst>
                        <p:par>
                          <p:cTn id="2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7" dur="1" fill="hold"/>
                                        <p:tgtEl>
                                          <p:spTgt spid="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Completer / Finisher (CF)</a:t>
            </a: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84" name="TextShape 2"/>
          <p:cNvSpPr txBox="1"/>
          <p:nvPr/>
        </p:nvSpPr>
        <p:spPr>
          <a:xfrm>
            <a:off x="900000" y="1198080"/>
            <a:ext cx="7786440" cy="565956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Worries about what might go wrong.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3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Checks every detail, this obsession being an expression of anxiety.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3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Preoccupied with order, compulsive in meeting deadlines, maintains a permanent sense of urgency. </a:t>
            </a:r>
            <a:endParaRPr kumimoji="0" lang="en-US" sz="3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86" name="Picture 6" descr="Belbin Character - Completer/Finisher"/>
          <p:cNvPicPr/>
          <p:nvPr/>
        </p:nvPicPr>
        <p:blipFill>
          <a:blip r:embed="rId2"/>
          <a:stretch/>
        </p:blipFill>
        <p:spPr>
          <a:xfrm>
            <a:off x="63360" y="5544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87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28B6B62-2B9D-40B9-8304-714A35BBBC50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Are you a team (or in a team) yet?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9" name="TextShape 2"/>
          <p:cNvSpPr txBox="1"/>
          <p:nvPr/>
        </p:nvSpPr>
        <p:spPr>
          <a:xfrm>
            <a:off x="909356" y="1538555"/>
            <a:ext cx="7643520" cy="452556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How many of you have sent on information to students who have been absent?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How many of you have offered support to those struggling?</a:t>
            </a: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lang="en-GB" sz="2800" spc="-1" baseline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 you think that you have formed a small group within the class? Is it a </a:t>
            </a:r>
            <a:r>
              <a:rPr lang="en-GB" sz="2800" b="1" spc="-1" baseline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team</a:t>
            </a:r>
            <a:r>
              <a:rPr lang="en-GB" sz="28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or a </a:t>
            </a:r>
            <a:r>
              <a:rPr lang="en-GB" sz="2800" b="1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clique</a:t>
            </a:r>
            <a:r>
              <a:rPr lang="en-GB" sz="28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39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6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</p:txBody>
      </p:sp>
      <p:sp>
        <p:nvSpPr>
          <p:cNvPr id="200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C41640-8844-4A24-89BF-6B49B1C23C2A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0E593C-F8A6-CB78-0A68-2D37559DE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0"/>
            <a:ext cx="5504380" cy="5504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9887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References 1</a:t>
            </a:r>
            <a:endParaRPr lang="en-GB" sz="4000" b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5" name="CustomShape 2"/>
          <p:cNvSpPr/>
          <p:nvPr/>
        </p:nvSpPr>
        <p:spPr>
          <a:xfrm>
            <a:off x="357612" y="1247113"/>
            <a:ext cx="8442356" cy="452899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2000" indent="-342000">
              <a:lnSpc>
                <a:spcPct val="10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2000" b="0" strike="noStrike" spc="-1" dirty="0" err="1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Maund</a:t>
            </a: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, A., </a:t>
            </a:r>
            <a:r>
              <a:rPr lang="en-GB" sz="2000" b="0" strike="noStrike" spc="-1" dirty="0" err="1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Schriek</a:t>
            </a: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, M., and </a:t>
            </a:r>
            <a:r>
              <a:rPr lang="en-GB" sz="2000" b="0" strike="noStrike" spc="-1" dirty="0" err="1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Tinkler</a:t>
            </a: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, P. K. (eds.) (2017) </a:t>
            </a:r>
            <a:r>
              <a:rPr lang="en-GB" sz="2000" b="0" i="1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Certificate in Higher Education: Skills for the workplace student yearbook. </a:t>
            </a: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London: Sage.</a:t>
            </a:r>
          </a:p>
          <a:p>
            <a:pPr marL="342000" indent="-342000">
              <a:lnSpc>
                <a:spcPct val="10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2000" b="0" strike="noStrike" spc="-1" dirty="0" err="1">
                <a:latin typeface="+mj-lt"/>
                <a:cs typeface="Calibri" panose="020F0502020204030204" pitchFamily="34" charset="0"/>
              </a:rPr>
              <a:t>Sandoff</a:t>
            </a:r>
            <a:r>
              <a:rPr lang="en-GB" sz="2000" b="0" strike="noStrike" spc="-1" dirty="0">
                <a:latin typeface="+mj-lt"/>
                <a:cs typeface="Calibri" panose="020F0502020204030204" pitchFamily="34" charset="0"/>
              </a:rPr>
              <a:t>, M. and Nilsson, K. (2016). How staff experience teamwork challenges in a new organizational structure. Team Performance Management: An International Journal, 22(7/8), pp.415–427. </a:t>
            </a:r>
            <a:r>
              <a:rPr lang="en-GB" sz="2000" b="0" strike="noStrike" spc="-1" dirty="0" err="1">
                <a:latin typeface="+mj-lt"/>
                <a:cs typeface="Calibri" panose="020F0502020204030204" pitchFamily="34" charset="0"/>
              </a:rPr>
              <a:t>doi:https</a:t>
            </a:r>
            <a:r>
              <a:rPr lang="en-GB" sz="2000" b="0" strike="noStrike" spc="-1" dirty="0">
                <a:latin typeface="+mj-lt"/>
                <a:cs typeface="Calibri" panose="020F0502020204030204" pitchFamily="34" charset="0"/>
              </a:rPr>
              <a:t>://doi.org/10.1108/tpm-05-2016-0021.</a:t>
            </a:r>
          </a:p>
          <a:p>
            <a:pPr marL="342000" indent="-3420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Tuckman, B. W. (1965) </a:t>
            </a:r>
            <a:r>
              <a:rPr lang="en-GB" sz="2000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‘</a:t>
            </a: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Developmental sequence in small groups’,  </a:t>
            </a:r>
            <a:r>
              <a:rPr lang="en-GB" sz="2000" b="0" i="1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Psychological Bulletin</a:t>
            </a: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, 63, pp. 384-399.</a:t>
            </a:r>
          </a:p>
          <a:p>
            <a:pPr marL="342000" indent="-3420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2000" b="0" strike="noStrike" spc="-1" dirty="0">
                <a:latin typeface="+mj-lt"/>
                <a:cs typeface="Calibri" panose="020F0502020204030204" pitchFamily="34" charset="0"/>
              </a:rPr>
              <a:t>Volkov, A. and Volkov, M. (2015), "Teamwork benefits in tertiary education: Student perceptions that lead to best practice assessment design", Education + Training, Vol. 57 No. 3, pp. 262-278. https://doi.org/10.1108/ET-02-2013-0025</a:t>
            </a:r>
          </a:p>
          <a:p>
            <a:pPr marL="342000" indent="-3420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GB" sz="2000" b="0" strike="noStrike" spc="-1" dirty="0">
              <a:latin typeface="+mj-lt"/>
              <a:cs typeface="Calibri" panose="020F0502020204030204" pitchFamily="34" charset="0"/>
            </a:endParaRPr>
          </a:p>
          <a:p>
            <a:pPr marL="342000" indent="-3420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GB" sz="2000" b="0" strike="noStrike" spc="-1" dirty="0">
              <a:latin typeface="+mj-lt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 dirty="0">
              <a:latin typeface="Arial"/>
            </a:endParaRPr>
          </a:p>
        </p:txBody>
      </p:sp>
      <p:sp>
        <p:nvSpPr>
          <p:cNvPr id="176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77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D6074F5A-4894-4798-A52A-DC12BA0AE2B3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35</a:t>
            </a:fld>
            <a:endParaRPr lang="en-GB" sz="1200" b="0" strike="noStrike" spc="-1">
              <a:latin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1711</Words>
  <Application>Microsoft Office PowerPoint</Application>
  <PresentationFormat>On-screen Show (4:3)</PresentationFormat>
  <Paragraphs>223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35</vt:i4>
      </vt:variant>
    </vt:vector>
  </HeadingPairs>
  <TitlesOfParts>
    <vt:vector size="47" baseType="lpstr">
      <vt:lpstr>Myriad Pro</vt:lpstr>
      <vt:lpstr>Arial</vt:lpstr>
      <vt:lpstr>Calibri</vt:lpstr>
      <vt:lpstr>Symbol</vt:lpstr>
      <vt:lpstr>Times New Roman</vt:lpstr>
      <vt:lpstr>Verdana</vt:lpstr>
      <vt:lpstr>Wingdings</vt:lpstr>
      <vt:lpstr>Office Theme</vt:lpstr>
      <vt:lpstr>1_Office Theme</vt:lpstr>
      <vt:lpstr>2_Office Theme</vt:lpstr>
      <vt:lpstr>3_Office Theme</vt:lpstr>
      <vt:lpstr>1_20140311PresentationUWTSDTemplate</vt:lpstr>
      <vt:lpstr>PowerPoint Presentation</vt:lpstr>
      <vt:lpstr>Aims </vt:lpstr>
      <vt:lpstr>What is a team?</vt:lpstr>
      <vt:lpstr>PowerPoint Presentation</vt:lpstr>
      <vt:lpstr>PowerPoint Presentation</vt:lpstr>
      <vt:lpstr>PowerPoint Presentation</vt:lpstr>
      <vt:lpstr>              Discuss </vt:lpstr>
      <vt:lpstr>PowerPoint Presentation</vt:lpstr>
      <vt:lpstr>   Activity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Discuss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subject/>
  <dc:creator>Venus</dc:creator>
  <dc:description/>
  <cp:lastModifiedBy>Lizeta Demetriou</cp:lastModifiedBy>
  <cp:revision>98</cp:revision>
  <cp:lastPrinted>2022-03-05T11:22:52Z</cp:lastPrinted>
  <dcterms:created xsi:type="dcterms:W3CDTF">2002-10-07T19:43:58Z</dcterms:created>
  <dcterms:modified xsi:type="dcterms:W3CDTF">2023-11-16T08:20:31Z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On-screen Show (4:3)</vt:lpwstr>
  </property>
  <property fmtid="{D5CDD505-2E9C-101B-9397-08002B2CF9AE}" pid="3" name="Slides">
    <vt:i4>17</vt:i4>
  </property>
</Properties>
</file>